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9" r:id="rId1"/>
  </p:sldMasterIdLst>
  <p:notesMasterIdLst>
    <p:notesMasterId r:id="rId16"/>
  </p:notesMasterIdLst>
  <p:sldIdLst>
    <p:sldId id="297" r:id="rId2"/>
    <p:sldId id="334" r:id="rId3"/>
    <p:sldId id="350" r:id="rId4"/>
    <p:sldId id="336" r:id="rId5"/>
    <p:sldId id="347" r:id="rId6"/>
    <p:sldId id="351" r:id="rId7"/>
    <p:sldId id="352" r:id="rId8"/>
    <p:sldId id="353" r:id="rId9"/>
    <p:sldId id="354" r:id="rId10"/>
    <p:sldId id="355" r:id="rId11"/>
    <p:sldId id="343" r:id="rId12"/>
    <p:sldId id="344" r:id="rId13"/>
    <p:sldId id="349" r:id="rId14"/>
    <p:sldId id="346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man, Jodi" initials="I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D25"/>
    <a:srgbClr val="EEEFD6"/>
    <a:srgbClr val="DF584A"/>
    <a:srgbClr val="F7B3BA"/>
    <a:srgbClr val="FFD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33" autoAdjust="0"/>
    <p:restoredTop sz="94633" autoAdjust="0"/>
  </p:normalViewPr>
  <p:slideViewPr>
    <p:cSldViewPr snapToGrid="0" snapToObjects="1">
      <p:cViewPr>
        <p:scale>
          <a:sx n="70" d="100"/>
          <a:sy n="70" d="100"/>
        </p:scale>
        <p:origin x="-132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B5C72A-7EE3-455A-95E1-A79A80A99B89}" type="datetime1">
              <a:rPr lang="en-US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005B84-EFC2-4FBC-92CC-9968AC703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4F941F-3703-4FA3-9604-6DD1AF4F6829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71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9C3BA89-FA6D-4BA7-B4C2-2DF3CD84ABD0}" type="slidenum">
              <a:rPr lang="en-US" altLang="en-US" sz="1200">
                <a:latin typeface="Calibri" pitchFamily="34" charset="0"/>
              </a:rPr>
              <a:pPr eaLnBrk="1" hangingPunct="1"/>
              <a:t>7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48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A6F7B0B-3CDB-441E-A34A-CBAEFF86C880}" type="slidenum">
              <a:rPr lang="en-US" altLang="en-US" sz="1200">
                <a:latin typeface="Calibri" pitchFamily="34" charset="0"/>
              </a:rPr>
              <a:pPr eaLnBrk="1" hangingPunct="1"/>
              <a:t>8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56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29097BA-056B-46DF-A45F-8F6671582194}" type="slidenum">
              <a:rPr lang="en-US" altLang="en-US" sz="1200">
                <a:latin typeface="Calibri" pitchFamily="34" charset="0"/>
              </a:rPr>
              <a:pPr eaLnBrk="1" hangingPunct="1"/>
              <a:t>9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940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22.1, then conclusions from manuscript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05B84-EFC2-4FBC-92CC-9968AC70333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3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41B-DC42-417E-A0B7-C87892EBB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030A-EB1B-42D9-B220-F99C6FD47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6013-A07E-4B62-B6E9-BA87B56E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450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715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BPS - 5th Ed.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D760DD-89D1-4B6B-A0E4-6C54E66E4C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684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BPS - 5th Ed.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D79C4A-3185-4312-A266-94E1572C1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21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36B2-B467-4880-AB23-8F1A06B4F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84A2-600D-45DC-90E1-4B77835C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C45-FA2A-4F7D-9726-107463EE8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DC8-80F5-4DB1-8B11-0234F6F8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C0E0-2D67-4F09-9805-E820004D8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2F01-9F1B-4D00-8A3D-B52C881B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9381-81E4-45CA-81DC-B46CB546C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F2A003-8710-4CD4-8110-33E468165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8D743-E708-45B6-8E91-6185BD036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  <p:sldLayoutId id="2147484062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7381" y="2758444"/>
            <a:ext cx="4267199" cy="124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cap="none" dirty="0">
                <a:latin typeface="Arial" charset="0"/>
                <a:cs typeface="Arial" charset="0"/>
              </a:rPr>
              <a:t>CHAPTER </a:t>
            </a:r>
            <a:r>
              <a:rPr lang="en-US" sz="3200" dirty="0">
                <a:latin typeface="Arial" charset="0"/>
                <a:cs typeface="Arial" charset="0"/>
              </a:rPr>
              <a:t>1</a:t>
            </a:r>
            <a:r>
              <a:rPr lang="en-US" sz="3200" b="1" dirty="0" smtClean="0">
                <a:latin typeface="Arial" charset="0"/>
                <a:cs typeface="Arial" charset="0"/>
              </a:rPr>
              <a:t>8</a:t>
            </a:r>
            <a:r>
              <a:rPr lang="en-US" sz="3200" b="1" cap="none" dirty="0" smtClean="0">
                <a:latin typeface="Arial" charset="0"/>
                <a:cs typeface="Arial" charset="0"/>
              </a:rPr>
              <a:t>:</a:t>
            </a:r>
            <a:br>
              <a:rPr lang="en-US" sz="3200" b="1" cap="none" dirty="0" smtClean="0">
                <a:latin typeface="Arial" charset="0"/>
                <a:cs typeface="Arial" charset="0"/>
              </a:rPr>
            </a:br>
            <a:r>
              <a:rPr lang="en-US" sz="3200" b="1" cap="none" dirty="0" smtClean="0">
                <a:latin typeface="Arial" charset="0"/>
                <a:cs typeface="Arial" charset="0"/>
              </a:rPr>
              <a:t/>
            </a:r>
            <a:br>
              <a:rPr lang="en-US" sz="3200" b="1" cap="none" dirty="0" smtClean="0">
                <a:latin typeface="Arial" charset="0"/>
                <a:cs typeface="Arial" charset="0"/>
              </a:rPr>
            </a:br>
            <a:r>
              <a:rPr lang="en-US" sz="2800" b="1" dirty="0" smtClean="0">
                <a:latin typeface="Arial" charset="0"/>
                <a:cs typeface="Arial" charset="0"/>
              </a:rPr>
              <a:t>Inference in Practic</a:t>
            </a:r>
            <a:r>
              <a:rPr lang="en-US" sz="2800" b="1" dirty="0">
                <a:latin typeface="Arial" charset="0"/>
                <a:cs typeface="Arial" charset="0"/>
              </a:rPr>
              <a:t>e</a:t>
            </a:r>
            <a:endParaRPr lang="en-US" sz="2800" b="1" cap="none" dirty="0"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5691334"/>
            <a:ext cx="3309803" cy="407065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b="1" dirty="0" smtClean="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Lecture PowerPoint Slides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4128" y="4315316"/>
            <a:ext cx="3974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27CA3"/>
                </a:solidFill>
                <a:cs typeface="Arial" pitchFamily="34" charset="0"/>
              </a:rPr>
              <a:t>Basic Practice of Statistics</a:t>
            </a:r>
            <a:endParaRPr lang="en-US" sz="2000" i="1" dirty="0">
              <a:solidFill>
                <a:srgbClr val="727CA3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7</a:t>
            </a:r>
            <a:r>
              <a:rPr lang="en-US" baseline="30000" dirty="0" smtClean="0">
                <a:solidFill>
                  <a:srgbClr val="727CA3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 Edition</a:t>
            </a:r>
            <a:endParaRPr lang="en-US" dirty="0">
              <a:solidFill>
                <a:srgbClr val="727CA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47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9"/>
          <p:cNvSpPr>
            <a:spLocks noGrp="1" noChangeArrowheads="1"/>
          </p:cNvSpPr>
          <p:nvPr>
            <p:ph type="title"/>
          </p:nvPr>
        </p:nvSpPr>
        <p:spPr>
          <a:xfrm>
            <a:off x="368431" y="632280"/>
            <a:ext cx="8677275" cy="1014413"/>
          </a:xfrm>
        </p:spPr>
        <p:txBody>
          <a:bodyPr>
            <a:normAutofit fontScale="90000"/>
          </a:bodyPr>
          <a:lstStyle/>
          <a:p>
            <a:r>
              <a:rPr lang="en-US" altLang="en-US" sz="4000" dirty="0">
                <a:latin typeface="Gill Sans" charset="0"/>
                <a:ea typeface="ＭＳ Ｐゴシック" pitchFamily="34" charset="-128"/>
              </a:rPr>
              <a:t>Planning S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tudies:</a:t>
            </a:r>
            <a:br>
              <a:rPr lang="en-US" altLang="en-US" sz="4000" dirty="0" smtClean="0">
                <a:latin typeface="Gill Sans" charset="0"/>
                <a:ea typeface="ＭＳ Ｐゴシック" pitchFamily="34" charset="-128"/>
              </a:rPr>
            </a:b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Sample </a:t>
            </a:r>
            <a:r>
              <a:rPr lang="en-US" altLang="en-US" sz="4000" dirty="0">
                <a:latin typeface="Gill Sans" charset="0"/>
                <a:ea typeface="ＭＳ Ｐゴシック" pitchFamily="34" charset="-128"/>
              </a:rPr>
              <a:t>S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ize </a:t>
            </a:r>
            <a:r>
              <a:rPr lang="en-US" altLang="en-US" sz="4000" dirty="0">
                <a:latin typeface="Gill Sans" charset="0"/>
                <a:ea typeface="ＭＳ Ｐゴシック" pitchFamily="34" charset="-128"/>
              </a:rPr>
              <a:t>for 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Confidence </a:t>
            </a:r>
            <a:r>
              <a:rPr lang="en-US" altLang="en-US" sz="4000" dirty="0">
                <a:latin typeface="Gill Sans" charset="0"/>
                <a:ea typeface="ＭＳ Ｐゴシック" pitchFamily="34" charset="-128"/>
              </a:rPr>
              <a:t>I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ntervals</a:t>
            </a:r>
            <a:endParaRPr lang="en-US" altLang="en-US" sz="4000" dirty="0">
              <a:latin typeface="Gill Sans" charset="0"/>
              <a:ea typeface="ＭＳ Ｐゴシック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1226" y="1750758"/>
                <a:ext cx="8824479" cy="4922998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wise user of statistics never plans a sample or an experiment without also planning the inference. The number of observations is a critical part of planning the study.</a:t>
                </a: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margin of error ME of the confidence interval for the population mean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𝜇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is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36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𝑧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f>
                        <m:fPr>
                          <m:ctrlPr>
                            <a:rPr lang="en-US" sz="36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60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To obtain a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desired margin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of error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put in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𝑧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your desired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confidence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level, and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solve for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sample size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dirty="0" smtClean="0"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3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US" sz="3600" b="1" cap="all" dirty="0">
                    <a:latin typeface="Arial" panose="020B0604020202020204" pitchFamily="34" charset="0"/>
                    <a:cs typeface="Arial" panose="020B0604020202020204" pitchFamily="34" charset="0"/>
                  </a:rPr>
                  <a:t>SAMPLE SIZE FOR DESIRED MARGIN OF ERROR</a:t>
                </a: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confidence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interval for the mean of a Normal population will have a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specified margin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of error 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the sample size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36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a:rPr lang="en-US" sz="3600" b="0" i="1" smtClean="0"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𝜎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1226" y="1750758"/>
                <a:ext cx="8824479" cy="4922998"/>
              </a:xfrm>
              <a:blipFill rotWithShape="0">
                <a:blip r:embed="rId2"/>
                <a:stretch>
                  <a:fillRect l="-967" t="-2351" r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221227" y="4650335"/>
            <a:ext cx="8686800" cy="20234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148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760611"/>
            <a:ext cx="8589962" cy="121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Planning S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tudies:</a:t>
            </a:r>
            <a:br>
              <a:rPr lang="en-US" altLang="en-US" sz="3600" dirty="0" smtClean="0">
                <a:latin typeface="Gill Sans" charset="0"/>
                <a:ea typeface="ＭＳ Ｐゴシック" pitchFamily="34" charset="-128"/>
              </a:rPr>
            </a:b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the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P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ower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of a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Statistical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T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est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*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65760" y="2170870"/>
            <a:ext cx="8240840" cy="44755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large a sample should we take when we plan to carry out a test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 questions we must answer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decide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observations we need:</a:t>
            </a:r>
          </a:p>
          <a:p>
            <a:pPr marL="548640">
              <a:spcBef>
                <a:spcPts val="0"/>
              </a:spcBef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level.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How much protection do we want against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getting a significant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result from our sample when there really is no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effect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population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48640">
              <a:spcBef>
                <a:spcPts val="0"/>
              </a:spcBef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size.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How large an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effect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population is important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48640">
              <a:spcBef>
                <a:spcPts val="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Power.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How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confident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we want to be that our study will detect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effect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size we think is important?</a:t>
            </a:r>
          </a:p>
        </p:txBody>
      </p:sp>
    </p:spTree>
    <p:extLst>
      <p:ext uri="{BB962C8B-B14F-4D97-AF65-F5344CB8AC3E}">
        <p14:creationId xmlns:p14="http://schemas.microsoft.com/office/powerpoint/2010/main" val="12381868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88" y="781860"/>
            <a:ext cx="8077200" cy="1219200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Planning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Studies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:</a:t>
            </a:r>
            <a:br>
              <a:rPr lang="en-US" altLang="en-US" sz="3600" dirty="0">
                <a:latin typeface="Gill Sans" charset="0"/>
                <a:ea typeface="ＭＳ Ｐゴシック" pitchFamily="34" charset="-128"/>
              </a:rPr>
            </a:b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the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Power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of a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Statistical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T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est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*</a:t>
            </a:r>
            <a:endParaRPr lang="en-US" altLang="en-US" sz="3600" dirty="0" smtClean="0">
              <a:latin typeface="Gill Sans" charset="0"/>
              <a:ea typeface="ＭＳ Ｐゴシック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69108" y="2211828"/>
                <a:ext cx="8615587" cy="4502871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2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power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a test against a specific alternative is the probability that the test will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2200" i="1">
                            <a:latin typeface="Cambria Math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at a chosen significance level </a:t>
                </a:r>
                <a:r>
                  <a:rPr lang="en-US" sz="2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the specified alternative value of the parameter is true.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Example: a matched-pairs experiment to test for loss of sweetness—the bigger the difference, the bigger the loss of sweetness.  We know the sweetness loss scores vary from scorer to scorer according to a Normal distribution with standard deviation about </a:t>
                </a:r>
                <a:r>
                  <a:rPr lang="en-US" sz="2200" i="1" dirty="0" smtClean="0">
                    <a:latin typeface="Symbol" panose="05050102010706020507" pitchFamily="18" charset="2"/>
                    <a:cs typeface="Arial" panose="020B0604020202020204" pitchFamily="34" charset="0"/>
                  </a:rPr>
                  <a:t>s</a:t>
                </a:r>
                <a:r>
                  <a:rPr lang="en-US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= 1.  To see if there is a loss in sweetness, we test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2200" i="1">
                          <a:latin typeface="Cambria Math"/>
                          <a:cs typeface="Arial" panose="020B0604020202020204" pitchFamily="34" charset="0"/>
                        </a:rPr>
                        <m:t>:</m:t>
                      </m:r>
                      <m:r>
                        <a:rPr lang="en-US" sz="220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𝜇</m:t>
                      </m:r>
                      <m:r>
                        <a:rPr lang="en-US" sz="2200" b="0" i="1" smtClean="0">
                          <a:latin typeface="Cambria Math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en-US" sz="2200" dirty="0"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sub>
                      </m:sSub>
                      <m:r>
                        <a:rPr lang="en-US" sz="2200" i="1">
                          <a:latin typeface="Cambria Math"/>
                          <a:cs typeface="Arial" panose="020B0604020202020204" pitchFamily="34" charset="0"/>
                        </a:rPr>
                        <m:t>:</m:t>
                      </m:r>
                      <m:r>
                        <a:rPr lang="en-US" sz="22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𝜇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&gt;0</m:t>
                      </m:r>
                    </m:oMath>
                  </m:oMathPara>
                </a14:m>
                <a:endParaRPr lang="en-US" sz="2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Will 10 tasters be sufficient for this study?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9108" y="2211828"/>
                <a:ext cx="8615587" cy="4502871"/>
              </a:xfrm>
              <a:blipFill rotWithShape="0">
                <a:blip r:embed="rId2"/>
                <a:stretch>
                  <a:fillRect l="-566" t="-813" r="-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69108" y="2211827"/>
            <a:ext cx="8615588" cy="1077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97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28" y="699976"/>
            <a:ext cx="8077200" cy="1219200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Planning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Studies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:</a:t>
            </a:r>
            <a:br>
              <a:rPr lang="en-US" altLang="en-US" sz="3600" dirty="0">
                <a:latin typeface="Gill Sans" charset="0"/>
                <a:ea typeface="ＭＳ Ｐゴシック" pitchFamily="34" charset="-128"/>
              </a:rPr>
            </a:b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the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Power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of a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Statistical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T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est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*</a:t>
            </a:r>
            <a:endParaRPr lang="en-US" altLang="en-US" sz="3600" dirty="0" smtClean="0"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idx="1"/>
          </p:nvPr>
        </p:nvSpPr>
        <p:spPr>
          <a:xfrm>
            <a:off x="232012" y="2031100"/>
            <a:ext cx="8720919" cy="48269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 (cont’d):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10 tasters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sufficient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this study, or should we use more?</a:t>
            </a:r>
          </a:p>
          <a:p>
            <a:pPr marL="320040">
              <a:spcBef>
                <a:spcPts val="0"/>
              </a:spcBef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level.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Requiring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the 5% level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enough protection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against declaring there is a loss in sweetness when in fact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change if we could look at the entire population.</a:t>
            </a:r>
          </a:p>
          <a:p>
            <a:pPr marL="320040">
              <a:spcBef>
                <a:spcPts val="0"/>
              </a:spcBef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size.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mean sweetness loss of 0.8 point on the 10-point scale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be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noticed by consumers and so is important in practice.</a:t>
            </a:r>
          </a:p>
          <a:p>
            <a:pPr marL="320040">
              <a:spcBef>
                <a:spcPts val="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Power.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 want to be 90%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confident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our test will detect 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mean loss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0.8 point in the population of all tasters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0"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 (Minitab output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left):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see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earlier sample of 10 tasters is not large enough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90%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confident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detecting (at the 5%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level) 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effect of size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0.8. If we want power 90% against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effect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size 0.8, we need at least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14 tasters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The actual power with 14 tasters is 0.911247.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25" y="4783766"/>
            <a:ext cx="1955634" cy="197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9147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05588" y="398623"/>
            <a:ext cx="8077200" cy="1219200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Planning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Studies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:</a:t>
            </a:r>
            <a:br>
              <a:rPr lang="en-US" altLang="en-US" sz="3600" dirty="0">
                <a:latin typeface="Gill Sans" charset="0"/>
                <a:ea typeface="ＭＳ Ｐゴシック" pitchFamily="34" charset="-128"/>
              </a:rPr>
            </a:b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the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Power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of a 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Statistical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T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est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*</a:t>
            </a:r>
            <a:endParaRPr lang="en-US" altLang="en-US" sz="3600" dirty="0" smtClean="0"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7043" y="1644560"/>
            <a:ext cx="9026013" cy="52134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large a sample should we take when we plan to carry out a significance test? The answer depends on what alternative values of the parameter are important to detect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Here is an overview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influences 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many observations do I need?”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If you insist on a smaller significance level (such as 1% rather than 5%), you have to take a larger sample. A smaller significance level requires stronger evidence to reject the null hypothesis.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you insist on higher power (such as 99% rather than 90%),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will need a larger sample. Higher power gives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better chance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detecting a difference when it is really there.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any significance level and desired power, a two-sided alternative requires a larger sample than a one-sided alternative.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At any significance level and desired power, detecting a small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effect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requires a larger sample than detecting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large effect.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2437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494728" y="725324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 Chapter 18, We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C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over 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71900" y="1973671"/>
            <a:ext cx="7980528" cy="450901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Conditions for inference in practice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Cautions about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confidence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intervals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Cautions about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Planning studies: sample size for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confidence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intervals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Planning studies: the power of a statistical test*</a:t>
            </a:r>
          </a:p>
        </p:txBody>
      </p:sp>
    </p:spTree>
    <p:extLst>
      <p:ext uri="{BB962C8B-B14F-4D97-AF65-F5344CB8AC3E}">
        <p14:creationId xmlns:p14="http://schemas.microsoft.com/office/powerpoint/2010/main" val="3527034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 txBox="1">
            <a:spLocks noChangeArrowheads="1"/>
          </p:cNvSpPr>
          <p:nvPr/>
        </p:nvSpPr>
        <p:spPr bwMode="auto">
          <a:xfrm>
            <a:off x="413653" y="6681885"/>
            <a:ext cx="8412163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8585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100" dirty="0"/>
          </a:p>
          <a:p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600" dirty="0"/>
          </a:p>
          <a:p>
            <a:endParaRPr lang="en-US" altLang="en-US" sz="1600" dirty="0"/>
          </a:p>
          <a:p>
            <a:endParaRPr lang="en-US" altLang="en-US" sz="1600" dirty="0"/>
          </a:p>
          <a:p>
            <a:endParaRPr lang="en-US" altLang="en-US" sz="1600" dirty="0"/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altLang="en-US" sz="1800" dirty="0">
              <a:cs typeface="Arial" pitchFamily="34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Monotype Sorts" charset="2"/>
              <a:buNone/>
            </a:pPr>
            <a:endParaRPr lang="en-US" altLang="en-US" sz="1800" dirty="0">
              <a:cs typeface="Arial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60" y="275232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z="4000" i="1" dirty="0" smtClean="0">
                <a:latin typeface="Gill Sans" charset="0"/>
                <a:ea typeface="ＭＳ Ｐゴシック" pitchFamily="34" charset="-128"/>
              </a:rPr>
              <a:t>z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 Procedures</a:t>
            </a:r>
            <a:endParaRPr lang="en-US" altLang="en-US" sz="4000" i="1" dirty="0" smtClean="0"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0" y="1271588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fld id="{FD9CE12F-0B63-43C3-A6E8-1790076DD824}" type="slidenum">
              <a:rPr lang="en-US" altLang="en-US" sz="1200">
                <a:solidFill>
                  <a:srgbClr val="FFFFFF"/>
                </a:solidFill>
                <a:latin typeface="Tw Cen MT" pitchFamily="34" charset="0"/>
              </a:rPr>
              <a:pPr eaLnBrk="1" hangingPunct="1">
                <a:lnSpc>
                  <a:spcPct val="80000"/>
                </a:lnSpc>
              </a:pPr>
              <a:t>3</a:t>
            </a:fld>
            <a:endParaRPr lang="en-US" altLang="en-US" sz="1200">
              <a:solidFill>
                <a:srgbClr val="FFFFFF"/>
              </a:solidFill>
              <a:latin typeface="Tw Cen M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36229" y="1616556"/>
                <a:ext cx="8589587" cy="5065329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So far, we have met two procedures for statistical inference. When the “simple conditions” are true—the data are an SRS, the population has a Normal distribution, and we know the standard deviation </a:t>
                </a:r>
                <a:r>
                  <a:rPr lang="en-US" sz="4000" i="1" dirty="0">
                    <a:latin typeface="Symbol" panose="05050102010706020507" pitchFamily="18" charset="2"/>
                    <a:cs typeface="Arial" panose="020B0604020202020204" pitchFamily="34" charset="0"/>
                  </a:rPr>
                  <a:t>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the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population—a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confidence interval for the mean </a:t>
                </a:r>
                <a:r>
                  <a:rPr lang="en-US" sz="4000" i="1" dirty="0">
                    <a:latin typeface="Symbol" panose="05050102010706020507" pitchFamily="18" charset="2"/>
                    <a:cs typeface="Arial" panose="020B0604020202020204" pitchFamily="34" charset="0"/>
                  </a:rPr>
                  <a:t>m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0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acc>
                      <m:r>
                        <a:rPr lang="en-US" sz="400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±</m:t>
                      </m:r>
                      <m:sSup>
                        <m:sSupPr>
                          <m:ctrlPr>
                            <a:rPr lang="en-US" sz="40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𝑧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∗</m:t>
                          </m:r>
                        </m:sup>
                      </m:sSup>
                      <m:f>
                        <m:fPr>
                          <m:type m:val="skw"/>
                          <m:ctrlPr>
                            <a:rPr lang="en-US" sz="40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00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 </a:t>
                </a:r>
                <a:r>
                  <a:rPr lang="en-US" alt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test a hypothesis</a:t>
                </a:r>
                <a:r>
                  <a:rPr lang="en-US" altLang="en-US" sz="4000" i="1" dirty="0">
                    <a:latin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4000" i="1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en-US" sz="40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altLang="en-US" sz="40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altLang="en-US" sz="4000" i="1" dirty="0" smtClean="0">
                        <a:latin typeface="Cambria Math"/>
                        <a:cs typeface="Arial" panose="020B0604020202020204" pitchFamily="34" charset="0"/>
                      </a:rPr>
                      <m:t>0: </m:t>
                    </m:r>
                    <m:r>
                      <a:rPr lang="en-US" altLang="en-US" sz="4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𝜇</m:t>
                    </m:r>
                    <m:r>
                      <a:rPr lang="en-US" altLang="en-US" sz="4000" i="1" dirty="0" smtClean="0">
                        <a:latin typeface="Cambria Math"/>
                        <a:cs typeface="Arial" panose="020B0604020202020204" pitchFamily="34" charset="0"/>
                      </a:rPr>
                      <m:t> = </m:t>
                    </m:r>
                    <m:sSub>
                      <m:sSubPr>
                        <m:ctrlPr>
                          <a:rPr lang="en-US" altLang="en-US" sz="4000" i="1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en-US" sz="4000" i="1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𝜇</m:t>
                        </m:r>
                      </m:e>
                      <m:sub>
                        <m:r>
                          <a:rPr lang="en-US" altLang="en-US" sz="40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alt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we use the one-sample </a:t>
                </a:r>
                <a14:m>
                  <m:oMath xmlns:m="http://schemas.openxmlformats.org/officeDocument/2006/math">
                    <m:r>
                      <a:rPr lang="en-US" altLang="en-US" sz="4000" i="1" dirty="0" smtClean="0">
                        <a:latin typeface="Cambria Math"/>
                        <a:cs typeface="Arial" panose="020B0604020202020204" pitchFamily="34" charset="0"/>
                      </a:rPr>
                      <m:t>𝑧</m:t>
                    </m:r>
                  </m:oMath>
                </a14:m>
                <a:r>
                  <a:rPr lang="en-US" alt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alt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statistic</a:t>
                </a:r>
                <a:r>
                  <a:rPr lang="en-US" alt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400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altLang="en-US" sz="400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altLang="en-US" sz="40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altLang="en-US" sz="40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en-US" sz="40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4000" b="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en-US" sz="4000" b="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altLang="en-US" sz="400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4000" i="1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en-US" sz="400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en-US" sz="4000" b="0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alt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These are called </a:t>
                </a:r>
                <a:r>
                  <a:rPr lang="en-US" sz="4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procedures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because they both involve a one-sample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/>
                        <a:cs typeface="Arial" panose="020B0604020202020204" pitchFamily="34" charset="0"/>
                      </a:rPr>
                      <m:t>𝑧</m:t>
                    </m:r>
                  </m:oMath>
                </a14:m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statistic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use the standard Normal distribution.</a:t>
                </a:r>
              </a:p>
              <a:p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6229" y="1616556"/>
                <a:ext cx="8589587" cy="5065329"/>
              </a:xfrm>
              <a:blipFill rotWithShape="0">
                <a:blip r:embed="rId7"/>
                <a:stretch>
                  <a:fillRect l="-639" t="-722" r="-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49076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9190" y="463542"/>
            <a:ext cx="8232775" cy="10556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Conditions for Inference in Practice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95285" y="1614759"/>
            <a:ext cx="8757646" cy="52471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Any confidence interval or significance test can be trusted only under specific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conditions.</a:t>
            </a:r>
          </a:p>
          <a:p>
            <a:pPr marL="6858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THE DATA COME FROM MATTERS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When you use statistical inference, you are acting as if your data are a random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or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come from a randomized comparative experiment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If your data don’t come from a random sample or randomized comparative experiment, your conclusions may be challenged.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Practical problems such as nonresponse or dropouts from an experiment can hinder inference.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Different methods are needed for different designs.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There is no cure for fundamental flaws like voluntary response.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5285" y="2519159"/>
            <a:ext cx="8757646" cy="13704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452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3654" y="518130"/>
            <a:ext cx="8232775" cy="1055688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Conditions for Inference in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04469" y="1821918"/>
                <a:ext cx="8457392" cy="4810894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3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What is the shape of the population distribution?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Many of the basic methods of inference are designed for Normal populations.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Fortunately, 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this condition is less essential than where the data come from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Any inference procedure based on sample statistics 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(like 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sample 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mean,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000" b="0" i="1" smtClean="0">
                            <a:latin typeface="Cambria Math"/>
                            <a:cs typeface="Arial" panose="020B0604020202020204" pitchFamily="34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that are not resistant to outliers can be strongly influenced by a few extreme observations</a:t>
                </a:r>
                <a:r>
                  <a:rPr lang="en-US" sz="3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3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469" y="1821918"/>
                <a:ext cx="8457392" cy="4810894"/>
              </a:xfrm>
              <a:blipFill rotWithShape="0">
                <a:blip r:embed="rId2"/>
                <a:stretch>
                  <a:fillRect l="-1226" t="-1648" r="-2019" b="-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59055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4728" y="28888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Cautions About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C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onfidence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I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ntervals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63524" y="1619640"/>
            <a:ext cx="8648463" cy="49039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sampling distribution shows how a statistic varies in repeated random sampling.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variation causes random sampling error because the statistic misses the true parameter by a random amount.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 the margin of error in a confidence interval ignores everything except the sample-to-sample variation due to choosing the sample randomly.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MARGIN OF ERROR DOESN'T COVER ALL ERRORS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margin of error in a confidence interval covers only random sampling errors.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Practical difficulties such as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undercoverage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nonresponse are often more serious than random sampling error. The margin of error does not take such difficulties into account.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523" y="4110746"/>
            <a:ext cx="8648463" cy="2524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586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89943" y="343472"/>
            <a:ext cx="8153400" cy="10477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Cautions About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S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ignificance </a:t>
            </a:r>
            <a:r>
              <a:rPr lang="en-US" altLang="en-US" sz="3600" dirty="0">
                <a:latin typeface="Gill Sans" charset="0"/>
                <a:ea typeface="ＭＳ Ｐゴシック" pitchFamily="34" charset="-128"/>
              </a:rPr>
              <a:t>T</a:t>
            </a:r>
            <a:r>
              <a:rPr lang="en-US" altLang="en-US" sz="3600" dirty="0" smtClean="0">
                <a:latin typeface="Gill Sans" charset="0"/>
                <a:ea typeface="ＭＳ Ｐゴシック" pitchFamily="34" charset="-128"/>
              </a:rPr>
              <a:t>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13653" y="1414922"/>
                <a:ext cx="8232775" cy="544307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Significance tests are widely used in most areas of statistical work. Some points to keep in mind when you use or interpret significance tests are:</a:t>
                </a:r>
              </a:p>
              <a:p>
                <a:r>
                  <a:rPr lang="en-US" sz="2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How small a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is convincing?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purpose of a test of significance is to describe the degree of evidence provided by the sample against the null hypothesis. How small a </a:t>
                </a:r>
                <a:r>
                  <a:rPr lang="en-US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-value is convincing evidence against the null hypothesis depends mainly on two circumstances:</a:t>
                </a:r>
              </a:p>
              <a:p>
                <a:pPr lvl="1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represents an assumption that has been believed for years, strong evidence (a small </a:t>
                </a:r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) will be needed.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If rejecting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means making a costly changeover, you need strong evidence.</a:t>
                </a:r>
              </a:p>
            </p:txBody>
          </p:sp>
        </mc:Choice>
        <mc:Fallback xmlns="">
          <p:sp>
            <p:nvSpPr>
              <p:cNvPr id="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3653" y="1414922"/>
                <a:ext cx="8232775" cy="5443078"/>
              </a:xfrm>
              <a:blipFill rotWithShape="0">
                <a:blip r:embed="rId3"/>
                <a:stretch>
                  <a:fillRect l="-815" t="-784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7781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47103" y="534544"/>
            <a:ext cx="8061325" cy="1038225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Cautions About </a:t>
            </a:r>
            <a:r>
              <a:rPr lang="en-US" altLang="en-US" sz="4000" dirty="0">
                <a:latin typeface="Gill Sans" charset="0"/>
                <a:ea typeface="ＭＳ Ｐゴシック" pitchFamily="34" charset="-128"/>
              </a:rPr>
              <a:t>S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ignificance </a:t>
            </a:r>
            <a:r>
              <a:rPr lang="en-US" altLang="en-US" sz="4000" dirty="0">
                <a:latin typeface="Gill Sans" charset="0"/>
                <a:ea typeface="ＭＳ Ｐゴシック" pitchFamily="34" charset="-128"/>
              </a:rPr>
              <a:t>T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ests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fld id="{9BC9F6B7-C6B4-4547-B60B-CC242C60A14E}" type="slidenum">
              <a:rPr lang="en-US" altLang="en-US" sz="1200">
                <a:solidFill>
                  <a:srgbClr val="FFFFFF"/>
                </a:solidFill>
                <a:latin typeface="Tw Cen MT" pitchFamily="34" charset="0"/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altLang="en-US" sz="1200">
              <a:solidFill>
                <a:srgbClr val="FFFFFF"/>
              </a:solidFill>
              <a:latin typeface="Tw Cen MT" pitchFamily="34" charset="0"/>
            </a:endParaRPr>
          </a:p>
        </p:txBody>
      </p:sp>
      <p:sp>
        <p:nvSpPr>
          <p:cNvPr id="25603" name="Vertical Text Placeholder 2"/>
          <p:cNvSpPr txBox="1">
            <a:spLocks/>
          </p:cNvSpPr>
          <p:nvPr/>
        </p:nvSpPr>
        <p:spPr bwMode="auto">
          <a:xfrm>
            <a:off x="530225" y="6749640"/>
            <a:ext cx="845502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59061" y="1742474"/>
            <a:ext cx="8571597" cy="4822099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epends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 hypothesis.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-value for a one-sided test is one-half the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-value for the two-sided test of the same null hypothesis based on the same data.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evidence against the null hypothesis is stronger when the alternative is one-sided because it is based on the data 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information about the direction of possible deviations from the null.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If you lack this added information, always use a two-sided alternative hypothesis.</a:t>
            </a:r>
          </a:p>
        </p:txBody>
      </p:sp>
    </p:spTree>
    <p:extLst>
      <p:ext uri="{BB962C8B-B14F-4D97-AF65-F5344CB8AC3E}">
        <p14:creationId xmlns:p14="http://schemas.microsoft.com/office/powerpoint/2010/main" val="33112729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03922" y="493592"/>
            <a:ext cx="8045450" cy="1038225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Cautions About Significance Tests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13653" y="1838008"/>
            <a:ext cx="8232775" cy="48084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b="1" cap="all" dirty="0">
                <a:latin typeface="Arial" panose="020B0604020202020204" pitchFamily="34" charset="0"/>
                <a:cs typeface="Arial" panose="020B0604020202020204" pitchFamily="34" charset="0"/>
              </a:rPr>
              <a:t>Sample Size Affects Statistical Significance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Because large random samples have small chance variation, very small population effects can be highly significant if the sample is large.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Because small random samples have a lot of chance variation, even large population effects can fail to be significant if the sample is small.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Statistical significance does not tell us whether an effect is large enough to be important.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That is,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significance is not the same as practical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Beware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of Multiple Analyses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reasoning of statistical significance works well if you decide what effect you are seeking, design a study to search for it, and use a test of significance to weigh the evidence you get.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5686" y="1732794"/>
            <a:ext cx="8330742" cy="3248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860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6033</TotalTime>
  <Words>1523</Words>
  <Application>Microsoft Office PowerPoint</Application>
  <PresentationFormat>On-screen Show (4:3)</PresentationFormat>
  <Paragraphs>104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CHAPTER 18:  Inference in Practice</vt:lpstr>
      <vt:lpstr>In Chapter 18, We Cover …</vt:lpstr>
      <vt:lpstr>z Procedures</vt:lpstr>
      <vt:lpstr>Conditions for Inference in Practice</vt:lpstr>
      <vt:lpstr>Conditions for Inference in Practice</vt:lpstr>
      <vt:lpstr>Cautions About Confidence Intervals</vt:lpstr>
      <vt:lpstr>Cautions About Significance Tests</vt:lpstr>
      <vt:lpstr>Cautions About Significance Tests</vt:lpstr>
      <vt:lpstr>Cautions About Significance Tests</vt:lpstr>
      <vt:lpstr>Planning Studies: Sample Size for Confidence Intervals</vt:lpstr>
      <vt:lpstr>Planning Studies: the Power of a Statistical Test*</vt:lpstr>
      <vt:lpstr>Planning Studies: the Power of a Statistical Test*</vt:lpstr>
      <vt:lpstr>Planning Studies: the Power of a Statistical Test*</vt:lpstr>
      <vt:lpstr>Planning Studies: the Power of a Statistical Test*</vt:lpstr>
    </vt:vector>
  </TitlesOfParts>
  <Company>ISD 194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0:  Getting Started</dc:title>
  <dc:creator>drmark.gebert@gmail.com</dc:creator>
  <cp:lastModifiedBy>Anzhi Li</cp:lastModifiedBy>
  <cp:revision>396</cp:revision>
  <dcterms:created xsi:type="dcterms:W3CDTF">2011-07-11T00:21:16Z</dcterms:created>
  <dcterms:modified xsi:type="dcterms:W3CDTF">2015-08-12T20:18:44Z</dcterms:modified>
</cp:coreProperties>
</file>