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1" r:id="rId1"/>
  </p:sldMasterIdLst>
  <p:notesMasterIdLst>
    <p:notesMasterId r:id="rId19"/>
  </p:notesMasterIdLst>
  <p:sldIdLst>
    <p:sldId id="297" r:id="rId2"/>
    <p:sldId id="334" r:id="rId3"/>
    <p:sldId id="360" r:id="rId4"/>
    <p:sldId id="336" r:id="rId5"/>
    <p:sldId id="362" r:id="rId6"/>
    <p:sldId id="361" r:id="rId7"/>
    <p:sldId id="339" r:id="rId8"/>
    <p:sldId id="340" r:id="rId9"/>
    <p:sldId id="341" r:id="rId10"/>
    <p:sldId id="342" r:id="rId11"/>
    <p:sldId id="353" r:id="rId12"/>
    <p:sldId id="345" r:id="rId13"/>
    <p:sldId id="354" r:id="rId14"/>
    <p:sldId id="355" r:id="rId15"/>
    <p:sldId id="349" r:id="rId16"/>
    <p:sldId id="350" r:id="rId17"/>
    <p:sldId id="359"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man, Jodi" initials="IJ" lastIdx="1" clrIdx="0"/>
  <p:cmAuthor id="1" name="Copyeditor" initials="CE-JA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D25"/>
    <a:srgbClr val="EEEFD6"/>
    <a:srgbClr val="DF584A"/>
    <a:srgbClr val="F7B3BA"/>
    <a:srgbClr val="FFD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3" autoAdjust="0"/>
    <p:restoredTop sz="94275" autoAdjust="0"/>
  </p:normalViewPr>
  <p:slideViewPr>
    <p:cSldViewPr snapToGrid="0" snapToObjects="1">
      <p:cViewPr>
        <p:scale>
          <a:sx n="79" d="100"/>
          <a:sy n="79" d="100"/>
        </p:scale>
        <p:origin x="-2532" y="-10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8B5C72A-7EE3-455A-95E1-A79A80A99B89}" type="datetime1">
              <a:rPr lang="en-US"/>
              <a:pPr/>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7005B84-EFC2-4FBC-92CC-9968AC703331}" type="slidenum">
              <a:rPr lang="en-US"/>
              <a:pPr/>
              <a:t>‹#›</a:t>
            </a:fld>
            <a:endParaRPr lang="en-US"/>
          </a:p>
        </p:txBody>
      </p:sp>
    </p:spTree>
    <p:extLst>
      <p:ext uri="{BB962C8B-B14F-4D97-AF65-F5344CB8AC3E}">
        <p14:creationId xmlns:p14="http://schemas.microsoft.com/office/powerpoint/2010/main" val="2053207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Basic Practice of Statistics - 3rd Edition</a:t>
            </a:r>
          </a:p>
        </p:txBody>
      </p:sp>
      <p:sp>
        <p:nvSpPr>
          <p:cNvPr id="174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Chapter 5</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4F941F-3703-4FA3-9604-6DD1AF4F6829}" type="slidenum">
              <a:rPr lang="en-US" sz="1200">
                <a:latin typeface="Calibri" pitchFamily="34" charset="0"/>
              </a:rPr>
              <a:pPr eaLnBrk="1" hangingPunct="1"/>
              <a:t>1</a:t>
            </a:fld>
            <a:endParaRPr lang="en-US" sz="1200">
              <a:latin typeface="Calibri" pitchFamily="34" charset="0"/>
            </a:endParaRPr>
          </a:p>
        </p:txBody>
      </p:sp>
      <p:sp>
        <p:nvSpPr>
          <p:cNvPr id="17412"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5147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AEDC51C-02FF-418E-9697-53884D5F1953}" type="slidenum">
              <a:rPr lang="en-US" altLang="en-US">
                <a:latin typeface="Calibri" pitchFamily="34" charset="0"/>
              </a:rPr>
              <a:pPr eaLnBrk="1" hangingPunct="1"/>
              <a:t>6</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8056ABE-8D3D-4FF9-8C91-91944CDDBA39}" type="slidenum">
              <a:rPr lang="en-US" altLang="en-US" sz="1200">
                <a:latin typeface="Calibri" pitchFamily="34" charset="0"/>
              </a:rPr>
              <a:pPr eaLnBrk="1" hangingPunct="1"/>
              <a:t>7</a:t>
            </a:fld>
            <a:endParaRPr lang="en-US" altLang="en-US" sz="1200">
              <a:latin typeface="Calibri" pitchFamily="34" charset="0"/>
            </a:endParaRPr>
          </a:p>
        </p:txBody>
      </p:sp>
    </p:spTree>
    <p:extLst>
      <p:ext uri="{BB962C8B-B14F-4D97-AF65-F5344CB8AC3E}">
        <p14:creationId xmlns:p14="http://schemas.microsoft.com/office/powerpoint/2010/main" val="231288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D5D193-3807-405F-98F1-996D52D38C6E}" type="slidenum">
              <a:rPr lang="en-US" altLang="en-US" sz="1200">
                <a:latin typeface="Calibri" pitchFamily="34" charset="0"/>
              </a:rPr>
              <a:pPr eaLnBrk="1" hangingPunct="1"/>
              <a:t>8</a:t>
            </a:fld>
            <a:endParaRPr lang="en-US" altLang="en-US" sz="1200">
              <a:latin typeface="Calibri" pitchFamily="34" charset="0"/>
            </a:endParaRPr>
          </a:p>
        </p:txBody>
      </p:sp>
    </p:spTree>
    <p:extLst>
      <p:ext uri="{BB962C8B-B14F-4D97-AF65-F5344CB8AC3E}">
        <p14:creationId xmlns:p14="http://schemas.microsoft.com/office/powerpoint/2010/main" val="141342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425A29-A700-4E6C-BEA8-F5572AF989DE}" type="slidenum">
              <a:rPr lang="en-US" altLang="en-US" sz="1200">
                <a:latin typeface="Calibri" pitchFamily="34" charset="0"/>
              </a:rPr>
              <a:pPr eaLnBrk="1" hangingPunct="1"/>
              <a:t>9</a:t>
            </a:fld>
            <a:endParaRPr lang="en-US" altLang="en-US" sz="1200">
              <a:latin typeface="Calibri" pitchFamily="34" charset="0"/>
            </a:endParaRPr>
          </a:p>
        </p:txBody>
      </p:sp>
    </p:spTree>
    <p:extLst>
      <p:ext uri="{BB962C8B-B14F-4D97-AF65-F5344CB8AC3E}">
        <p14:creationId xmlns:p14="http://schemas.microsoft.com/office/powerpoint/2010/main" val="9260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BPS - 5th Ed.</a:t>
            </a:r>
            <a:endParaRPr lang="en-US"/>
          </a:p>
        </p:txBody>
      </p:sp>
      <p:sp>
        <p:nvSpPr>
          <p:cNvPr id="19" name="Footer Placeholder 18"/>
          <p:cNvSpPr>
            <a:spLocks noGrp="1"/>
          </p:cNvSpPr>
          <p:nvPr>
            <p:ph type="ftr" sz="quarter" idx="11"/>
          </p:nvPr>
        </p:nvSpPr>
        <p:spPr/>
        <p:txBody>
          <a:bodyPr/>
          <a:lstStyle/>
          <a:p>
            <a:pPr>
              <a:defRPr/>
            </a:pPr>
            <a:r>
              <a:rPr lang="en-US" smtClean="0"/>
              <a:t>Chapter 5</a:t>
            </a:r>
            <a:endParaRPr lang="en-US"/>
          </a:p>
        </p:txBody>
      </p:sp>
      <p:sp>
        <p:nvSpPr>
          <p:cNvPr id="27" name="Slide Number Placeholder 26"/>
          <p:cNvSpPr>
            <a:spLocks noGrp="1"/>
          </p:cNvSpPr>
          <p:nvPr>
            <p:ph type="sldNum" sz="quarter" idx="12"/>
          </p:nvPr>
        </p:nvSpPr>
        <p:spPr/>
        <p:txBody>
          <a:bodyPr/>
          <a:lstStyle/>
          <a:p>
            <a:fld id="{7750E41B-DC42-417E-A0B7-C87892EBBF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9BC1030A-EB1B-42D9-B220-F99C6FD47E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43306013-A07E-4B62-B6E9-BA87B56EB2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r>
              <a:rPr lang="en-US" smtClean="0"/>
              <a:t>BPS - 5th Ed.</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t>Chapter 5</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DEBE169-FA3C-46A4-9EC7-D1C5FB637283}" type="slidenum">
              <a:rPr lang="en-US" altLang="en-US"/>
              <a:pPr/>
              <a:t>‹#›</a:t>
            </a:fld>
            <a:endParaRPr lang="en-US" altLang="en-US"/>
          </a:p>
        </p:txBody>
      </p:sp>
    </p:spTree>
    <p:extLst>
      <p:ext uri="{BB962C8B-B14F-4D97-AF65-F5344CB8AC3E}">
        <p14:creationId xmlns:p14="http://schemas.microsoft.com/office/powerpoint/2010/main" val="227924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3B9E36B2-B467-4880-AB23-8F1A06B4F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6D7284A2-600D-45DC-90E1-4B77835C7B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p:txBody>
          <a:bodyPr/>
          <a:lstStyle/>
          <a:p>
            <a:fld id="{107EBC45-FA2A-4F7D-9726-107463EE8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BPS - 5th Ed.</a:t>
            </a:r>
            <a:endParaRPr lang="en-US"/>
          </a:p>
        </p:txBody>
      </p:sp>
      <p:sp>
        <p:nvSpPr>
          <p:cNvPr id="8" name="Footer Placeholder 7"/>
          <p:cNvSpPr>
            <a:spLocks noGrp="1"/>
          </p:cNvSpPr>
          <p:nvPr>
            <p:ph type="ftr" sz="quarter" idx="11"/>
          </p:nvPr>
        </p:nvSpPr>
        <p:spPr/>
        <p:txBody>
          <a:bodyPr/>
          <a:lstStyle/>
          <a:p>
            <a:pPr>
              <a:defRPr/>
            </a:pPr>
            <a:r>
              <a:rPr lang="en-US" smtClean="0"/>
              <a:t>Chapter 5</a:t>
            </a:r>
            <a:endParaRPr lang="en-US"/>
          </a:p>
        </p:txBody>
      </p:sp>
      <p:sp>
        <p:nvSpPr>
          <p:cNvPr id="9" name="Slide Number Placeholder 8"/>
          <p:cNvSpPr>
            <a:spLocks noGrp="1"/>
          </p:cNvSpPr>
          <p:nvPr>
            <p:ph type="sldNum" sz="quarter" idx="12"/>
          </p:nvPr>
        </p:nvSpPr>
        <p:spPr/>
        <p:txBody>
          <a:bodyPr/>
          <a:lstStyle/>
          <a:p>
            <a:fld id="{F0EC9DC8-80F5-4DB1-8B11-0234F6F87F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BPS - 5th Ed.</a:t>
            </a:r>
            <a:endParaRPr lang="en-US"/>
          </a:p>
        </p:txBody>
      </p:sp>
      <p:sp>
        <p:nvSpPr>
          <p:cNvPr id="4" name="Footer Placeholder 3"/>
          <p:cNvSpPr>
            <a:spLocks noGrp="1"/>
          </p:cNvSpPr>
          <p:nvPr>
            <p:ph type="ftr" sz="quarter" idx="11"/>
          </p:nvPr>
        </p:nvSpPr>
        <p:spPr/>
        <p:txBody>
          <a:bodyPr/>
          <a:lstStyle/>
          <a:p>
            <a:pPr>
              <a:defRPr/>
            </a:pPr>
            <a:r>
              <a:rPr lang="en-US" smtClean="0"/>
              <a:t>Chapter 5</a:t>
            </a:r>
            <a:endParaRPr lang="en-US"/>
          </a:p>
        </p:txBody>
      </p:sp>
      <p:sp>
        <p:nvSpPr>
          <p:cNvPr id="5" name="Slide Number Placeholder 4"/>
          <p:cNvSpPr>
            <a:spLocks noGrp="1"/>
          </p:cNvSpPr>
          <p:nvPr>
            <p:ph type="sldNum" sz="quarter" idx="12"/>
          </p:nvPr>
        </p:nvSpPr>
        <p:spPr/>
        <p:txBody>
          <a:bodyPr/>
          <a:lstStyle/>
          <a:p>
            <a:fld id="{A8BFC0E0-2D67-4F09-9805-E820004D8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BPS - 5th Ed.</a:t>
            </a:r>
            <a:endParaRPr lang="en-US"/>
          </a:p>
        </p:txBody>
      </p:sp>
      <p:sp>
        <p:nvSpPr>
          <p:cNvPr id="3" name="Footer Placeholder 2"/>
          <p:cNvSpPr>
            <a:spLocks noGrp="1"/>
          </p:cNvSpPr>
          <p:nvPr>
            <p:ph type="ftr" sz="quarter" idx="11"/>
          </p:nvPr>
        </p:nvSpPr>
        <p:spPr/>
        <p:txBody>
          <a:bodyPr/>
          <a:lstStyle/>
          <a:p>
            <a:pPr>
              <a:defRPr/>
            </a:pPr>
            <a:r>
              <a:rPr lang="en-US" smtClean="0"/>
              <a:t>Chapter 5</a:t>
            </a:r>
            <a:endParaRPr lang="en-US"/>
          </a:p>
        </p:txBody>
      </p:sp>
      <p:sp>
        <p:nvSpPr>
          <p:cNvPr id="4" name="Slide Number Placeholder 3"/>
          <p:cNvSpPr>
            <a:spLocks noGrp="1"/>
          </p:cNvSpPr>
          <p:nvPr>
            <p:ph type="sldNum" sz="quarter" idx="12"/>
          </p:nvPr>
        </p:nvSpPr>
        <p:spPr/>
        <p:txBody>
          <a:bodyPr/>
          <a:lstStyle/>
          <a:p>
            <a:fld id="{C4782F01-9F1B-4D00-8A3D-B52C881BB6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p:txBody>
          <a:bodyPr/>
          <a:lstStyle/>
          <a:p>
            <a:fld id="{0FAA9381-81E4-45CA-81DC-B46CB546C9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F2A003-8710-4CD4-8110-33E468165A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BPS - 5th Ed.</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Chapter 5</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8D743-E708-45B6-8E91-6185BD036C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4"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books.bfwpub.com/ess2e/sections/simplerandomsampl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504723" y="2889076"/>
            <a:ext cx="4267199" cy="1244600"/>
          </a:xfrm>
        </p:spPr>
        <p:txBody>
          <a:bodyPr>
            <a:noAutofit/>
          </a:bodyPr>
          <a:lstStyle/>
          <a:p>
            <a:pPr>
              <a:defRPr/>
            </a:pPr>
            <a:r>
              <a:rPr lang="en-US" sz="3200" b="1" cap="none" dirty="0">
                <a:latin typeface="Arial" charset="0"/>
                <a:cs typeface="Arial" charset="0"/>
              </a:rPr>
              <a:t>CHAPTER </a:t>
            </a:r>
            <a:r>
              <a:rPr lang="en-US" sz="3200" b="1" dirty="0" smtClean="0">
                <a:latin typeface="Arial" charset="0"/>
                <a:cs typeface="Arial" charset="0"/>
              </a:rPr>
              <a:t>20</a:t>
            </a:r>
            <a:r>
              <a:rPr lang="en-US" sz="3200" b="1" cap="none" dirty="0" smtClean="0">
                <a:latin typeface="Arial" charset="0"/>
                <a:cs typeface="Arial" charset="0"/>
              </a:rPr>
              <a:t>:</a:t>
            </a:r>
            <a:br>
              <a:rPr lang="en-US" sz="3200" b="1" cap="none" dirty="0" smtClean="0">
                <a:latin typeface="Arial" charset="0"/>
                <a:cs typeface="Arial" charset="0"/>
              </a:rPr>
            </a:br>
            <a:r>
              <a:rPr lang="en-US" sz="3200" b="1" cap="none" dirty="0" smtClean="0">
                <a:latin typeface="Arial" charset="0"/>
                <a:cs typeface="Arial" charset="0"/>
              </a:rPr>
              <a:t/>
            </a:r>
            <a:br>
              <a:rPr lang="en-US" sz="3200" b="1" cap="none" dirty="0" smtClean="0">
                <a:latin typeface="Arial" charset="0"/>
                <a:cs typeface="Arial" charset="0"/>
              </a:rPr>
            </a:br>
            <a:r>
              <a:rPr lang="en-US" sz="2800" b="1" dirty="0" smtClean="0">
                <a:latin typeface="Arial" charset="0"/>
                <a:cs typeface="Arial" charset="0"/>
              </a:rPr>
              <a:t>Inference about a Population Mean</a:t>
            </a:r>
            <a:endParaRPr lang="en-US" sz="2800" b="1" cap="none" dirty="0">
              <a:latin typeface="Arial" charset="0"/>
              <a:cs typeface="Arial" charset="0"/>
            </a:endParaRPr>
          </a:p>
        </p:txBody>
      </p:sp>
      <p:sp>
        <p:nvSpPr>
          <p:cNvPr id="16386" name="Rectangle 3"/>
          <p:cNvSpPr>
            <a:spLocks noGrp="1" noChangeArrowheads="1"/>
          </p:cNvSpPr>
          <p:nvPr>
            <p:ph type="subTitle" idx="1"/>
          </p:nvPr>
        </p:nvSpPr>
        <p:spPr>
          <a:xfrm>
            <a:off x="4733365" y="5691334"/>
            <a:ext cx="3309803" cy="407065"/>
          </a:xfrm>
        </p:spPr>
        <p:txBody>
          <a:bodyPr>
            <a:normAutofit fontScale="77500" lnSpcReduction="20000"/>
          </a:bodyPr>
          <a:lstStyle/>
          <a:p>
            <a:pPr algn="r" eaLnBrk="1" hangingPunct="1"/>
            <a:r>
              <a:rPr lang="en-US" b="1" dirty="0" smtClean="0">
                <a:solidFill>
                  <a:schemeClr val="bg2"/>
                </a:solidFill>
                <a:latin typeface="Arial" pitchFamily="34" charset="0"/>
                <a:ea typeface="ＭＳ Ｐゴシック" pitchFamily="34" charset="-128"/>
                <a:cs typeface="Arial" pitchFamily="34" charset="0"/>
              </a:rPr>
              <a:t>Lecture PowerPoint Slides</a:t>
            </a:r>
          </a:p>
        </p:txBody>
      </p:sp>
      <p:sp>
        <p:nvSpPr>
          <p:cNvPr id="5" name="Rectangle 4"/>
          <p:cNvSpPr/>
          <p:nvPr/>
        </p:nvSpPr>
        <p:spPr>
          <a:xfrm>
            <a:off x="4744128" y="4441444"/>
            <a:ext cx="3974950" cy="1107996"/>
          </a:xfrm>
          <a:prstGeom prst="rect">
            <a:avLst/>
          </a:prstGeom>
        </p:spPr>
        <p:txBody>
          <a:bodyPr wrap="square">
            <a:spAutoFit/>
          </a:bodyPr>
          <a:lstStyle/>
          <a:p>
            <a:r>
              <a:rPr lang="en-US" sz="2400" b="1" dirty="0" smtClean="0">
                <a:solidFill>
                  <a:srgbClr val="727CA3"/>
                </a:solidFill>
                <a:cs typeface="Arial" pitchFamily="34" charset="0"/>
              </a:rPr>
              <a:t>Basic Practice of Statistics</a:t>
            </a:r>
            <a:endParaRPr lang="en-US" sz="2000" i="1" dirty="0">
              <a:solidFill>
                <a:srgbClr val="727CA3"/>
              </a:solidFill>
              <a:cs typeface="Arial" pitchFamily="34" charset="0"/>
            </a:endParaRPr>
          </a:p>
          <a:p>
            <a:r>
              <a:rPr lang="en-US" dirty="0" smtClean="0">
                <a:solidFill>
                  <a:srgbClr val="727CA3"/>
                </a:solidFill>
                <a:cs typeface="Arial" pitchFamily="34" charset="0"/>
              </a:rPr>
              <a:t>7</a:t>
            </a:r>
            <a:r>
              <a:rPr lang="en-US" baseline="30000" dirty="0" smtClean="0">
                <a:solidFill>
                  <a:srgbClr val="727CA3"/>
                </a:solidFill>
                <a:cs typeface="Arial" pitchFamily="34" charset="0"/>
              </a:rPr>
              <a:t>th</a:t>
            </a:r>
            <a:r>
              <a:rPr lang="en-US" dirty="0" smtClean="0">
                <a:solidFill>
                  <a:srgbClr val="727CA3"/>
                </a:solidFill>
                <a:cs typeface="Arial" pitchFamily="34" charset="0"/>
              </a:rPr>
              <a:t> Edition</a:t>
            </a:r>
            <a:endParaRPr lang="en-US" dirty="0">
              <a:solidFill>
                <a:srgbClr val="727CA3"/>
              </a:solidFill>
              <a:cs typeface="Arial" pitchFamily="34" charset="0"/>
            </a:endParaRPr>
          </a:p>
        </p:txBody>
      </p:sp>
    </p:spTree>
    <p:extLst>
      <p:ext uri="{BB962C8B-B14F-4D97-AF65-F5344CB8AC3E}">
        <p14:creationId xmlns:p14="http://schemas.microsoft.com/office/powerpoint/2010/main" val="273474700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9"/>
          <p:cNvSpPr>
            <a:spLocks noGrp="1" noChangeArrowheads="1"/>
          </p:cNvSpPr>
          <p:nvPr>
            <p:ph type="title"/>
          </p:nvPr>
        </p:nvSpPr>
        <p:spPr>
          <a:xfrm>
            <a:off x="593169" y="653855"/>
            <a:ext cx="7772400" cy="688258"/>
          </a:xfrm>
        </p:spPr>
        <p:txBody>
          <a:bodyPr>
            <a:normAutofit/>
          </a:bodyPr>
          <a:lstStyle/>
          <a:p>
            <a:pPr eaLnBrk="1" hangingPunct="1"/>
            <a:r>
              <a:rPr lang="en-US" altLang="en-US" sz="4000" dirty="0" smtClean="0">
                <a:latin typeface="Gill Sans" charset="0"/>
                <a:ea typeface="ＭＳ Ｐゴシック" pitchFamily="34" charset="-128"/>
              </a:rPr>
              <a:t>Example</a:t>
            </a:r>
          </a:p>
        </p:txBody>
      </p:sp>
      <mc:AlternateContent xmlns:mc="http://schemas.openxmlformats.org/markup-compatibility/2006" xmlns:a14="http://schemas.microsoft.com/office/drawing/2010/main">
        <mc:Choice Requires="a14">
          <p:sp>
            <p:nvSpPr>
              <p:cNvPr id="5" name="Rectangle 3"/>
              <p:cNvSpPr>
                <a:spLocks noGrp="1" noChangeArrowheads="1"/>
              </p:cNvSpPr>
              <p:nvPr>
                <p:ph sz="half" idx="2"/>
              </p:nvPr>
            </p:nvSpPr>
            <p:spPr>
              <a:xfrm>
                <a:off x="269614" y="1324592"/>
                <a:ext cx="8545774" cy="5076212"/>
              </a:xfrm>
            </p:spPr>
            <p:txBody>
              <a:bodyPr>
                <a:normAutofit fontScale="25000" lnSpcReduction="20000"/>
              </a:bodyPr>
              <a:lstStyle/>
              <a:p>
                <a:pPr>
                  <a:lnSpc>
                    <a:spcPct val="120000"/>
                  </a:lnSpc>
                  <a:spcBef>
                    <a:spcPts val="0"/>
                  </a:spcBef>
                  <a:spcAft>
                    <a:spcPts val="600"/>
                  </a:spcAft>
                </a:pPr>
                <a:r>
                  <a:rPr lang="en-US" sz="8000" dirty="0">
                    <a:solidFill>
                      <a:srgbClr val="FF0000"/>
                    </a:solidFill>
                    <a:latin typeface="Arial" panose="020B0604020202020204" pitchFamily="34" charset="0"/>
                    <a:cs typeface="Arial" panose="020B0604020202020204" pitchFamily="34" charset="0"/>
                  </a:rPr>
                  <a:t>STATE</a:t>
                </a:r>
                <a:r>
                  <a:rPr lang="en-US" sz="8000" dirty="0">
                    <a:latin typeface="Arial" panose="020B0604020202020204" pitchFamily="34" charset="0"/>
                    <a:cs typeface="Arial" panose="020B0604020202020204" pitchFamily="34" charset="0"/>
                  </a:rPr>
                  <a:t>: Does the expectation of good weather lead to more </a:t>
                </a:r>
                <a:r>
                  <a:rPr lang="en-US" sz="8000" dirty="0" smtClean="0">
                    <a:latin typeface="Arial" panose="020B0604020202020204" pitchFamily="34" charset="0"/>
                    <a:cs typeface="Arial" panose="020B0604020202020204" pitchFamily="34" charset="0"/>
                  </a:rPr>
                  <a:t>generous behavior</a:t>
                </a:r>
                <a:r>
                  <a:rPr lang="en-US" sz="8000" dirty="0">
                    <a:latin typeface="Arial" panose="020B0604020202020204" pitchFamily="34" charset="0"/>
                    <a:cs typeface="Arial" panose="020B0604020202020204" pitchFamily="34" charset="0"/>
                  </a:rPr>
                  <a:t>? Psychologists studied the size of the tip in a restaurant when </a:t>
                </a:r>
                <a:r>
                  <a:rPr lang="en-US" sz="8000" dirty="0" smtClean="0">
                    <a:latin typeface="Arial" panose="020B0604020202020204" pitchFamily="34" charset="0"/>
                    <a:cs typeface="Arial" panose="020B0604020202020204" pitchFamily="34" charset="0"/>
                  </a:rPr>
                  <a:t>a message </a:t>
                </a:r>
                <a:r>
                  <a:rPr lang="en-US" sz="8000" dirty="0">
                    <a:latin typeface="Arial" panose="020B0604020202020204" pitchFamily="34" charset="0"/>
                    <a:cs typeface="Arial" panose="020B0604020202020204" pitchFamily="34" charset="0"/>
                  </a:rPr>
                  <a:t>indicating that the next </a:t>
                </a:r>
                <a:r>
                  <a:rPr lang="en-US" sz="8000" dirty="0" smtClean="0">
                    <a:latin typeface="Arial" panose="020B0604020202020204" pitchFamily="34" charset="0"/>
                    <a:cs typeface="Arial" panose="020B0604020202020204" pitchFamily="34" charset="0"/>
                  </a:rPr>
                  <a:t>day’s </a:t>
                </a:r>
                <a:r>
                  <a:rPr lang="en-US" sz="8000" dirty="0">
                    <a:latin typeface="Arial" panose="020B0604020202020204" pitchFamily="34" charset="0"/>
                    <a:cs typeface="Arial" panose="020B0604020202020204" pitchFamily="34" charset="0"/>
                  </a:rPr>
                  <a:t>weather would be good was </a:t>
                </a:r>
                <a:r>
                  <a:rPr lang="en-US" sz="8000" dirty="0" smtClean="0">
                    <a:latin typeface="Arial" panose="020B0604020202020204" pitchFamily="34" charset="0"/>
                    <a:cs typeface="Arial" panose="020B0604020202020204" pitchFamily="34" charset="0"/>
                  </a:rPr>
                  <a:t>written on </a:t>
                </a:r>
                <a:r>
                  <a:rPr lang="en-US" sz="8000" dirty="0">
                    <a:latin typeface="Arial" panose="020B0604020202020204" pitchFamily="34" charset="0"/>
                    <a:cs typeface="Arial" panose="020B0604020202020204" pitchFamily="34" charset="0"/>
                  </a:rPr>
                  <a:t>the bill. Here are tips from 20 patrons, measured in percent of the </a:t>
                </a:r>
                <a:r>
                  <a:rPr lang="en-US" sz="8000" dirty="0" smtClean="0">
                    <a:latin typeface="Arial" panose="020B0604020202020204" pitchFamily="34" charset="0"/>
                    <a:cs typeface="Arial" panose="020B0604020202020204" pitchFamily="34" charset="0"/>
                  </a:rPr>
                  <a:t>total bill:</a:t>
                </a:r>
                <a:endParaRPr lang="en-US" sz="8000" dirty="0">
                  <a:latin typeface="Arial" panose="020B0604020202020204" pitchFamily="34" charset="0"/>
                  <a:cs typeface="Arial" panose="020B0604020202020204" pitchFamily="34" charset="0"/>
                </a:endParaRPr>
              </a:p>
              <a:p>
                <a:pPr marL="68580" indent="0" algn="ctr">
                  <a:lnSpc>
                    <a:spcPct val="120000"/>
                  </a:lnSpc>
                  <a:spcBef>
                    <a:spcPts val="0"/>
                  </a:spcBef>
                  <a:spcAft>
                    <a:spcPts val="600"/>
                  </a:spcAft>
                  <a:buNone/>
                </a:pPr>
                <a:r>
                  <a:rPr lang="en-US" sz="8000" dirty="0">
                    <a:latin typeface="Arial" panose="020B0604020202020204" pitchFamily="34" charset="0"/>
                    <a:cs typeface="Arial" panose="020B0604020202020204" pitchFamily="34" charset="0"/>
                  </a:rPr>
                  <a:t>20.8 18.7 19.9 20.6 21.9 23.4 22.8 24.9 22.2 20.3</a:t>
                </a:r>
              </a:p>
              <a:p>
                <a:pPr marL="68580" indent="0" algn="ctr">
                  <a:lnSpc>
                    <a:spcPct val="120000"/>
                  </a:lnSpc>
                  <a:spcBef>
                    <a:spcPts val="0"/>
                  </a:spcBef>
                  <a:spcAft>
                    <a:spcPts val="600"/>
                  </a:spcAft>
                  <a:buNone/>
                </a:pPr>
                <a:r>
                  <a:rPr lang="en-US" sz="8000" dirty="0">
                    <a:latin typeface="Arial" panose="020B0604020202020204" pitchFamily="34" charset="0"/>
                    <a:cs typeface="Arial" panose="020B0604020202020204" pitchFamily="34" charset="0"/>
                  </a:rPr>
                  <a:t>24.9 22.3 27.0 20.4 22.2 24.0 21.1 22.1 22.0 22.7</a:t>
                </a:r>
              </a:p>
              <a:p>
                <a:pPr>
                  <a:lnSpc>
                    <a:spcPct val="120000"/>
                  </a:lnSpc>
                  <a:spcBef>
                    <a:spcPts val="0"/>
                  </a:spcBef>
                  <a:spcAft>
                    <a:spcPts val="600"/>
                  </a:spcAft>
                </a:pPr>
                <a:r>
                  <a:rPr lang="en-US" sz="8000" dirty="0" smtClean="0">
                    <a:latin typeface="Arial" panose="020B0604020202020204" pitchFamily="34" charset="0"/>
                    <a:cs typeface="Arial" panose="020B0604020202020204" pitchFamily="34" charset="0"/>
                  </a:rPr>
                  <a:t>We </a:t>
                </a:r>
                <a:r>
                  <a:rPr lang="en-US" sz="8000" dirty="0">
                    <a:latin typeface="Arial" panose="020B0604020202020204" pitchFamily="34" charset="0"/>
                    <a:cs typeface="Arial" panose="020B0604020202020204" pitchFamily="34" charset="0"/>
                  </a:rPr>
                  <a:t>want </a:t>
                </a:r>
                <a:r>
                  <a:rPr lang="en-US" sz="8000" dirty="0" smtClean="0">
                    <a:latin typeface="Arial" panose="020B0604020202020204" pitchFamily="34" charset="0"/>
                    <a:cs typeface="Arial" panose="020B0604020202020204" pitchFamily="34" charset="0"/>
                  </a:rPr>
                  <a:t>to estimate </a:t>
                </a:r>
                <a:r>
                  <a:rPr lang="en-US" sz="8000" dirty="0">
                    <a:latin typeface="Arial" panose="020B0604020202020204" pitchFamily="34" charset="0"/>
                    <a:cs typeface="Arial" panose="020B0604020202020204" pitchFamily="34" charset="0"/>
                  </a:rPr>
                  <a:t>the mean tip for comparison with tips under the </a:t>
                </a:r>
                <a:r>
                  <a:rPr lang="en-US" sz="8000" dirty="0" smtClean="0">
                    <a:latin typeface="Arial" panose="020B0604020202020204" pitchFamily="34" charset="0"/>
                    <a:cs typeface="Arial" panose="020B0604020202020204" pitchFamily="34" charset="0"/>
                  </a:rPr>
                  <a:t>other </a:t>
                </a:r>
                <a:r>
                  <a:rPr lang="en-US" sz="8000" dirty="0">
                    <a:latin typeface="Arial" panose="020B0604020202020204" pitchFamily="34" charset="0"/>
                    <a:cs typeface="Arial" panose="020B0604020202020204" pitchFamily="34" charset="0"/>
                  </a:rPr>
                  <a:t>conditions</a:t>
                </a:r>
                <a:r>
                  <a:rPr lang="en-US" sz="8000" dirty="0" smtClean="0">
                    <a:latin typeface="Arial" panose="020B0604020202020204" pitchFamily="34" charset="0"/>
                    <a:cs typeface="Arial" panose="020B0604020202020204" pitchFamily="34" charset="0"/>
                  </a:rPr>
                  <a:t>.</a:t>
                </a:r>
              </a:p>
              <a:p>
                <a:pPr>
                  <a:lnSpc>
                    <a:spcPct val="120000"/>
                  </a:lnSpc>
                  <a:spcBef>
                    <a:spcPts val="0"/>
                  </a:spcBef>
                  <a:spcAft>
                    <a:spcPts val="600"/>
                  </a:spcAft>
                </a:pPr>
                <a:r>
                  <a:rPr lang="en-US" sz="8000" dirty="0">
                    <a:solidFill>
                      <a:srgbClr val="FF0000"/>
                    </a:solidFill>
                    <a:latin typeface="Arial" panose="020B0604020202020204" pitchFamily="34" charset="0"/>
                    <a:cs typeface="Arial" panose="020B0604020202020204" pitchFamily="34" charset="0"/>
                  </a:rPr>
                  <a:t>PLAN</a:t>
                </a:r>
                <a:r>
                  <a:rPr lang="en-US" sz="8000" dirty="0">
                    <a:latin typeface="Arial" panose="020B0604020202020204" pitchFamily="34" charset="0"/>
                    <a:cs typeface="Arial" panose="020B0604020202020204" pitchFamily="34" charset="0"/>
                  </a:rPr>
                  <a:t>: We will estimate the mean percentage tip </a:t>
                </a:r>
                <a14:m>
                  <m:oMath xmlns:m="http://schemas.openxmlformats.org/officeDocument/2006/math">
                    <m:r>
                      <a:rPr lang="en-US" sz="8000" i="1" smtClean="0">
                        <a:latin typeface="Cambria Math"/>
                        <a:ea typeface="Cambria Math"/>
                        <a:cs typeface="Arial" panose="020B0604020202020204" pitchFamily="34" charset="0"/>
                      </a:rPr>
                      <m:t>𝜇</m:t>
                    </m:r>
                  </m:oMath>
                </a14:m>
                <a:r>
                  <a:rPr lang="en-US" sz="8000" dirty="0" smtClean="0">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rPr>
                  <a:t>for all patrons of this restaurant when they receive a message on their bill indicating that the next </a:t>
                </a:r>
                <a:r>
                  <a:rPr lang="en-US" sz="8000" dirty="0" smtClean="0">
                    <a:latin typeface="Arial" panose="020B0604020202020204" pitchFamily="34" charset="0"/>
                    <a:cs typeface="Arial" panose="020B0604020202020204" pitchFamily="34" charset="0"/>
                  </a:rPr>
                  <a:t>day’s </a:t>
                </a:r>
                <a:r>
                  <a:rPr lang="en-US" sz="8000" dirty="0">
                    <a:latin typeface="Arial" panose="020B0604020202020204" pitchFamily="34" charset="0"/>
                    <a:cs typeface="Arial" panose="020B0604020202020204" pitchFamily="34" charset="0"/>
                  </a:rPr>
                  <a:t>weather will be good by giving a 95% confidence interval. </a:t>
                </a:r>
                <a:endParaRPr lang="en-US" sz="8000" dirty="0" smtClean="0">
                  <a:latin typeface="Arial" panose="020B0604020202020204" pitchFamily="34" charset="0"/>
                  <a:cs typeface="Arial" panose="020B0604020202020204" pitchFamily="34" charset="0"/>
                </a:endParaRPr>
              </a:p>
              <a:p>
                <a:pPr>
                  <a:lnSpc>
                    <a:spcPct val="120000"/>
                  </a:lnSpc>
                  <a:spcBef>
                    <a:spcPts val="0"/>
                  </a:spcBef>
                  <a:spcAft>
                    <a:spcPts val="600"/>
                  </a:spcAft>
                </a:pPr>
                <a:r>
                  <a:rPr lang="en-US" sz="8000" dirty="0" smtClean="0">
                    <a:solidFill>
                      <a:srgbClr val="FF0000"/>
                    </a:solidFill>
                    <a:latin typeface="Arial" panose="020B0604020202020204" pitchFamily="34" charset="0"/>
                    <a:cs typeface="Arial" panose="020B0604020202020204" pitchFamily="34" charset="0"/>
                  </a:rPr>
                  <a:t>SOLVE</a:t>
                </a:r>
                <a:r>
                  <a:rPr lang="en-US" sz="8000" dirty="0">
                    <a:latin typeface="Arial" panose="020B0604020202020204" pitchFamily="34" charset="0"/>
                    <a:cs typeface="Arial" panose="020B0604020202020204" pitchFamily="34" charset="0"/>
                  </a:rPr>
                  <a:t>: Checking conditions:</a:t>
                </a:r>
              </a:p>
              <a:p>
                <a:pPr marL="297180" lvl="1">
                  <a:lnSpc>
                    <a:spcPct val="120000"/>
                  </a:lnSpc>
                  <a:spcBef>
                    <a:spcPts val="0"/>
                  </a:spcBef>
                  <a:spcAft>
                    <a:spcPts val="600"/>
                  </a:spcAft>
                </a:pPr>
                <a:r>
                  <a:rPr lang="en-US" sz="8000" b="1" dirty="0">
                    <a:latin typeface="Arial" panose="020B0604020202020204" pitchFamily="34" charset="0"/>
                    <a:cs typeface="Arial" panose="020B0604020202020204" pitchFamily="34" charset="0"/>
                  </a:rPr>
                  <a:t>SRS:</a:t>
                </a:r>
                <a:r>
                  <a:rPr lang="en-US" sz="8000" dirty="0">
                    <a:latin typeface="Arial" panose="020B0604020202020204" pitchFamily="34" charset="0"/>
                    <a:cs typeface="Arial" panose="020B0604020202020204" pitchFamily="34" charset="0"/>
                  </a:rPr>
                  <a:t> This study was actually a randomized comparative experiment; as a consequence, we are willing to regard these patrons as an SRS from all patrons of this restaurant.</a:t>
                </a:r>
              </a:p>
              <a:p>
                <a:pPr marL="297180" lvl="1">
                  <a:spcAft>
                    <a:spcPts val="600"/>
                  </a:spcAft>
                </a:pPr>
                <a:endParaRPr lang="en-US" sz="3400" dirty="0">
                  <a:latin typeface="Arial" panose="020B0604020202020204" pitchFamily="34" charset="0"/>
                  <a:cs typeface="Arial" panose="020B0604020202020204" pitchFamily="34" charset="0"/>
                </a:endParaRPr>
              </a:p>
            </p:txBody>
          </p:sp>
        </mc:Choice>
        <mc:Fallback xmlns="">
          <p:sp>
            <p:nvSpPr>
              <p:cNvPr id="5" name="Rectangle 3"/>
              <p:cNvSpPr>
                <a:spLocks noGrp="1" noRot="1" noChangeAspect="1" noMove="1" noResize="1" noEditPoints="1" noAdjustHandles="1" noChangeArrowheads="1" noChangeShapeType="1" noTextEdit="1"/>
              </p:cNvSpPr>
              <p:nvPr>
                <p:ph sz="half" idx="2"/>
              </p:nvPr>
            </p:nvSpPr>
            <p:spPr>
              <a:xfrm>
                <a:off x="269614" y="1324592"/>
                <a:ext cx="8545774" cy="5076212"/>
              </a:xfrm>
              <a:blipFill rotWithShape="0">
                <a:blip r:embed="rId2"/>
                <a:stretch>
                  <a:fillRect l="-428" t="-480" r="-1427" b="-9124"/>
                </a:stretch>
              </a:blipFill>
            </p:spPr>
            <p:txBody>
              <a:bodyPr/>
              <a:lstStyle/>
              <a:p>
                <a:r>
                  <a:rPr lang="en-US">
                    <a:noFill/>
                  </a:rPr>
                  <a:t> </a:t>
                </a:r>
              </a:p>
            </p:txBody>
          </p:sp>
        </mc:Fallback>
      </mc:AlternateContent>
    </p:spTree>
    <p:extLst>
      <p:ext uri="{BB962C8B-B14F-4D97-AF65-F5344CB8AC3E}">
        <p14:creationId xmlns:p14="http://schemas.microsoft.com/office/powerpoint/2010/main" val="2506691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9"/>
          <p:cNvSpPr>
            <a:spLocks noGrp="1" noChangeArrowheads="1"/>
          </p:cNvSpPr>
          <p:nvPr>
            <p:ph type="title"/>
          </p:nvPr>
        </p:nvSpPr>
        <p:spPr>
          <a:xfrm>
            <a:off x="607456" y="725288"/>
            <a:ext cx="7772400" cy="688258"/>
          </a:xfrm>
        </p:spPr>
        <p:txBody>
          <a:bodyPr>
            <a:normAutofit/>
          </a:bodyPr>
          <a:lstStyle/>
          <a:p>
            <a:pPr eaLnBrk="1" hangingPunct="1"/>
            <a:r>
              <a:rPr lang="en-US" altLang="en-US" sz="4000" dirty="0" smtClean="0">
                <a:latin typeface="Gill Sans" charset="0"/>
                <a:ea typeface="ＭＳ Ｐゴシック" pitchFamily="34" charset="-128"/>
              </a:rPr>
              <a:t>Example</a:t>
            </a:r>
          </a:p>
        </p:txBody>
      </p:sp>
      <mc:AlternateContent xmlns:mc="http://schemas.openxmlformats.org/markup-compatibility/2006" xmlns:a14="http://schemas.microsoft.com/office/drawing/2010/main">
        <mc:Choice Requires="a14">
          <p:sp>
            <p:nvSpPr>
              <p:cNvPr id="5" name="Rectangle 3"/>
              <p:cNvSpPr>
                <a:spLocks noGrp="1" noChangeArrowheads="1"/>
              </p:cNvSpPr>
              <p:nvPr>
                <p:ph sz="half" idx="2"/>
              </p:nvPr>
            </p:nvSpPr>
            <p:spPr>
              <a:xfrm>
                <a:off x="283902" y="1442135"/>
                <a:ext cx="8631494" cy="5115829"/>
              </a:xfrm>
            </p:spPr>
            <p:txBody>
              <a:bodyPr>
                <a:noAutofit/>
              </a:bodyPr>
              <a:lstStyle/>
              <a:p>
                <a:pPr>
                  <a:lnSpc>
                    <a:spcPct val="120000"/>
                  </a:lnSpc>
                  <a:spcAft>
                    <a:spcPts val="600"/>
                  </a:spcAft>
                </a:pPr>
                <a:r>
                  <a:rPr lang="en-US" sz="1800" b="1" dirty="0" smtClean="0">
                    <a:latin typeface="Arial" panose="020B0604020202020204" pitchFamily="34" charset="0"/>
                    <a:cs typeface="Arial" panose="020B0604020202020204" pitchFamily="34" charset="0"/>
                  </a:rPr>
                  <a:t>Normal </a:t>
                </a:r>
                <a:r>
                  <a:rPr lang="en-US" sz="1800" b="1" dirty="0">
                    <a:latin typeface="Arial" panose="020B0604020202020204" pitchFamily="34" charset="0"/>
                    <a:cs typeface="Arial" panose="020B0604020202020204" pitchFamily="34" charset="0"/>
                  </a:rPr>
                  <a:t>distribution:</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We can’t </a:t>
                </a:r>
                <a:r>
                  <a:rPr lang="en-US" sz="1800" dirty="0">
                    <a:latin typeface="Arial" panose="020B0604020202020204" pitchFamily="34" charset="0"/>
                    <a:cs typeface="Arial" panose="020B0604020202020204" pitchFamily="34" charset="0"/>
                  </a:rPr>
                  <a:t>look at the population, but we can examine </a:t>
                </a:r>
                <a:r>
                  <a:rPr lang="en-US" sz="1800" dirty="0" smtClean="0">
                    <a:latin typeface="Arial" panose="020B0604020202020204" pitchFamily="34" charset="0"/>
                    <a:cs typeface="Arial" panose="020B0604020202020204" pitchFamily="34" charset="0"/>
                  </a:rPr>
                  <a:t>the sample</a:t>
                </a:r>
                <a:r>
                  <a:rPr lang="en-US" sz="1800" dirty="0">
                    <a:latin typeface="Arial" panose="020B0604020202020204" pitchFamily="34" charset="0"/>
                    <a:cs typeface="Arial" panose="020B0604020202020204" pitchFamily="34" charset="0"/>
                  </a:rPr>
                  <a:t>. The stemplot </a:t>
                </a:r>
                <a:r>
                  <a:rPr lang="en-US" sz="1800" dirty="0" smtClean="0">
                    <a:latin typeface="Arial" panose="020B0604020202020204" pitchFamily="34" charset="0"/>
                    <a:cs typeface="Arial" panose="020B0604020202020204" pitchFamily="34" charset="0"/>
                  </a:rPr>
                  <a:t>does </a:t>
                </a:r>
                <a:r>
                  <a:rPr lang="en-US" sz="1800" dirty="0">
                    <a:latin typeface="Arial" panose="020B0604020202020204" pitchFamily="34" charset="0"/>
                    <a:cs typeface="Arial" panose="020B0604020202020204" pitchFamily="34" charset="0"/>
                  </a:rPr>
                  <a:t>not suggest any </a:t>
                </a:r>
                <a:r>
                  <a:rPr lang="en-US" sz="1800" dirty="0" smtClean="0">
                    <a:latin typeface="Arial" panose="020B0604020202020204" pitchFamily="34" charset="0"/>
                    <a:cs typeface="Arial" panose="020B0604020202020204" pitchFamily="34" charset="0"/>
                  </a:rPr>
                  <a:t>strong departures </a:t>
                </a:r>
                <a:r>
                  <a:rPr lang="en-US" sz="1800" dirty="0">
                    <a:latin typeface="Arial" panose="020B0604020202020204" pitchFamily="34" charset="0"/>
                    <a:cs typeface="Arial" panose="020B0604020202020204" pitchFamily="34" charset="0"/>
                  </a:rPr>
                  <a:t>from Normality. The sample size is at least 15, so we </a:t>
                </a:r>
                <a:r>
                  <a:rPr lang="en-US" sz="1800" dirty="0" smtClean="0">
                    <a:latin typeface="Arial" panose="020B0604020202020204" pitchFamily="34" charset="0"/>
                    <a:cs typeface="Arial" panose="020B0604020202020204" pitchFamily="34" charset="0"/>
                  </a:rPr>
                  <a:t>are comfortable </a:t>
                </a:r>
                <a:r>
                  <a:rPr lang="en-US" sz="1800" dirty="0">
                    <a:latin typeface="Arial" panose="020B0604020202020204" pitchFamily="34" charset="0"/>
                    <a:cs typeface="Arial" panose="020B0604020202020204" pitchFamily="34" charset="0"/>
                  </a:rPr>
                  <a:t>using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interval</a:t>
                </a:r>
                <a:r>
                  <a:rPr lang="en-US" sz="1800" dirty="0" smtClean="0">
                    <a:latin typeface="Arial" panose="020B0604020202020204" pitchFamily="34" charset="0"/>
                    <a:cs typeface="Arial" panose="020B0604020202020204" pitchFamily="34" charset="0"/>
                  </a:rPr>
                  <a:t>.</a:t>
                </a:r>
              </a:p>
              <a:p>
                <a:pPr>
                  <a:lnSpc>
                    <a:spcPct val="120000"/>
                  </a:lnSpc>
                  <a:spcAft>
                    <a:spcPts val="600"/>
                  </a:spcAft>
                </a:pPr>
                <a:r>
                  <a:rPr lang="en-US" sz="1800" dirty="0">
                    <a:latin typeface="Arial" panose="020B0604020202020204" pitchFamily="34" charset="0"/>
                    <a:cs typeface="Arial" panose="020B0604020202020204" pitchFamily="34" charset="0"/>
                  </a:rPr>
                  <a:t>We can proceed to calculation. For these data,</a:t>
                </a:r>
              </a:p>
              <a:p>
                <a:pPr marL="1828800" indent="0" algn="ctr">
                  <a:lnSpc>
                    <a:spcPct val="120000"/>
                  </a:lnSpc>
                  <a:spcAft>
                    <a:spcPts val="600"/>
                  </a:spcAft>
                  <a:buNone/>
                </a:pPr>
                <a14:m>
                  <m:oMath xmlns:m="http://schemas.openxmlformats.org/officeDocument/2006/math">
                    <m:acc>
                      <m:accPr>
                        <m:chr m:val="̅"/>
                        <m:ctrlPr>
                          <a:rPr lang="en-US" sz="1800" i="1" dirty="0" smtClean="0">
                            <a:latin typeface="Cambria Math"/>
                            <a:cs typeface="Arial" panose="020B0604020202020204" pitchFamily="34" charset="0"/>
                          </a:rPr>
                        </m:ctrlPr>
                      </m:accPr>
                      <m:e>
                        <m:r>
                          <a:rPr lang="en-US" sz="1800" b="0" i="1" dirty="0" smtClean="0">
                            <a:latin typeface="Cambria Math"/>
                            <a:cs typeface="Arial" panose="020B0604020202020204" pitchFamily="34" charset="0"/>
                          </a:rPr>
                          <m:t>𝑥</m:t>
                        </m:r>
                      </m:e>
                    </m:acc>
                  </m:oMath>
                </a14:m>
                <a:r>
                  <a:rPr lang="en-US" sz="1800" dirty="0">
                    <a:latin typeface="Arial" panose="020B0604020202020204" pitchFamily="34" charset="0"/>
                    <a:cs typeface="Arial" panose="020B0604020202020204" pitchFamily="34" charset="0"/>
                  </a:rPr>
                  <a:t> = </a:t>
                </a:r>
                <a:r>
                  <a:rPr lang="en-US" sz="1800" dirty="0" smtClean="0">
                    <a:latin typeface="Arial" panose="020B0604020202020204" pitchFamily="34" charset="0"/>
                    <a:cs typeface="Arial" panose="020B0604020202020204" pitchFamily="34" charset="0"/>
                  </a:rPr>
                  <a:t>22.21 </a:t>
                </a:r>
                <a:r>
                  <a:rPr lang="en-US" sz="1800" dirty="0">
                    <a:latin typeface="Arial" panose="020B0604020202020204" pitchFamily="34" charset="0"/>
                    <a:cs typeface="Arial" panose="020B0604020202020204" pitchFamily="34" charset="0"/>
                  </a:rPr>
                  <a:t>and </a:t>
                </a:r>
                <a:r>
                  <a:rPr lang="en-US" sz="1800" i="1"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 </a:t>
                </a:r>
                <a:r>
                  <a:rPr lang="en-US" sz="1800" dirty="0" smtClean="0">
                    <a:latin typeface="Arial" panose="020B0604020202020204" pitchFamily="34" charset="0"/>
                    <a:cs typeface="Arial" panose="020B0604020202020204" pitchFamily="34" charset="0"/>
                  </a:rPr>
                  <a:t>1.963</a:t>
                </a:r>
                <a:endParaRPr lang="en-US" sz="1800" dirty="0">
                  <a:latin typeface="Arial" panose="020B0604020202020204" pitchFamily="34" charset="0"/>
                  <a:cs typeface="Arial" panose="020B0604020202020204" pitchFamily="34" charset="0"/>
                </a:endParaRPr>
              </a:p>
              <a:p>
                <a:pPr marL="1828800">
                  <a:lnSpc>
                    <a:spcPct val="120000"/>
                  </a:lnSpc>
                  <a:spcAft>
                    <a:spcPts val="600"/>
                  </a:spcAft>
                </a:pPr>
                <a:r>
                  <a:rPr lang="en-US" sz="1800" dirty="0">
                    <a:latin typeface="Arial" panose="020B0604020202020204" pitchFamily="34" charset="0"/>
                    <a:cs typeface="Arial" panose="020B0604020202020204" pitchFamily="34" charset="0"/>
                  </a:rPr>
                  <a:t>The degrees of freedom are </a:t>
                </a:r>
                <a14:m>
                  <m:oMath xmlns:m="http://schemas.openxmlformats.org/officeDocument/2006/math">
                    <m:r>
                      <a:rPr lang="en-US" sz="1800" b="0" i="1" dirty="0" smtClean="0">
                        <a:latin typeface="Cambria Math"/>
                        <a:cs typeface="Arial" panose="020B0604020202020204" pitchFamily="34" charset="0"/>
                      </a:rPr>
                      <m:t>𝑛</m:t>
                    </m:r>
                    <m:r>
                      <a:rPr lang="en-US" sz="1800" b="0" i="1" dirty="0" smtClean="0">
                        <a:latin typeface="Cambria Math"/>
                        <a:cs typeface="Arial" panose="020B0604020202020204" pitchFamily="34" charset="0"/>
                      </a:rPr>
                      <m:t>−1</m:t>
                    </m:r>
                  </m:oMath>
                </a14:m>
                <a:r>
                  <a:rPr lang="en-US" sz="1800" dirty="0">
                    <a:latin typeface="Arial" panose="020B0604020202020204" pitchFamily="34" charset="0"/>
                    <a:cs typeface="Arial" panose="020B0604020202020204" pitchFamily="34" charset="0"/>
                  </a:rPr>
                  <a:t> = 19. From Table C </a:t>
                </a:r>
                <a:r>
                  <a:rPr lang="en-US" sz="1800" dirty="0" smtClean="0">
                    <a:latin typeface="Arial" panose="020B0604020202020204" pitchFamily="34" charset="0"/>
                    <a:cs typeface="Arial" panose="020B0604020202020204" pitchFamily="34" charset="0"/>
                  </a:rPr>
                  <a:t>we find </a:t>
                </a:r>
                <a:r>
                  <a:rPr lang="en-US" sz="1800" dirty="0">
                    <a:latin typeface="Arial" panose="020B0604020202020204" pitchFamily="34" charset="0"/>
                    <a:cs typeface="Arial" panose="020B0604020202020204" pitchFamily="34" charset="0"/>
                  </a:rPr>
                  <a:t>that </a:t>
                </a:r>
                <a:r>
                  <a:rPr lang="en-US" sz="1800" dirty="0" smtClean="0">
                    <a:latin typeface="Arial" panose="020B0604020202020204" pitchFamily="34" charset="0"/>
                    <a:cs typeface="Arial" panose="020B0604020202020204" pitchFamily="34" charset="0"/>
                  </a:rPr>
                  <a:t>for 95</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confidence </a:t>
                </a:r>
                <a14:m>
                  <m:oMath xmlns:m="http://schemas.openxmlformats.org/officeDocument/2006/math">
                    <m:sSup>
                      <m:sSupPr>
                        <m:ctrlPr>
                          <a:rPr lang="en-US" sz="1800" i="1" dirty="0" smtClean="0">
                            <a:latin typeface="Cambria Math"/>
                            <a:cs typeface="Arial" panose="020B0604020202020204" pitchFamily="34" charset="0"/>
                          </a:rPr>
                        </m:ctrlPr>
                      </m:sSupPr>
                      <m:e>
                        <m:r>
                          <a:rPr lang="en-US" sz="1800" b="0" i="1" dirty="0" smtClean="0">
                            <a:latin typeface="Cambria Math"/>
                            <a:cs typeface="Arial" panose="020B0604020202020204" pitchFamily="34" charset="0"/>
                          </a:rPr>
                          <m:t>𝑡</m:t>
                        </m:r>
                      </m:e>
                      <m:sup>
                        <m:r>
                          <a:rPr lang="en-US" sz="1800" b="0" i="1" dirty="0" smtClean="0">
                            <a:latin typeface="Cambria Math"/>
                            <a:cs typeface="Arial" panose="020B0604020202020204" pitchFamily="34" charset="0"/>
                          </a:rPr>
                          <m:t>∗</m:t>
                        </m:r>
                      </m:sup>
                    </m:sSup>
                  </m:oMath>
                </a14:m>
                <a:r>
                  <a:rPr lang="en-US" sz="1800" dirty="0">
                    <a:latin typeface="Arial" panose="020B0604020202020204" pitchFamily="34" charset="0"/>
                    <a:cs typeface="Arial" panose="020B0604020202020204" pitchFamily="34" charset="0"/>
                  </a:rPr>
                  <a:t> = </a:t>
                </a:r>
                <a:r>
                  <a:rPr lang="en-US" sz="1800" dirty="0" smtClean="0">
                    <a:latin typeface="Arial" panose="020B0604020202020204" pitchFamily="34" charset="0"/>
                    <a:cs typeface="Arial" panose="020B0604020202020204" pitchFamily="34" charset="0"/>
                  </a:rPr>
                  <a:t>2.093</a:t>
                </a:r>
                <a:r>
                  <a:rPr lang="en-US" sz="1800" dirty="0">
                    <a:latin typeface="Arial" panose="020B0604020202020204" pitchFamily="34" charset="0"/>
                    <a:cs typeface="Arial" panose="020B0604020202020204" pitchFamily="34" charset="0"/>
                  </a:rPr>
                  <a:t>. The </a:t>
                </a:r>
                <a:r>
                  <a:rPr lang="en-US" sz="1800" dirty="0" smtClean="0">
                    <a:latin typeface="Arial" panose="020B0604020202020204" pitchFamily="34" charset="0"/>
                    <a:cs typeface="Arial" panose="020B0604020202020204" pitchFamily="34" charset="0"/>
                  </a:rPr>
                  <a:t>confidence </a:t>
                </a:r>
                <a:r>
                  <a:rPr lang="en-US" sz="1800" dirty="0">
                    <a:latin typeface="Arial" panose="020B0604020202020204" pitchFamily="34" charset="0"/>
                    <a:cs typeface="Arial" panose="020B0604020202020204" pitchFamily="34" charset="0"/>
                  </a:rPr>
                  <a:t>interval </a:t>
                </a:r>
                <a:r>
                  <a:rPr lang="en-US" sz="1800" dirty="0" smtClean="0">
                    <a:latin typeface="Arial" panose="020B0604020202020204" pitchFamily="34" charset="0"/>
                    <a:cs typeface="Arial" panose="020B0604020202020204" pitchFamily="34" charset="0"/>
                  </a:rPr>
                  <a:t>is</a:t>
                </a:r>
              </a:p>
              <a:p>
                <a:pPr marL="68580" indent="0">
                  <a:lnSpc>
                    <a:spcPct val="120000"/>
                  </a:lnSpc>
                  <a:spcAft>
                    <a:spcPts val="600"/>
                  </a:spcAf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1800" i="1" smtClean="0">
                              <a:latin typeface="Cambria Math"/>
                              <a:cs typeface="Arial" panose="020B0604020202020204" pitchFamily="34" charset="0"/>
                            </a:rPr>
                          </m:ctrlPr>
                        </m:mPr>
                        <m:mr>
                          <m:e>
                            <m:acc>
                              <m:accPr>
                                <m:chr m:val="̅"/>
                                <m:ctrlPr>
                                  <a:rPr lang="en-US" sz="1800" i="1" smtClean="0">
                                    <a:latin typeface="Cambria Math"/>
                                    <a:cs typeface="Arial" panose="020B0604020202020204" pitchFamily="34" charset="0"/>
                                  </a:rPr>
                                </m:ctrlPr>
                              </m:accPr>
                              <m:e>
                                <m:r>
                                  <a:rPr lang="en-US" sz="1800" b="0" i="1" smtClean="0">
                                    <a:latin typeface="Cambria Math"/>
                                    <a:cs typeface="Arial" panose="020B0604020202020204" pitchFamily="34" charset="0"/>
                                  </a:rPr>
                                  <m:t>𝑥</m:t>
                                </m:r>
                              </m:e>
                            </m:acc>
                            <m:r>
                              <m:rPr>
                                <m:brk m:alnAt="7"/>
                              </m:rPr>
                              <a:rPr lang="en-US" sz="1800" i="1" smtClean="0">
                                <a:latin typeface="Cambria Math"/>
                                <a:ea typeface="Cambria Math"/>
                                <a:cs typeface="Arial" panose="020B0604020202020204" pitchFamily="34" charset="0"/>
                              </a:rPr>
                              <m:t>±</m:t>
                            </m:r>
                            <m:sSup>
                              <m:sSupPr>
                                <m:ctrlPr>
                                  <a:rPr lang="en-US" sz="1800" i="1" smtClean="0">
                                    <a:latin typeface="Cambria Math"/>
                                    <a:ea typeface="Cambria Math"/>
                                    <a:cs typeface="Arial" panose="020B0604020202020204" pitchFamily="34" charset="0"/>
                                  </a:rPr>
                                </m:ctrlPr>
                              </m:sSupPr>
                              <m:e>
                                <m:r>
                                  <a:rPr lang="en-US" sz="1800" b="0" i="1" smtClean="0">
                                    <a:latin typeface="Cambria Math"/>
                                    <a:ea typeface="Cambria Math"/>
                                    <a:cs typeface="Arial" panose="020B0604020202020204" pitchFamily="34" charset="0"/>
                                  </a:rPr>
                                  <m:t>𝑡</m:t>
                                </m:r>
                              </m:e>
                              <m:sup>
                                <m:r>
                                  <a:rPr lang="en-US" sz="1800" b="0" i="1" smtClean="0">
                                    <a:latin typeface="Cambria Math"/>
                                    <a:ea typeface="Cambria Math"/>
                                    <a:cs typeface="Arial" panose="020B0604020202020204" pitchFamily="34" charset="0"/>
                                  </a:rPr>
                                  <m:t>∗</m:t>
                                </m:r>
                              </m:sup>
                            </m:sSup>
                            <m:f>
                              <m:fPr>
                                <m:ctrlPr>
                                  <a:rPr lang="en-US" sz="1800" i="1" smtClean="0">
                                    <a:latin typeface="Cambria Math"/>
                                    <a:ea typeface="Cambria Math"/>
                                    <a:cs typeface="Arial" panose="020B0604020202020204" pitchFamily="34" charset="0"/>
                                  </a:rPr>
                                </m:ctrlPr>
                              </m:fPr>
                              <m:num>
                                <m:r>
                                  <a:rPr lang="en-US" sz="1800" b="0" i="1" smtClean="0">
                                    <a:latin typeface="Cambria Math"/>
                                    <a:ea typeface="Cambria Math"/>
                                    <a:cs typeface="Arial" panose="020B0604020202020204" pitchFamily="34" charset="0"/>
                                  </a:rPr>
                                  <m:t>𝑠</m:t>
                                </m:r>
                              </m:num>
                              <m:den>
                                <m:rad>
                                  <m:radPr>
                                    <m:degHide m:val="on"/>
                                    <m:ctrlPr>
                                      <a:rPr lang="en-US" sz="1800" i="1" smtClean="0">
                                        <a:latin typeface="Cambria Math"/>
                                        <a:ea typeface="Cambria Math"/>
                                        <a:cs typeface="Arial" panose="020B0604020202020204" pitchFamily="34" charset="0"/>
                                      </a:rPr>
                                    </m:ctrlPr>
                                  </m:radPr>
                                  <m:deg/>
                                  <m:e>
                                    <m:r>
                                      <a:rPr lang="en-US" sz="1800" b="0" i="1" smtClean="0">
                                        <a:latin typeface="Cambria Math"/>
                                        <a:ea typeface="Cambria Math"/>
                                        <a:cs typeface="Arial" panose="020B0604020202020204" pitchFamily="34" charset="0"/>
                                      </a:rPr>
                                      <m:t>𝑛</m:t>
                                    </m:r>
                                  </m:e>
                                </m:rad>
                              </m:den>
                            </m:f>
                          </m:e>
                          <m:e>
                            <m:r>
                              <a:rPr lang="en-US" sz="1800" b="0" i="1" smtClean="0">
                                <a:latin typeface="Cambria Math"/>
                                <a:cs typeface="Arial" panose="020B0604020202020204" pitchFamily="34" charset="0"/>
                              </a:rPr>
                              <m:t>=</m:t>
                            </m:r>
                          </m:e>
                          <m:e>
                            <m:r>
                              <a:rPr lang="en-US" sz="1800" b="0" i="1" smtClean="0">
                                <a:latin typeface="Cambria Math"/>
                                <a:cs typeface="Arial" panose="020B0604020202020204" pitchFamily="34" charset="0"/>
                              </a:rPr>
                              <m:t>22.21</m:t>
                            </m:r>
                            <m:r>
                              <a:rPr lang="en-US" sz="1800" b="0" i="1" smtClean="0">
                                <a:latin typeface="Cambria Math"/>
                                <a:ea typeface="Cambria Math"/>
                                <a:cs typeface="Arial" panose="020B0604020202020204" pitchFamily="34" charset="0"/>
                              </a:rPr>
                              <m:t>±2.093</m:t>
                            </m:r>
                            <m:f>
                              <m:fPr>
                                <m:ctrlPr>
                                  <a:rPr lang="en-US" sz="1800" b="0" i="1" smtClean="0">
                                    <a:latin typeface="Cambria Math"/>
                                    <a:ea typeface="Cambria Math"/>
                                    <a:cs typeface="Arial" panose="020B0604020202020204" pitchFamily="34" charset="0"/>
                                  </a:rPr>
                                </m:ctrlPr>
                              </m:fPr>
                              <m:num>
                                <m:r>
                                  <a:rPr lang="en-US" sz="1800" b="0" i="1" smtClean="0">
                                    <a:latin typeface="Cambria Math"/>
                                    <a:ea typeface="Cambria Math"/>
                                    <a:cs typeface="Arial" panose="020B0604020202020204" pitchFamily="34" charset="0"/>
                                  </a:rPr>
                                  <m:t>1.963</m:t>
                                </m:r>
                              </m:num>
                              <m:den>
                                <m:rad>
                                  <m:radPr>
                                    <m:degHide m:val="on"/>
                                    <m:ctrlPr>
                                      <a:rPr lang="en-US" sz="1800" b="0" i="1" smtClean="0">
                                        <a:latin typeface="Cambria Math"/>
                                        <a:ea typeface="Cambria Math"/>
                                        <a:cs typeface="Arial" panose="020B0604020202020204" pitchFamily="34" charset="0"/>
                                      </a:rPr>
                                    </m:ctrlPr>
                                  </m:radPr>
                                  <m:deg/>
                                  <m:e>
                                    <m:r>
                                      <a:rPr lang="en-US" sz="1800" b="0" i="1" smtClean="0">
                                        <a:latin typeface="Cambria Math"/>
                                        <a:ea typeface="Cambria Math"/>
                                        <a:cs typeface="Arial" panose="020B0604020202020204" pitchFamily="34" charset="0"/>
                                      </a:rPr>
                                      <m:t>20</m:t>
                                    </m:r>
                                  </m:e>
                                </m:rad>
                              </m:den>
                            </m:f>
                          </m:e>
                        </m:mr>
                        <m:mr>
                          <m:e/>
                          <m:e>
                            <m:r>
                              <a:rPr lang="en-US" sz="1800" b="0" i="1" smtClean="0">
                                <a:latin typeface="Cambria Math"/>
                                <a:cs typeface="Arial" panose="020B0604020202020204" pitchFamily="34" charset="0"/>
                              </a:rPr>
                              <m:t>=</m:t>
                            </m:r>
                          </m:e>
                          <m:e>
                            <m:r>
                              <a:rPr lang="en-US" sz="1800" b="0" i="1" smtClean="0">
                                <a:latin typeface="Cambria Math"/>
                                <a:cs typeface="Arial" panose="020B0604020202020204" pitchFamily="34" charset="0"/>
                              </a:rPr>
                              <m:t>22.21</m:t>
                            </m:r>
                            <m:r>
                              <a:rPr lang="en-US" sz="1800" b="0" i="1" smtClean="0">
                                <a:latin typeface="Cambria Math"/>
                                <a:ea typeface="Cambria Math"/>
                                <a:cs typeface="Arial" panose="020B0604020202020204" pitchFamily="34" charset="0"/>
                              </a:rPr>
                              <m:t>±0.92</m:t>
                            </m:r>
                          </m:e>
                        </m:mr>
                        <m:mr>
                          <m:e/>
                          <m:e>
                            <m:r>
                              <a:rPr lang="en-US" sz="1800" b="0" i="1" smtClean="0">
                                <a:latin typeface="Cambria Math"/>
                                <a:cs typeface="Arial" panose="020B0604020202020204" pitchFamily="34" charset="0"/>
                              </a:rPr>
                              <m:t>=</m:t>
                            </m:r>
                          </m:e>
                          <m:e>
                            <m:r>
                              <a:rPr lang="en-US" sz="1800" b="0" i="1" smtClean="0">
                                <a:latin typeface="Cambria Math"/>
                                <a:cs typeface="Arial" panose="020B0604020202020204" pitchFamily="34" charset="0"/>
                              </a:rPr>
                              <m:t>21.29</m:t>
                            </m:r>
                            <m:r>
                              <m:rPr>
                                <m:nor/>
                              </m:rPr>
                              <a:rPr lang="en-US" sz="1800" b="0" i="0" smtClean="0">
                                <a:latin typeface="Cambria Math"/>
                                <a:cs typeface="Arial" panose="020B0604020202020204" pitchFamily="34" charset="0"/>
                              </a:rPr>
                              <m:t> </m:t>
                            </m:r>
                            <m:r>
                              <m:rPr>
                                <m:nor/>
                              </m:rPr>
                              <a:rPr lang="en-US" sz="1800" b="0" i="0" smtClean="0">
                                <a:latin typeface="Cambria Math"/>
                                <a:cs typeface="Arial" panose="020B0604020202020204" pitchFamily="34" charset="0"/>
                              </a:rPr>
                              <m:t>to</m:t>
                            </m:r>
                            <m:r>
                              <a:rPr lang="en-US" sz="1800" b="0" i="1" smtClean="0">
                                <a:latin typeface="Cambria Math"/>
                                <a:cs typeface="Arial" panose="020B0604020202020204" pitchFamily="34" charset="0"/>
                              </a:rPr>
                              <m:t> 23.13 </m:t>
                            </m:r>
                            <m:r>
                              <m:rPr>
                                <m:nor/>
                              </m:rPr>
                              <a:rPr lang="en-US" sz="1800" b="0" i="0" smtClean="0">
                                <a:latin typeface="Cambria Math"/>
                                <a:cs typeface="Arial" panose="020B0604020202020204" pitchFamily="34" charset="0"/>
                              </a:rPr>
                              <m:t>percent</m:t>
                            </m:r>
                          </m:e>
                        </m:mr>
                      </m:m>
                    </m:oMath>
                  </m:oMathPara>
                </a14:m>
                <a:endParaRPr lang="en-US" sz="1800" dirty="0" smtClean="0">
                  <a:latin typeface="Arial" panose="020B0604020202020204" pitchFamily="34" charset="0"/>
                  <a:cs typeface="Arial" panose="020B0604020202020204" pitchFamily="34" charset="0"/>
                </a:endParaRPr>
              </a:p>
              <a:p>
                <a:pPr>
                  <a:lnSpc>
                    <a:spcPct val="120000"/>
                  </a:lnSpc>
                  <a:spcAft>
                    <a:spcPts val="600"/>
                  </a:spcAft>
                </a:pPr>
                <a:r>
                  <a:rPr lang="en-US" sz="1800" dirty="0">
                    <a:solidFill>
                      <a:srgbClr val="FF0000"/>
                    </a:solidFill>
                    <a:latin typeface="Arial" panose="020B0604020202020204" pitchFamily="34" charset="0"/>
                    <a:cs typeface="Arial" panose="020B0604020202020204" pitchFamily="34" charset="0"/>
                  </a:rPr>
                  <a:t>CONCLUDE:</a:t>
                </a:r>
                <a:r>
                  <a:rPr lang="en-US" sz="1800" dirty="0">
                    <a:latin typeface="Arial" panose="020B0604020202020204" pitchFamily="34" charset="0"/>
                    <a:cs typeface="Arial" panose="020B0604020202020204" pitchFamily="34" charset="0"/>
                  </a:rPr>
                  <a:t> We are 95% </a:t>
                </a:r>
                <a:r>
                  <a:rPr lang="en-US" sz="1800" dirty="0" smtClean="0">
                    <a:latin typeface="Arial" panose="020B0604020202020204" pitchFamily="34" charset="0"/>
                    <a:cs typeface="Arial" panose="020B0604020202020204" pitchFamily="34" charset="0"/>
                  </a:rPr>
                  <a:t>confident </a:t>
                </a:r>
                <a:r>
                  <a:rPr lang="en-US" sz="1800" dirty="0">
                    <a:latin typeface="Arial" panose="020B0604020202020204" pitchFamily="34" charset="0"/>
                    <a:cs typeface="Arial" panose="020B0604020202020204" pitchFamily="34" charset="0"/>
                  </a:rPr>
                  <a:t>that the mean percentage tip </a:t>
                </a:r>
                <a:r>
                  <a:rPr lang="en-US" sz="1800" dirty="0" smtClean="0">
                    <a:latin typeface="Arial" panose="020B0604020202020204" pitchFamily="34" charset="0"/>
                    <a:cs typeface="Arial" panose="020B0604020202020204" pitchFamily="34" charset="0"/>
                  </a:rPr>
                  <a:t>for all </a:t>
                </a:r>
                <a:r>
                  <a:rPr lang="en-US" sz="1800" dirty="0">
                    <a:latin typeface="Arial" panose="020B0604020202020204" pitchFamily="34" charset="0"/>
                    <a:cs typeface="Arial" panose="020B0604020202020204" pitchFamily="34" charset="0"/>
                  </a:rPr>
                  <a:t>patrons of this restaurant when their bill contains a message that </a:t>
                </a:r>
                <a:r>
                  <a:rPr lang="en-US" sz="1800" dirty="0" smtClean="0">
                    <a:latin typeface="Arial" panose="020B0604020202020204" pitchFamily="34" charset="0"/>
                    <a:cs typeface="Arial" panose="020B0604020202020204" pitchFamily="34" charset="0"/>
                  </a:rPr>
                  <a:t>the next </a:t>
                </a:r>
                <a:r>
                  <a:rPr lang="en-US" sz="1800" dirty="0">
                    <a:latin typeface="Arial" panose="020B0604020202020204" pitchFamily="34" charset="0"/>
                    <a:cs typeface="Arial" panose="020B0604020202020204" pitchFamily="34" charset="0"/>
                  </a:rPr>
                  <a:t>day's weather will be good is between 21.29 and 23.13.</a:t>
                </a:r>
              </a:p>
            </p:txBody>
          </p:sp>
        </mc:Choice>
        <mc:Fallback xmlns="">
          <p:sp>
            <p:nvSpPr>
              <p:cNvPr id="5" name="Rectangle 3"/>
              <p:cNvSpPr>
                <a:spLocks noGrp="1" noRot="1" noChangeAspect="1" noMove="1" noResize="1" noEditPoints="1" noAdjustHandles="1" noChangeArrowheads="1" noChangeShapeType="1" noTextEdit="1"/>
              </p:cNvSpPr>
              <p:nvPr>
                <p:ph sz="half" idx="2"/>
              </p:nvPr>
            </p:nvSpPr>
            <p:spPr>
              <a:xfrm>
                <a:off x="283902" y="1442135"/>
                <a:ext cx="8631494" cy="5115829"/>
              </a:xfrm>
              <a:blipFill rotWithShape="0">
                <a:blip r:embed="rId2"/>
                <a:stretch>
                  <a:fillRect l="-353" t="-119" r="-212" b="-5959"/>
                </a:stretch>
              </a:blipFill>
            </p:spPr>
            <p:txBody>
              <a:bodyPr/>
              <a:lstStyle/>
              <a:p>
                <a:r>
                  <a:rPr lang="en-US">
                    <a:noFill/>
                  </a:rPr>
                  <a:t> </a:t>
                </a:r>
              </a:p>
            </p:txBody>
          </p:sp>
        </mc:Fallback>
      </mc:AlternateContent>
      <p:pic>
        <p:nvPicPr>
          <p:cNvPr id="1229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951" y="3145567"/>
            <a:ext cx="2032095" cy="234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2356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43738" y="528641"/>
            <a:ext cx="8077200" cy="903954"/>
          </a:xfrm>
        </p:spPr>
        <p:txBody>
          <a:bodyPr>
            <a:normAutofit/>
          </a:bodyPr>
          <a:lstStyle/>
          <a:p>
            <a:pPr eaLnBrk="1" hangingPunct="1"/>
            <a:r>
              <a:rPr lang="en-US" altLang="en-US" sz="3600" dirty="0" smtClean="0">
                <a:latin typeface="Gill Sans" charset="0"/>
                <a:ea typeface="ＭＳ Ｐゴシック" pitchFamily="34" charset="-128"/>
              </a:rPr>
              <a:t>The One-Sample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Test</a:t>
            </a:r>
          </a:p>
        </p:txBody>
      </p:sp>
      <mc:AlternateContent xmlns:mc="http://schemas.openxmlformats.org/markup-compatibility/2006" xmlns:a14="http://schemas.microsoft.com/office/drawing/2010/main">
        <mc:Choice Requires="a14">
          <p:sp>
            <p:nvSpPr>
              <p:cNvPr id="8" name="Rectangle 3"/>
              <p:cNvSpPr>
                <a:spLocks noGrp="1" noChangeArrowheads="1"/>
              </p:cNvSpPr>
              <p:nvPr>
                <p:ph idx="1"/>
              </p:nvPr>
            </p:nvSpPr>
            <p:spPr>
              <a:xfrm>
                <a:off x="283902" y="1553199"/>
                <a:ext cx="8391833" cy="5119068"/>
              </a:xfrm>
            </p:spPr>
            <p:txBody>
              <a:bodyPr>
                <a:normAutofit lnSpcReduction="10000"/>
              </a:bodyPr>
              <a:lstStyle/>
              <a:p>
                <a:pPr>
                  <a:spcAft>
                    <a:spcPts val="1200"/>
                  </a:spcAft>
                </a:pPr>
                <a:r>
                  <a:rPr lang="en-US" sz="1800" dirty="0" smtClean="0">
                    <a:latin typeface="Arial" panose="020B0604020202020204" pitchFamily="34" charset="0"/>
                    <a:cs typeface="Arial" panose="020B0604020202020204" pitchFamily="34" charset="0"/>
                  </a:rPr>
                  <a:t>Testing hypotheses about the mean </a:t>
                </a:r>
                <a14:m>
                  <m:oMath xmlns:m="http://schemas.openxmlformats.org/officeDocument/2006/math">
                    <m:r>
                      <a:rPr lang="en-US" sz="1800" i="1" dirty="0" smtClean="0">
                        <a:latin typeface="Cambria Math"/>
                        <a:ea typeface="Cambria Math"/>
                        <a:cs typeface="Arial" panose="020B0604020202020204" pitchFamily="34" charset="0"/>
                      </a:rPr>
                      <m:t>𝜇</m:t>
                    </m:r>
                  </m:oMath>
                </a14:m>
                <a:r>
                  <a:rPr lang="en-US" sz="1800" dirty="0" smtClean="0">
                    <a:latin typeface="Arial" panose="020B0604020202020204" pitchFamily="34" charset="0"/>
                    <a:cs typeface="Arial" panose="020B0604020202020204" pitchFamily="34" charset="0"/>
                  </a:rPr>
                  <a:t> of a Normal population follows the same reasoning </a:t>
                </a:r>
                <a:r>
                  <a:rPr lang="en-US" sz="1800" dirty="0">
                    <a:latin typeface="Arial" panose="020B0604020202020204" pitchFamily="34" charset="0"/>
                    <a:cs typeface="Arial" panose="020B0604020202020204" pitchFamily="34" charset="0"/>
                  </a:rPr>
                  <a:t>as for testing hypotheses about a population proportion that we met </a:t>
                </a:r>
                <a:r>
                  <a:rPr lang="en-US" sz="1800" dirty="0" smtClean="0">
                    <a:latin typeface="Arial" panose="020B0604020202020204" pitchFamily="34" charset="0"/>
                    <a:cs typeface="Arial" panose="020B0604020202020204" pitchFamily="34" charset="0"/>
                  </a:rPr>
                  <a:t>earlier.</a:t>
                </a:r>
              </a:p>
              <a:p>
                <a:pPr marL="68580" indent="0">
                  <a:spcBef>
                    <a:spcPts val="600"/>
                  </a:spcBef>
                  <a:spcAft>
                    <a:spcPts val="600"/>
                  </a:spcAft>
                  <a:buNone/>
                </a:pPr>
                <a:r>
                  <a:rPr lang="en-US" sz="1800" b="1" dirty="0" smtClean="0">
                    <a:latin typeface="Arial" panose="020B0604020202020204" pitchFamily="34" charset="0"/>
                    <a:cs typeface="Arial" panose="020B0604020202020204" pitchFamily="34" charset="0"/>
                  </a:rPr>
                  <a:t>THE ONE-SAMPLE </a:t>
                </a:r>
                <a:r>
                  <a:rPr lang="en-US" sz="1800" b="1" i="1" dirty="0" smtClean="0">
                    <a:latin typeface="Arial" panose="020B0604020202020204" pitchFamily="34" charset="0"/>
                    <a:cs typeface="Arial" panose="020B0604020202020204" pitchFamily="34" charset="0"/>
                  </a:rPr>
                  <a:t>t</a:t>
                </a:r>
                <a:r>
                  <a:rPr lang="en-US" sz="1800" b="1" dirty="0" smtClean="0">
                    <a:latin typeface="Arial" panose="020B0604020202020204" pitchFamily="34" charset="0"/>
                    <a:cs typeface="Arial" panose="020B0604020202020204" pitchFamily="34" charset="0"/>
                  </a:rPr>
                  <a:t> TEST</a:t>
                </a:r>
              </a:p>
              <a:p>
                <a:pPr>
                  <a:spcBef>
                    <a:spcPts val="0"/>
                  </a:spcBef>
                  <a:spcAft>
                    <a:spcPts val="600"/>
                  </a:spcAft>
                </a:pPr>
                <a:r>
                  <a:rPr lang="en-US" sz="1800" dirty="0" smtClean="0">
                    <a:latin typeface="Arial" panose="020B0604020202020204" pitchFamily="34" charset="0"/>
                    <a:cs typeface="Arial" panose="020B0604020202020204" pitchFamily="34" charset="0"/>
                  </a:rPr>
                  <a:t>Draw </a:t>
                </a:r>
                <a:r>
                  <a:rPr lang="en-US" sz="1800" dirty="0">
                    <a:latin typeface="Arial" panose="020B0604020202020204" pitchFamily="34" charset="0"/>
                    <a:cs typeface="Arial" panose="020B0604020202020204" pitchFamily="34" charset="0"/>
                  </a:rPr>
                  <a:t>an SRS of size </a:t>
                </a:r>
                <a14:m>
                  <m:oMath xmlns:m="http://schemas.openxmlformats.org/officeDocument/2006/math">
                    <m:r>
                      <a:rPr lang="en-US" sz="1800" i="1" dirty="0" smtClean="0">
                        <a:latin typeface="Cambria Math"/>
                        <a:cs typeface="Arial" panose="020B0604020202020204" pitchFamily="34" charset="0"/>
                      </a:rPr>
                      <m:t>𝑛</m:t>
                    </m:r>
                  </m:oMath>
                </a14:m>
                <a:r>
                  <a:rPr lang="en-US" sz="1800" dirty="0">
                    <a:latin typeface="Arial" panose="020B0604020202020204" pitchFamily="34" charset="0"/>
                    <a:cs typeface="Arial" panose="020B0604020202020204" pitchFamily="34" charset="0"/>
                  </a:rPr>
                  <a:t> from a large population having unknown mean </a:t>
                </a:r>
                <a14:m>
                  <m:oMath xmlns:m="http://schemas.openxmlformats.org/officeDocument/2006/math">
                    <m:r>
                      <a:rPr lang="en-US" sz="1800" i="1" dirty="0" smtClean="0">
                        <a:latin typeface="Cambria Math"/>
                        <a:ea typeface="Cambria Math"/>
                        <a:cs typeface="Arial" panose="020B0604020202020204" pitchFamily="34" charset="0"/>
                      </a:rPr>
                      <m:t>𝜇</m:t>
                    </m:r>
                  </m:oMath>
                </a14:m>
                <a:r>
                  <a:rPr lang="en-US" sz="1800" dirty="0">
                    <a:latin typeface="Arial" panose="020B0604020202020204" pitchFamily="34" charset="0"/>
                    <a:cs typeface="Arial" panose="020B0604020202020204" pitchFamily="34" charset="0"/>
                  </a:rPr>
                  <a:t>. To</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test the </a:t>
                </a:r>
                <a:r>
                  <a:rPr lang="en-US" sz="1800" b="1" dirty="0">
                    <a:latin typeface="Arial" panose="020B0604020202020204" pitchFamily="34" charset="0"/>
                    <a:cs typeface="Arial" panose="020B0604020202020204" pitchFamily="34" charset="0"/>
                  </a:rPr>
                  <a:t>hypothesis </a:t>
                </a:r>
                <a14:m>
                  <m:oMath xmlns:m="http://schemas.openxmlformats.org/officeDocument/2006/math">
                    <m:sSub>
                      <m:sSubPr>
                        <m:ctrlPr>
                          <a:rPr lang="en-US" sz="1800" b="1" i="1" dirty="0" smtClean="0">
                            <a:latin typeface="Cambria Math"/>
                            <a:cs typeface="Arial" panose="020B0604020202020204" pitchFamily="34" charset="0"/>
                          </a:rPr>
                        </m:ctrlPr>
                      </m:sSubPr>
                      <m:e>
                        <m:r>
                          <a:rPr lang="en-US" sz="1800" b="1" i="1" dirty="0" smtClean="0">
                            <a:latin typeface="Cambria Math"/>
                            <a:cs typeface="Arial" panose="020B0604020202020204" pitchFamily="34" charset="0"/>
                          </a:rPr>
                          <m:t>𝑯</m:t>
                        </m:r>
                      </m:e>
                      <m:sub>
                        <m:r>
                          <a:rPr lang="en-US" sz="1800" b="1" i="1" dirty="0" smtClean="0">
                            <a:latin typeface="Cambria Math"/>
                            <a:cs typeface="Arial" panose="020B0604020202020204" pitchFamily="34" charset="0"/>
                          </a:rPr>
                          <m:t>𝟎</m:t>
                        </m:r>
                      </m:sub>
                    </m:sSub>
                    <m:r>
                      <a:rPr lang="en-US" sz="1800" b="1" i="1" dirty="0" smtClean="0">
                        <a:latin typeface="Cambria Math"/>
                        <a:cs typeface="Arial" panose="020B0604020202020204" pitchFamily="34" charset="0"/>
                      </a:rPr>
                      <m:t>: </m:t>
                    </m:r>
                    <m:r>
                      <a:rPr lang="en-US" sz="1800" b="1" i="1" dirty="0" smtClean="0">
                        <a:latin typeface="Cambria Math"/>
                        <a:ea typeface="Cambria Math"/>
                        <a:cs typeface="Arial" panose="020B0604020202020204" pitchFamily="34" charset="0"/>
                      </a:rPr>
                      <m:t>𝝁</m:t>
                    </m:r>
                    <m:r>
                      <a:rPr lang="en-US" sz="1800" b="1" i="1" dirty="0" smtClean="0">
                        <a:latin typeface="Cambria Math"/>
                        <a:ea typeface="Cambria Math"/>
                        <a:cs typeface="Arial" panose="020B0604020202020204" pitchFamily="34" charset="0"/>
                      </a:rPr>
                      <m:t>=</m:t>
                    </m:r>
                    <m:sSub>
                      <m:sSubPr>
                        <m:ctrlPr>
                          <a:rPr lang="en-US" sz="1800" b="1" i="1" dirty="0" smtClean="0">
                            <a:latin typeface="Cambria Math"/>
                            <a:ea typeface="Cambria Math"/>
                            <a:cs typeface="Arial" panose="020B0604020202020204" pitchFamily="34" charset="0"/>
                          </a:rPr>
                        </m:ctrlPr>
                      </m:sSubPr>
                      <m:e>
                        <m:r>
                          <a:rPr lang="en-US" sz="1800" b="1" i="1" dirty="0" smtClean="0">
                            <a:latin typeface="Cambria Math"/>
                            <a:ea typeface="Cambria Math"/>
                            <a:cs typeface="Arial" panose="020B0604020202020204" pitchFamily="34" charset="0"/>
                          </a:rPr>
                          <m:t>𝝁</m:t>
                        </m:r>
                      </m:e>
                      <m:sub>
                        <m:r>
                          <a:rPr lang="en-US" sz="1800" b="1" i="1" dirty="0" smtClean="0">
                            <a:latin typeface="Cambria Math"/>
                            <a:ea typeface="Cambria Math"/>
                            <a:cs typeface="Arial" panose="020B0604020202020204" pitchFamily="34" charset="0"/>
                          </a:rPr>
                          <m:t>𝟎</m:t>
                        </m:r>
                      </m:sub>
                    </m:sSub>
                  </m:oMath>
                </a14:m>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compute the</a:t>
                </a:r>
                <a:r>
                  <a:rPr lang="en-US" sz="1800" dirty="0">
                    <a:solidFill>
                      <a:srgbClr val="FF0000"/>
                    </a:solidFill>
                    <a:latin typeface="Arial" panose="020B0604020202020204" pitchFamily="34" charset="0"/>
                    <a:cs typeface="Arial" panose="020B0604020202020204" pitchFamily="34" charset="0"/>
                  </a:rPr>
                  <a:t> one-sample </a:t>
                </a:r>
                <a:r>
                  <a:rPr lang="en-US" sz="1800" i="1" dirty="0">
                    <a:solidFill>
                      <a:srgbClr val="FF0000"/>
                    </a:solidFill>
                    <a:latin typeface="Arial" panose="020B0604020202020204" pitchFamily="34" charset="0"/>
                    <a:cs typeface="Arial" panose="020B0604020202020204" pitchFamily="34" charset="0"/>
                  </a:rPr>
                  <a:t>t</a:t>
                </a:r>
                <a:r>
                  <a:rPr lang="en-US" sz="1800" dirty="0">
                    <a:solidFill>
                      <a:srgbClr val="FF0000"/>
                    </a:solidFill>
                    <a:latin typeface="Arial" panose="020B0604020202020204" pitchFamily="34" charset="0"/>
                    <a:cs typeface="Arial" panose="020B0604020202020204" pitchFamily="34" charset="0"/>
                  </a:rPr>
                  <a:t> statistic</a:t>
                </a:r>
              </a:p>
              <a:p>
                <a:pPr marL="68580" indent="0">
                  <a:spcBef>
                    <a:spcPts val="0"/>
                  </a:spcBef>
                  <a:spcAft>
                    <a:spcPts val="600"/>
                  </a:spcAft>
                  <a:buNone/>
                </a:pPr>
                <a14:m>
                  <m:oMathPara xmlns:m="http://schemas.openxmlformats.org/officeDocument/2006/math">
                    <m:oMathParaPr>
                      <m:jc m:val="centerGroup"/>
                    </m:oMathParaPr>
                    <m:oMath xmlns:m="http://schemas.openxmlformats.org/officeDocument/2006/math">
                      <m:r>
                        <a:rPr lang="en-US" sz="1800" i="1" dirty="0" smtClean="0">
                          <a:latin typeface="Cambria Math"/>
                          <a:cs typeface="Arial" panose="020B0604020202020204" pitchFamily="34" charset="0"/>
                        </a:rPr>
                        <m:t>𝑡</m:t>
                      </m:r>
                      <m:r>
                        <a:rPr lang="en-US" sz="1800" i="1" dirty="0" smtClean="0">
                          <a:latin typeface="Cambria Math"/>
                          <a:cs typeface="Arial" panose="020B0604020202020204" pitchFamily="34" charset="0"/>
                        </a:rPr>
                        <m:t> =</m:t>
                      </m:r>
                      <m:f>
                        <m:fPr>
                          <m:ctrlPr>
                            <a:rPr lang="en-US" sz="1800" i="1" dirty="0" smtClean="0">
                              <a:latin typeface="Cambria Math"/>
                              <a:cs typeface="Arial" panose="020B0604020202020204" pitchFamily="34" charset="0"/>
                            </a:rPr>
                          </m:ctrlPr>
                        </m:fPr>
                        <m:num>
                          <m:acc>
                            <m:accPr>
                              <m:chr m:val="̅"/>
                              <m:ctrlPr>
                                <a:rPr lang="en-US" sz="1800" i="1" dirty="0" smtClean="0">
                                  <a:latin typeface="Cambria Math"/>
                                  <a:cs typeface="Arial" panose="020B0604020202020204" pitchFamily="34" charset="0"/>
                                </a:rPr>
                              </m:ctrlPr>
                            </m:accPr>
                            <m:e>
                              <m:r>
                                <a:rPr lang="en-US" sz="1800" b="0" i="1" dirty="0" smtClean="0">
                                  <a:latin typeface="Cambria Math"/>
                                  <a:cs typeface="Arial" panose="020B0604020202020204" pitchFamily="34" charset="0"/>
                                </a:rPr>
                                <m:t>𝑋</m:t>
                              </m:r>
                            </m:e>
                          </m:acc>
                          <m:r>
                            <a:rPr lang="en-US" sz="1800" b="0" i="1" dirty="0" smtClean="0">
                              <a:latin typeface="Cambria Math"/>
                              <a:cs typeface="Arial" panose="020B0604020202020204" pitchFamily="34" charset="0"/>
                            </a:rPr>
                            <m:t>−</m:t>
                          </m:r>
                          <m:sSub>
                            <m:sSubPr>
                              <m:ctrlPr>
                                <a:rPr lang="en-US" sz="1800" b="0" i="1" dirty="0" smtClean="0">
                                  <a:latin typeface="Cambria Math"/>
                                  <a:cs typeface="Arial" panose="020B0604020202020204" pitchFamily="34" charset="0"/>
                                </a:rPr>
                              </m:ctrlPr>
                            </m:sSubPr>
                            <m:e>
                              <m:r>
                                <a:rPr lang="en-US" sz="1800" b="0" i="1" dirty="0" smtClean="0">
                                  <a:latin typeface="Cambria Math"/>
                                  <a:ea typeface="Cambria Math"/>
                                  <a:cs typeface="Arial" panose="020B0604020202020204" pitchFamily="34" charset="0"/>
                                </a:rPr>
                                <m:t>𝜇</m:t>
                              </m:r>
                            </m:e>
                            <m:sub>
                              <m:r>
                                <a:rPr lang="en-US" sz="1800" b="0" i="1" dirty="0" smtClean="0">
                                  <a:latin typeface="Cambria Math"/>
                                  <a:cs typeface="Arial" panose="020B0604020202020204" pitchFamily="34" charset="0"/>
                                </a:rPr>
                                <m:t>0</m:t>
                              </m:r>
                            </m:sub>
                          </m:sSub>
                        </m:num>
                        <m:den>
                          <m:f>
                            <m:fPr>
                              <m:type m:val="skw"/>
                              <m:ctrlPr>
                                <a:rPr lang="en-US" sz="1800" i="1" dirty="0" smtClean="0">
                                  <a:latin typeface="Cambria Math"/>
                                  <a:cs typeface="Arial" panose="020B0604020202020204" pitchFamily="34" charset="0"/>
                                </a:rPr>
                              </m:ctrlPr>
                            </m:fPr>
                            <m:num>
                              <m:r>
                                <a:rPr lang="en-US" sz="1800" b="0" i="1" dirty="0" smtClean="0">
                                  <a:latin typeface="Cambria Math"/>
                                  <a:cs typeface="Arial" panose="020B0604020202020204" pitchFamily="34" charset="0"/>
                                </a:rPr>
                                <m:t>𝑆</m:t>
                              </m:r>
                            </m:num>
                            <m:den>
                              <m:rad>
                                <m:radPr>
                                  <m:degHide m:val="on"/>
                                  <m:ctrlPr>
                                    <a:rPr lang="en-US" sz="1800" i="1" dirty="0" smtClean="0">
                                      <a:latin typeface="Cambria Math"/>
                                      <a:cs typeface="Arial" panose="020B0604020202020204" pitchFamily="34" charset="0"/>
                                    </a:rPr>
                                  </m:ctrlPr>
                                </m:radPr>
                                <m:deg/>
                                <m:e>
                                  <m:r>
                                    <a:rPr lang="en-US" sz="1800" b="0" i="1" dirty="0" smtClean="0">
                                      <a:latin typeface="Cambria Math"/>
                                      <a:cs typeface="Arial" panose="020B0604020202020204" pitchFamily="34" charset="0"/>
                                    </a:rPr>
                                    <m:t>𝑁</m:t>
                                  </m:r>
                                </m:e>
                              </m:rad>
                            </m:den>
                          </m:f>
                        </m:den>
                      </m:f>
                    </m:oMath>
                  </m:oMathPara>
                </a14:m>
                <a:endParaRPr lang="en-US" sz="1800" dirty="0" smtClean="0">
                  <a:latin typeface="Arial" panose="020B0604020202020204" pitchFamily="34" charset="0"/>
                  <a:cs typeface="Arial" panose="020B0604020202020204" pitchFamily="34" charset="0"/>
                </a:endParaRPr>
              </a:p>
              <a:p>
                <a:pPr>
                  <a:spcBef>
                    <a:spcPts val="300"/>
                  </a:spcBef>
                  <a:spcAft>
                    <a:spcPts val="600"/>
                  </a:spcAft>
                </a:pP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terms of a variable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having the </a:t>
                </a:r>
                <a14:m>
                  <m:oMath xmlns:m="http://schemas.openxmlformats.org/officeDocument/2006/math">
                    <m:r>
                      <a:rPr lang="en-US" sz="1800" i="1" dirty="0" smtClean="0">
                        <a:latin typeface="Cambria Math"/>
                        <a:cs typeface="Arial" panose="020B0604020202020204" pitchFamily="34" charset="0"/>
                      </a:rPr>
                      <m:t>𝑡</m:t>
                    </m:r>
                    <m:r>
                      <a:rPr lang="en-US" sz="1800" i="1" dirty="0" smtClean="0">
                        <a:latin typeface="Cambria Math"/>
                        <a:cs typeface="Arial" panose="020B0604020202020204" pitchFamily="34" charset="0"/>
                      </a:rPr>
                      <m:t>(</m:t>
                    </m:r>
                    <m:r>
                      <a:rPr lang="en-US" sz="1800" i="1" dirty="0" smtClean="0">
                        <a:latin typeface="Cambria Math"/>
                        <a:cs typeface="Arial" panose="020B0604020202020204" pitchFamily="34" charset="0"/>
                      </a:rPr>
                      <m:t>𝑛</m:t>
                    </m:r>
                    <m:r>
                      <a:rPr lang="en-US" sz="1800" b="0" i="1" dirty="0" smtClean="0">
                        <a:latin typeface="Cambria Math"/>
                        <a:cs typeface="Arial" panose="020B0604020202020204" pitchFamily="34" charset="0"/>
                      </a:rPr>
                      <m:t>−</m:t>
                    </m:r>
                    <m:r>
                      <a:rPr lang="en-US" sz="1800" i="1" dirty="0" smtClean="0">
                        <a:latin typeface="Cambria Math"/>
                        <a:cs typeface="Arial" panose="020B0604020202020204" pitchFamily="34" charset="0"/>
                      </a:rPr>
                      <m:t>1)</m:t>
                    </m:r>
                  </m:oMath>
                </a14:m>
                <a:r>
                  <a:rPr lang="en-US" sz="1800" dirty="0">
                    <a:latin typeface="Arial" panose="020B0604020202020204" pitchFamily="34" charset="0"/>
                    <a:cs typeface="Arial" panose="020B0604020202020204" pitchFamily="34" charset="0"/>
                  </a:rPr>
                  <a:t> distribution, the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-value for a test of </a:t>
                </a:r>
                <a14:m>
                  <m:oMath xmlns:m="http://schemas.openxmlformats.org/officeDocument/2006/math">
                    <m:sSub>
                      <m:sSubPr>
                        <m:ctrlPr>
                          <a:rPr lang="en-US" sz="1800" i="1" dirty="0" smtClean="0">
                            <a:latin typeface="Cambria Math"/>
                            <a:cs typeface="Arial" panose="020B0604020202020204" pitchFamily="34" charset="0"/>
                          </a:rPr>
                        </m:ctrlPr>
                      </m:sSubPr>
                      <m:e>
                        <m:r>
                          <a:rPr lang="en-US" sz="1800" b="0" i="1" dirty="0" smtClean="0">
                            <a:latin typeface="Cambria Math"/>
                            <a:cs typeface="Arial" panose="020B0604020202020204" pitchFamily="34" charset="0"/>
                          </a:rPr>
                          <m:t>𝐻</m:t>
                        </m:r>
                      </m:e>
                      <m:sub>
                        <m:r>
                          <a:rPr lang="en-US" sz="1800" b="0" i="1" dirty="0" smtClean="0">
                            <a:latin typeface="Cambria Math"/>
                            <a:cs typeface="Arial" panose="020B0604020202020204" pitchFamily="34" charset="0"/>
                          </a:rPr>
                          <m:t>0</m:t>
                        </m:r>
                      </m:sub>
                    </m:sSub>
                  </m:oMath>
                </a14:m>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against</a:t>
                </a:r>
              </a:p>
              <a:p>
                <a:pPr marL="548640">
                  <a:spcBef>
                    <a:spcPts val="300"/>
                  </a:spcBef>
                  <a:spcAft>
                    <a:spcPts val="600"/>
                  </a:spcAft>
                </a:pPr>
                <a14:m>
                  <m:oMath xmlns:m="http://schemas.openxmlformats.org/officeDocument/2006/math">
                    <m:sSub>
                      <m:sSubPr>
                        <m:ctrlPr>
                          <a:rPr lang="en-US" sz="1800" i="1" dirty="0">
                            <a:latin typeface="Cambria Math"/>
                            <a:cs typeface="Arial" panose="020B0604020202020204" pitchFamily="34" charset="0"/>
                          </a:rPr>
                        </m:ctrlPr>
                      </m:sSubPr>
                      <m:e>
                        <m:r>
                          <a:rPr lang="en-US" sz="1800" i="1" dirty="0">
                            <a:latin typeface="Cambria Math"/>
                            <a:cs typeface="Arial" panose="020B0604020202020204" pitchFamily="34" charset="0"/>
                          </a:rPr>
                          <m:t>𝐻</m:t>
                        </m:r>
                      </m:e>
                      <m:sub>
                        <m:r>
                          <a:rPr lang="en-US" sz="1800" b="0" i="1" dirty="0" smtClean="0">
                            <a:latin typeface="Cambria Math"/>
                            <a:cs typeface="Arial" panose="020B0604020202020204" pitchFamily="34" charset="0"/>
                          </a:rPr>
                          <m:t>𝑎</m:t>
                        </m:r>
                      </m:sub>
                    </m:sSub>
                    <m:r>
                      <a:rPr lang="en-US" sz="1800" i="1" dirty="0">
                        <a:latin typeface="Cambria Math"/>
                        <a:cs typeface="Arial" panose="020B0604020202020204" pitchFamily="34" charset="0"/>
                      </a:rPr>
                      <m:t>: </m:t>
                    </m:r>
                    <m:r>
                      <a:rPr lang="en-US" sz="1800" i="1" dirty="0">
                        <a:latin typeface="Cambria Math"/>
                        <a:ea typeface="Cambria Math"/>
                        <a:cs typeface="Arial" panose="020B0604020202020204" pitchFamily="34" charset="0"/>
                      </a:rPr>
                      <m:t>𝜇</m:t>
                    </m:r>
                    <m:r>
                      <a:rPr lang="en-US" sz="1800" b="0" i="1" dirty="0" smtClean="0">
                        <a:latin typeface="Cambria Math"/>
                        <a:ea typeface="Cambria Math"/>
                        <a:cs typeface="Arial" panose="020B0604020202020204" pitchFamily="34" charset="0"/>
                      </a:rPr>
                      <m:t>&gt;</m:t>
                    </m:r>
                    <m:sSub>
                      <m:sSubPr>
                        <m:ctrlPr>
                          <a:rPr lang="en-US" sz="1800" i="1" dirty="0">
                            <a:latin typeface="Cambria Math"/>
                            <a:ea typeface="Cambria Math"/>
                            <a:cs typeface="Arial" panose="020B0604020202020204" pitchFamily="34" charset="0"/>
                          </a:rPr>
                        </m:ctrlPr>
                      </m:sSubPr>
                      <m:e>
                        <m:r>
                          <a:rPr lang="en-US" sz="1800" i="1" dirty="0">
                            <a:latin typeface="Cambria Math"/>
                            <a:ea typeface="Cambria Math"/>
                            <a:cs typeface="Arial" panose="020B0604020202020204" pitchFamily="34" charset="0"/>
                          </a:rPr>
                          <m:t>𝜇</m:t>
                        </m:r>
                      </m:e>
                      <m:sub>
                        <m:r>
                          <a:rPr lang="en-US" sz="1800" i="1" dirty="0">
                            <a:latin typeface="Cambria Math"/>
                            <a:ea typeface="Cambria Math"/>
                            <a:cs typeface="Arial" panose="020B0604020202020204" pitchFamily="34" charset="0"/>
                          </a:rPr>
                          <m:t>0</m:t>
                        </m:r>
                      </m:sub>
                    </m:sSub>
                  </m:oMath>
                </a14:m>
                <a:r>
                  <a:rPr lang="en-US" sz="1800" dirty="0">
                    <a:latin typeface="Arial" panose="020B0604020202020204" pitchFamily="34" charset="0"/>
                    <a:cs typeface="Arial" panose="020B0604020202020204" pitchFamily="34" charset="0"/>
                  </a:rPr>
                  <a:t> is</a:t>
                </a:r>
                <a14:m>
                  <m:oMath xmlns:m="http://schemas.openxmlformats.org/officeDocument/2006/math">
                    <m:r>
                      <a:rPr lang="en-US" sz="1800" i="1" dirty="0" smtClean="0">
                        <a:latin typeface="Cambria Math"/>
                        <a:cs typeface="Arial" panose="020B0604020202020204" pitchFamily="34" charset="0"/>
                      </a:rPr>
                      <m:t> </m:t>
                    </m:r>
                    <m:r>
                      <a:rPr lang="en-US" sz="1800" i="1" dirty="0" smtClean="0">
                        <a:latin typeface="Cambria Math"/>
                        <a:cs typeface="Arial" panose="020B0604020202020204" pitchFamily="34" charset="0"/>
                      </a:rPr>
                      <m:t>𝑃</m:t>
                    </m:r>
                    <m:r>
                      <a:rPr lang="en-US" sz="1800" i="1" dirty="0" smtClean="0">
                        <a:latin typeface="Cambria Math"/>
                        <a:cs typeface="Arial" panose="020B0604020202020204" pitchFamily="34" charset="0"/>
                      </a:rPr>
                      <m:t>(</m:t>
                    </m:r>
                    <m:r>
                      <a:rPr lang="en-US" sz="1800" i="1" dirty="0" smtClean="0">
                        <a:latin typeface="Cambria Math"/>
                        <a:cs typeface="Arial" panose="020B0604020202020204" pitchFamily="34" charset="0"/>
                      </a:rPr>
                      <m:t>𝑇</m:t>
                    </m:r>
                    <m:r>
                      <a:rPr lang="en-US" sz="1800" b="0" i="1" dirty="0" smtClean="0">
                        <a:latin typeface="Cambria Math"/>
                        <a:cs typeface="Arial" panose="020B0604020202020204" pitchFamily="34" charset="0"/>
                      </a:rPr>
                      <m:t>&gt;</m:t>
                    </m:r>
                    <m:r>
                      <a:rPr lang="en-US" sz="1800" i="1" dirty="0" smtClean="0">
                        <a:latin typeface="Cambria Math"/>
                        <a:cs typeface="Arial" panose="020B0604020202020204" pitchFamily="34" charset="0"/>
                      </a:rPr>
                      <m:t> </m:t>
                    </m:r>
                    <m:r>
                      <a:rPr lang="en-US" sz="1800" i="1" dirty="0" smtClean="0">
                        <a:latin typeface="Cambria Math"/>
                        <a:cs typeface="Arial" panose="020B0604020202020204" pitchFamily="34" charset="0"/>
                      </a:rPr>
                      <m:t>𝑡</m:t>
                    </m:r>
                    <m:r>
                      <a:rPr lang="en-US" sz="1800" i="1" dirty="0" smtClean="0">
                        <a:latin typeface="Cambria Math"/>
                        <a:cs typeface="Arial" panose="020B0604020202020204" pitchFamily="34" charset="0"/>
                      </a:rPr>
                      <m:t>)</m:t>
                    </m:r>
                  </m:oMath>
                </a14:m>
                <a:endParaRPr lang="en-US" sz="1800" dirty="0">
                  <a:latin typeface="Arial" panose="020B0604020202020204" pitchFamily="34" charset="0"/>
                  <a:cs typeface="Arial" panose="020B0604020202020204" pitchFamily="34" charset="0"/>
                </a:endParaRPr>
              </a:p>
              <a:p>
                <a:pPr marL="548640">
                  <a:spcBef>
                    <a:spcPts val="300"/>
                  </a:spcBef>
                  <a:spcAft>
                    <a:spcPts val="600"/>
                  </a:spcAft>
                </a:pPr>
                <a14:m>
                  <m:oMath xmlns:m="http://schemas.openxmlformats.org/officeDocument/2006/math">
                    <m:sSub>
                      <m:sSubPr>
                        <m:ctrlPr>
                          <a:rPr lang="en-US" sz="1800" i="1" dirty="0" smtClean="0">
                            <a:latin typeface="Cambria Math"/>
                            <a:cs typeface="Arial" panose="020B0604020202020204" pitchFamily="34" charset="0"/>
                          </a:rPr>
                        </m:ctrlPr>
                      </m:sSubPr>
                      <m:e>
                        <m:r>
                          <a:rPr lang="en-US" sz="1800" i="1" dirty="0">
                            <a:latin typeface="Cambria Math"/>
                            <a:cs typeface="Arial" panose="020B0604020202020204" pitchFamily="34" charset="0"/>
                          </a:rPr>
                          <m:t>𝐻</m:t>
                        </m:r>
                      </m:e>
                      <m:sub>
                        <m:r>
                          <a:rPr lang="en-US" sz="1800" b="0" i="1" dirty="0" smtClean="0">
                            <a:latin typeface="Cambria Math"/>
                            <a:cs typeface="Arial" panose="020B0604020202020204" pitchFamily="34" charset="0"/>
                          </a:rPr>
                          <m:t>𝑎</m:t>
                        </m:r>
                      </m:sub>
                    </m:sSub>
                    <m:r>
                      <a:rPr lang="en-US" sz="1800" i="1" dirty="0">
                        <a:latin typeface="Cambria Math"/>
                        <a:cs typeface="Arial" panose="020B0604020202020204" pitchFamily="34" charset="0"/>
                      </a:rPr>
                      <m:t>: </m:t>
                    </m:r>
                    <m:r>
                      <a:rPr lang="en-US" sz="1800" i="1" dirty="0">
                        <a:latin typeface="Cambria Math"/>
                        <a:ea typeface="Cambria Math"/>
                        <a:cs typeface="Arial" panose="020B0604020202020204" pitchFamily="34" charset="0"/>
                      </a:rPr>
                      <m:t>𝜇</m:t>
                    </m:r>
                    <m:r>
                      <a:rPr lang="en-US" sz="1800" b="0" i="1" dirty="0" smtClean="0">
                        <a:latin typeface="Cambria Math"/>
                        <a:ea typeface="Cambria Math"/>
                        <a:cs typeface="Arial" panose="020B0604020202020204" pitchFamily="34" charset="0"/>
                      </a:rPr>
                      <m:t>&lt;</m:t>
                    </m:r>
                    <m:sSub>
                      <m:sSubPr>
                        <m:ctrlPr>
                          <a:rPr lang="en-US" sz="1800" i="1" dirty="0">
                            <a:latin typeface="Cambria Math"/>
                            <a:ea typeface="Cambria Math"/>
                            <a:cs typeface="Arial" panose="020B0604020202020204" pitchFamily="34" charset="0"/>
                          </a:rPr>
                        </m:ctrlPr>
                      </m:sSubPr>
                      <m:e>
                        <m:r>
                          <a:rPr lang="en-US" sz="1800" i="1" dirty="0">
                            <a:latin typeface="Cambria Math"/>
                            <a:ea typeface="Cambria Math"/>
                            <a:cs typeface="Arial" panose="020B0604020202020204" pitchFamily="34" charset="0"/>
                          </a:rPr>
                          <m:t>𝜇</m:t>
                        </m:r>
                      </m:e>
                      <m:sub>
                        <m:r>
                          <a:rPr lang="en-US" sz="1800" i="1" dirty="0">
                            <a:latin typeface="Cambria Math"/>
                            <a:ea typeface="Cambria Math"/>
                            <a:cs typeface="Arial" panose="020B0604020202020204" pitchFamily="34" charset="0"/>
                          </a:rPr>
                          <m:t>0</m:t>
                        </m:r>
                      </m:sub>
                    </m:sSub>
                  </m:oMath>
                </a14:m>
                <a:r>
                  <a:rPr lang="en-US" sz="1800" dirty="0">
                    <a:latin typeface="Arial" panose="020B0604020202020204" pitchFamily="34" charset="0"/>
                    <a:cs typeface="Arial" panose="020B0604020202020204" pitchFamily="34" charset="0"/>
                  </a:rPr>
                  <a:t> is</a:t>
                </a:r>
                <a:r>
                  <a:rPr lang="en-US" sz="1800" dirty="0">
                    <a:cs typeface="Arial" panose="020B0604020202020204" pitchFamily="34" charset="0"/>
                  </a:rPr>
                  <a:t> </a:t>
                </a:r>
                <a14:m>
                  <m:oMath xmlns:m="http://schemas.openxmlformats.org/officeDocument/2006/math">
                    <m:r>
                      <a:rPr lang="en-US" sz="1800" i="1" dirty="0">
                        <a:latin typeface="Cambria Math"/>
                        <a:cs typeface="Arial" panose="020B0604020202020204" pitchFamily="34" charset="0"/>
                      </a:rPr>
                      <m:t>𝑃</m:t>
                    </m:r>
                    <m:r>
                      <a:rPr lang="en-US" sz="1800" i="1" dirty="0">
                        <a:latin typeface="Cambria Math"/>
                        <a:cs typeface="Arial" panose="020B0604020202020204" pitchFamily="34" charset="0"/>
                      </a:rPr>
                      <m:t>(</m:t>
                    </m:r>
                    <m:r>
                      <a:rPr lang="en-US" sz="1800" i="1" dirty="0">
                        <a:latin typeface="Cambria Math"/>
                        <a:cs typeface="Arial" panose="020B0604020202020204" pitchFamily="34" charset="0"/>
                      </a:rPr>
                      <m:t>𝑇</m:t>
                    </m:r>
                    <m:r>
                      <a:rPr lang="en-US" sz="1800" b="0" i="1" dirty="0" smtClean="0">
                        <a:latin typeface="Cambria Math"/>
                        <a:cs typeface="Arial" panose="020B0604020202020204" pitchFamily="34" charset="0"/>
                      </a:rPr>
                      <m:t>&lt;</m:t>
                    </m:r>
                    <m:r>
                      <a:rPr lang="en-US" sz="1800" i="1" dirty="0">
                        <a:latin typeface="Cambria Math"/>
                        <a:cs typeface="Arial" panose="020B0604020202020204" pitchFamily="34" charset="0"/>
                      </a:rPr>
                      <m:t> </m:t>
                    </m:r>
                    <m:r>
                      <a:rPr lang="en-US" sz="1800" i="1" dirty="0">
                        <a:latin typeface="Cambria Math"/>
                        <a:cs typeface="Arial" panose="020B0604020202020204" pitchFamily="34" charset="0"/>
                      </a:rPr>
                      <m:t>𝑡</m:t>
                    </m:r>
                    <m:r>
                      <a:rPr lang="en-US" sz="1800" i="1" dirty="0">
                        <a:latin typeface="Cambria Math"/>
                        <a:cs typeface="Arial" panose="020B0604020202020204" pitchFamily="34" charset="0"/>
                      </a:rPr>
                      <m:t>)</m:t>
                    </m:r>
                  </m:oMath>
                </a14:m>
                <a:r>
                  <a:rPr lang="en-US" sz="1800" dirty="0">
                    <a:latin typeface="Arial" panose="020B0604020202020204" pitchFamily="34" charset="0"/>
                    <a:cs typeface="Arial" panose="020B0604020202020204" pitchFamily="34" charset="0"/>
                  </a:rPr>
                  <a:t> </a:t>
                </a:r>
              </a:p>
              <a:p>
                <a:pPr marL="548640">
                  <a:spcBef>
                    <a:spcPts val="300"/>
                  </a:spcBef>
                  <a:spcAft>
                    <a:spcPts val="600"/>
                  </a:spcAft>
                </a:pPr>
                <a14:m>
                  <m:oMath xmlns:m="http://schemas.openxmlformats.org/officeDocument/2006/math">
                    <m:sSub>
                      <m:sSubPr>
                        <m:ctrlPr>
                          <a:rPr lang="en-US" sz="1800" i="1" dirty="0">
                            <a:latin typeface="Cambria Math"/>
                            <a:cs typeface="Arial" panose="020B0604020202020204" pitchFamily="34" charset="0"/>
                          </a:rPr>
                        </m:ctrlPr>
                      </m:sSubPr>
                      <m:e>
                        <m:r>
                          <a:rPr lang="en-US" sz="1800" i="1" dirty="0">
                            <a:latin typeface="Cambria Math"/>
                            <a:cs typeface="Arial" panose="020B0604020202020204" pitchFamily="34" charset="0"/>
                          </a:rPr>
                          <m:t>𝐻</m:t>
                        </m:r>
                      </m:e>
                      <m:sub>
                        <m:r>
                          <a:rPr lang="en-US" sz="1800" b="0" i="1" dirty="0" smtClean="0">
                            <a:latin typeface="Cambria Math"/>
                            <a:cs typeface="Arial" panose="020B0604020202020204" pitchFamily="34" charset="0"/>
                          </a:rPr>
                          <m:t>𝑎</m:t>
                        </m:r>
                      </m:sub>
                    </m:sSub>
                    <m:r>
                      <a:rPr lang="en-US" sz="1800" i="1" dirty="0">
                        <a:latin typeface="Cambria Math"/>
                        <a:cs typeface="Arial" panose="020B0604020202020204" pitchFamily="34" charset="0"/>
                      </a:rPr>
                      <m:t>: </m:t>
                    </m:r>
                    <m:r>
                      <a:rPr lang="en-US" sz="1800" i="1" dirty="0">
                        <a:latin typeface="Cambria Math"/>
                        <a:ea typeface="Cambria Math"/>
                        <a:cs typeface="Arial" panose="020B0604020202020204" pitchFamily="34" charset="0"/>
                      </a:rPr>
                      <m:t>𝜇</m:t>
                    </m:r>
                    <m:r>
                      <a:rPr lang="en-US" sz="1800" i="1" dirty="0" smtClean="0">
                        <a:latin typeface="Cambria Math"/>
                        <a:ea typeface="Cambria Math"/>
                        <a:cs typeface="Arial" panose="020B0604020202020204" pitchFamily="34" charset="0"/>
                      </a:rPr>
                      <m:t>≠</m:t>
                    </m:r>
                    <m:sSub>
                      <m:sSubPr>
                        <m:ctrlPr>
                          <a:rPr lang="en-US" sz="1800" i="1" dirty="0">
                            <a:latin typeface="Cambria Math"/>
                            <a:ea typeface="Cambria Math"/>
                            <a:cs typeface="Arial" panose="020B0604020202020204" pitchFamily="34" charset="0"/>
                          </a:rPr>
                        </m:ctrlPr>
                      </m:sSubPr>
                      <m:e>
                        <m:r>
                          <a:rPr lang="en-US" sz="1800" i="1" dirty="0">
                            <a:latin typeface="Cambria Math"/>
                            <a:ea typeface="Cambria Math"/>
                            <a:cs typeface="Arial" panose="020B0604020202020204" pitchFamily="34" charset="0"/>
                          </a:rPr>
                          <m:t>𝜇</m:t>
                        </m:r>
                      </m:e>
                      <m:sub>
                        <m:r>
                          <a:rPr lang="en-US" sz="1800" i="1" dirty="0">
                            <a:latin typeface="Cambria Math"/>
                            <a:ea typeface="Cambria Math"/>
                            <a:cs typeface="Arial" panose="020B0604020202020204" pitchFamily="34" charset="0"/>
                          </a:rPr>
                          <m:t>0</m:t>
                        </m:r>
                      </m:sub>
                    </m:sSub>
                  </m:oMath>
                </a14:m>
                <a:r>
                  <a:rPr lang="en-US" sz="1800" dirty="0">
                    <a:latin typeface="Arial" panose="020B0604020202020204" pitchFamily="34" charset="0"/>
                    <a:cs typeface="Arial" panose="020B0604020202020204" pitchFamily="34" charset="0"/>
                  </a:rPr>
                  <a:t> is </a:t>
                </a:r>
                <a14:m>
                  <m:oMath xmlns:m="http://schemas.openxmlformats.org/officeDocument/2006/math">
                    <m:r>
                      <a:rPr lang="en-US" sz="1800" b="0" i="0" dirty="0" smtClean="0">
                        <a:latin typeface="Cambria Math"/>
                        <a:cs typeface="Arial" panose="020B0604020202020204" pitchFamily="34" charset="0"/>
                      </a:rPr>
                      <m:t>2</m:t>
                    </m:r>
                    <m:r>
                      <a:rPr lang="en-US" sz="1800" b="0" i="1" dirty="0" smtClean="0">
                        <a:latin typeface="Cambria Math"/>
                        <a:ea typeface="Cambria Math"/>
                        <a:cs typeface="Arial" panose="020B0604020202020204" pitchFamily="34" charset="0"/>
                      </a:rPr>
                      <m:t>×</m:t>
                    </m:r>
                    <m:r>
                      <a:rPr lang="en-US" sz="1800" i="1" dirty="0">
                        <a:latin typeface="Cambria Math"/>
                        <a:cs typeface="Arial" panose="020B0604020202020204" pitchFamily="34" charset="0"/>
                      </a:rPr>
                      <m:t>𝑃</m:t>
                    </m:r>
                    <m:r>
                      <a:rPr lang="en-US" sz="1800" i="1" dirty="0">
                        <a:latin typeface="Cambria Math"/>
                        <a:cs typeface="Arial" panose="020B0604020202020204" pitchFamily="34" charset="0"/>
                      </a:rPr>
                      <m:t>(</m:t>
                    </m:r>
                    <m:r>
                      <a:rPr lang="en-US" sz="1800" i="1" dirty="0">
                        <a:latin typeface="Cambria Math"/>
                        <a:cs typeface="Arial" panose="020B0604020202020204" pitchFamily="34" charset="0"/>
                      </a:rPr>
                      <m:t>𝑇</m:t>
                    </m:r>
                    <m:r>
                      <a:rPr lang="en-US" sz="1800" i="1" dirty="0">
                        <a:latin typeface="Cambria Math"/>
                        <a:cs typeface="Arial" panose="020B0604020202020204" pitchFamily="34" charset="0"/>
                      </a:rPr>
                      <m:t>&gt;</m:t>
                    </m:r>
                    <m:d>
                      <m:dPr>
                        <m:begChr m:val="|"/>
                        <m:endChr m:val="|"/>
                        <m:ctrlPr>
                          <a:rPr lang="en-US" sz="1800" i="1" dirty="0" smtClean="0">
                            <a:latin typeface="Cambria Math"/>
                            <a:cs typeface="Arial" panose="020B0604020202020204" pitchFamily="34" charset="0"/>
                          </a:rPr>
                        </m:ctrlPr>
                      </m:dPr>
                      <m:e>
                        <m:r>
                          <a:rPr lang="en-US" sz="1800" b="0" i="1" dirty="0" smtClean="0">
                            <a:latin typeface="Cambria Math"/>
                            <a:cs typeface="Arial" panose="020B0604020202020204" pitchFamily="34" charset="0"/>
                          </a:rPr>
                          <m:t>𝑡</m:t>
                        </m:r>
                      </m:e>
                    </m:d>
                    <m:r>
                      <a:rPr lang="en-US" sz="1800" i="1" dirty="0" smtClean="0">
                        <a:latin typeface="Cambria Math"/>
                        <a:cs typeface="Arial" panose="020B0604020202020204" pitchFamily="34" charset="0"/>
                      </a:rPr>
                      <m:t> </m:t>
                    </m:r>
                    <m:r>
                      <a:rPr lang="en-US" sz="1800" i="1" dirty="0">
                        <a:latin typeface="Cambria Math"/>
                        <a:cs typeface="Arial" panose="020B0604020202020204" pitchFamily="34" charset="0"/>
                      </a:rPr>
                      <m:t>)</m:t>
                    </m:r>
                  </m:oMath>
                </a14:m>
                <a:r>
                  <a:rPr lang="en-US" sz="1800" dirty="0">
                    <a:latin typeface="Arial" panose="020B0604020202020204" pitchFamily="34" charset="0"/>
                    <a:cs typeface="Arial" panose="020B0604020202020204" pitchFamily="34" charset="0"/>
                  </a:rPr>
                  <a:t> </a:t>
                </a:r>
              </a:p>
              <a:p>
                <a:pPr>
                  <a:spcBef>
                    <a:spcPts val="300"/>
                  </a:spcBef>
                  <a:spcAft>
                    <a:spcPts val="600"/>
                  </a:spcAft>
                </a:pPr>
                <a:r>
                  <a:rPr lang="en-US" sz="1800" dirty="0">
                    <a:latin typeface="Arial" panose="020B0604020202020204" pitchFamily="34" charset="0"/>
                    <a:cs typeface="Arial" panose="020B0604020202020204" pitchFamily="34" charset="0"/>
                  </a:rPr>
                  <a:t>These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-values are exact if the population distribution is Normal and are </a:t>
                </a:r>
                <a:r>
                  <a:rPr lang="en-US" sz="1800" dirty="0" smtClean="0">
                    <a:latin typeface="Arial" panose="020B0604020202020204" pitchFamily="34" charset="0"/>
                    <a:cs typeface="Arial" panose="020B0604020202020204" pitchFamily="34" charset="0"/>
                  </a:rPr>
                  <a:t>approximately </a:t>
                </a:r>
                <a:r>
                  <a:rPr lang="en-US" sz="1800" dirty="0">
                    <a:latin typeface="Arial" panose="020B0604020202020204" pitchFamily="34" charset="0"/>
                    <a:cs typeface="Arial" panose="020B0604020202020204" pitchFamily="34" charset="0"/>
                  </a:rPr>
                  <a:t>correct </a:t>
                </a:r>
                <a:r>
                  <a:rPr lang="en-US" sz="1800" dirty="0" smtClean="0">
                    <a:latin typeface="Arial" panose="020B0604020202020204" pitchFamily="34" charset="0"/>
                    <a:cs typeface="Arial" panose="020B0604020202020204" pitchFamily="34" charset="0"/>
                  </a:rPr>
                  <a:t>for large n in other cases.</a:t>
                </a:r>
                <a:endParaRPr lang="en-US" sz="1800" dirty="0">
                  <a:latin typeface="Arial" panose="020B0604020202020204" pitchFamily="34" charset="0"/>
                  <a:cs typeface="Arial" panose="020B0604020202020204" pitchFamily="34" charset="0"/>
                </a:endParaRPr>
              </a:p>
            </p:txBody>
          </p:sp>
        </mc:Choice>
        <mc:Fallback xmlns="">
          <p:sp>
            <p:nvSpPr>
              <p:cNvPr id="8" name="Rectangle 3"/>
              <p:cNvSpPr>
                <a:spLocks noGrp="1" noRot="1" noChangeAspect="1" noMove="1" noResize="1" noEditPoints="1" noAdjustHandles="1" noChangeArrowheads="1" noChangeShapeType="1" noTextEdit="1"/>
              </p:cNvSpPr>
              <p:nvPr>
                <p:ph idx="1"/>
              </p:nvPr>
            </p:nvSpPr>
            <p:spPr>
              <a:xfrm>
                <a:off x="283902" y="1553199"/>
                <a:ext cx="8391833" cy="5119068"/>
              </a:xfrm>
              <a:blipFill rotWithShape="0">
                <a:blip r:embed="rId2"/>
                <a:stretch>
                  <a:fillRect l="-363" t="-1190" r="-1235" b="-119"/>
                </a:stretch>
              </a:blipFill>
            </p:spPr>
            <p:txBody>
              <a:bodyPr/>
              <a:lstStyle/>
              <a:p>
                <a:r>
                  <a:rPr lang="en-US">
                    <a:noFill/>
                  </a:rPr>
                  <a:t> </a:t>
                </a:r>
              </a:p>
            </p:txBody>
          </p:sp>
        </mc:Fallback>
      </mc:AlternateContent>
      <p:pic>
        <p:nvPicPr>
          <p:cNvPr id="9" name="Picture 8" descr="Screen shot 2010-11-21 at 11.16.16 AM.png"/>
          <p:cNvPicPr>
            <a:picLocks noChangeAspect="1"/>
          </p:cNvPicPr>
          <p:nvPr/>
        </p:nvPicPr>
        <p:blipFill rotWithShape="1">
          <a:blip r:embed="rId3">
            <a:extLst>
              <a:ext uri="{28A0092B-C50C-407E-A947-70E740481C1C}">
                <a14:useLocalDpi xmlns:a14="http://schemas.microsoft.com/office/drawing/2010/main" val="0"/>
              </a:ext>
            </a:extLst>
          </a:blip>
          <a:srcRect r="66861" b="15593"/>
          <a:stretch/>
        </p:blipFill>
        <p:spPr bwMode="auto">
          <a:xfrm>
            <a:off x="5407174" y="4664935"/>
            <a:ext cx="2434150" cy="12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0-11-21 at 11.16.16 AM.png"/>
          <p:cNvPicPr>
            <a:picLocks noChangeAspect="1"/>
          </p:cNvPicPr>
          <p:nvPr/>
        </p:nvPicPr>
        <p:blipFill rotWithShape="1">
          <a:blip r:embed="rId3">
            <a:extLst>
              <a:ext uri="{28A0092B-C50C-407E-A947-70E740481C1C}">
                <a14:useLocalDpi xmlns:a14="http://schemas.microsoft.com/office/drawing/2010/main" val="0"/>
              </a:ext>
            </a:extLst>
          </a:blip>
          <a:srcRect l="33163" r="33674" b="15593"/>
          <a:stretch/>
        </p:blipFill>
        <p:spPr bwMode="auto">
          <a:xfrm>
            <a:off x="5405432" y="4622079"/>
            <a:ext cx="2435892" cy="12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shot 2010-11-21 at 11.16.16 AM.png"/>
          <p:cNvPicPr>
            <a:picLocks noChangeAspect="1"/>
          </p:cNvPicPr>
          <p:nvPr/>
        </p:nvPicPr>
        <p:blipFill rotWithShape="1">
          <a:blip r:embed="rId3">
            <a:extLst>
              <a:ext uri="{28A0092B-C50C-407E-A947-70E740481C1C}">
                <a14:useLocalDpi xmlns:a14="http://schemas.microsoft.com/office/drawing/2010/main" val="0"/>
              </a:ext>
            </a:extLst>
          </a:blip>
          <a:srcRect l="66338" r="487" b="15593"/>
          <a:stretch/>
        </p:blipFill>
        <p:spPr bwMode="auto">
          <a:xfrm>
            <a:off x="5407174" y="4664927"/>
            <a:ext cx="2436762" cy="12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55326" y="2457452"/>
            <a:ext cx="8674361" cy="4214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054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par>
                                <p:cTn id="48" presetID="1" presetClass="exit" presetSubtype="0" fill="hold" nodeType="withEffect">
                                  <p:stCondLst>
                                    <p:cond delay="0"/>
                                  </p:stCondLst>
                                  <p:childTnLst>
                                    <p:set>
                                      <p:cBhvr>
                                        <p:cTn id="49" dur="1" fill="hold">
                                          <p:stCondLst>
                                            <p:cond delay="0"/>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9"/>
          <p:cNvSpPr>
            <a:spLocks noGrp="1" noChangeArrowheads="1"/>
          </p:cNvSpPr>
          <p:nvPr>
            <p:ph type="title"/>
          </p:nvPr>
        </p:nvSpPr>
        <p:spPr>
          <a:xfrm>
            <a:off x="593172" y="668138"/>
            <a:ext cx="7772400" cy="688258"/>
          </a:xfrm>
        </p:spPr>
        <p:txBody>
          <a:bodyPr>
            <a:normAutofit/>
          </a:bodyPr>
          <a:lstStyle/>
          <a:p>
            <a:pPr eaLnBrk="1" hangingPunct="1"/>
            <a:r>
              <a:rPr lang="en-US" altLang="en-US" sz="4000" dirty="0" smtClean="0">
                <a:latin typeface="Gill Sans" charset="0"/>
                <a:ea typeface="ＭＳ Ｐゴシック" pitchFamily="34" charset="-128"/>
              </a:rPr>
              <a:t>Example</a:t>
            </a:r>
          </a:p>
        </p:txBody>
      </p:sp>
      <mc:AlternateContent xmlns:mc="http://schemas.openxmlformats.org/markup-compatibility/2006" xmlns:a14="http://schemas.microsoft.com/office/drawing/2010/main">
        <mc:Choice Requires="a14">
          <p:sp>
            <p:nvSpPr>
              <p:cNvPr id="5" name="Rectangle 3"/>
              <p:cNvSpPr>
                <a:spLocks noGrp="1" noChangeArrowheads="1"/>
              </p:cNvSpPr>
              <p:nvPr>
                <p:ph sz="half" idx="2"/>
              </p:nvPr>
            </p:nvSpPr>
            <p:spPr>
              <a:xfrm>
                <a:off x="255326" y="1390503"/>
                <a:ext cx="8617207" cy="5296052"/>
              </a:xfrm>
            </p:spPr>
            <p:txBody>
              <a:bodyPr>
                <a:normAutofit fontScale="55000" lnSpcReduction="20000"/>
              </a:bodyPr>
              <a:lstStyle/>
              <a:p>
                <a:pPr>
                  <a:lnSpc>
                    <a:spcPct val="120000"/>
                  </a:lnSpc>
                  <a:spcAft>
                    <a:spcPts val="600"/>
                  </a:spcAft>
                </a:pPr>
                <a:r>
                  <a:rPr lang="en-US" sz="3600" dirty="0" smtClean="0">
                    <a:latin typeface="Arial" panose="020B0604020202020204" pitchFamily="34" charset="0"/>
                    <a:cs typeface="Arial" panose="020B0604020202020204" pitchFamily="34" charset="0"/>
                  </a:rPr>
                  <a:t>We follow the four-step process for a significance test.</a:t>
                </a:r>
              </a:p>
              <a:p>
                <a:pPr>
                  <a:lnSpc>
                    <a:spcPct val="120000"/>
                  </a:lnSpc>
                  <a:spcAft>
                    <a:spcPts val="600"/>
                  </a:spcAft>
                </a:pPr>
                <a:r>
                  <a:rPr lang="en-US" sz="3600" dirty="0" smtClean="0">
                    <a:solidFill>
                      <a:srgbClr val="FF0000"/>
                    </a:solidFill>
                    <a:latin typeface="Arial" panose="020B0604020202020204" pitchFamily="34" charset="0"/>
                    <a:cs typeface="Arial" panose="020B0604020202020204" pitchFamily="34" charset="0"/>
                  </a:rPr>
                  <a:t>STATE</a:t>
                </a:r>
                <a:r>
                  <a:rPr lang="en-US" sz="3600" dirty="0">
                    <a:latin typeface="Arial" panose="020B0604020202020204" pitchFamily="34" charset="0"/>
                    <a:cs typeface="Arial" panose="020B0604020202020204" pitchFamily="34" charset="0"/>
                  </a:rPr>
                  <a:t>: Ohio </a:t>
                </a:r>
                <a:r>
                  <a:rPr lang="en-US" sz="3600" dirty="0" smtClean="0">
                    <a:latin typeface="Arial" panose="020B0604020202020204" pitchFamily="34" charset="0"/>
                    <a:cs typeface="Arial" panose="020B0604020202020204" pitchFamily="34" charset="0"/>
                  </a:rPr>
                  <a:t>considers it </a:t>
                </a:r>
                <a:r>
                  <a:rPr lang="en-US" sz="3600" dirty="0">
                    <a:latin typeface="Arial" panose="020B0604020202020204" pitchFamily="34" charset="0"/>
                    <a:cs typeface="Arial" panose="020B0604020202020204" pitchFamily="34" charset="0"/>
                  </a:rPr>
                  <a:t>unsafe if a 100-milliliter sample (about 3.3 ounces) of water </a:t>
                </a:r>
                <a:r>
                  <a:rPr lang="en-US" sz="3600" dirty="0" smtClean="0">
                    <a:latin typeface="Arial" panose="020B0604020202020204" pitchFamily="34" charset="0"/>
                    <a:cs typeface="Arial" panose="020B0604020202020204" pitchFamily="34" charset="0"/>
                  </a:rPr>
                  <a:t>contains more </a:t>
                </a:r>
                <a:r>
                  <a:rPr lang="en-US" sz="3600" dirty="0">
                    <a:latin typeface="Arial" panose="020B0604020202020204" pitchFamily="34" charset="0"/>
                    <a:cs typeface="Arial" panose="020B0604020202020204" pitchFamily="34" charset="0"/>
                  </a:rPr>
                  <a:t>than 400 coliform bacteria. Here are the fecal coliform levels </a:t>
                </a:r>
                <a:r>
                  <a:rPr lang="en-US" sz="3600" dirty="0" smtClean="0">
                    <a:latin typeface="Arial" panose="020B0604020202020204" pitchFamily="34" charset="0"/>
                    <a:cs typeface="Arial" panose="020B0604020202020204" pitchFamily="34" charset="0"/>
                  </a:rPr>
                  <a:t>found by laboratories at 20 Ohio State Park swimming areas:</a:t>
                </a:r>
                <a:endParaRPr lang="en-US" sz="3600" dirty="0">
                  <a:latin typeface="Arial" panose="020B0604020202020204" pitchFamily="34" charset="0"/>
                  <a:cs typeface="Arial" panose="020B0604020202020204" pitchFamily="34" charset="0"/>
                </a:endParaRPr>
              </a:p>
              <a:p>
                <a:pPr marL="68580" indent="0" algn="ctr">
                  <a:lnSpc>
                    <a:spcPct val="120000"/>
                  </a:lnSpc>
                  <a:spcAft>
                    <a:spcPts val="600"/>
                  </a:spcAft>
                  <a:buNone/>
                </a:pPr>
                <a:r>
                  <a:rPr lang="en-US" sz="3600" dirty="0">
                    <a:latin typeface="Arial" panose="020B0604020202020204" pitchFamily="34" charset="0"/>
                    <a:cs typeface="Arial" panose="020B0604020202020204" pitchFamily="34" charset="0"/>
                  </a:rPr>
                  <a:t>160 40 2800 80 2000 2000 1500 400 150 500</a:t>
                </a:r>
              </a:p>
              <a:p>
                <a:pPr marL="68580" indent="0" algn="ctr">
                  <a:lnSpc>
                    <a:spcPct val="120000"/>
                  </a:lnSpc>
                  <a:spcAft>
                    <a:spcPts val="600"/>
                  </a:spcAft>
                  <a:buNone/>
                </a:pPr>
                <a:r>
                  <a:rPr lang="en-US" sz="3600" dirty="0">
                    <a:latin typeface="Arial" panose="020B0604020202020204" pitchFamily="34" charset="0"/>
                    <a:cs typeface="Arial" panose="020B0604020202020204" pitchFamily="34" charset="0"/>
                  </a:rPr>
                  <a:t>3000 2200 15 80 2000 2000 2600 600 1000 </a:t>
                </a:r>
                <a:r>
                  <a:rPr lang="en-US" sz="3600" dirty="0" smtClean="0">
                    <a:latin typeface="Arial" panose="020B0604020202020204" pitchFamily="34" charset="0"/>
                    <a:cs typeface="Arial" panose="020B0604020202020204" pitchFamily="34" charset="0"/>
                  </a:rPr>
                  <a:t>1500</a:t>
                </a:r>
              </a:p>
              <a:p>
                <a:pPr marL="347472" indent="0">
                  <a:lnSpc>
                    <a:spcPct val="120000"/>
                  </a:lnSpc>
                  <a:spcAft>
                    <a:spcPts val="600"/>
                  </a:spcAft>
                  <a:buNone/>
                </a:pPr>
                <a:r>
                  <a:rPr lang="en-US" sz="3600" dirty="0">
                    <a:latin typeface="Arial" panose="020B0604020202020204" pitchFamily="34" charset="0"/>
                    <a:cs typeface="Arial" panose="020B0604020202020204" pitchFamily="34" charset="0"/>
                  </a:rPr>
                  <a:t>Are these data good evidence that, on average, the fecal coliform levels in these swimming areas were unsafe?</a:t>
                </a:r>
              </a:p>
              <a:p>
                <a:pPr>
                  <a:lnSpc>
                    <a:spcPct val="120000"/>
                  </a:lnSpc>
                  <a:spcAft>
                    <a:spcPts val="600"/>
                  </a:spcAft>
                </a:pPr>
                <a:r>
                  <a:rPr lang="en-US" sz="3600" dirty="0" smtClean="0">
                    <a:solidFill>
                      <a:srgbClr val="FF0000"/>
                    </a:solidFill>
                    <a:latin typeface="Arial" panose="020B0604020202020204" pitchFamily="34" charset="0"/>
                    <a:cs typeface="Arial" panose="020B0604020202020204" pitchFamily="34" charset="0"/>
                  </a:rPr>
                  <a:t>PLAN</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We </a:t>
                </a:r>
                <a:r>
                  <a:rPr lang="en-US" sz="3600" dirty="0">
                    <a:latin typeface="Arial" panose="020B0604020202020204" pitchFamily="34" charset="0"/>
                    <a:cs typeface="Arial" panose="020B0604020202020204" pitchFamily="34" charset="0"/>
                  </a:rPr>
                  <a:t>ask the question in </a:t>
                </a:r>
                <a:r>
                  <a:rPr lang="en-US" sz="3600" dirty="0" smtClean="0">
                    <a:latin typeface="Arial" panose="020B0604020202020204" pitchFamily="34" charset="0"/>
                    <a:cs typeface="Arial" panose="020B0604020202020204" pitchFamily="34" charset="0"/>
                  </a:rPr>
                  <a:t>terms of </a:t>
                </a:r>
                <a:r>
                  <a:rPr lang="en-US" sz="3600" dirty="0">
                    <a:latin typeface="Arial" panose="020B0604020202020204" pitchFamily="34" charset="0"/>
                    <a:cs typeface="Arial" panose="020B0604020202020204" pitchFamily="34" charset="0"/>
                  </a:rPr>
                  <a:t>the mean fecal coliform level </a:t>
                </a:r>
                <a14:m>
                  <m:oMath xmlns:m="http://schemas.openxmlformats.org/officeDocument/2006/math">
                    <m:r>
                      <a:rPr lang="en-US" sz="3600" i="1" smtClean="0">
                        <a:latin typeface="Cambria Math"/>
                        <a:ea typeface="Cambria Math"/>
                        <a:cs typeface="Arial" panose="020B0604020202020204" pitchFamily="34" charset="0"/>
                      </a:rPr>
                      <m:t>𝜇</m:t>
                    </m:r>
                  </m:oMath>
                </a14:m>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for all these swimming areas. The </a:t>
                </a:r>
                <a:r>
                  <a:rPr lang="en-US" sz="3600" dirty="0" smtClean="0">
                    <a:latin typeface="Arial" panose="020B0604020202020204" pitchFamily="34" charset="0"/>
                    <a:cs typeface="Arial" panose="020B0604020202020204" pitchFamily="34" charset="0"/>
                  </a:rPr>
                  <a:t>null hypothesis </a:t>
                </a:r>
                <a:r>
                  <a:rPr lang="en-US" sz="3600" dirty="0">
                    <a:latin typeface="Arial" panose="020B0604020202020204" pitchFamily="34" charset="0"/>
                    <a:cs typeface="Arial" panose="020B0604020202020204" pitchFamily="34" charset="0"/>
                  </a:rPr>
                  <a:t>is </a:t>
                </a:r>
                <a:r>
                  <a:rPr lang="en-US" sz="3600" dirty="0" smtClean="0">
                    <a:latin typeface="Arial" panose="020B0604020202020204" pitchFamily="34" charset="0"/>
                    <a:cs typeface="Arial" panose="020B0604020202020204" pitchFamily="34" charset="0"/>
                  </a:rPr>
                  <a:t>“level </a:t>
                </a:r>
                <a:r>
                  <a:rPr lang="en-US" sz="3600" dirty="0">
                    <a:latin typeface="Arial" panose="020B0604020202020204" pitchFamily="34" charset="0"/>
                    <a:cs typeface="Arial" panose="020B0604020202020204" pitchFamily="34" charset="0"/>
                  </a:rPr>
                  <a:t>is not unsafe," and the alternative hypothesis is </a:t>
                </a:r>
                <a:r>
                  <a:rPr lang="en-US" sz="3600" dirty="0" smtClean="0">
                    <a:latin typeface="Arial" panose="020B0604020202020204" pitchFamily="34" charset="0"/>
                    <a:cs typeface="Arial" panose="020B0604020202020204" pitchFamily="34" charset="0"/>
                  </a:rPr>
                  <a:t>“level is </a:t>
                </a:r>
                <a:r>
                  <a:rPr lang="en-US" sz="3600" dirty="0">
                    <a:latin typeface="Arial" panose="020B0604020202020204" pitchFamily="34" charset="0"/>
                    <a:cs typeface="Arial" panose="020B0604020202020204" pitchFamily="34" charset="0"/>
                  </a:rPr>
                  <a:t>unsafe</a:t>
                </a:r>
                <a:r>
                  <a:rPr lang="en-US" sz="3600" dirty="0" smtClean="0">
                    <a:latin typeface="Arial" panose="020B0604020202020204" pitchFamily="34" charset="0"/>
                    <a:cs typeface="Arial" panose="020B0604020202020204" pitchFamily="34" charset="0"/>
                  </a:rPr>
                  <a:t>."</a:t>
                </a:r>
              </a:p>
              <a:p>
                <a:pPr marL="68580" indent="0">
                  <a:spcAft>
                    <a:spcPts val="600"/>
                  </a:spcAft>
                  <a:buNone/>
                </a:pPr>
                <a14:m>
                  <m:oMathPara xmlns:m="http://schemas.openxmlformats.org/officeDocument/2006/math">
                    <m:oMathParaPr>
                      <m:jc m:val="centerGroup"/>
                    </m:oMathParaPr>
                    <m:oMath xmlns:m="http://schemas.openxmlformats.org/officeDocument/2006/math">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𝐻</m:t>
                          </m:r>
                        </m:e>
                        <m:sub>
                          <m:r>
                            <a:rPr lang="en-US" sz="3600" b="0" i="1" dirty="0" smtClean="0">
                              <a:latin typeface="Cambria Math"/>
                              <a:cs typeface="Arial" panose="020B0604020202020204" pitchFamily="34" charset="0"/>
                            </a:rPr>
                            <m:t>0</m:t>
                          </m:r>
                        </m:sub>
                      </m:sSub>
                      <m:r>
                        <a:rPr lang="en-US" sz="3600" i="1" dirty="0">
                          <a:latin typeface="Cambria Math"/>
                          <a:cs typeface="Arial" panose="020B0604020202020204" pitchFamily="34" charset="0"/>
                        </a:rPr>
                        <m:t>: </m:t>
                      </m:r>
                      <m:r>
                        <a:rPr lang="en-US" sz="3600" i="1" dirty="0">
                          <a:latin typeface="Cambria Math"/>
                          <a:ea typeface="Cambria Math"/>
                          <a:cs typeface="Arial" panose="020B0604020202020204" pitchFamily="34" charset="0"/>
                        </a:rPr>
                        <m:t>𝜇</m:t>
                      </m:r>
                      <m:r>
                        <a:rPr lang="en-US" sz="3600" b="0" i="1" dirty="0" smtClean="0">
                          <a:latin typeface="Cambria Math"/>
                          <a:ea typeface="Cambria Math"/>
                          <a:cs typeface="Arial" panose="020B0604020202020204" pitchFamily="34" charset="0"/>
                        </a:rPr>
                        <m:t>=</m:t>
                      </m:r>
                      <m:r>
                        <a:rPr lang="en-US" sz="3600" i="1" dirty="0">
                          <a:latin typeface="Cambria Math"/>
                          <a:ea typeface="Cambria Math"/>
                          <a:cs typeface="Arial" panose="020B0604020202020204" pitchFamily="34" charset="0"/>
                        </a:rPr>
                        <m:t>400</m:t>
                      </m:r>
                    </m:oMath>
                  </m:oMathPara>
                </a14:m>
                <a:endParaRPr lang="en-US" sz="3600" i="1" dirty="0" smtClean="0">
                  <a:latin typeface="Cambria Math"/>
                  <a:cs typeface="Arial" panose="020B0604020202020204" pitchFamily="34" charset="0"/>
                </a:endParaRPr>
              </a:p>
              <a:p>
                <a:pPr marL="68580" indent="0">
                  <a:spcAft>
                    <a:spcPts val="600"/>
                  </a:spcAft>
                  <a:buNone/>
                </a:pPr>
                <a14:m>
                  <m:oMathPara xmlns:m="http://schemas.openxmlformats.org/officeDocument/2006/math">
                    <m:oMathParaPr>
                      <m:jc m:val="centerGroup"/>
                    </m:oMathParaPr>
                    <m:oMath xmlns:m="http://schemas.openxmlformats.org/officeDocument/2006/math">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𝐻</m:t>
                          </m:r>
                        </m:e>
                        <m:sub>
                          <m:r>
                            <a:rPr lang="en-US" sz="3600" i="1" dirty="0">
                              <a:latin typeface="Cambria Math"/>
                              <a:cs typeface="Arial" panose="020B0604020202020204" pitchFamily="34" charset="0"/>
                            </a:rPr>
                            <m:t>𝑎</m:t>
                          </m:r>
                        </m:sub>
                      </m:sSub>
                      <m:r>
                        <a:rPr lang="en-US" sz="3600" i="1" dirty="0">
                          <a:latin typeface="Cambria Math"/>
                          <a:cs typeface="Arial" panose="020B0604020202020204" pitchFamily="34" charset="0"/>
                        </a:rPr>
                        <m:t>: </m:t>
                      </m:r>
                      <m:r>
                        <a:rPr lang="en-US" sz="3600" i="1" dirty="0">
                          <a:latin typeface="Cambria Math"/>
                          <a:ea typeface="Cambria Math"/>
                          <a:cs typeface="Arial" panose="020B0604020202020204" pitchFamily="34" charset="0"/>
                        </a:rPr>
                        <m:t>𝜇</m:t>
                      </m:r>
                      <m:r>
                        <a:rPr lang="en-US" sz="3600" i="1" dirty="0">
                          <a:latin typeface="Cambria Math"/>
                          <a:ea typeface="Cambria Math"/>
                          <a:cs typeface="Arial" panose="020B0604020202020204" pitchFamily="34" charset="0"/>
                        </a:rPr>
                        <m:t>&gt;400</m:t>
                      </m:r>
                    </m:oMath>
                  </m:oMathPara>
                </a14:m>
                <a:endParaRPr lang="en-US" sz="3600" dirty="0" smtClean="0">
                  <a:latin typeface="Arial" panose="020B0604020202020204" pitchFamily="34" charset="0"/>
                  <a:cs typeface="Arial" panose="020B0604020202020204" pitchFamily="34" charset="0"/>
                </a:endParaRPr>
              </a:p>
              <a:p>
                <a:pPr marL="297180" lvl="1">
                  <a:spcAft>
                    <a:spcPts val="600"/>
                  </a:spcAft>
                </a:pPr>
                <a:endParaRPr lang="en-US" sz="3400" dirty="0">
                  <a:latin typeface="Arial" panose="020B0604020202020204" pitchFamily="34" charset="0"/>
                  <a:cs typeface="Arial" panose="020B0604020202020204" pitchFamily="34" charset="0"/>
                </a:endParaRPr>
              </a:p>
            </p:txBody>
          </p:sp>
        </mc:Choice>
        <mc:Fallback xmlns="">
          <p:sp>
            <p:nvSpPr>
              <p:cNvPr id="5" name="Rectangle 3"/>
              <p:cNvSpPr>
                <a:spLocks noGrp="1" noRot="1" noChangeAspect="1" noMove="1" noResize="1" noEditPoints="1" noAdjustHandles="1" noChangeArrowheads="1" noChangeShapeType="1" noTextEdit="1"/>
              </p:cNvSpPr>
              <p:nvPr>
                <p:ph sz="half" idx="2"/>
              </p:nvPr>
            </p:nvSpPr>
            <p:spPr>
              <a:xfrm>
                <a:off x="255326" y="1390503"/>
                <a:ext cx="8617207" cy="5296052"/>
              </a:xfrm>
              <a:blipFill rotWithShape="0">
                <a:blip r:embed="rId2"/>
                <a:stretch>
                  <a:fillRect l="-495" t="-460" r="-1345"/>
                </a:stretch>
              </a:blipFill>
            </p:spPr>
            <p:txBody>
              <a:bodyPr/>
              <a:lstStyle/>
              <a:p>
                <a:r>
                  <a:rPr lang="en-US">
                    <a:noFill/>
                  </a:rPr>
                  <a:t> </a:t>
                </a:r>
              </a:p>
            </p:txBody>
          </p:sp>
        </mc:Fallback>
      </mc:AlternateContent>
    </p:spTree>
    <p:extLst>
      <p:ext uri="{BB962C8B-B14F-4D97-AF65-F5344CB8AC3E}">
        <p14:creationId xmlns:p14="http://schemas.microsoft.com/office/powerpoint/2010/main" val="8186139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9"/>
          <p:cNvSpPr>
            <a:spLocks noGrp="1" noChangeArrowheads="1"/>
          </p:cNvSpPr>
          <p:nvPr>
            <p:ph type="title"/>
          </p:nvPr>
        </p:nvSpPr>
        <p:spPr>
          <a:xfrm>
            <a:off x="550308" y="796730"/>
            <a:ext cx="7772400" cy="688258"/>
          </a:xfrm>
        </p:spPr>
        <p:txBody>
          <a:bodyPr>
            <a:normAutofit/>
          </a:bodyPr>
          <a:lstStyle/>
          <a:p>
            <a:pPr eaLnBrk="1" hangingPunct="1"/>
            <a:r>
              <a:rPr lang="en-US" altLang="en-US" sz="4000" dirty="0" smtClean="0">
                <a:latin typeface="Gill Sans" charset="0"/>
                <a:ea typeface="ＭＳ Ｐゴシック" pitchFamily="34" charset="-128"/>
              </a:rPr>
              <a:t>Example</a:t>
            </a:r>
          </a:p>
        </p:txBody>
      </p:sp>
      <mc:AlternateContent xmlns:mc="http://schemas.openxmlformats.org/markup-compatibility/2006">
        <mc:Choice xmlns:a14="http://schemas.microsoft.com/office/drawing/2010/main" Requires="a14">
          <p:sp>
            <p:nvSpPr>
              <p:cNvPr id="5" name="Rectangle 3"/>
              <p:cNvSpPr>
                <a:spLocks noGrp="1" noChangeArrowheads="1"/>
              </p:cNvSpPr>
              <p:nvPr>
                <p:ph sz="half" idx="2"/>
              </p:nvPr>
            </p:nvSpPr>
            <p:spPr>
              <a:xfrm>
                <a:off x="398206" y="1359568"/>
                <a:ext cx="8303342" cy="5113421"/>
              </a:xfrm>
            </p:spPr>
            <p:txBody>
              <a:bodyPr>
                <a:normAutofit fontScale="25000" lnSpcReduction="20000"/>
              </a:bodyPr>
              <a:lstStyle/>
              <a:p>
                <a:pPr marL="3108960">
                  <a:lnSpc>
                    <a:spcPct val="120000"/>
                  </a:lnSpc>
                  <a:spcAft>
                    <a:spcPts val="600"/>
                  </a:spcAft>
                </a:pPr>
                <a:r>
                  <a:rPr lang="en-US" sz="7200" dirty="0" smtClean="0">
                    <a:solidFill>
                      <a:srgbClr val="FF0000"/>
                    </a:solidFill>
                    <a:latin typeface="Arial" panose="020B0604020202020204" pitchFamily="34" charset="0"/>
                    <a:cs typeface="Arial" panose="020B0604020202020204" pitchFamily="34" charset="0"/>
                  </a:rPr>
                  <a:t>SOLVE</a:t>
                </a:r>
                <a:r>
                  <a:rPr lang="en-US" sz="7200" dirty="0" smtClean="0">
                    <a:latin typeface="Arial" panose="020B0604020202020204" pitchFamily="34" charset="0"/>
                    <a:cs typeface="Arial" panose="020B0604020202020204" pitchFamily="34" charset="0"/>
                  </a:rPr>
                  <a:t>:  We are willing to regard these particular 20 samples as an SRS from a large population of possible samples. The histogram (of 20 samples) doesn’t let us judge normality, but the data are somewhat skewed.  The sample size is larger than 15, so it is safe to use the one-sample </a:t>
                </a:r>
                <a:r>
                  <a:rPr lang="en-US" sz="7200" i="1" dirty="0" smtClean="0">
                    <a:latin typeface="Arial" panose="020B0604020202020204" pitchFamily="34" charset="0"/>
                    <a:cs typeface="Arial" panose="020B0604020202020204" pitchFamily="34" charset="0"/>
                  </a:rPr>
                  <a:t>t</a:t>
                </a:r>
                <a:r>
                  <a:rPr lang="en-US" sz="7200" dirty="0">
                    <a:latin typeface="Arial" panose="020B0604020202020204" pitchFamily="34" charset="0"/>
                    <a:cs typeface="Arial" panose="020B0604020202020204" pitchFamily="34" charset="0"/>
                  </a:rPr>
                  <a:t> </a:t>
                </a:r>
                <a:r>
                  <a:rPr lang="en-US" sz="7200" dirty="0" smtClean="0">
                    <a:latin typeface="Arial" panose="020B0604020202020204" pitchFamily="34" charset="0"/>
                    <a:cs typeface="Arial" panose="020B0604020202020204" pitchFamily="34" charset="0"/>
                  </a:rPr>
                  <a:t>test, but </a:t>
                </a:r>
                <a:r>
                  <a:rPr lang="en-US" sz="7200" i="1" dirty="0" smtClean="0">
                    <a:latin typeface="Arial" panose="020B0604020202020204" pitchFamily="34" charset="0"/>
                    <a:cs typeface="Arial" panose="020B0604020202020204" pitchFamily="34" charset="0"/>
                  </a:rPr>
                  <a:t>P</a:t>
                </a:r>
                <a:r>
                  <a:rPr lang="en-US" sz="7200" dirty="0" smtClean="0">
                    <a:latin typeface="Arial" panose="020B0604020202020204" pitchFamily="34" charset="0"/>
                    <a:cs typeface="Arial" panose="020B0604020202020204" pitchFamily="34" charset="0"/>
                  </a:rPr>
                  <a:t>-values may be off.  Based on </a:t>
                </a:r>
                <a14:m>
                  <m:oMath xmlns:m="http://schemas.openxmlformats.org/officeDocument/2006/math">
                    <m:acc>
                      <m:accPr>
                        <m:chr m:val="̅"/>
                        <m:ctrlPr>
                          <a:rPr lang="en-US" sz="7200" i="1" smtClean="0">
                            <a:latin typeface="Cambria Math"/>
                            <a:cs typeface="Arial" panose="020B0604020202020204" pitchFamily="34" charset="0"/>
                          </a:rPr>
                        </m:ctrlPr>
                      </m:accPr>
                      <m:e>
                        <m:r>
                          <a:rPr lang="en-US" sz="7200" b="0" i="1" smtClean="0">
                            <a:latin typeface="Cambria Math"/>
                            <a:cs typeface="Arial" panose="020B0604020202020204" pitchFamily="34" charset="0"/>
                          </a:rPr>
                          <m:t>𝑥</m:t>
                        </m:r>
                      </m:e>
                    </m:acc>
                    <m:r>
                      <a:rPr lang="en-US" sz="7200" b="0" i="1" smtClean="0">
                        <a:latin typeface="Cambria Math"/>
                        <a:cs typeface="Arial" panose="020B0604020202020204" pitchFamily="34" charset="0"/>
                      </a:rPr>
                      <m:t>=1231.3</m:t>
                    </m:r>
                  </m:oMath>
                </a14:m>
                <a:r>
                  <a:rPr lang="en-US" sz="7200" dirty="0" smtClean="0">
                    <a:latin typeface="Arial" panose="020B0604020202020204" pitchFamily="34" charset="0"/>
                    <a:cs typeface="Arial" panose="020B0604020202020204" pitchFamily="34" charset="0"/>
                  </a:rPr>
                  <a:t> and </a:t>
                </a:r>
                <a:r>
                  <a:rPr lang="en-US" sz="7200" i="1" dirty="0" smtClean="0">
                    <a:latin typeface="Arial" panose="020B0604020202020204" pitchFamily="34" charset="0"/>
                    <a:cs typeface="Arial" panose="020B0604020202020204" pitchFamily="34" charset="0"/>
                  </a:rPr>
                  <a:t>s</a:t>
                </a:r>
                <a:r>
                  <a:rPr lang="en-US" sz="7200" dirty="0" smtClean="0">
                    <a:latin typeface="Arial" panose="020B0604020202020204" pitchFamily="34" charset="0"/>
                    <a:cs typeface="Arial" panose="020B0604020202020204" pitchFamily="34" charset="0"/>
                  </a:rPr>
                  <a:t> = 1037.5, the one-sample </a:t>
                </a:r>
                <a:r>
                  <a:rPr lang="en-US" sz="7200" i="1" dirty="0" smtClean="0">
                    <a:latin typeface="Arial" panose="020B0604020202020204" pitchFamily="34" charset="0"/>
                    <a:cs typeface="Arial" panose="020B0604020202020204" pitchFamily="34" charset="0"/>
                  </a:rPr>
                  <a:t>t</a:t>
                </a:r>
                <a:r>
                  <a:rPr lang="en-US" sz="7200" dirty="0" smtClean="0">
                    <a:latin typeface="Arial" panose="020B0604020202020204" pitchFamily="34" charset="0"/>
                    <a:cs typeface="Arial" panose="020B0604020202020204" pitchFamily="34" charset="0"/>
                  </a:rPr>
                  <a:t> statistic is</a:t>
                </a:r>
              </a:p>
              <a:p>
                <a:pPr marL="68580" indent="0">
                  <a:lnSpc>
                    <a:spcPct val="120000"/>
                  </a:lnSpc>
                  <a:spcAft>
                    <a:spcPts val="600"/>
                  </a:spcAf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7200" i="1" smtClean="0">
                              <a:solidFill>
                                <a:schemeClr val="tx1"/>
                              </a:solidFill>
                              <a:latin typeface="Cambria Math"/>
                              <a:cs typeface="Arial" panose="020B0604020202020204" pitchFamily="34" charset="0"/>
                            </a:rPr>
                          </m:ctrlPr>
                        </m:mPr>
                        <m:mr>
                          <m:e>
                            <m:r>
                              <m:rPr>
                                <m:brk m:alnAt="7"/>
                              </m:rPr>
                              <a:rPr lang="en-US" sz="7200" b="0" i="1" smtClean="0">
                                <a:solidFill>
                                  <a:schemeClr val="tx1"/>
                                </a:solidFill>
                                <a:latin typeface="Cambria Math"/>
                                <a:cs typeface="Arial" panose="020B0604020202020204" pitchFamily="34" charset="0"/>
                              </a:rPr>
                              <m:t>𝑡</m:t>
                            </m:r>
                            <m:r>
                              <a:rPr lang="en-US" sz="7200" b="0" i="1" smtClean="0">
                                <a:solidFill>
                                  <a:schemeClr val="tx1"/>
                                </a:solidFill>
                                <a:latin typeface="Cambria Math"/>
                                <a:cs typeface="Arial" panose="020B0604020202020204" pitchFamily="34" charset="0"/>
                              </a:rPr>
                              <m:t>=</m:t>
                            </m:r>
                          </m:e>
                          <m:e>
                            <m:f>
                              <m:fPr>
                                <m:ctrlPr>
                                  <a:rPr lang="en-US" sz="7200" i="1" smtClean="0">
                                    <a:solidFill>
                                      <a:schemeClr val="tx1"/>
                                    </a:solidFill>
                                    <a:latin typeface="Cambria Math"/>
                                    <a:cs typeface="Arial" panose="020B0604020202020204" pitchFamily="34" charset="0"/>
                                  </a:rPr>
                                </m:ctrlPr>
                              </m:fPr>
                              <m:num>
                                <m:acc>
                                  <m:accPr>
                                    <m:chr m:val="̅"/>
                                    <m:ctrlPr>
                                      <a:rPr lang="en-US" sz="7200" i="1" smtClean="0">
                                        <a:solidFill>
                                          <a:schemeClr val="tx1"/>
                                        </a:solidFill>
                                        <a:latin typeface="Cambria Math"/>
                                        <a:cs typeface="Arial" panose="020B0604020202020204" pitchFamily="34" charset="0"/>
                                      </a:rPr>
                                    </m:ctrlPr>
                                  </m:accPr>
                                  <m:e>
                                    <m:r>
                                      <a:rPr lang="en-US" sz="7200" b="0" i="1" smtClean="0">
                                        <a:solidFill>
                                          <a:schemeClr val="tx1"/>
                                        </a:solidFill>
                                        <a:latin typeface="Cambria Math"/>
                                        <a:cs typeface="Arial" panose="020B0604020202020204" pitchFamily="34" charset="0"/>
                                      </a:rPr>
                                      <m:t>𝑥</m:t>
                                    </m:r>
                                  </m:e>
                                </m:acc>
                                <m:r>
                                  <m:rPr>
                                    <m:brk m:alnAt="7"/>
                                  </m:rPr>
                                  <a:rPr lang="en-US" sz="7200" b="0" i="1" smtClean="0">
                                    <a:solidFill>
                                      <a:schemeClr val="tx1"/>
                                    </a:solidFill>
                                    <a:latin typeface="Cambria Math"/>
                                    <a:cs typeface="Arial" panose="020B0604020202020204" pitchFamily="34" charset="0"/>
                                  </a:rPr>
                                  <m:t>−</m:t>
                                </m:r>
                                <m:sSub>
                                  <m:sSubPr>
                                    <m:ctrlPr>
                                      <a:rPr lang="en-US" sz="7200" b="0" i="1" smtClean="0">
                                        <a:solidFill>
                                          <a:schemeClr val="tx1"/>
                                        </a:solidFill>
                                        <a:latin typeface="Cambria Math"/>
                                        <a:cs typeface="Arial" panose="020B0604020202020204" pitchFamily="34" charset="0"/>
                                      </a:rPr>
                                    </m:ctrlPr>
                                  </m:sSubPr>
                                  <m:e>
                                    <m:r>
                                      <a:rPr lang="en-US" sz="7200" b="0" i="1" smtClean="0">
                                        <a:solidFill>
                                          <a:schemeClr val="tx1"/>
                                        </a:solidFill>
                                        <a:latin typeface="Cambria Math"/>
                                        <a:ea typeface="Cambria Math"/>
                                        <a:cs typeface="Arial" panose="020B0604020202020204" pitchFamily="34" charset="0"/>
                                      </a:rPr>
                                      <m:t>𝜇</m:t>
                                    </m:r>
                                  </m:e>
                                  <m:sub>
                                    <m:r>
                                      <a:rPr lang="en-US" sz="7200" b="0" i="1" smtClean="0">
                                        <a:solidFill>
                                          <a:schemeClr val="tx1"/>
                                        </a:solidFill>
                                        <a:latin typeface="Cambria Math"/>
                                        <a:cs typeface="Arial" panose="020B0604020202020204" pitchFamily="34" charset="0"/>
                                      </a:rPr>
                                      <m:t>0</m:t>
                                    </m:r>
                                  </m:sub>
                                </m:sSub>
                              </m:num>
                              <m:den>
                                <m:f>
                                  <m:fPr>
                                    <m:type m:val="lin"/>
                                    <m:ctrlPr>
                                      <a:rPr lang="en-US" sz="7200" i="1" smtClean="0">
                                        <a:solidFill>
                                          <a:schemeClr val="tx1"/>
                                        </a:solidFill>
                                        <a:latin typeface="Cambria Math"/>
                                        <a:cs typeface="Arial" panose="020B0604020202020204" pitchFamily="34" charset="0"/>
                                      </a:rPr>
                                    </m:ctrlPr>
                                  </m:fPr>
                                  <m:num>
                                    <m:r>
                                      <a:rPr lang="en-US" sz="7200" b="0" i="1" smtClean="0">
                                        <a:solidFill>
                                          <a:schemeClr val="tx1"/>
                                        </a:solidFill>
                                        <a:latin typeface="Cambria Math"/>
                                        <a:cs typeface="Arial" panose="020B0604020202020204" pitchFamily="34" charset="0"/>
                                      </a:rPr>
                                      <m:t>𝑠</m:t>
                                    </m:r>
                                  </m:num>
                                  <m:den>
                                    <m:rad>
                                      <m:radPr>
                                        <m:degHide m:val="on"/>
                                        <m:ctrlPr>
                                          <a:rPr lang="en-US" sz="7200" i="1" smtClean="0">
                                            <a:solidFill>
                                              <a:schemeClr val="tx1"/>
                                            </a:solidFill>
                                            <a:latin typeface="Cambria Math"/>
                                            <a:cs typeface="Arial" panose="020B0604020202020204" pitchFamily="34" charset="0"/>
                                          </a:rPr>
                                        </m:ctrlPr>
                                      </m:radPr>
                                      <m:deg/>
                                      <m:e>
                                        <m:r>
                                          <a:rPr lang="en-US" sz="7200" b="0" i="1" smtClean="0">
                                            <a:solidFill>
                                              <a:schemeClr val="tx1"/>
                                            </a:solidFill>
                                            <a:latin typeface="Cambria Math"/>
                                            <a:cs typeface="Arial" panose="020B0604020202020204" pitchFamily="34" charset="0"/>
                                          </a:rPr>
                                          <m:t>𝑛</m:t>
                                        </m:r>
                                      </m:e>
                                    </m:rad>
                                  </m:den>
                                </m:f>
                              </m:den>
                            </m:f>
                            <m:r>
                              <a:rPr lang="en-US" sz="7200" b="0" i="1" smtClean="0">
                                <a:solidFill>
                                  <a:schemeClr val="tx1"/>
                                </a:solidFill>
                                <a:latin typeface="Cambria Math"/>
                                <a:cs typeface="Arial" panose="020B0604020202020204" pitchFamily="34" charset="0"/>
                              </a:rPr>
                              <m:t>=</m:t>
                            </m:r>
                          </m:e>
                          <m:e>
                            <m:f>
                              <m:fPr>
                                <m:ctrlPr>
                                  <a:rPr lang="en-US" sz="7200" i="1" smtClean="0">
                                    <a:solidFill>
                                      <a:schemeClr val="tx1"/>
                                    </a:solidFill>
                                    <a:latin typeface="Cambria Math"/>
                                    <a:cs typeface="Arial" panose="020B0604020202020204" pitchFamily="34" charset="0"/>
                                  </a:rPr>
                                </m:ctrlPr>
                              </m:fPr>
                              <m:num>
                                <m:r>
                                  <a:rPr lang="en-US" sz="7200" b="0" i="1" smtClean="0">
                                    <a:solidFill>
                                      <a:schemeClr val="tx1"/>
                                    </a:solidFill>
                                    <a:latin typeface="Cambria Math"/>
                                    <a:cs typeface="Arial" panose="020B0604020202020204" pitchFamily="34" charset="0"/>
                                  </a:rPr>
                                  <m:t>1231.3−400</m:t>
                                </m:r>
                              </m:num>
                              <m:den>
                                <m:f>
                                  <m:fPr>
                                    <m:type m:val="lin"/>
                                    <m:ctrlPr>
                                      <a:rPr lang="en-US" sz="7200" i="1" smtClean="0">
                                        <a:solidFill>
                                          <a:schemeClr val="tx1"/>
                                        </a:solidFill>
                                        <a:latin typeface="Cambria Math"/>
                                        <a:cs typeface="Arial" panose="020B0604020202020204" pitchFamily="34" charset="0"/>
                                      </a:rPr>
                                    </m:ctrlPr>
                                  </m:fPr>
                                  <m:num>
                                    <m:r>
                                      <a:rPr lang="en-US" sz="7200" b="0" i="1" smtClean="0">
                                        <a:solidFill>
                                          <a:schemeClr val="tx1"/>
                                        </a:solidFill>
                                        <a:latin typeface="Cambria Math"/>
                                        <a:cs typeface="Arial" panose="020B0604020202020204" pitchFamily="34" charset="0"/>
                                      </a:rPr>
                                      <m:t>1037.5</m:t>
                                    </m:r>
                                  </m:num>
                                  <m:den>
                                    <m:rad>
                                      <m:radPr>
                                        <m:degHide m:val="on"/>
                                        <m:ctrlPr>
                                          <a:rPr lang="en-US" sz="7200" i="1" smtClean="0">
                                            <a:solidFill>
                                              <a:schemeClr val="tx1"/>
                                            </a:solidFill>
                                            <a:latin typeface="Cambria Math"/>
                                            <a:cs typeface="Arial" panose="020B0604020202020204" pitchFamily="34" charset="0"/>
                                          </a:rPr>
                                        </m:ctrlPr>
                                      </m:radPr>
                                      <m:deg/>
                                      <m:e>
                                        <m:r>
                                          <a:rPr lang="en-US" sz="7200" b="0" i="1" smtClean="0">
                                            <a:solidFill>
                                              <a:schemeClr val="tx1"/>
                                            </a:solidFill>
                                            <a:latin typeface="Cambria Math"/>
                                            <a:cs typeface="Arial" panose="020B0604020202020204" pitchFamily="34" charset="0"/>
                                          </a:rPr>
                                          <m:t>20</m:t>
                                        </m:r>
                                      </m:e>
                                    </m:rad>
                                  </m:den>
                                </m:f>
                              </m:den>
                            </m:f>
                          </m:e>
                        </m:mr>
                        <m:mr>
                          <m:e/>
                          <m:e>
                            <m:r>
                              <a:rPr lang="en-US" sz="7200" b="0" i="1" smtClean="0">
                                <a:solidFill>
                                  <a:schemeClr val="tx1"/>
                                </a:solidFill>
                                <a:latin typeface="Cambria Math"/>
                                <a:cs typeface="Arial" panose="020B0604020202020204" pitchFamily="34" charset="0"/>
                              </a:rPr>
                              <m:t>=</m:t>
                            </m:r>
                          </m:e>
                          <m:e>
                            <m:r>
                              <a:rPr lang="en-US" sz="7200" b="0" i="1" smtClean="0">
                                <a:solidFill>
                                  <a:schemeClr val="tx1"/>
                                </a:solidFill>
                                <a:latin typeface="Cambria Math"/>
                                <a:cs typeface="Arial" panose="020B0604020202020204" pitchFamily="34" charset="0"/>
                              </a:rPr>
                              <m:t>3.583</m:t>
                            </m:r>
                          </m:e>
                        </m:mr>
                      </m:m>
                    </m:oMath>
                  </m:oMathPara>
                </a14:m>
                <a:endParaRPr lang="en-US" sz="7200" dirty="0" smtClean="0">
                  <a:solidFill>
                    <a:schemeClr val="tx1"/>
                  </a:solidFill>
                  <a:latin typeface="Arial" panose="020B0604020202020204" pitchFamily="34" charset="0"/>
                  <a:cs typeface="Arial" panose="020B0604020202020204" pitchFamily="34" charset="0"/>
                </a:endParaRPr>
              </a:p>
              <a:p>
                <a:pPr>
                  <a:lnSpc>
                    <a:spcPct val="120000"/>
                  </a:lnSpc>
                  <a:spcAft>
                    <a:spcPts val="600"/>
                  </a:spcAft>
                </a:pPr>
                <a:r>
                  <a:rPr lang="en-US" sz="7200" dirty="0">
                    <a:solidFill>
                      <a:schemeClr val="tx1"/>
                    </a:solidFill>
                    <a:latin typeface="Arial" panose="020B0604020202020204" pitchFamily="34" charset="0"/>
                    <a:cs typeface="Arial" panose="020B0604020202020204" pitchFamily="34" charset="0"/>
                  </a:rPr>
                  <a:t>The </a:t>
                </a:r>
                <a:r>
                  <a:rPr lang="en-US" sz="7200" i="1" dirty="0">
                    <a:solidFill>
                      <a:schemeClr val="tx1"/>
                    </a:solidFill>
                    <a:latin typeface="Arial" panose="020B0604020202020204" pitchFamily="34" charset="0"/>
                    <a:cs typeface="Arial" panose="020B0604020202020204" pitchFamily="34" charset="0"/>
                  </a:rPr>
                  <a:t>P</a:t>
                </a:r>
                <a:r>
                  <a:rPr lang="en-US" sz="7200" dirty="0">
                    <a:solidFill>
                      <a:schemeClr val="tx1"/>
                    </a:solidFill>
                    <a:latin typeface="Arial" panose="020B0604020202020204" pitchFamily="34" charset="0"/>
                    <a:cs typeface="Arial" panose="020B0604020202020204" pitchFamily="34" charset="0"/>
                  </a:rPr>
                  <a:t>-value for </a:t>
                </a:r>
                <a:r>
                  <a:rPr lang="en-US" sz="7200" i="1" dirty="0">
                    <a:solidFill>
                      <a:schemeClr val="tx1"/>
                    </a:solidFill>
                    <a:latin typeface="Arial" panose="020B0604020202020204" pitchFamily="34" charset="0"/>
                    <a:cs typeface="Arial" panose="020B0604020202020204" pitchFamily="34" charset="0"/>
                  </a:rPr>
                  <a:t>t</a:t>
                </a:r>
                <a:r>
                  <a:rPr lang="en-US" sz="7200" dirty="0">
                    <a:solidFill>
                      <a:schemeClr val="tx1"/>
                    </a:solidFill>
                    <a:latin typeface="Arial" panose="020B0604020202020204" pitchFamily="34" charset="0"/>
                    <a:cs typeface="Arial" panose="020B0604020202020204" pitchFamily="34" charset="0"/>
                  </a:rPr>
                  <a:t> = </a:t>
                </a:r>
                <a:r>
                  <a:rPr lang="en-US" sz="7200" dirty="0" smtClean="0">
                    <a:solidFill>
                      <a:schemeClr val="tx1"/>
                    </a:solidFill>
                    <a:latin typeface="Arial" panose="020B0604020202020204" pitchFamily="34" charset="0"/>
                    <a:cs typeface="Arial" panose="020B0604020202020204" pitchFamily="34" charset="0"/>
                  </a:rPr>
                  <a:t>3.583 </a:t>
                </a:r>
                <a:r>
                  <a:rPr lang="en-US" sz="7200" dirty="0">
                    <a:solidFill>
                      <a:schemeClr val="tx1"/>
                    </a:solidFill>
                    <a:latin typeface="Arial" panose="020B0604020202020204" pitchFamily="34" charset="0"/>
                    <a:cs typeface="Arial" panose="020B0604020202020204" pitchFamily="34" charset="0"/>
                  </a:rPr>
                  <a:t>is the area to the right of 3.583 under the </a:t>
                </a:r>
                <a:r>
                  <a:rPr lang="en-US" sz="7200" i="1" dirty="0" smtClean="0">
                    <a:solidFill>
                      <a:schemeClr val="tx1"/>
                    </a:solidFill>
                    <a:latin typeface="Arial" panose="020B0604020202020204" pitchFamily="34" charset="0"/>
                    <a:cs typeface="Arial" panose="020B0604020202020204" pitchFamily="34" charset="0"/>
                  </a:rPr>
                  <a:t>t</a:t>
                </a:r>
                <a:r>
                  <a:rPr lang="en-US" sz="7200" dirty="0" smtClean="0">
                    <a:solidFill>
                      <a:schemeClr val="tx1"/>
                    </a:solidFill>
                    <a:latin typeface="Arial" panose="020B0604020202020204" pitchFamily="34" charset="0"/>
                    <a:cs typeface="Arial" panose="020B0604020202020204" pitchFamily="34" charset="0"/>
                  </a:rPr>
                  <a:t> distribution </a:t>
                </a:r>
                <a:r>
                  <a:rPr lang="en-US" sz="7200" dirty="0">
                    <a:solidFill>
                      <a:schemeClr val="tx1"/>
                    </a:solidFill>
                    <a:latin typeface="Arial" panose="020B0604020202020204" pitchFamily="34" charset="0"/>
                    <a:cs typeface="Arial" panose="020B0604020202020204" pitchFamily="34" charset="0"/>
                  </a:rPr>
                  <a:t>curve with degrees of freedom </a:t>
                </a:r>
                <a14:m>
                  <m:oMath xmlns:m="http://schemas.openxmlformats.org/officeDocument/2006/math">
                    <m:r>
                      <a:rPr lang="en-US" sz="7200" i="1" dirty="0" smtClean="0">
                        <a:solidFill>
                          <a:schemeClr val="tx1"/>
                        </a:solidFill>
                        <a:latin typeface="Cambria Math"/>
                        <a:cs typeface="Arial" panose="020B0604020202020204" pitchFamily="34" charset="0"/>
                      </a:rPr>
                      <m:t>𝑛</m:t>
                    </m:r>
                    <m:r>
                      <a:rPr lang="en-US" sz="7200" i="1" dirty="0" smtClean="0">
                        <a:solidFill>
                          <a:schemeClr val="tx1"/>
                        </a:solidFill>
                        <a:latin typeface="Cambria Math"/>
                        <a:cs typeface="Arial" panose="020B0604020202020204" pitchFamily="34" charset="0"/>
                      </a:rPr>
                      <m:t> − 1</m:t>
                    </m:r>
                  </m:oMath>
                </a14:m>
                <a:r>
                  <a:rPr lang="en-US" sz="7200" dirty="0">
                    <a:solidFill>
                      <a:schemeClr val="tx1"/>
                    </a:solidFill>
                    <a:latin typeface="Arial" panose="020B0604020202020204" pitchFamily="34" charset="0"/>
                    <a:cs typeface="Arial" panose="020B0604020202020204" pitchFamily="34" charset="0"/>
                  </a:rPr>
                  <a:t> = 19</a:t>
                </a:r>
                <a:r>
                  <a:rPr lang="en-US" sz="7200" dirty="0" smtClean="0">
                    <a:solidFill>
                      <a:schemeClr val="tx1"/>
                    </a:solidFill>
                    <a:latin typeface="Arial" panose="020B0604020202020204" pitchFamily="34" charset="0"/>
                    <a:cs typeface="Arial" panose="020B0604020202020204" pitchFamily="34" charset="0"/>
                  </a:rPr>
                  <a:t>.</a:t>
                </a:r>
              </a:p>
              <a:p>
                <a:pPr>
                  <a:lnSpc>
                    <a:spcPct val="120000"/>
                  </a:lnSpc>
                  <a:spcAft>
                    <a:spcPts val="600"/>
                  </a:spcAft>
                </a:pPr>
                <a:r>
                  <a:rPr lang="en-US" sz="7200" dirty="0" smtClean="0">
                    <a:latin typeface="Arial" panose="020B0604020202020204" pitchFamily="34" charset="0"/>
                    <a:cs typeface="Arial" panose="020B0604020202020204" pitchFamily="34" charset="0"/>
                  </a:rPr>
                  <a:t>Using Table C, P-value is between (0.001, 0.0005),  0.001&lt; P-value&lt; 0.0005</a:t>
                </a:r>
                <a:endParaRPr lang="en-US" sz="7200" dirty="0" smtClean="0">
                  <a:solidFill>
                    <a:schemeClr val="tx1"/>
                  </a:solidFill>
                  <a:latin typeface="Arial" panose="020B0604020202020204" pitchFamily="34" charset="0"/>
                  <a:cs typeface="Arial" panose="020B0604020202020204" pitchFamily="34" charset="0"/>
                </a:endParaRPr>
              </a:p>
              <a:p>
                <a:pPr>
                  <a:spcAft>
                    <a:spcPts val="600"/>
                  </a:spcAft>
                </a:pPr>
                <a:endParaRPr lang="en-US" sz="3600" dirty="0" smtClean="0">
                  <a:solidFill>
                    <a:srgbClr val="FF0000"/>
                  </a:solidFill>
                  <a:latin typeface="Arial" panose="020B0604020202020204" pitchFamily="34" charset="0"/>
                  <a:cs typeface="Arial" panose="020B0604020202020204" pitchFamily="34" charset="0"/>
                </a:endParaRPr>
              </a:p>
            </p:txBody>
          </p:sp>
        </mc:Choice>
        <mc:Fallback>
          <p:sp>
            <p:nvSpPr>
              <p:cNvPr id="5" name="Rectangle 3"/>
              <p:cNvSpPr>
                <a:spLocks noGrp="1" noRot="1" noChangeAspect="1" noMove="1" noResize="1" noEditPoints="1" noAdjustHandles="1" noChangeArrowheads="1" noChangeShapeType="1" noTextEdit="1"/>
              </p:cNvSpPr>
              <p:nvPr>
                <p:ph sz="half" idx="2"/>
              </p:nvPr>
            </p:nvSpPr>
            <p:spPr>
              <a:xfrm>
                <a:off x="398206" y="1359568"/>
                <a:ext cx="8303342" cy="5113421"/>
              </a:xfrm>
              <a:blipFill rotWithShape="1">
                <a:blip r:embed="rId2"/>
                <a:stretch>
                  <a:fillRect l="-294" t="-596" r="-1028"/>
                </a:stretch>
              </a:blipFill>
            </p:spPr>
            <p:txBody>
              <a:bodyPr/>
              <a:lstStyle/>
              <a:p>
                <a:r>
                  <a:rPr lang="en-US">
                    <a:noFill/>
                  </a:rPr>
                  <a:t> </a:t>
                </a:r>
              </a:p>
            </p:txBody>
          </p:sp>
        </mc:Fallback>
      </mc:AlternateContent>
      <p:pic>
        <p:nvPicPr>
          <p:cNvPr id="1331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97451" y="1697922"/>
            <a:ext cx="2720000" cy="254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4856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547999" y="284375"/>
            <a:ext cx="8077200" cy="1219200"/>
          </a:xfrm>
        </p:spPr>
        <p:txBody>
          <a:bodyPr>
            <a:normAutofit/>
          </a:bodyPr>
          <a:lstStyle/>
          <a:p>
            <a:pPr eaLnBrk="1" hangingPunct="1"/>
            <a:r>
              <a:rPr lang="en-US" altLang="en-US" sz="3600" dirty="0" smtClean="0">
                <a:latin typeface="Gill Sans" charset="0"/>
                <a:ea typeface="ＭＳ Ｐゴシック" pitchFamily="34" charset="-128"/>
              </a:rPr>
              <a:t>Matched Pairs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a:t>
            </a:r>
            <a:r>
              <a:rPr lang="en-US" altLang="en-US" sz="3600" dirty="0">
                <a:latin typeface="Gill Sans" charset="0"/>
                <a:ea typeface="ＭＳ Ｐゴシック" pitchFamily="34" charset="-128"/>
              </a:rPr>
              <a:t>P</a:t>
            </a:r>
            <a:r>
              <a:rPr lang="en-US" altLang="en-US" sz="3600" dirty="0" smtClean="0">
                <a:latin typeface="Gill Sans" charset="0"/>
                <a:ea typeface="ＭＳ Ｐゴシック" pitchFamily="34" charset="-128"/>
              </a:rPr>
              <a:t>rocedures</a:t>
            </a:r>
          </a:p>
        </p:txBody>
      </p:sp>
      <p:sp>
        <p:nvSpPr>
          <p:cNvPr id="6" name="Rectangle 3"/>
          <p:cNvSpPr>
            <a:spLocks noGrp="1" noChangeArrowheads="1"/>
          </p:cNvSpPr>
          <p:nvPr>
            <p:ph idx="1"/>
          </p:nvPr>
        </p:nvSpPr>
        <p:spPr>
          <a:xfrm>
            <a:off x="149325" y="1653204"/>
            <a:ext cx="8861938" cy="4890475"/>
          </a:xfrm>
        </p:spPr>
        <p:txBody>
          <a:bodyPr>
            <a:noAutofit/>
          </a:bodyPr>
          <a:lstStyle/>
          <a:p>
            <a:pPr>
              <a:spcAft>
                <a:spcPts val="600"/>
              </a:spcAft>
            </a:pPr>
            <a:r>
              <a:rPr lang="en-US" sz="2000" dirty="0">
                <a:latin typeface="Arial" panose="020B0604020202020204" pitchFamily="34" charset="0"/>
                <a:cs typeface="Arial" panose="020B0604020202020204" pitchFamily="34" charset="0"/>
              </a:rPr>
              <a:t>Comparative studies are more convincing than single-sample investigations. For that reason, one-sample inference is less common than comparative inference. Study designs that involve making two observations on the same individual, or one observation on each of two similar individuals, result in </a:t>
            </a:r>
            <a:r>
              <a:rPr lang="en-US" sz="2000" b="1" dirty="0">
                <a:latin typeface="Arial" panose="020B0604020202020204" pitchFamily="34" charset="0"/>
                <a:cs typeface="Arial" panose="020B0604020202020204" pitchFamily="34" charset="0"/>
              </a:rPr>
              <a:t>paired data</a:t>
            </a:r>
            <a:r>
              <a:rPr lang="en-US" sz="2000" dirty="0">
                <a:latin typeface="Arial" panose="020B0604020202020204" pitchFamily="34" charset="0"/>
                <a:cs typeface="Arial" panose="020B0604020202020204" pitchFamily="34" charset="0"/>
              </a:rPr>
              <a:t>.</a:t>
            </a:r>
          </a:p>
          <a:p>
            <a:pPr>
              <a:spcAft>
                <a:spcPts val="1200"/>
              </a:spcAft>
            </a:pPr>
            <a:r>
              <a:rPr lang="en-US" sz="2000" dirty="0">
                <a:latin typeface="Arial" panose="020B0604020202020204" pitchFamily="34" charset="0"/>
                <a:cs typeface="Arial" panose="020B0604020202020204" pitchFamily="34" charset="0"/>
              </a:rPr>
              <a:t>When paired data result from measuring the same quantitative variable twice, as in the job satisfaction study, we can make comparisons by analyzing the differences in each pair. If the conditions for inference are met, we can use one-sample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procedures to perform inference </a:t>
            </a:r>
            <a:r>
              <a:rPr lang="en-US" sz="2000" dirty="0" smtClean="0">
                <a:latin typeface="Arial" panose="020B0604020202020204" pitchFamily="34" charset="0"/>
                <a:cs typeface="Arial" panose="020B0604020202020204" pitchFamily="34" charset="0"/>
              </a:rPr>
              <a:t>about </a:t>
            </a:r>
            <a:r>
              <a:rPr lang="en-US" sz="2000" dirty="0">
                <a:latin typeface="Arial" panose="020B0604020202020204" pitchFamily="34" charset="0"/>
                <a:cs typeface="Arial" panose="020B0604020202020204" pitchFamily="34" charset="0"/>
              </a:rPr>
              <a:t>the mean </a:t>
            </a:r>
            <a:r>
              <a:rPr lang="en-US" sz="2000" dirty="0" smtClean="0">
                <a:latin typeface="Arial" panose="020B0604020202020204" pitchFamily="34" charset="0"/>
                <a:cs typeface="Arial" panose="020B0604020202020204" pitchFamily="34" charset="0"/>
              </a:rPr>
              <a:t>difference.</a:t>
            </a:r>
            <a:endParaRPr lang="en-US" sz="2000" dirty="0">
              <a:latin typeface="Arial" panose="020B0604020202020204" pitchFamily="34" charset="0"/>
              <a:cs typeface="Arial" panose="020B0604020202020204" pitchFamily="34" charset="0"/>
            </a:endParaRPr>
          </a:p>
          <a:p>
            <a:pPr marL="68580" indent="0">
              <a:spcAft>
                <a:spcPts val="600"/>
              </a:spcAft>
              <a:buNone/>
            </a:pPr>
            <a:r>
              <a:rPr lang="en-US" sz="2000" b="1" dirty="0" smtClean="0">
                <a:latin typeface="Arial" panose="020B0604020202020204" pitchFamily="34" charset="0"/>
                <a:cs typeface="Arial" panose="020B0604020202020204" pitchFamily="34" charset="0"/>
              </a:rPr>
              <a:t>MATCHED PAIRS </a:t>
            </a:r>
            <a:r>
              <a:rPr lang="en-US" sz="2000" b="1" i="1" dirty="0">
                <a:latin typeface="Arial" panose="020B0604020202020204" pitchFamily="34" charset="0"/>
                <a:cs typeface="Arial" panose="020B0604020202020204" pitchFamily="34" charset="0"/>
              </a:rPr>
              <a:t>t</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PROCEDURES</a:t>
            </a:r>
            <a:endParaRPr lang="en-US" sz="2000" b="1"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To compare the responses to the two treatments in a matched pairs design, </a:t>
            </a:r>
            <a:r>
              <a:rPr lang="en-US" sz="2000" dirty="0" smtClean="0">
                <a:latin typeface="Arial" panose="020B0604020202020204" pitchFamily="34" charset="0"/>
                <a:cs typeface="Arial" panose="020B0604020202020204" pitchFamily="34" charset="0"/>
              </a:rPr>
              <a:t>find the difference </a:t>
            </a:r>
            <a:r>
              <a:rPr lang="en-US" sz="2000" dirty="0">
                <a:latin typeface="Arial" panose="020B0604020202020204" pitchFamily="34" charset="0"/>
                <a:cs typeface="Arial" panose="020B0604020202020204" pitchFamily="34" charset="0"/>
              </a:rPr>
              <a:t>between the responses within each pair. Then apply the one-sample </a:t>
            </a:r>
            <a:r>
              <a:rPr lang="en-US" sz="2000" i="1" dirty="0" smtClean="0">
                <a:latin typeface="Arial" panose="020B0604020202020204" pitchFamily="34" charset="0"/>
                <a:cs typeface="Arial" panose="020B0604020202020204" pitchFamily="34" charset="0"/>
              </a:rPr>
              <a:t>t </a:t>
            </a:r>
            <a:r>
              <a:rPr lang="en-US" sz="2000" dirty="0" smtClean="0">
                <a:latin typeface="Arial" panose="020B0604020202020204" pitchFamily="34" charset="0"/>
                <a:cs typeface="Arial" panose="020B0604020202020204" pitchFamily="34" charset="0"/>
              </a:rPr>
              <a:t>procedures </a:t>
            </a:r>
            <a:r>
              <a:rPr lang="en-US" sz="2000" dirty="0">
                <a:latin typeface="Arial" panose="020B0604020202020204" pitchFamily="34" charset="0"/>
                <a:cs typeface="Arial" panose="020B0604020202020204" pitchFamily="34" charset="0"/>
              </a:rPr>
              <a:t>to these </a:t>
            </a:r>
            <a:r>
              <a:rPr lang="en-US" sz="2000" dirty="0" smtClean="0">
                <a:latin typeface="Arial" panose="020B0604020202020204" pitchFamily="34" charset="0"/>
                <a:cs typeface="Arial" panose="020B0604020202020204" pitchFamily="34" charset="0"/>
              </a:rPr>
              <a:t>differences</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7" name="Rectangle 6"/>
          <p:cNvSpPr/>
          <p:nvPr/>
        </p:nvSpPr>
        <p:spPr>
          <a:xfrm>
            <a:off x="163612" y="5005689"/>
            <a:ext cx="8804787" cy="1607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889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590552" y="157168"/>
            <a:ext cx="8077200" cy="1219200"/>
          </a:xfrm>
        </p:spPr>
        <p:txBody>
          <a:bodyPr>
            <a:normAutofit/>
          </a:bodyPr>
          <a:lstStyle/>
          <a:p>
            <a:pPr eaLnBrk="1" hangingPunct="1"/>
            <a:r>
              <a:rPr lang="en-US" altLang="en-US" sz="3600" dirty="0" smtClean="0">
                <a:latin typeface="Gill Sans" charset="0"/>
                <a:ea typeface="ＭＳ Ｐゴシック" pitchFamily="34" charset="-128"/>
              </a:rPr>
              <a:t>Robustness of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Procedures</a:t>
            </a:r>
          </a:p>
        </p:txBody>
      </p:sp>
      <mc:AlternateContent xmlns:mc="http://schemas.openxmlformats.org/markup-compatibility/2006" xmlns:a14="http://schemas.microsoft.com/office/drawing/2010/main">
        <mc:Choice Requires="a14">
          <p:sp>
            <p:nvSpPr>
              <p:cNvPr id="5" name="Rectangle 3"/>
              <p:cNvSpPr>
                <a:spLocks noGrp="1" noChangeArrowheads="1"/>
              </p:cNvSpPr>
              <p:nvPr>
                <p:ph idx="1"/>
              </p:nvPr>
            </p:nvSpPr>
            <p:spPr>
              <a:xfrm>
                <a:off x="250723" y="1480837"/>
                <a:ext cx="8760541" cy="5162859"/>
              </a:xfrm>
            </p:spPr>
            <p:txBody>
              <a:bodyPr>
                <a:normAutofit/>
              </a:bodyPr>
              <a:lstStyle/>
              <a:p>
                <a:pPr>
                  <a:spcAft>
                    <a:spcPts val="600"/>
                  </a:spcAft>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confidence interval or significance test is called </a:t>
                </a:r>
                <a:r>
                  <a:rPr lang="en-US" sz="2000" dirty="0">
                    <a:solidFill>
                      <a:srgbClr val="FF0000"/>
                    </a:solidFill>
                    <a:latin typeface="Arial" panose="020B0604020202020204" pitchFamily="34" charset="0"/>
                    <a:cs typeface="Arial" panose="020B0604020202020204" pitchFamily="34" charset="0"/>
                  </a:rPr>
                  <a:t>robust </a:t>
                </a:r>
                <a:r>
                  <a:rPr lang="en-US" sz="2000" dirty="0">
                    <a:latin typeface="Arial" panose="020B0604020202020204" pitchFamily="34" charset="0"/>
                    <a:cs typeface="Arial" panose="020B0604020202020204" pitchFamily="34" charset="0"/>
                  </a:rPr>
                  <a:t>if the confidence level or </a:t>
                </a:r>
                <a:r>
                  <a:rPr lang="en-US" sz="2000" i="1"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-value does not change very much when the conditions for use of the procedure are </a:t>
                </a:r>
                <a:r>
                  <a:rPr lang="en-US" sz="2000" dirty="0" smtClean="0">
                    <a:latin typeface="Arial" panose="020B0604020202020204" pitchFamily="34" charset="0"/>
                    <a:cs typeface="Arial" panose="020B0604020202020204" pitchFamily="34" charset="0"/>
                  </a:rPr>
                  <a:t>violated.</a:t>
                </a:r>
                <a:endParaRPr lang="en-US" sz="2000" dirty="0">
                  <a:latin typeface="Arial" panose="020B0604020202020204" pitchFamily="34" charset="0"/>
                  <a:cs typeface="Arial" panose="020B0604020202020204" pitchFamily="34" charset="0"/>
                </a:endParaRPr>
              </a:p>
              <a:p>
                <a:pPr marL="0" indent="0">
                  <a:spcAft>
                    <a:spcPts val="600"/>
                  </a:spcAft>
                  <a:buNone/>
                </a:pPr>
                <a:r>
                  <a:rPr lang="en-US" sz="2000" b="1" dirty="0" smtClean="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THE </a:t>
                </a:r>
                <a:r>
                  <a:rPr lang="en-US" sz="2000" b="1" i="1" dirty="0">
                    <a:latin typeface="Arial" panose="020B0604020202020204" pitchFamily="34" charset="0"/>
                    <a:cs typeface="Arial" panose="020B0604020202020204" pitchFamily="34" charset="0"/>
                  </a:rPr>
                  <a:t>t</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PROCEDURES</a:t>
                </a:r>
                <a:endParaRPr lang="en-US" sz="2000" b="1" dirty="0">
                  <a:latin typeface="Arial" panose="020B0604020202020204" pitchFamily="34" charset="0"/>
                  <a:cs typeface="Arial" panose="020B0604020202020204" pitchFamily="34" charset="0"/>
                </a:endParaRPr>
              </a:p>
              <a:p>
                <a:pPr marL="0" indent="0">
                  <a:spcAft>
                    <a:spcPts val="600"/>
                  </a:spcAft>
                  <a:buNone/>
                </a:pPr>
                <a:r>
                  <a:rPr lang="en-US" sz="2000" dirty="0" smtClean="0">
                    <a:latin typeface="Arial" panose="020B0604020202020204" pitchFamily="34" charset="0"/>
                    <a:cs typeface="Arial" panose="020B0604020202020204" pitchFamily="34" charset="0"/>
                  </a:rPr>
                  <a:t>Except </a:t>
                </a:r>
                <a:r>
                  <a:rPr lang="en-US" sz="2000" dirty="0">
                    <a:latin typeface="Arial" panose="020B0604020202020204" pitchFamily="34" charset="0"/>
                    <a:cs typeface="Arial" panose="020B0604020202020204" pitchFamily="34" charset="0"/>
                  </a:rPr>
                  <a:t>in the case of small samples, the condition that the data are an </a:t>
                </a:r>
                <a:r>
                  <a:rPr lang="en-US" sz="2000" dirty="0" smtClean="0">
                    <a:latin typeface="Arial" panose="020B0604020202020204" pitchFamily="34" charset="0"/>
                    <a:cs typeface="Arial" panose="020B0604020202020204" pitchFamily="34" charset="0"/>
                  </a:rPr>
                  <a:t>SRS from </a:t>
                </a:r>
                <a:r>
                  <a:rPr lang="en-US" sz="2000" dirty="0">
                    <a:latin typeface="Arial" panose="020B0604020202020204" pitchFamily="34" charset="0"/>
                    <a:cs typeface="Arial" panose="020B0604020202020204" pitchFamily="34" charset="0"/>
                  </a:rPr>
                  <a:t>the population of interest is more important than the condition that </a:t>
                </a:r>
                <a:r>
                  <a:rPr lang="en-US" sz="2000" dirty="0" smtClean="0">
                    <a:latin typeface="Arial" panose="020B0604020202020204" pitchFamily="34" charset="0"/>
                    <a:cs typeface="Arial" panose="020B0604020202020204" pitchFamily="34" charset="0"/>
                  </a:rPr>
                  <a:t>the population </a:t>
                </a:r>
                <a:r>
                  <a:rPr lang="en-US" sz="2000" dirty="0">
                    <a:latin typeface="Arial" panose="020B0604020202020204" pitchFamily="34" charset="0"/>
                    <a:cs typeface="Arial" panose="020B0604020202020204" pitchFamily="34" charset="0"/>
                  </a:rPr>
                  <a:t>distribution is Normal.</a:t>
                </a:r>
              </a:p>
              <a:p>
                <a:pPr>
                  <a:spcAft>
                    <a:spcPts val="600"/>
                  </a:spcAft>
                </a:pPr>
                <a:r>
                  <a:rPr lang="en-US" sz="2000" i="1" dirty="0" smtClean="0">
                    <a:latin typeface="Arial" panose="020B0604020202020204" pitchFamily="34" charset="0"/>
                    <a:cs typeface="Arial" panose="020B0604020202020204" pitchFamily="34" charset="0"/>
                  </a:rPr>
                  <a:t>Sample </a:t>
                </a:r>
                <a:r>
                  <a:rPr lang="en-US" sz="2000" i="1" dirty="0">
                    <a:latin typeface="Arial" panose="020B0604020202020204" pitchFamily="34" charset="0"/>
                    <a:cs typeface="Arial" panose="020B0604020202020204" pitchFamily="34" charset="0"/>
                  </a:rPr>
                  <a:t>size less than 15</a:t>
                </a:r>
                <a:r>
                  <a:rPr lang="en-US" sz="2000" dirty="0">
                    <a:latin typeface="Arial" panose="020B0604020202020204" pitchFamily="34" charset="0"/>
                    <a:cs typeface="Arial" panose="020B0604020202020204" pitchFamily="34" charset="0"/>
                  </a:rPr>
                  <a:t>: Use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procedures if the data appear close to </a:t>
                </a:r>
                <a:r>
                  <a:rPr lang="en-US" sz="2000" dirty="0" smtClean="0">
                    <a:latin typeface="Arial" panose="020B0604020202020204" pitchFamily="34" charset="0"/>
                    <a:cs typeface="Arial" panose="020B0604020202020204" pitchFamily="34" charset="0"/>
                  </a:rPr>
                  <a:t>Normal (roughly </a:t>
                </a:r>
                <a:r>
                  <a:rPr lang="en-US" sz="2000" dirty="0">
                    <a:latin typeface="Arial" panose="020B0604020202020204" pitchFamily="34" charset="0"/>
                    <a:cs typeface="Arial" panose="020B0604020202020204" pitchFamily="34" charset="0"/>
                  </a:rPr>
                  <a:t>symmetric, single peak, no outliers). If the data are clearly skewed </a:t>
                </a:r>
                <a:r>
                  <a:rPr lang="en-US" sz="2000" dirty="0" smtClean="0">
                    <a:latin typeface="Arial" panose="020B0604020202020204" pitchFamily="34" charset="0"/>
                    <a:cs typeface="Arial" panose="020B0604020202020204" pitchFamily="34" charset="0"/>
                  </a:rPr>
                  <a:t>or if </a:t>
                </a:r>
                <a:r>
                  <a:rPr lang="en-US" sz="2000" dirty="0">
                    <a:latin typeface="Arial" panose="020B0604020202020204" pitchFamily="34" charset="0"/>
                    <a:cs typeface="Arial" panose="020B0604020202020204" pitchFamily="34" charset="0"/>
                  </a:rPr>
                  <a:t>outliers are present, do not use</a:t>
                </a:r>
                <a:r>
                  <a:rPr lang="en-US" sz="2000" i="1" dirty="0">
                    <a:latin typeface="Arial" panose="020B0604020202020204" pitchFamily="34" charset="0"/>
                    <a:cs typeface="Arial" panose="020B0604020202020204" pitchFamily="34" charset="0"/>
                  </a:rPr>
                  <a:t> t</a:t>
                </a:r>
                <a:r>
                  <a:rPr lang="en-US" sz="2000" dirty="0">
                    <a:latin typeface="Arial" panose="020B0604020202020204" pitchFamily="34" charset="0"/>
                    <a:cs typeface="Arial" panose="020B0604020202020204" pitchFamily="34" charset="0"/>
                  </a:rPr>
                  <a:t>.</a:t>
                </a:r>
              </a:p>
              <a:p>
                <a:pPr>
                  <a:spcAft>
                    <a:spcPts val="600"/>
                  </a:spcAft>
                </a:pPr>
                <a:r>
                  <a:rPr lang="en-US" sz="2000" i="1" dirty="0" smtClean="0">
                    <a:latin typeface="Arial" panose="020B0604020202020204" pitchFamily="34" charset="0"/>
                    <a:cs typeface="Arial" panose="020B0604020202020204" pitchFamily="34" charset="0"/>
                  </a:rPr>
                  <a:t>Sample </a:t>
                </a:r>
                <a:r>
                  <a:rPr lang="en-US" sz="2000" i="1" dirty="0">
                    <a:latin typeface="Arial" panose="020B0604020202020204" pitchFamily="34" charset="0"/>
                    <a:cs typeface="Arial" panose="020B0604020202020204" pitchFamily="34" charset="0"/>
                  </a:rPr>
                  <a:t>size at least 15</a:t>
                </a:r>
                <a:r>
                  <a:rPr lang="en-US" sz="2000" dirty="0">
                    <a:latin typeface="Arial" panose="020B0604020202020204" pitchFamily="34" charset="0"/>
                    <a:cs typeface="Arial" panose="020B0604020202020204" pitchFamily="34" charset="0"/>
                  </a:rPr>
                  <a:t>: The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procedures </a:t>
                </a:r>
                <a:r>
                  <a:rPr lang="en-US" sz="2000" dirty="0">
                    <a:latin typeface="Arial" panose="020B0604020202020204" pitchFamily="34" charset="0"/>
                    <a:cs typeface="Arial" panose="020B0604020202020204" pitchFamily="34" charset="0"/>
                  </a:rPr>
                  <a:t>can be </a:t>
                </a:r>
                <a:r>
                  <a:rPr lang="en-US" sz="2000" dirty="0" smtClean="0">
                    <a:latin typeface="Arial" panose="020B0604020202020204" pitchFamily="34" charset="0"/>
                    <a:cs typeface="Arial" panose="020B0604020202020204" pitchFamily="34" charset="0"/>
                  </a:rPr>
                  <a:t>used, </a:t>
                </a:r>
                <a:r>
                  <a:rPr lang="en-US" sz="2000" dirty="0">
                    <a:latin typeface="Arial" panose="020B0604020202020204" pitchFamily="34" charset="0"/>
                    <a:cs typeface="Arial" panose="020B0604020202020204" pitchFamily="34" charset="0"/>
                  </a:rPr>
                  <a:t>except in the presence </a:t>
                </a:r>
                <a:r>
                  <a:rPr lang="en-US" sz="2000" dirty="0" smtClean="0">
                    <a:latin typeface="Arial" panose="020B0604020202020204" pitchFamily="34" charset="0"/>
                    <a:cs typeface="Arial" panose="020B0604020202020204" pitchFamily="34" charset="0"/>
                  </a:rPr>
                  <a:t>of outliers </a:t>
                </a:r>
                <a:r>
                  <a:rPr lang="en-US" sz="2000" dirty="0">
                    <a:latin typeface="Arial" panose="020B0604020202020204" pitchFamily="34" charset="0"/>
                    <a:cs typeface="Arial" panose="020B0604020202020204" pitchFamily="34" charset="0"/>
                  </a:rPr>
                  <a:t>or strong skewness.</a:t>
                </a:r>
              </a:p>
              <a:p>
                <a:pPr>
                  <a:spcAft>
                    <a:spcPts val="600"/>
                  </a:spcAft>
                </a:pPr>
                <a:r>
                  <a:rPr lang="en-US" sz="2000" i="1" dirty="0" smtClean="0">
                    <a:latin typeface="Arial" panose="020B0604020202020204" pitchFamily="34" charset="0"/>
                    <a:cs typeface="Arial" panose="020B0604020202020204" pitchFamily="34" charset="0"/>
                  </a:rPr>
                  <a:t>Large </a:t>
                </a:r>
                <a:r>
                  <a:rPr lang="en-US" sz="2000" i="1" dirty="0">
                    <a:latin typeface="Arial" panose="020B0604020202020204" pitchFamily="34" charset="0"/>
                    <a:cs typeface="Arial" panose="020B0604020202020204" pitchFamily="34" charset="0"/>
                  </a:rPr>
                  <a:t>samples</a:t>
                </a:r>
                <a:r>
                  <a:rPr lang="en-US" sz="2000" dirty="0">
                    <a:latin typeface="Arial" panose="020B0604020202020204" pitchFamily="34" charset="0"/>
                    <a:cs typeface="Arial" panose="020B0604020202020204" pitchFamily="34" charset="0"/>
                  </a:rPr>
                  <a:t>: The</a:t>
                </a:r>
                <a:r>
                  <a:rPr lang="en-US" sz="2000" i="1" dirty="0">
                    <a:latin typeface="Arial" panose="020B0604020202020204" pitchFamily="34" charset="0"/>
                    <a:cs typeface="Arial" panose="020B0604020202020204" pitchFamily="34" charset="0"/>
                  </a:rPr>
                  <a:t> 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procedures </a:t>
                </a:r>
                <a:r>
                  <a:rPr lang="en-US" sz="2000" dirty="0">
                    <a:latin typeface="Arial" panose="020B0604020202020204" pitchFamily="34" charset="0"/>
                    <a:cs typeface="Arial" panose="020B0604020202020204" pitchFamily="34" charset="0"/>
                  </a:rPr>
                  <a:t>can be </a:t>
                </a:r>
                <a:r>
                  <a:rPr lang="en-US" sz="2000" dirty="0" smtClean="0">
                    <a:latin typeface="Arial" panose="020B0604020202020204" pitchFamily="34" charset="0"/>
                    <a:cs typeface="Arial" panose="020B0604020202020204" pitchFamily="34" charset="0"/>
                  </a:rPr>
                  <a:t>used, </a:t>
                </a:r>
                <a:r>
                  <a:rPr lang="en-US" sz="2000" dirty="0">
                    <a:latin typeface="Arial" panose="020B0604020202020204" pitchFamily="34" charset="0"/>
                    <a:cs typeface="Arial" panose="020B0604020202020204" pitchFamily="34" charset="0"/>
                  </a:rPr>
                  <a:t>even for clearly skewed </a:t>
                </a:r>
                <a:r>
                  <a:rPr lang="en-US" sz="2000" dirty="0" smtClean="0">
                    <a:latin typeface="Arial" panose="020B0604020202020204" pitchFamily="34" charset="0"/>
                    <a:cs typeface="Arial" panose="020B0604020202020204" pitchFamily="34" charset="0"/>
                  </a:rPr>
                  <a:t>distributions </a:t>
                </a:r>
                <a:r>
                  <a:rPr lang="en-US" sz="2000" dirty="0">
                    <a:latin typeface="Arial" panose="020B0604020202020204" pitchFamily="34" charset="0"/>
                    <a:cs typeface="Arial" panose="020B0604020202020204" pitchFamily="34" charset="0"/>
                  </a:rPr>
                  <a:t>when the sample is large, roughly</a:t>
                </a:r>
                <a14:m>
                  <m:oMath xmlns:m="http://schemas.openxmlformats.org/officeDocument/2006/math">
                    <m:r>
                      <a:rPr lang="en-US" sz="2000" i="1" dirty="0" smtClean="0">
                        <a:latin typeface="Cambria Math"/>
                        <a:cs typeface="Arial" panose="020B0604020202020204" pitchFamily="34" charset="0"/>
                      </a:rPr>
                      <m:t> </m:t>
                    </m:r>
                    <m:r>
                      <a:rPr lang="en-US" sz="2000" i="1" dirty="0" smtClean="0">
                        <a:latin typeface="Cambria Math"/>
                        <a:cs typeface="Arial" panose="020B0604020202020204" pitchFamily="34" charset="0"/>
                      </a:rPr>
                      <m:t>𝑛</m:t>
                    </m:r>
                    <m:r>
                      <a:rPr lang="en-US" sz="2000" i="1" dirty="0" smtClean="0">
                        <a:latin typeface="Cambria Math"/>
                        <a:cs typeface="Arial" panose="020B0604020202020204" pitchFamily="34" charset="0"/>
                      </a:rPr>
                      <m:t> ≥ 40</m:t>
                    </m:r>
                  </m:oMath>
                </a14:m>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250723" y="1480837"/>
                <a:ext cx="8760541" cy="5162859"/>
              </a:xfrm>
              <a:blipFill rotWithShape="0">
                <a:blip r:embed="rId2"/>
                <a:stretch>
                  <a:fillRect l="-696" t="-590" r="-418"/>
                </a:stretch>
              </a:blipFill>
            </p:spPr>
            <p:txBody>
              <a:bodyPr/>
              <a:lstStyle/>
              <a:p>
                <a:r>
                  <a:rPr lang="en-US">
                    <a:noFill/>
                  </a:rPr>
                  <a:t> </a:t>
                </a:r>
              </a:p>
            </p:txBody>
          </p:sp>
        </mc:Fallback>
      </mc:AlternateContent>
      <p:sp>
        <p:nvSpPr>
          <p:cNvPr id="6" name="Rectangle 5"/>
          <p:cNvSpPr/>
          <p:nvPr/>
        </p:nvSpPr>
        <p:spPr>
          <a:xfrm>
            <a:off x="253023" y="2536719"/>
            <a:ext cx="8642554" cy="42327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3015" y="1480836"/>
            <a:ext cx="8642554" cy="996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0886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ED65776A-7FE7-48C8-BA6F-9CBFE0B4057A}" type="slidenum">
              <a:rPr lang="en-US" altLang="en-US" sz="1200">
                <a:solidFill>
                  <a:schemeClr val="bg1"/>
                </a:solidFill>
              </a:rPr>
              <a:pPr eaLnBrk="1" hangingPunct="1">
                <a:lnSpc>
                  <a:spcPct val="80000"/>
                </a:lnSpc>
              </a:pPr>
              <a:t>17</a:t>
            </a:fld>
            <a:endParaRPr lang="en-US" altLang="en-US" sz="1200">
              <a:solidFill>
                <a:schemeClr val="bg1"/>
              </a:solidFill>
            </a:endParaRPr>
          </a:p>
        </p:txBody>
      </p:sp>
      <p:sp>
        <p:nvSpPr>
          <p:cNvPr id="8" name="Rectangle 5"/>
          <p:cNvSpPr>
            <a:spLocks noChangeArrowheads="1"/>
          </p:cNvSpPr>
          <p:nvPr/>
        </p:nvSpPr>
        <p:spPr bwMode="auto">
          <a:xfrm>
            <a:off x="533400" y="1635125"/>
            <a:ext cx="81534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marL="338138" indent="-338138" eaLnBrk="0" hangingPunct="0">
              <a:tabLst>
                <a:tab pos="2057400" algn="l"/>
              </a:tabLst>
              <a:defRPr>
                <a:solidFill>
                  <a:schemeClr val="tx1"/>
                </a:solidFill>
                <a:latin typeface="Arial" pitchFamily="34" charset="0"/>
                <a:ea typeface="ＭＳ Ｐゴシック" pitchFamily="34" charset="-128"/>
              </a:defRPr>
            </a:lvl1pPr>
            <a:lvl2pPr marL="742950" indent="-285750" eaLnBrk="0" hangingPunct="0">
              <a:tabLst>
                <a:tab pos="2057400" algn="l"/>
              </a:tabLst>
              <a:defRPr>
                <a:solidFill>
                  <a:schemeClr val="tx1"/>
                </a:solidFill>
                <a:latin typeface="Arial" pitchFamily="34" charset="0"/>
                <a:ea typeface="ＭＳ Ｐゴシック" pitchFamily="34" charset="-128"/>
              </a:defRPr>
            </a:lvl2pPr>
            <a:lvl3pPr eaLnBrk="0" hangingPunct="0">
              <a:tabLst>
                <a:tab pos="2057400" algn="l"/>
              </a:tabLst>
              <a:defRPr>
                <a:solidFill>
                  <a:schemeClr val="tx1"/>
                </a:solidFill>
                <a:latin typeface="Arial" pitchFamily="34" charset="0"/>
                <a:ea typeface="ＭＳ Ｐゴシック" pitchFamily="34" charset="-128"/>
              </a:defRPr>
            </a:lvl3pPr>
            <a:lvl4pPr marL="1600200" indent="-228600" eaLnBrk="0" hangingPunct="0">
              <a:tabLst>
                <a:tab pos="2057400" algn="l"/>
              </a:tabLst>
              <a:defRPr>
                <a:solidFill>
                  <a:schemeClr val="tx1"/>
                </a:solidFill>
                <a:latin typeface="Arial" pitchFamily="34" charset="0"/>
                <a:ea typeface="ＭＳ Ｐゴシック" pitchFamily="34" charset="-128"/>
              </a:defRPr>
            </a:lvl4pPr>
            <a:lvl5pPr eaLnBrk="0" hangingPunct="0">
              <a:tabLst>
                <a:tab pos="2057400" algn="l"/>
              </a:tabLst>
              <a:defRPr>
                <a:solidFill>
                  <a:schemeClr val="tx1"/>
                </a:solidFill>
                <a:latin typeface="Arial" pitchFamily="34" charset="0"/>
                <a:ea typeface="ＭＳ Ｐゴシック" pitchFamily="34" charset="-128"/>
              </a:defRPr>
            </a:lvl5pPr>
            <a:lvl6pPr defTabSz="457200" eaLnBrk="0" fontAlgn="base" hangingPunct="0">
              <a:spcBef>
                <a:spcPct val="0"/>
              </a:spcBef>
              <a:spcAft>
                <a:spcPct val="0"/>
              </a:spcAft>
              <a:tabLst>
                <a:tab pos="2057400" algn="l"/>
              </a:tabLst>
              <a:defRPr>
                <a:solidFill>
                  <a:schemeClr val="tx1"/>
                </a:solidFill>
                <a:latin typeface="Arial" pitchFamily="34" charset="0"/>
                <a:ea typeface="ＭＳ Ｐゴシック" pitchFamily="34" charset="-128"/>
              </a:defRPr>
            </a:lvl6pPr>
            <a:lvl7pPr defTabSz="457200" eaLnBrk="0" fontAlgn="base" hangingPunct="0">
              <a:spcBef>
                <a:spcPct val="0"/>
              </a:spcBef>
              <a:spcAft>
                <a:spcPct val="0"/>
              </a:spcAft>
              <a:tabLst>
                <a:tab pos="2057400" algn="l"/>
              </a:tabLst>
              <a:defRPr>
                <a:solidFill>
                  <a:schemeClr val="tx1"/>
                </a:solidFill>
                <a:latin typeface="Arial" pitchFamily="34" charset="0"/>
                <a:ea typeface="ＭＳ Ｐゴシック" pitchFamily="34" charset="-128"/>
              </a:defRPr>
            </a:lvl7pPr>
            <a:lvl8pPr defTabSz="457200" eaLnBrk="0" fontAlgn="base" hangingPunct="0">
              <a:spcBef>
                <a:spcPct val="0"/>
              </a:spcBef>
              <a:spcAft>
                <a:spcPct val="0"/>
              </a:spcAft>
              <a:tabLst>
                <a:tab pos="2057400" algn="l"/>
              </a:tabLst>
              <a:defRPr>
                <a:solidFill>
                  <a:schemeClr val="tx1"/>
                </a:solidFill>
                <a:latin typeface="Arial" pitchFamily="34" charset="0"/>
                <a:ea typeface="ＭＳ Ｐゴシック" pitchFamily="34" charset="-128"/>
              </a:defRPr>
            </a:lvl8pPr>
            <a:lvl9pPr defTabSz="457200" eaLnBrk="0" fontAlgn="base" hangingPunct="0">
              <a:spcBef>
                <a:spcPct val="0"/>
              </a:spcBef>
              <a:spcAft>
                <a:spcPct val="0"/>
              </a:spcAft>
              <a:tabLst>
                <a:tab pos="2057400" algn="l"/>
              </a:tabLst>
              <a:defRPr>
                <a:solidFill>
                  <a:schemeClr val="tx1"/>
                </a:solidFill>
                <a:latin typeface="Arial" pitchFamily="34" charset="0"/>
                <a:ea typeface="ＭＳ Ｐゴシック" pitchFamily="34" charset="-128"/>
              </a:defRPr>
            </a:lvl9pPr>
          </a:lstStyle>
          <a:p>
            <a:pPr eaLnBrk="1" hangingPunct="1">
              <a:spcBef>
                <a:spcPct val="20000"/>
              </a:spcBef>
              <a:buClr>
                <a:schemeClr val="tx2"/>
              </a:buClr>
              <a:buSzPct val="75000"/>
              <a:buFont typeface="Monotype Sorts" pitchFamily="2" charset="2"/>
              <a:buNone/>
            </a:pPr>
            <a:r>
              <a:rPr lang="en-US" altLang="en-US" sz="2400"/>
              <a:t>	For the test statistic </a:t>
            </a:r>
            <a:r>
              <a:rPr lang="en-US" altLang="en-US" sz="2400" i="1"/>
              <a:t>z</a:t>
            </a:r>
            <a:r>
              <a:rPr lang="en-US" altLang="en-US" sz="2400"/>
              <a:t> = 1.20 and alternative hypothesis</a:t>
            </a:r>
            <a:br>
              <a:rPr lang="en-US" altLang="en-US" sz="2400"/>
            </a:br>
            <a:r>
              <a:rPr lang="en-US" altLang="en-US" sz="2400" i="1"/>
              <a:t>H</a:t>
            </a:r>
            <a:r>
              <a:rPr lang="en-US" altLang="en-US" sz="2400" baseline="-25000"/>
              <a:t>a</a:t>
            </a:r>
            <a:r>
              <a:rPr lang="en-US" altLang="en-US" sz="2400"/>
              <a:t>: </a:t>
            </a:r>
            <a:r>
              <a:rPr lang="en-US" altLang="en-US" sz="2400" i="1">
                <a:latin typeface="Symbol" pitchFamily="18" charset="2"/>
              </a:rPr>
              <a:t>m</a:t>
            </a:r>
            <a:r>
              <a:rPr lang="en-US" altLang="en-US" sz="2400"/>
              <a:t> ≠ 0, the </a:t>
            </a:r>
            <a:r>
              <a:rPr lang="en-US" altLang="en-US" sz="2400" i="1"/>
              <a:t>P</a:t>
            </a:r>
            <a:r>
              <a:rPr lang="en-US" altLang="en-US" sz="2400"/>
              <a:t>-value would be:</a:t>
            </a:r>
          </a:p>
          <a:p>
            <a:pPr eaLnBrk="1" hangingPunct="1">
              <a:spcBef>
                <a:spcPct val="20000"/>
              </a:spcBef>
              <a:buClr>
                <a:schemeClr val="tx2"/>
              </a:buClr>
              <a:buSzPct val="75000"/>
              <a:buFont typeface="Monotype Sorts" pitchFamily="2" charset="2"/>
              <a:buNone/>
            </a:pPr>
            <a:endParaRPr lang="en-US" altLang="en-US" sz="2400"/>
          </a:p>
          <a:p>
            <a:pPr eaLnBrk="1" hangingPunct="1">
              <a:spcBef>
                <a:spcPct val="20000"/>
              </a:spcBef>
              <a:buClr>
                <a:schemeClr val="tx2"/>
              </a:buClr>
              <a:buSzPct val="75000"/>
              <a:buFont typeface="Monotype Sorts" pitchFamily="2" charset="2"/>
              <a:buNone/>
            </a:pPr>
            <a:endParaRPr lang="en-US" altLang="en-US" sz="500"/>
          </a:p>
          <a:p>
            <a:pPr eaLnBrk="1" hangingPunct="1">
              <a:lnSpc>
                <a:spcPct val="95000"/>
              </a:lnSpc>
              <a:spcBef>
                <a:spcPct val="10000"/>
              </a:spcBef>
              <a:buClr>
                <a:schemeClr val="tx2"/>
              </a:buClr>
              <a:buSzPct val="75000"/>
              <a:buFont typeface="Monotype Sorts" pitchFamily="2" charset="2"/>
              <a:buNone/>
            </a:pPr>
            <a:r>
              <a:rPr lang="en-US" altLang="en-US" sz="2000" i="1"/>
              <a:t>P</a:t>
            </a:r>
            <a:r>
              <a:rPr lang="en-US" altLang="en-US" sz="2000"/>
              <a:t>-value = </a:t>
            </a:r>
            <a:r>
              <a:rPr lang="en-US" altLang="en-US" sz="2000" i="1"/>
              <a:t>P</a:t>
            </a:r>
            <a:r>
              <a:rPr lang="en-US" altLang="en-US" sz="2000"/>
              <a:t>(</a:t>
            </a:r>
            <a:r>
              <a:rPr lang="en-US" altLang="en-US" sz="2000" i="1"/>
              <a:t>Z</a:t>
            </a:r>
            <a:r>
              <a:rPr lang="en-US" altLang="en-US" sz="2000"/>
              <a:t> &lt; </a:t>
            </a:r>
            <a:r>
              <a:rPr lang="en-US" altLang="en-US" sz="2000">
                <a:cs typeface="Arial" pitchFamily="34" charset="0"/>
              </a:rPr>
              <a:t>–1</a:t>
            </a:r>
            <a:r>
              <a:rPr lang="en-US" altLang="en-US" sz="2000"/>
              <a:t>.20 or </a:t>
            </a:r>
            <a:r>
              <a:rPr lang="en-US" altLang="en-US" sz="2000" i="1"/>
              <a:t>Z</a:t>
            </a:r>
            <a:r>
              <a:rPr lang="en-US" altLang="en-US" sz="2000"/>
              <a:t> &gt; 1.20) </a:t>
            </a:r>
          </a:p>
          <a:p>
            <a:pPr lvl="2" eaLnBrk="1" hangingPunct="1">
              <a:lnSpc>
                <a:spcPct val="110000"/>
              </a:lnSpc>
              <a:spcBef>
                <a:spcPct val="20000"/>
              </a:spcBef>
              <a:buClr>
                <a:schemeClr val="tx2"/>
              </a:buClr>
              <a:buSzPct val="75000"/>
              <a:buFont typeface="Monotype Sorts" pitchFamily="2" charset="2"/>
              <a:buNone/>
            </a:pPr>
            <a:r>
              <a:rPr lang="en-US" altLang="en-US" sz="2000"/>
              <a:t>= 2 </a:t>
            </a:r>
            <a:r>
              <a:rPr lang="en-US" altLang="en-US" sz="2000" i="1"/>
              <a:t>P</a:t>
            </a:r>
            <a:r>
              <a:rPr lang="en-US" altLang="en-US" sz="2000"/>
              <a:t>(</a:t>
            </a:r>
            <a:r>
              <a:rPr lang="en-US" altLang="en-US" sz="2000" i="1"/>
              <a:t>Z</a:t>
            </a:r>
            <a:r>
              <a:rPr lang="en-US" altLang="en-US" sz="2000"/>
              <a:t> &lt; </a:t>
            </a:r>
            <a:r>
              <a:rPr lang="en-US" altLang="en-US" sz="2000">
                <a:cs typeface="Arial" pitchFamily="34" charset="0"/>
              </a:rPr>
              <a:t>–</a:t>
            </a:r>
            <a:r>
              <a:rPr lang="en-US" altLang="en-US" sz="2000"/>
              <a:t>1.20) = </a:t>
            </a:r>
            <a:r>
              <a:rPr lang="en-US" altLang="en-US" sz="2000">
                <a:solidFill>
                  <a:schemeClr val="tx2"/>
                </a:solidFill>
              </a:rPr>
              <a:t>2 </a:t>
            </a:r>
            <a:r>
              <a:rPr lang="en-US" altLang="en-US" sz="2000" i="1">
                <a:solidFill>
                  <a:schemeClr val="tx2"/>
                </a:solidFill>
              </a:rPr>
              <a:t>P</a:t>
            </a:r>
            <a:r>
              <a:rPr lang="en-US" altLang="en-US" sz="2000">
                <a:solidFill>
                  <a:schemeClr val="tx2"/>
                </a:solidFill>
              </a:rPr>
              <a:t>(</a:t>
            </a:r>
            <a:r>
              <a:rPr lang="en-US" altLang="en-US" sz="2000" i="1">
                <a:solidFill>
                  <a:schemeClr val="tx2"/>
                </a:solidFill>
              </a:rPr>
              <a:t>Z</a:t>
            </a:r>
            <a:r>
              <a:rPr lang="en-US" altLang="en-US" sz="2000">
                <a:solidFill>
                  <a:schemeClr val="tx2"/>
                </a:solidFill>
              </a:rPr>
              <a:t> &gt; 1.20)</a:t>
            </a:r>
            <a:r>
              <a:rPr lang="en-US" altLang="en-US" sz="2000"/>
              <a:t/>
            </a:r>
            <a:br>
              <a:rPr lang="en-US" altLang="en-US" sz="2000"/>
            </a:br>
            <a:r>
              <a:rPr lang="en-US" altLang="en-US" sz="2000"/>
              <a:t>= (2)(0.1151) = 0.2302 </a:t>
            </a:r>
          </a:p>
          <a:p>
            <a:pPr lvl="4" eaLnBrk="1" hangingPunct="1">
              <a:lnSpc>
                <a:spcPct val="110000"/>
              </a:lnSpc>
              <a:spcBef>
                <a:spcPct val="20000"/>
              </a:spcBef>
              <a:buClr>
                <a:schemeClr val="tx2"/>
              </a:buClr>
              <a:buSzPct val="75000"/>
              <a:buFont typeface="Monotype Sorts" pitchFamily="2" charset="2"/>
              <a:buNone/>
            </a:pPr>
            <a:endParaRPr lang="en-US" altLang="en-US" sz="2400"/>
          </a:p>
          <a:p>
            <a:pPr algn="ctr" eaLnBrk="1" hangingPunct="1">
              <a:spcBef>
                <a:spcPct val="20000"/>
              </a:spcBef>
              <a:buClr>
                <a:schemeClr val="tx2"/>
              </a:buClr>
              <a:buSzPct val="75000"/>
              <a:buFont typeface="Monotype Sorts" pitchFamily="2" charset="2"/>
              <a:buNone/>
            </a:pPr>
            <a:endParaRPr lang="en-US" altLang="en-US" sz="500"/>
          </a:p>
          <a:p>
            <a:pPr eaLnBrk="1" hangingPunct="1">
              <a:lnSpc>
                <a:spcPct val="95000"/>
              </a:lnSpc>
              <a:buClr>
                <a:schemeClr val="tx2"/>
              </a:buClr>
              <a:buSzPct val="75000"/>
              <a:buFont typeface="Monotype Sorts" pitchFamily="2" charset="2"/>
              <a:buNone/>
            </a:pPr>
            <a:r>
              <a:rPr lang="en-US" altLang="en-US" sz="2400"/>
              <a:t>	If </a:t>
            </a:r>
            <a:r>
              <a:rPr lang="en-US" altLang="en-US" sz="2400" i="1"/>
              <a:t>H</a:t>
            </a:r>
            <a:r>
              <a:rPr lang="en-US" altLang="en-US" sz="2400" baseline="-25000"/>
              <a:t>0</a:t>
            </a:r>
            <a:r>
              <a:rPr lang="en-US" altLang="en-US" sz="2400"/>
              <a:t> is true, there is a 0.2302 (23.02%) chance that we would see results at least as extreme as those in the sample; thus, because we saw results that are likely if </a:t>
            </a:r>
            <a:r>
              <a:rPr lang="en-US" altLang="en-US" sz="2400" i="1"/>
              <a:t>H</a:t>
            </a:r>
            <a:r>
              <a:rPr lang="en-US" altLang="en-US" sz="2400" baseline="-25000"/>
              <a:t>0</a:t>
            </a:r>
            <a:r>
              <a:rPr lang="en-US" altLang="en-US" sz="2400"/>
              <a:t> is true, we therefore do not have good evidence against </a:t>
            </a:r>
            <a:r>
              <a:rPr lang="en-US" altLang="en-US" sz="2400" i="1"/>
              <a:t>H</a:t>
            </a:r>
            <a:r>
              <a:rPr lang="en-US" altLang="en-US" sz="2400" baseline="-25000"/>
              <a:t>0</a:t>
            </a:r>
            <a:r>
              <a:rPr lang="en-US" altLang="en-US" sz="2400"/>
              <a:t> and in favor of </a:t>
            </a:r>
            <a:r>
              <a:rPr lang="en-US" altLang="en-US" sz="2400" i="1"/>
              <a:t>H</a:t>
            </a:r>
            <a:r>
              <a:rPr lang="en-US" altLang="en-US" sz="2400" baseline="-25000"/>
              <a:t>a</a:t>
            </a:r>
            <a:r>
              <a:rPr lang="en-US" altLang="en-US" sz="2400"/>
              <a:t>.</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13" y="2357438"/>
            <a:ext cx="3435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2"/>
          <p:cNvSpPr txBox="1">
            <a:spLocks noChangeArrowheads="1"/>
          </p:cNvSpPr>
          <p:nvPr/>
        </p:nvSpPr>
        <p:spPr bwMode="auto">
          <a:xfrm>
            <a:off x="444500" y="152400"/>
            <a:ext cx="8699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lnSpc>
                <a:spcPct val="90000"/>
              </a:lnSpc>
            </a:pPr>
            <a:r>
              <a:rPr lang="en-US" altLang="en-US" sz="3600">
                <a:solidFill>
                  <a:schemeClr val="accent1"/>
                </a:solidFill>
                <a:cs typeface="Arial" pitchFamily="34" charset="0"/>
              </a:rPr>
              <a:t>Example</a:t>
            </a:r>
            <a:endParaRPr lang="en-US" altLang="en-US" sz="2400">
              <a:solidFill>
                <a:srgbClr val="33CCFF"/>
              </a:solidFill>
              <a:cs typeface="Arial" pitchFamily="34" charset="0"/>
            </a:endParaRPr>
          </a:p>
        </p:txBody>
      </p:sp>
    </p:spTree>
    <p:extLst>
      <p:ext uri="{BB962C8B-B14F-4D97-AF65-F5344CB8AC3E}">
        <p14:creationId xmlns:p14="http://schemas.microsoft.com/office/powerpoint/2010/main" val="965883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xEl>
                                              <p:pRg st="4" end="4"/>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614360" y="719152"/>
            <a:ext cx="7772400" cy="914400"/>
          </a:xfrm>
        </p:spPr>
        <p:txBody>
          <a:bodyPr>
            <a:normAutofit fontScale="90000"/>
          </a:bodyPr>
          <a:lstStyle/>
          <a:p>
            <a:pPr eaLnBrk="1" hangingPunct="1"/>
            <a:r>
              <a:rPr lang="en-US" dirty="0" smtClean="0">
                <a:latin typeface="Gill Sans" charset="0"/>
                <a:ea typeface="ＭＳ Ｐゴシック" pitchFamily="34" charset="-128"/>
              </a:rPr>
              <a:t>In Chapter 20, We </a:t>
            </a:r>
            <a:r>
              <a:rPr lang="en-US" dirty="0">
                <a:latin typeface="Gill Sans" charset="0"/>
                <a:ea typeface="ＭＳ Ｐゴシック" pitchFamily="34" charset="-128"/>
              </a:rPr>
              <a:t>C</a:t>
            </a:r>
            <a:r>
              <a:rPr lang="en-US" dirty="0" smtClean="0">
                <a:latin typeface="Gill Sans" charset="0"/>
                <a:ea typeface="ＭＳ Ｐゴシック" pitchFamily="34" charset="-128"/>
              </a:rPr>
              <a:t>over …</a:t>
            </a:r>
          </a:p>
        </p:txBody>
      </p:sp>
      <p:sp>
        <p:nvSpPr>
          <p:cNvPr id="12292" name="Rectangle 3"/>
          <p:cNvSpPr>
            <a:spLocks noGrp="1" noChangeArrowheads="1"/>
          </p:cNvSpPr>
          <p:nvPr>
            <p:ph idx="1"/>
          </p:nvPr>
        </p:nvSpPr>
        <p:spPr>
          <a:xfrm>
            <a:off x="514347" y="1847860"/>
            <a:ext cx="7562850" cy="4910139"/>
          </a:xfrm>
        </p:spPr>
        <p:txBody>
          <a:bodyPr>
            <a:normAutofit/>
          </a:bodyPr>
          <a:lstStyle/>
          <a:p>
            <a:r>
              <a:rPr lang="en-US" sz="3200" dirty="0">
                <a:latin typeface="Arial" panose="020B0604020202020204" pitchFamily="34" charset="0"/>
                <a:cs typeface="Arial" panose="020B0604020202020204" pitchFamily="34" charset="0"/>
              </a:rPr>
              <a:t>Conditions for inference about a mean</a:t>
            </a:r>
          </a:p>
          <a:p>
            <a:r>
              <a:rPr lang="en-US" sz="3200" dirty="0">
                <a:latin typeface="Arial" panose="020B0604020202020204" pitchFamily="34" charset="0"/>
                <a:cs typeface="Arial" panose="020B0604020202020204" pitchFamily="34" charset="0"/>
              </a:rPr>
              <a:t>The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distributions</a:t>
            </a:r>
          </a:p>
          <a:p>
            <a:r>
              <a:rPr lang="en-US" sz="3200" dirty="0">
                <a:latin typeface="Arial" panose="020B0604020202020204" pitchFamily="34" charset="0"/>
                <a:cs typeface="Arial" panose="020B0604020202020204" pitchFamily="34" charset="0"/>
              </a:rPr>
              <a:t>The one-sample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confidence </a:t>
            </a:r>
            <a:r>
              <a:rPr lang="en-US" sz="3200" dirty="0">
                <a:latin typeface="Arial" panose="020B0604020202020204" pitchFamily="34" charset="0"/>
                <a:cs typeface="Arial" panose="020B0604020202020204" pitchFamily="34" charset="0"/>
              </a:rPr>
              <a:t>interval</a:t>
            </a:r>
          </a:p>
          <a:p>
            <a:r>
              <a:rPr lang="en-US" sz="3200" dirty="0">
                <a:latin typeface="Arial" panose="020B0604020202020204" pitchFamily="34" charset="0"/>
                <a:cs typeface="Arial" panose="020B0604020202020204" pitchFamily="34" charset="0"/>
              </a:rPr>
              <a:t>The one-sample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test</a:t>
            </a:r>
          </a:p>
          <a:p>
            <a:r>
              <a:rPr lang="en-US" sz="3200" dirty="0" smtClean="0">
                <a:latin typeface="Arial" panose="020B0604020202020204" pitchFamily="34" charset="0"/>
                <a:cs typeface="Arial" panose="020B0604020202020204" pitchFamily="34" charset="0"/>
              </a:rPr>
              <a:t>Matched </a:t>
            </a:r>
            <a:r>
              <a:rPr lang="en-US" sz="3200" dirty="0">
                <a:latin typeface="Arial" panose="020B0604020202020204" pitchFamily="34" charset="0"/>
                <a:cs typeface="Arial" panose="020B0604020202020204" pitchFamily="34" charset="0"/>
              </a:rPr>
              <a:t>pairs </a:t>
            </a:r>
            <a:r>
              <a:rPr lang="en-US" sz="3200" i="1" dirty="0">
                <a:latin typeface="Arial" panose="020B0604020202020204" pitchFamily="34" charset="0"/>
                <a:cs typeface="Arial" panose="020B0604020202020204" pitchFamily="34" charset="0"/>
              </a:rPr>
              <a:t>t </a:t>
            </a:r>
            <a:r>
              <a:rPr lang="en-US" sz="3200" dirty="0">
                <a:latin typeface="Arial" panose="020B0604020202020204" pitchFamily="34" charset="0"/>
                <a:cs typeface="Arial" panose="020B0604020202020204" pitchFamily="34" charset="0"/>
              </a:rPr>
              <a:t>procedures</a:t>
            </a:r>
          </a:p>
          <a:p>
            <a:r>
              <a:rPr lang="en-US" sz="3200" dirty="0">
                <a:latin typeface="Arial" panose="020B0604020202020204" pitchFamily="34" charset="0"/>
                <a:cs typeface="Arial" panose="020B0604020202020204" pitchFamily="34" charset="0"/>
              </a:rPr>
              <a:t>Robustness of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procedures</a:t>
            </a:r>
          </a:p>
        </p:txBody>
      </p:sp>
    </p:spTree>
    <p:extLst>
      <p:ext uri="{BB962C8B-B14F-4D97-AF65-F5344CB8AC3E}">
        <p14:creationId xmlns:p14="http://schemas.microsoft.com/office/powerpoint/2010/main" val="3527034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D433EB4B-9431-4D28-A8CF-3A6BCAFA21A1}" type="slidenum">
              <a:rPr lang="en-US" altLang="en-US" sz="1200">
                <a:solidFill>
                  <a:schemeClr val="bg1"/>
                </a:solidFill>
              </a:rPr>
              <a:pPr eaLnBrk="1" hangingPunct="1">
                <a:lnSpc>
                  <a:spcPct val="80000"/>
                </a:lnSpc>
              </a:pPr>
              <a:t>3</a:t>
            </a:fld>
            <a:endParaRPr lang="en-US" altLang="en-US" sz="1200">
              <a:solidFill>
                <a:schemeClr val="bg1"/>
              </a:solidFill>
            </a:endParaRPr>
          </a:p>
        </p:txBody>
      </p:sp>
      <p:sp>
        <p:nvSpPr>
          <p:cNvPr id="25603" name="Rectangle 2"/>
          <p:cNvSpPr>
            <a:spLocks noGrp="1" noChangeArrowheads="1"/>
          </p:cNvSpPr>
          <p:nvPr>
            <p:ph type="title" idx="4294967295"/>
          </p:nvPr>
        </p:nvSpPr>
        <p:spPr>
          <a:xfrm>
            <a:off x="454025" y="152400"/>
            <a:ext cx="7764463" cy="1017588"/>
          </a:xfrm>
        </p:spPr>
        <p:txBody>
          <a:bodyPr/>
          <a:lstStyle/>
          <a:p>
            <a:pPr eaLnBrk="1" hangingPunct="1"/>
            <a:r>
              <a:rPr lang="en-US" altLang="en-US" sz="3200" smtClean="0">
                <a:latin typeface="Arial" pitchFamily="34" charset="0"/>
                <a:ea typeface="ＭＳ Ｐゴシック" pitchFamily="34" charset="-128"/>
                <a:cs typeface="Arial" pitchFamily="34" charset="0"/>
              </a:rPr>
              <a:t>Conditions for Inference About a Mean</a:t>
            </a:r>
          </a:p>
        </p:txBody>
      </p:sp>
      <p:sp>
        <p:nvSpPr>
          <p:cNvPr id="10" name="TextBox 9"/>
          <p:cNvSpPr txBox="1">
            <a:spLocks noChangeArrowheads="1"/>
          </p:cNvSpPr>
          <p:nvPr/>
        </p:nvSpPr>
        <p:spPr bwMode="auto">
          <a:xfrm>
            <a:off x="454025" y="1439863"/>
            <a:ext cx="8128000" cy="2092325"/>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spAutoFit/>
          </a:bodyPr>
          <a:lstStyle>
            <a:lvl1pPr marL="342900" indent="-342900" eaLnBrk="0" hangingPunct="0">
              <a:tabLst>
                <a:tab pos="168275" algn="l"/>
              </a:tabLst>
              <a:defRPr>
                <a:solidFill>
                  <a:schemeClr val="tx1"/>
                </a:solidFill>
                <a:latin typeface="Arial" pitchFamily="34" charset="0"/>
                <a:ea typeface="ＭＳ Ｐゴシック" pitchFamily="34" charset="-128"/>
              </a:defRPr>
            </a:lvl1pPr>
            <a:lvl2pPr marL="742950" indent="-285750" eaLnBrk="0" hangingPunct="0">
              <a:tabLst>
                <a:tab pos="168275" algn="l"/>
              </a:tabLst>
              <a:defRPr>
                <a:solidFill>
                  <a:schemeClr val="tx1"/>
                </a:solidFill>
                <a:latin typeface="Arial" pitchFamily="34" charset="0"/>
                <a:ea typeface="ＭＳ Ｐゴシック" pitchFamily="34" charset="-128"/>
              </a:defRPr>
            </a:lvl2pPr>
            <a:lvl3pPr marL="1143000" indent="-228600" eaLnBrk="0" hangingPunct="0">
              <a:tabLst>
                <a:tab pos="168275" algn="l"/>
              </a:tabLst>
              <a:defRPr>
                <a:solidFill>
                  <a:schemeClr val="tx1"/>
                </a:solidFill>
                <a:latin typeface="Arial" pitchFamily="34" charset="0"/>
                <a:ea typeface="ＭＳ Ｐゴシック" pitchFamily="34" charset="-128"/>
              </a:defRPr>
            </a:lvl3pPr>
            <a:lvl4pPr marL="1600200" indent="-228600" eaLnBrk="0" hangingPunct="0">
              <a:tabLst>
                <a:tab pos="168275" algn="l"/>
              </a:tabLst>
              <a:defRPr>
                <a:solidFill>
                  <a:schemeClr val="tx1"/>
                </a:solidFill>
                <a:latin typeface="Arial" pitchFamily="34" charset="0"/>
                <a:ea typeface="ＭＳ Ｐゴシック" pitchFamily="34" charset="-128"/>
              </a:defRPr>
            </a:lvl4pPr>
            <a:lvl5pPr marL="2057400" indent="-228600" eaLnBrk="0" hangingPunct="0">
              <a:tabLst>
                <a:tab pos="168275"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168275"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168275"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168275"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168275" algn="l"/>
              </a:tabLst>
              <a:defRPr>
                <a:solidFill>
                  <a:schemeClr val="tx1"/>
                </a:solidFill>
                <a:latin typeface="Arial" pitchFamily="34" charset="0"/>
                <a:ea typeface="ＭＳ Ｐゴシック" pitchFamily="34" charset="-128"/>
              </a:defRPr>
            </a:lvl9pPr>
          </a:lstStyle>
          <a:p>
            <a:pPr eaLnBrk="1" hangingPunct="1">
              <a:spcAft>
                <a:spcPts val="1200"/>
              </a:spcAft>
            </a:pPr>
            <a:r>
              <a:rPr lang="en-US" altLang="en-US" sz="2400">
                <a:solidFill>
                  <a:srgbClr val="000000"/>
                </a:solidFill>
              </a:rPr>
              <a:t>• </a:t>
            </a:r>
            <a:r>
              <a:rPr lang="en-US" altLang="en-US" sz="2400" b="1">
                <a:solidFill>
                  <a:srgbClr val="000000"/>
                </a:solidFill>
              </a:rPr>
              <a:t>Random:</a:t>
            </a:r>
            <a:r>
              <a:rPr lang="en-US" altLang="en-US" sz="2400">
                <a:solidFill>
                  <a:srgbClr val="000000"/>
                </a:solidFill>
              </a:rPr>
              <a:t> </a:t>
            </a:r>
            <a:r>
              <a:rPr lang="en-US" altLang="en-US" sz="2400"/>
              <a:t>our data as a </a:t>
            </a:r>
            <a:r>
              <a:rPr lang="en-US" altLang="en-US" sz="2400" b="1">
                <a:hlinkClick r:id="rId2" action="ppaction://hlinkfile"/>
              </a:rPr>
              <a:t>simple random sample</a:t>
            </a:r>
            <a:r>
              <a:rPr lang="en-US" altLang="en-US" sz="2400"/>
              <a:t> (SRS) from the population</a:t>
            </a:r>
            <a:endParaRPr lang="en-US" altLang="en-US" sz="2400">
              <a:solidFill>
                <a:srgbClr val="000000"/>
              </a:solidFill>
            </a:endParaRPr>
          </a:p>
          <a:p>
            <a:pPr eaLnBrk="1" hangingPunct="1">
              <a:spcAft>
                <a:spcPts val="1200"/>
              </a:spcAft>
            </a:pPr>
            <a:r>
              <a:rPr lang="en-US" altLang="en-US" sz="2400">
                <a:solidFill>
                  <a:srgbClr val="000000"/>
                </a:solidFill>
              </a:rPr>
              <a:t>• </a:t>
            </a:r>
            <a:r>
              <a:rPr lang="en-US" altLang="en-US" sz="2400" b="1">
                <a:solidFill>
                  <a:srgbClr val="000000"/>
                </a:solidFill>
              </a:rPr>
              <a:t>Normal:</a:t>
            </a:r>
            <a:r>
              <a:rPr lang="en-US" altLang="en-US" sz="2400">
                <a:solidFill>
                  <a:srgbClr val="000000"/>
                </a:solidFill>
              </a:rPr>
              <a:t> The population has a Normal distribution. In practice, it is enough that the distribution be </a:t>
            </a:r>
            <a:r>
              <a:rPr lang="en-US" altLang="en-US" sz="2400">
                <a:solidFill>
                  <a:srgbClr val="C00000"/>
                </a:solidFill>
              </a:rPr>
              <a:t>symmetric</a:t>
            </a:r>
            <a:r>
              <a:rPr lang="en-US" altLang="en-US" sz="2400">
                <a:solidFill>
                  <a:srgbClr val="000000"/>
                </a:solidFill>
              </a:rPr>
              <a:t> and </a:t>
            </a:r>
            <a:r>
              <a:rPr lang="en-US" altLang="en-US" sz="2400">
                <a:solidFill>
                  <a:srgbClr val="C00000"/>
                </a:solidFill>
              </a:rPr>
              <a:t>single-peaked</a:t>
            </a:r>
            <a:r>
              <a:rPr lang="en-US" altLang="en-US" sz="2400">
                <a:solidFill>
                  <a:srgbClr val="000000"/>
                </a:solidFill>
              </a:rPr>
              <a:t> unless the sample is very small. </a:t>
            </a:r>
            <a:endParaRPr lang="en-US" altLang="en-US" sz="2400">
              <a:solidFill>
                <a:schemeClr val="tx2"/>
              </a:solidFill>
            </a:endParaRPr>
          </a:p>
        </p:txBody>
      </p:sp>
      <p:sp>
        <p:nvSpPr>
          <p:cNvPr id="25605" name="TextBox 2"/>
          <p:cNvSpPr txBox="1">
            <a:spLocks noChangeArrowheads="1"/>
          </p:cNvSpPr>
          <p:nvPr/>
        </p:nvSpPr>
        <p:spPr bwMode="auto">
          <a:xfrm>
            <a:off x="633413" y="3922713"/>
            <a:ext cx="7754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a:t>When the conditions above are satisfied, the sampling distribution for    has roughly a Normal distribution and </a:t>
            </a:r>
            <a:r>
              <a:rPr lang="en-US" altLang="en-US" sz="2800">
                <a:solidFill>
                  <a:srgbClr val="C00000"/>
                </a:solidFill>
              </a:rPr>
              <a:t>Both </a:t>
            </a:r>
            <a:r>
              <a:rPr lang="en-US" altLang="en-US" sz="2800" i="1">
                <a:solidFill>
                  <a:srgbClr val="C00000"/>
                </a:solidFill>
              </a:rPr>
              <a:t>μ</a:t>
            </a:r>
            <a:r>
              <a:rPr lang="en-US" altLang="en-US" sz="2800">
                <a:solidFill>
                  <a:srgbClr val="C00000"/>
                </a:solidFill>
              </a:rPr>
              <a:t> and </a:t>
            </a:r>
            <a:r>
              <a:rPr lang="en-US" altLang="en-US" sz="2800" i="1">
                <a:solidFill>
                  <a:srgbClr val="C00000"/>
                </a:solidFill>
              </a:rPr>
              <a:t>σ</a:t>
            </a:r>
            <a:r>
              <a:rPr lang="en-US" altLang="en-US" sz="2800">
                <a:solidFill>
                  <a:srgbClr val="C00000"/>
                </a:solidFill>
              </a:rPr>
              <a:t> are unknown </a:t>
            </a:r>
            <a:r>
              <a:rPr lang="en-US" altLang="en-US" sz="2800"/>
              <a:t>parameters. </a:t>
            </a:r>
          </a:p>
        </p:txBody>
      </p:sp>
      <p:pic>
        <p:nvPicPr>
          <p:cNvPr id="2560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5" y="4503738"/>
            <a:ext cx="2444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73363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4579" y="700098"/>
            <a:ext cx="8079345" cy="732358"/>
          </a:xfrm>
        </p:spPr>
        <p:txBody>
          <a:bodyPr>
            <a:normAutofit fontScale="90000"/>
          </a:bodyPr>
          <a:lstStyle/>
          <a:p>
            <a:r>
              <a:rPr lang="en-US" altLang="en-US" sz="4000" dirty="0">
                <a:latin typeface="Gill Sans" charset="0"/>
                <a:ea typeface="ＭＳ Ｐゴシック" pitchFamily="34" charset="-128"/>
              </a:rPr>
              <a:t>Conditions for </a:t>
            </a:r>
            <a:r>
              <a:rPr lang="en-US" altLang="en-US" sz="4000" dirty="0" smtClean="0">
                <a:latin typeface="Gill Sans" charset="0"/>
                <a:ea typeface="ＭＳ Ｐゴシック" pitchFamily="34" charset="-128"/>
              </a:rPr>
              <a:t>Inference </a:t>
            </a:r>
            <a:r>
              <a:rPr lang="en-US" altLang="en-US" sz="4000" dirty="0">
                <a:latin typeface="Gill Sans" charset="0"/>
                <a:ea typeface="ＭＳ Ｐゴシック" pitchFamily="34" charset="-128"/>
              </a:rPr>
              <a:t>A</a:t>
            </a:r>
            <a:r>
              <a:rPr lang="en-US" altLang="en-US" sz="4000" dirty="0" smtClean="0">
                <a:latin typeface="Gill Sans" charset="0"/>
                <a:ea typeface="ＭＳ Ｐゴシック" pitchFamily="34" charset="-128"/>
              </a:rPr>
              <a:t>bout </a:t>
            </a:r>
            <a:r>
              <a:rPr lang="en-US" altLang="en-US" sz="4000" dirty="0">
                <a:latin typeface="Gill Sans" charset="0"/>
                <a:ea typeface="ＭＳ Ｐゴシック" pitchFamily="34" charset="-128"/>
              </a:rPr>
              <a:t>a </a:t>
            </a:r>
            <a:r>
              <a:rPr lang="en-US" altLang="en-US" sz="4000" dirty="0" smtClean="0">
                <a:latin typeface="Gill Sans" charset="0"/>
                <a:ea typeface="ＭＳ Ｐゴシック" pitchFamily="34" charset="-128"/>
              </a:rPr>
              <a:t>Mean</a:t>
            </a:r>
          </a:p>
        </p:txBody>
      </p:sp>
      <mc:AlternateContent xmlns:mc="http://schemas.openxmlformats.org/markup-compatibility/2006" xmlns:a14="http://schemas.microsoft.com/office/drawing/2010/main">
        <mc:Choice Requires="a14">
          <p:sp>
            <p:nvSpPr>
              <p:cNvPr id="13" name="Rectangle 3"/>
              <p:cNvSpPr>
                <a:spLocks noGrp="1" noChangeArrowheads="1"/>
              </p:cNvSpPr>
              <p:nvPr>
                <p:ph idx="1"/>
              </p:nvPr>
            </p:nvSpPr>
            <p:spPr>
              <a:xfrm>
                <a:off x="398206" y="1439355"/>
                <a:ext cx="8318091" cy="5250426"/>
              </a:xfrm>
            </p:spPr>
            <p:txBody>
              <a:bodyPr>
                <a:normAutofit/>
              </a:bodyPr>
              <a:lstStyle/>
              <a:p>
                <a:r>
                  <a:rPr lang="en-US" sz="2200" dirty="0" smtClean="0">
                    <a:latin typeface="Arial" panose="020B0604020202020204" pitchFamily="34" charset="0"/>
                    <a:cs typeface="Arial" panose="020B0604020202020204" pitchFamily="34" charset="0"/>
                  </a:rPr>
                  <a:t>First, a caution:  A condition </a:t>
                </a:r>
                <a:r>
                  <a:rPr lang="en-US" sz="2200" dirty="0">
                    <a:latin typeface="Arial" panose="020B0604020202020204" pitchFamily="34" charset="0"/>
                    <a:cs typeface="Arial" panose="020B0604020202020204" pitchFamily="34" charset="0"/>
                  </a:rPr>
                  <a:t>that applies to all the inference methods in this </a:t>
                </a:r>
                <a:r>
                  <a:rPr lang="en-US" sz="2200" dirty="0" smtClean="0">
                    <a:latin typeface="Arial" panose="020B0604020202020204" pitchFamily="34" charset="0"/>
                    <a:cs typeface="Arial" panose="020B0604020202020204" pitchFamily="34" charset="0"/>
                  </a:rPr>
                  <a:t>book: </a:t>
                </a:r>
                <a:r>
                  <a:rPr lang="en-US" sz="2200" i="1" dirty="0" smtClean="0">
                    <a:latin typeface="Arial" panose="020B0604020202020204" pitchFamily="34" charset="0"/>
                    <a:cs typeface="Arial" panose="020B0604020202020204" pitchFamily="34" charset="0"/>
                  </a:rPr>
                  <a:t>the </a:t>
                </a:r>
                <a:r>
                  <a:rPr lang="en-US" sz="2200" i="1" dirty="0">
                    <a:latin typeface="Arial" panose="020B0604020202020204" pitchFamily="34" charset="0"/>
                    <a:cs typeface="Arial" panose="020B0604020202020204" pitchFamily="34" charset="0"/>
                  </a:rPr>
                  <a:t>population must be much larger than the sample, say at least 20 times as </a:t>
                </a:r>
                <a:r>
                  <a:rPr lang="en-US" sz="2200" i="1" dirty="0" smtClean="0">
                    <a:latin typeface="Arial" panose="020B0604020202020204" pitchFamily="34" charset="0"/>
                    <a:cs typeface="Arial" panose="020B0604020202020204" pitchFamily="34" charset="0"/>
                  </a:rPr>
                  <a:t>large.</a:t>
                </a:r>
              </a:p>
              <a:p>
                <a:r>
                  <a:rPr lang="en-US" sz="2200" dirty="0" smtClean="0">
                    <a:latin typeface="Arial" panose="020B0604020202020204" pitchFamily="34" charset="0"/>
                    <a:cs typeface="Arial" panose="020B0604020202020204" pitchFamily="34" charset="0"/>
                  </a:rPr>
                  <a:t>Previously, </a:t>
                </a:r>
                <a:r>
                  <a:rPr lang="en-US" sz="2200" dirty="0">
                    <a:latin typeface="Arial" panose="020B0604020202020204" pitchFamily="34" charset="0"/>
                    <a:cs typeface="Arial" panose="020B0604020202020204" pitchFamily="34" charset="0"/>
                  </a:rPr>
                  <a:t>we </a:t>
                </a:r>
                <a:r>
                  <a:rPr lang="en-US" sz="2200" dirty="0" smtClean="0">
                    <a:latin typeface="Arial" panose="020B0604020202020204" pitchFamily="34" charset="0"/>
                    <a:cs typeface="Arial" panose="020B0604020202020204" pitchFamily="34" charset="0"/>
                  </a:rPr>
                  <a:t>assumed that </a:t>
                </a:r>
                <a:r>
                  <a:rPr lang="en-US" sz="2200" dirty="0">
                    <a:latin typeface="Arial" panose="020B0604020202020204" pitchFamily="34" charset="0"/>
                    <a:cs typeface="Arial" panose="020B0604020202020204" pitchFamily="34" charset="0"/>
                  </a:rPr>
                  <a:t>we knew the population standard </a:t>
                </a:r>
                <a:r>
                  <a:rPr lang="en-US" sz="2200" dirty="0" smtClean="0">
                    <a:latin typeface="Arial" panose="020B0604020202020204" pitchFamily="34" charset="0"/>
                    <a:cs typeface="Arial" panose="020B0604020202020204" pitchFamily="34" charset="0"/>
                  </a:rPr>
                  <a:t>deviation </a:t>
                </a:r>
                <a:r>
                  <a:rPr lang="en-US" sz="2200" i="1" dirty="0" smtClean="0">
                    <a:latin typeface="Symbol" panose="05050102010706020507" pitchFamily="18" charset="2"/>
                    <a:cs typeface="Arial" panose="020B0604020202020204" pitchFamily="34" charset="0"/>
                  </a:rPr>
                  <a:t>s</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 </a:t>
                </a:r>
                <a:r>
                  <a:rPr lang="en-US" sz="2200" dirty="0" smtClean="0">
                    <a:latin typeface="Arial" panose="020B0604020202020204" pitchFamily="34" charset="0"/>
                    <a:cs typeface="Arial" panose="020B0604020202020204" pitchFamily="34" charset="0"/>
                  </a:rPr>
                  <a:t>practice, </a:t>
                </a:r>
                <a:r>
                  <a:rPr lang="en-US" sz="2200" dirty="0">
                    <a:latin typeface="Arial" panose="020B0604020202020204" pitchFamily="34" charset="0"/>
                    <a:cs typeface="Arial" panose="020B0604020202020204" pitchFamily="34" charset="0"/>
                  </a:rPr>
                  <a:t>we do not know </a:t>
                </a:r>
                <a:r>
                  <a:rPr lang="en-US" sz="2200" i="1" dirty="0" smtClean="0">
                    <a:latin typeface="Symbol" panose="05050102010706020507" pitchFamily="18" charset="2"/>
                    <a:cs typeface="Arial" panose="020B0604020202020204" pitchFamily="34" charset="0"/>
                  </a:rPr>
                  <a:t>s,</a:t>
                </a:r>
                <a:r>
                  <a:rPr lang="en-US" sz="2200" dirty="0" smtClean="0">
                    <a:latin typeface="Arial" panose="020B0604020202020204" pitchFamily="34" charset="0"/>
                    <a:cs typeface="Arial" panose="020B0604020202020204" pitchFamily="34" charset="0"/>
                  </a:rPr>
                  <a:t>  and we </a:t>
                </a:r>
                <a:r>
                  <a:rPr lang="en-US" sz="2200" dirty="0">
                    <a:latin typeface="Arial" panose="020B0604020202020204" pitchFamily="34" charset="0"/>
                    <a:cs typeface="Arial" panose="020B0604020202020204" pitchFamily="34" charset="0"/>
                  </a:rPr>
                  <a:t>estimate it by the sample standard deviation </a:t>
                </a:r>
                <a:r>
                  <a:rPr lang="en-US" sz="2200" i="1" dirty="0">
                    <a:latin typeface="Arial" panose="020B0604020202020204" pitchFamily="34" charset="0"/>
                    <a:cs typeface="Arial" panose="020B0604020202020204" pitchFamily="34" charset="0"/>
                  </a:rPr>
                  <a:t>s</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We </a:t>
                </a:r>
                <a:r>
                  <a:rPr lang="en-US" sz="2200" dirty="0">
                    <a:latin typeface="Arial" panose="020B0604020202020204" pitchFamily="34" charset="0"/>
                    <a:cs typeface="Arial" panose="020B0604020202020204" pitchFamily="34" charset="0"/>
                  </a:rPr>
                  <a:t>then estimate </a:t>
                </a:r>
                <a:r>
                  <a:rPr lang="en-US" sz="2200" dirty="0" smtClean="0">
                    <a:latin typeface="Arial" panose="020B0604020202020204" pitchFamily="34" charset="0"/>
                    <a:cs typeface="Arial" panose="020B0604020202020204" pitchFamily="34" charset="0"/>
                  </a:rPr>
                  <a:t>the standard </a:t>
                </a:r>
                <a:r>
                  <a:rPr lang="en-US" sz="2200" dirty="0">
                    <a:latin typeface="Arial" panose="020B0604020202020204" pitchFamily="34" charset="0"/>
                    <a:cs typeface="Arial" panose="020B0604020202020204" pitchFamily="34" charset="0"/>
                  </a:rPr>
                  <a:t>deviation of </a:t>
                </a:r>
                <a14:m>
                  <m:oMath xmlns:m="http://schemas.openxmlformats.org/officeDocument/2006/math">
                    <m:acc>
                      <m:accPr>
                        <m:chr m:val="̅"/>
                        <m:ctrlPr>
                          <a:rPr lang="en-US" sz="2200" i="1" dirty="0" smtClean="0">
                            <a:latin typeface="Cambria Math"/>
                            <a:cs typeface="Arial" panose="020B0604020202020204" pitchFamily="34" charset="0"/>
                          </a:rPr>
                        </m:ctrlPr>
                      </m:accPr>
                      <m:e>
                        <m:r>
                          <a:rPr lang="en-US" sz="2200" b="0" i="1" dirty="0" smtClean="0">
                            <a:latin typeface="Cambria Math"/>
                            <a:cs typeface="Arial" panose="020B0604020202020204" pitchFamily="34" charset="0"/>
                          </a:rPr>
                          <m:t>𝑥</m:t>
                        </m:r>
                      </m:e>
                    </m:acc>
                  </m:oMath>
                </a14:m>
                <a:r>
                  <a:rPr lang="en-US" sz="2200" dirty="0">
                    <a:latin typeface="Arial" panose="020B0604020202020204" pitchFamily="34" charset="0"/>
                    <a:cs typeface="Arial" panose="020B0604020202020204" pitchFamily="34" charset="0"/>
                  </a:rPr>
                  <a:t> by </a:t>
                </a:r>
                <a14:m>
                  <m:oMath xmlns:m="http://schemas.openxmlformats.org/officeDocument/2006/math">
                    <m:f>
                      <m:fPr>
                        <m:type m:val="skw"/>
                        <m:ctrlPr>
                          <a:rPr lang="en-US" sz="2200" i="1" dirty="0" smtClean="0">
                            <a:latin typeface="Cambria Math"/>
                            <a:cs typeface="Arial" panose="020B0604020202020204" pitchFamily="34" charset="0"/>
                          </a:rPr>
                        </m:ctrlPr>
                      </m:fPr>
                      <m:num>
                        <m:r>
                          <a:rPr lang="en-US" sz="2200" b="0" i="1" dirty="0" smtClean="0">
                            <a:latin typeface="Cambria Math"/>
                            <a:cs typeface="Arial" panose="020B0604020202020204" pitchFamily="34" charset="0"/>
                          </a:rPr>
                          <m:t>𝑠</m:t>
                        </m:r>
                      </m:num>
                      <m:den>
                        <m:rad>
                          <m:radPr>
                            <m:degHide m:val="on"/>
                            <m:ctrlPr>
                              <a:rPr lang="en-US" sz="2200" i="1" dirty="0" smtClean="0">
                                <a:latin typeface="Cambria Math"/>
                                <a:cs typeface="Arial" panose="020B0604020202020204" pitchFamily="34" charset="0"/>
                              </a:rPr>
                            </m:ctrlPr>
                          </m:radPr>
                          <m:deg/>
                          <m:e>
                            <m:r>
                              <a:rPr lang="en-US" sz="2200" b="0" i="1" dirty="0" smtClean="0">
                                <a:latin typeface="Cambria Math"/>
                                <a:cs typeface="Arial" panose="020B0604020202020204" pitchFamily="34" charset="0"/>
                              </a:rPr>
                              <m:t>𝑛</m:t>
                            </m:r>
                          </m:e>
                        </m:rad>
                      </m:den>
                    </m:f>
                  </m:oMath>
                </a14:m>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Aft>
                    <a:spcPts val="1200"/>
                  </a:spcAft>
                </a:pPr>
                <a:r>
                  <a:rPr lang="en-US" sz="2200" dirty="0" smtClean="0">
                    <a:latin typeface="Arial" panose="020B0604020202020204" pitchFamily="34" charset="0"/>
                    <a:cs typeface="Arial" panose="020B0604020202020204" pitchFamily="34" charset="0"/>
                  </a:rPr>
                  <a:t>This </a:t>
                </a:r>
                <a:r>
                  <a:rPr lang="en-US" sz="2200" dirty="0">
                    <a:latin typeface="Arial" panose="020B0604020202020204" pitchFamily="34" charset="0"/>
                    <a:cs typeface="Arial" panose="020B0604020202020204" pitchFamily="34" charset="0"/>
                  </a:rPr>
                  <a:t>quantity is called the </a:t>
                </a:r>
                <a:r>
                  <a:rPr lang="en-US" sz="2200" i="1" dirty="0" smtClean="0">
                    <a:solidFill>
                      <a:srgbClr val="FF0000"/>
                    </a:solidFill>
                    <a:latin typeface="Arial" panose="020B0604020202020204" pitchFamily="34" charset="0"/>
                    <a:cs typeface="Arial" panose="020B0604020202020204" pitchFamily="34" charset="0"/>
                  </a:rPr>
                  <a:t>standard error </a:t>
                </a:r>
                <a:r>
                  <a:rPr lang="en-US" sz="2200" dirty="0" smtClean="0">
                    <a:latin typeface="Arial" panose="020B0604020202020204" pitchFamily="34" charset="0"/>
                    <a:cs typeface="Arial" panose="020B0604020202020204" pitchFamily="34" charset="0"/>
                  </a:rPr>
                  <a:t>of the sample </a:t>
                </a:r>
                <a:r>
                  <a:rPr lang="en-US" sz="2200" dirty="0">
                    <a:latin typeface="Arial" panose="020B0604020202020204" pitchFamily="34" charset="0"/>
                    <a:cs typeface="Arial" panose="020B0604020202020204" pitchFamily="34" charset="0"/>
                  </a:rPr>
                  <a:t>mean </a:t>
                </a:r>
                <a14:m>
                  <m:oMath xmlns:m="http://schemas.openxmlformats.org/officeDocument/2006/math">
                    <m:acc>
                      <m:accPr>
                        <m:chr m:val="̅"/>
                        <m:ctrlPr>
                          <a:rPr lang="en-US" sz="2200" i="1" dirty="0">
                            <a:latin typeface="Cambria Math"/>
                            <a:cs typeface="Arial" panose="020B0604020202020204" pitchFamily="34" charset="0"/>
                          </a:rPr>
                        </m:ctrlPr>
                      </m:accPr>
                      <m:e>
                        <m:r>
                          <a:rPr lang="en-US" sz="2200" i="1" dirty="0">
                            <a:latin typeface="Cambria Math"/>
                            <a:cs typeface="Arial" panose="020B0604020202020204" pitchFamily="34" charset="0"/>
                          </a:rPr>
                          <m:t>𝑥</m:t>
                        </m:r>
                      </m:e>
                    </m:acc>
                  </m:oMath>
                </a14:m>
                <a:r>
                  <a:rPr lang="en-US" sz="2200" dirty="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68580" indent="0">
                  <a:spcAft>
                    <a:spcPts val="600"/>
                  </a:spcAft>
                  <a:buNone/>
                </a:pPr>
                <a:r>
                  <a:rPr lang="en-US" sz="2200" b="1" cap="all" dirty="0" smtClean="0">
                    <a:latin typeface="Arial" panose="020B0604020202020204" pitchFamily="34" charset="0"/>
                    <a:cs typeface="Arial" panose="020B0604020202020204" pitchFamily="34" charset="0"/>
                  </a:rPr>
                  <a:t>standard error</a:t>
                </a:r>
              </a:p>
              <a:p>
                <a:pPr>
                  <a:spcAft>
                    <a:spcPts val="600"/>
                  </a:spcAft>
                </a:pPr>
                <a:r>
                  <a:rPr lang="en-US" sz="2200" dirty="0">
                    <a:latin typeface="Arial" panose="020B0604020202020204" pitchFamily="34" charset="0"/>
                    <a:cs typeface="Arial" panose="020B0604020202020204" pitchFamily="34" charset="0"/>
                  </a:rPr>
                  <a:t>When the standard deviation of a statistic is estimated from data, the result is </a:t>
                </a:r>
                <a:r>
                  <a:rPr lang="en-US" sz="2200" dirty="0" smtClean="0">
                    <a:latin typeface="Arial" panose="020B0604020202020204" pitchFamily="34" charset="0"/>
                    <a:cs typeface="Arial" panose="020B0604020202020204" pitchFamily="34" charset="0"/>
                  </a:rPr>
                  <a:t>called the </a:t>
                </a:r>
                <a:r>
                  <a:rPr lang="en-US" sz="2200" dirty="0">
                    <a:solidFill>
                      <a:srgbClr val="FF0000"/>
                    </a:solidFill>
                    <a:latin typeface="Arial" panose="020B0604020202020204" pitchFamily="34" charset="0"/>
                    <a:cs typeface="Arial" panose="020B0604020202020204" pitchFamily="34" charset="0"/>
                  </a:rPr>
                  <a:t>standard error</a:t>
                </a:r>
                <a:r>
                  <a:rPr lang="en-US" sz="2200" dirty="0">
                    <a:latin typeface="Arial" panose="020B0604020202020204" pitchFamily="34" charset="0"/>
                    <a:cs typeface="Arial" panose="020B0604020202020204" pitchFamily="34" charset="0"/>
                  </a:rPr>
                  <a:t> of the statistic. The standard error of the sample mean </a:t>
                </a:r>
                <a14:m>
                  <m:oMath xmlns:m="http://schemas.openxmlformats.org/officeDocument/2006/math">
                    <m:acc>
                      <m:accPr>
                        <m:chr m:val="̅"/>
                        <m:ctrlPr>
                          <a:rPr lang="en-US" sz="2200" i="1" dirty="0">
                            <a:latin typeface="Cambria Math"/>
                            <a:cs typeface="Arial" panose="020B0604020202020204" pitchFamily="34" charset="0"/>
                          </a:rPr>
                        </m:ctrlPr>
                      </m:accPr>
                      <m:e>
                        <m:r>
                          <a:rPr lang="en-US" sz="2200" i="1" dirty="0">
                            <a:latin typeface="Cambria Math"/>
                            <a:cs typeface="Arial" panose="020B0604020202020204" pitchFamily="34" charset="0"/>
                          </a:rPr>
                          <m:t>𝑥</m:t>
                        </m:r>
                      </m:e>
                    </m:acc>
                  </m:oMath>
                </a14:m>
                <a:r>
                  <a:rPr lang="en-US" sz="2200" dirty="0">
                    <a:latin typeface="Arial" panose="020B0604020202020204" pitchFamily="34" charset="0"/>
                    <a:cs typeface="Arial" panose="020B0604020202020204" pitchFamily="34" charset="0"/>
                  </a:rPr>
                  <a:t> is</a:t>
                </a:r>
                <a14:m>
                  <m:oMath xmlns:m="http://schemas.openxmlformats.org/officeDocument/2006/math">
                    <m:r>
                      <a:rPr lang="en-US" sz="2200" b="0" i="0" dirty="0" smtClean="0">
                        <a:latin typeface="Cambria Math"/>
                        <a:cs typeface="Arial" panose="020B0604020202020204" pitchFamily="34" charset="0"/>
                      </a:rPr>
                      <m:t> </m:t>
                    </m:r>
                    <m:f>
                      <m:fPr>
                        <m:type m:val="skw"/>
                        <m:ctrlPr>
                          <a:rPr lang="en-US" sz="2200" b="1" i="1" dirty="0" smtClean="0">
                            <a:solidFill>
                              <a:srgbClr val="C00000"/>
                            </a:solidFill>
                            <a:latin typeface="Cambria Math"/>
                            <a:cs typeface="Arial" panose="020B0604020202020204" pitchFamily="34" charset="0"/>
                          </a:rPr>
                        </m:ctrlPr>
                      </m:fPr>
                      <m:num>
                        <m:r>
                          <a:rPr lang="en-US" sz="2200" b="1" i="1" dirty="0">
                            <a:solidFill>
                              <a:srgbClr val="C00000"/>
                            </a:solidFill>
                            <a:latin typeface="Cambria Math"/>
                            <a:cs typeface="Arial" panose="020B0604020202020204" pitchFamily="34" charset="0"/>
                          </a:rPr>
                          <m:t>𝒔</m:t>
                        </m:r>
                      </m:num>
                      <m:den>
                        <m:rad>
                          <m:radPr>
                            <m:degHide m:val="on"/>
                            <m:ctrlPr>
                              <a:rPr lang="en-US" sz="2200" b="1" i="1" dirty="0">
                                <a:solidFill>
                                  <a:srgbClr val="C00000"/>
                                </a:solidFill>
                                <a:latin typeface="Cambria Math"/>
                                <a:cs typeface="Arial" panose="020B0604020202020204" pitchFamily="34" charset="0"/>
                              </a:rPr>
                            </m:ctrlPr>
                          </m:radPr>
                          <m:deg/>
                          <m:e>
                            <m:r>
                              <a:rPr lang="en-US" sz="2200" b="1" i="1" dirty="0">
                                <a:solidFill>
                                  <a:srgbClr val="C00000"/>
                                </a:solidFill>
                                <a:latin typeface="Cambria Math"/>
                                <a:cs typeface="Arial" panose="020B0604020202020204" pitchFamily="34" charset="0"/>
                              </a:rPr>
                              <m:t>𝒏</m:t>
                            </m:r>
                          </m:e>
                        </m:rad>
                      </m:den>
                    </m:f>
                  </m:oMath>
                </a14:m>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mc:Choice>
        <mc:Fallback xmlns="">
          <p:sp>
            <p:nvSpPr>
              <p:cNvPr id="13" name="Rectangle 3"/>
              <p:cNvSpPr>
                <a:spLocks noGrp="1" noRot="1" noChangeAspect="1" noMove="1" noResize="1" noEditPoints="1" noAdjustHandles="1" noChangeArrowheads="1" noChangeShapeType="1" noTextEdit="1"/>
              </p:cNvSpPr>
              <p:nvPr>
                <p:ph idx="1"/>
              </p:nvPr>
            </p:nvSpPr>
            <p:spPr>
              <a:xfrm>
                <a:off x="398206" y="1439355"/>
                <a:ext cx="8318091" cy="5250426"/>
              </a:xfrm>
              <a:blipFill rotWithShape="1">
                <a:blip r:embed="rId2"/>
                <a:stretch>
                  <a:fillRect l="-586" t="-581" r="-2637" b="-12311"/>
                </a:stretch>
              </a:blipFill>
            </p:spPr>
            <p:txBody>
              <a:bodyPr/>
              <a:lstStyle/>
              <a:p>
                <a:r>
                  <a:rPr lang="en-US">
                    <a:noFill/>
                  </a:rPr>
                  <a:t> </a:t>
                </a:r>
              </a:p>
            </p:txBody>
          </p:sp>
        </mc:Fallback>
      </mc:AlternateContent>
      <p:sp>
        <p:nvSpPr>
          <p:cNvPr id="14" name="Rectangle 13"/>
          <p:cNvSpPr/>
          <p:nvPr/>
        </p:nvSpPr>
        <p:spPr>
          <a:xfrm>
            <a:off x="398206" y="4630131"/>
            <a:ext cx="8310367" cy="172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829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B492BA5-3F53-4C3E-90FE-A08EFB2CBFD7}" type="slidenum">
              <a:rPr lang="en-US" altLang="en-US" sz="2400"/>
              <a:pPr eaLnBrk="1" hangingPunct="1"/>
              <a:t>5</a:t>
            </a:fld>
            <a:endParaRPr lang="en-US" altLang="en-US" sz="1400"/>
          </a:p>
        </p:txBody>
      </p:sp>
      <p:sp>
        <p:nvSpPr>
          <p:cNvPr id="813058" name="Rectangle 2"/>
          <p:cNvSpPr>
            <a:spLocks noGrp="1" noChangeArrowheads="1"/>
          </p:cNvSpPr>
          <p:nvPr>
            <p:ph type="body" idx="4294967295"/>
          </p:nvPr>
        </p:nvSpPr>
        <p:spPr>
          <a:xfrm>
            <a:off x="762000" y="1447800"/>
            <a:ext cx="8001000" cy="4648200"/>
          </a:xfrm>
        </p:spPr>
        <p:txBody>
          <a:bodyPr/>
          <a:lstStyle/>
          <a:p>
            <a:pPr marL="457200" indent="-457200">
              <a:lnSpc>
                <a:spcPct val="90000"/>
              </a:lnSpc>
            </a:pPr>
            <a:r>
              <a:rPr lang="en-US" altLang="en-US" sz="2800" dirty="0" smtClean="0">
                <a:latin typeface="Arial" pitchFamily="34" charset="0"/>
                <a:ea typeface="ＭＳ Ｐゴシック" pitchFamily="34" charset="-128"/>
                <a:cs typeface="Arial" pitchFamily="34" charset="0"/>
              </a:rPr>
              <a:t>When </a:t>
            </a:r>
            <a:r>
              <a:rPr lang="en-US" altLang="en-US" sz="2800" i="1" dirty="0" smtClean="0">
                <a:latin typeface="Symbol" pitchFamily="18" charset="2"/>
                <a:ea typeface="ＭＳ Ｐゴシック" pitchFamily="34" charset="-128"/>
              </a:rPr>
              <a:t>s</a:t>
            </a:r>
            <a:r>
              <a:rPr lang="en-US" altLang="en-US" sz="3200" dirty="0" smtClean="0">
                <a:latin typeface="Arial" pitchFamily="34" charset="0"/>
                <a:ea typeface="ＭＳ Ｐゴシック" pitchFamily="34" charset="-128"/>
                <a:cs typeface="Arial" pitchFamily="34" charset="0"/>
              </a:rPr>
              <a:t>  </a:t>
            </a:r>
            <a:r>
              <a:rPr lang="en-US" altLang="en-US" sz="2800" dirty="0" smtClean="0">
                <a:latin typeface="Arial" pitchFamily="34" charset="0"/>
                <a:ea typeface="ＭＳ Ｐゴシック" pitchFamily="34" charset="-128"/>
                <a:cs typeface="Arial" pitchFamily="34" charset="0"/>
              </a:rPr>
              <a:t>is unknown we estimate</a:t>
            </a:r>
            <a:r>
              <a:rPr lang="en-US" altLang="en-US" sz="2600" dirty="0" smtClean="0">
                <a:latin typeface="Arial" pitchFamily="34" charset="0"/>
                <a:ea typeface="ＭＳ Ｐゴシック" pitchFamily="34" charset="-128"/>
                <a:cs typeface="Arial" pitchFamily="34" charset="0"/>
              </a:rPr>
              <a:t> </a:t>
            </a:r>
            <a:r>
              <a:rPr lang="en-US" altLang="en-US" sz="2400" i="1" dirty="0" smtClean="0">
                <a:latin typeface="Symbol" pitchFamily="18" charset="2"/>
                <a:ea typeface="ＭＳ Ｐゴシック" pitchFamily="34" charset="-128"/>
              </a:rPr>
              <a:t>s</a:t>
            </a:r>
            <a:r>
              <a:rPr lang="en-US" altLang="en-US" sz="2600" dirty="0" smtClean="0">
                <a:latin typeface="Arial" pitchFamily="34" charset="0"/>
                <a:ea typeface="ＭＳ Ｐゴシック" pitchFamily="34" charset="-128"/>
                <a:cs typeface="Arial" pitchFamily="34" charset="0"/>
              </a:rPr>
              <a:t> </a:t>
            </a:r>
            <a:r>
              <a:rPr lang="en-US" altLang="en-US" sz="2800" dirty="0" smtClean="0">
                <a:latin typeface="Arial" pitchFamily="34" charset="0"/>
                <a:ea typeface="ＭＳ Ｐゴシック" pitchFamily="34" charset="-128"/>
                <a:cs typeface="Arial" pitchFamily="34" charset="0"/>
              </a:rPr>
              <a:t>with </a:t>
            </a:r>
            <a:r>
              <a:rPr lang="en-US" altLang="en-US" sz="2800" i="1" dirty="0" smtClean="0">
                <a:latin typeface="Arial" pitchFamily="34" charset="0"/>
                <a:ea typeface="ＭＳ Ｐゴシック" pitchFamily="34" charset="-128"/>
                <a:cs typeface="Arial" pitchFamily="34" charset="0"/>
              </a:rPr>
              <a:t>s</a:t>
            </a:r>
            <a:r>
              <a:rPr lang="en-US" altLang="en-US" sz="2600" dirty="0" smtClean="0">
                <a:latin typeface="Arial" pitchFamily="34" charset="0"/>
                <a:ea typeface="ＭＳ Ｐゴシック" pitchFamily="34" charset="-128"/>
                <a:cs typeface="Arial" pitchFamily="34" charset="0"/>
              </a:rPr>
              <a:t>, and the sample size is small, our statistic no longer follows a Normal distribution </a:t>
            </a:r>
          </a:p>
          <a:p>
            <a:pPr marL="457200" indent="-457200">
              <a:lnSpc>
                <a:spcPct val="90000"/>
              </a:lnSpc>
              <a:buFont typeface="Wingdings 2" pitchFamily="18" charset="2"/>
              <a:buNone/>
            </a:pPr>
            <a:endParaRPr lang="en-US" altLang="en-US" sz="800" dirty="0" smtClean="0">
              <a:latin typeface="Arial" pitchFamily="34" charset="0"/>
              <a:ea typeface="ＭＳ Ｐゴシック" pitchFamily="34" charset="-128"/>
              <a:cs typeface="Arial" pitchFamily="34" charset="0"/>
            </a:endParaRPr>
          </a:p>
          <a:p>
            <a:pPr marL="457200" indent="-457200">
              <a:lnSpc>
                <a:spcPct val="90000"/>
              </a:lnSpc>
              <a:spcBef>
                <a:spcPct val="0"/>
              </a:spcBef>
            </a:pPr>
            <a:r>
              <a:rPr lang="en-US" altLang="en-US" sz="2800" dirty="0" smtClean="0">
                <a:latin typeface="Arial" pitchFamily="34" charset="0"/>
                <a:ea typeface="ＭＳ Ｐゴシック" pitchFamily="34" charset="-128"/>
                <a:cs typeface="Arial" pitchFamily="34" charset="0"/>
              </a:rPr>
              <a:t>The </a:t>
            </a:r>
            <a:r>
              <a:rPr lang="en-US" altLang="en-US" sz="2800" b="1" dirty="0" smtClean="0">
                <a:latin typeface="Arial" pitchFamily="34" charset="0"/>
                <a:ea typeface="ＭＳ Ｐゴシック" pitchFamily="34" charset="-128"/>
                <a:cs typeface="Arial" pitchFamily="34" charset="0"/>
              </a:rPr>
              <a:t>one–sample </a:t>
            </a:r>
            <a:r>
              <a:rPr lang="en-US" altLang="en-US" sz="2800" b="1" i="1" dirty="0" smtClean="0">
                <a:latin typeface="Arial" pitchFamily="34" charset="0"/>
                <a:ea typeface="ＭＳ Ｐゴシック" pitchFamily="34" charset="-128"/>
                <a:cs typeface="Arial" pitchFamily="34" charset="0"/>
              </a:rPr>
              <a:t>t</a:t>
            </a:r>
            <a:r>
              <a:rPr lang="en-US" altLang="en-US" sz="2800" b="1" dirty="0" smtClean="0">
                <a:latin typeface="Arial" pitchFamily="34" charset="0"/>
                <a:ea typeface="ＭＳ Ｐゴシック" pitchFamily="34" charset="-128"/>
                <a:cs typeface="Arial" pitchFamily="34" charset="0"/>
              </a:rPr>
              <a:t> statistic </a:t>
            </a:r>
          </a:p>
          <a:p>
            <a:pPr marL="457200" indent="-457200">
              <a:lnSpc>
                <a:spcPct val="90000"/>
              </a:lnSpc>
              <a:spcBef>
                <a:spcPct val="0"/>
              </a:spcBef>
            </a:pPr>
            <a:endParaRPr lang="en-US" altLang="en-US" sz="2800" b="1" dirty="0" smtClean="0">
              <a:latin typeface="Arial" pitchFamily="34" charset="0"/>
              <a:ea typeface="ＭＳ Ｐゴシック" pitchFamily="34" charset="-128"/>
              <a:cs typeface="Arial" pitchFamily="34" charset="0"/>
            </a:endParaRPr>
          </a:p>
          <a:p>
            <a:pPr marL="457200" indent="-457200">
              <a:lnSpc>
                <a:spcPct val="90000"/>
              </a:lnSpc>
              <a:spcBef>
                <a:spcPct val="0"/>
              </a:spcBef>
            </a:pPr>
            <a:endParaRPr lang="en-US" altLang="en-US" sz="2600" dirty="0" smtClean="0">
              <a:latin typeface="Arial" pitchFamily="34" charset="0"/>
              <a:ea typeface="ＭＳ Ｐゴシック" pitchFamily="34" charset="-128"/>
              <a:cs typeface="Arial" pitchFamily="34" charset="0"/>
            </a:endParaRPr>
          </a:p>
          <a:p>
            <a:pPr marL="457200" indent="-457200">
              <a:lnSpc>
                <a:spcPct val="90000"/>
              </a:lnSpc>
              <a:spcBef>
                <a:spcPct val="0"/>
              </a:spcBef>
            </a:pPr>
            <a:endParaRPr lang="en-US" altLang="en-US" sz="2600" dirty="0" smtClean="0">
              <a:latin typeface="Arial" pitchFamily="34" charset="0"/>
              <a:ea typeface="ＭＳ Ｐゴシック" pitchFamily="34" charset="-128"/>
              <a:cs typeface="Arial" pitchFamily="34" charset="0"/>
            </a:endParaRPr>
          </a:p>
          <a:p>
            <a:pPr marL="457200" indent="-457200">
              <a:lnSpc>
                <a:spcPct val="90000"/>
              </a:lnSpc>
              <a:spcBef>
                <a:spcPct val="0"/>
              </a:spcBef>
              <a:buFont typeface="Wingdings 2" pitchFamily="18" charset="2"/>
              <a:buNone/>
            </a:pPr>
            <a:r>
              <a:rPr lang="en-US" altLang="en-US" sz="2800" dirty="0" smtClean="0">
                <a:ea typeface="ＭＳ Ｐゴシック" pitchFamily="34" charset="-128"/>
              </a:rPr>
              <a:t>     </a:t>
            </a:r>
            <a:r>
              <a:rPr lang="en-US" altLang="en-US" sz="2800" dirty="0" smtClean="0">
                <a:latin typeface="Arial" pitchFamily="34" charset="0"/>
                <a:ea typeface="ＭＳ Ｐゴシック" pitchFamily="34" charset="-128"/>
                <a:cs typeface="Arial" pitchFamily="34" charset="0"/>
              </a:rPr>
              <a:t>has the </a:t>
            </a:r>
            <a:r>
              <a:rPr lang="en-US" altLang="en-US" sz="2800" b="1" i="1" dirty="0" smtClean="0">
                <a:latin typeface="Arial" pitchFamily="34" charset="0"/>
                <a:ea typeface="ＭＳ Ｐゴシック" pitchFamily="34" charset="-128"/>
                <a:cs typeface="Arial" pitchFamily="34" charset="0"/>
              </a:rPr>
              <a:t>t</a:t>
            </a:r>
            <a:r>
              <a:rPr lang="en-US" altLang="en-US" sz="2800" b="1" dirty="0" smtClean="0">
                <a:latin typeface="Arial" pitchFamily="34" charset="0"/>
                <a:ea typeface="ＭＳ Ｐゴシック" pitchFamily="34" charset="-128"/>
                <a:cs typeface="Arial" pitchFamily="34" charset="0"/>
              </a:rPr>
              <a:t> distribution</a:t>
            </a:r>
            <a:r>
              <a:rPr lang="en-US" altLang="en-US" sz="2800" dirty="0" smtClean="0">
                <a:latin typeface="Arial" pitchFamily="34" charset="0"/>
                <a:ea typeface="ＭＳ Ｐゴシック" pitchFamily="34" charset="-128"/>
                <a:cs typeface="Arial" pitchFamily="34" charset="0"/>
              </a:rPr>
              <a:t> with </a:t>
            </a:r>
            <a:r>
              <a:rPr lang="en-US" altLang="en-US" sz="2800" i="1" dirty="0" smtClean="0">
                <a:latin typeface="Arial" pitchFamily="34" charset="0"/>
                <a:ea typeface="ＭＳ Ｐゴシック" pitchFamily="34" charset="-128"/>
                <a:cs typeface="Arial" pitchFamily="34" charset="0"/>
              </a:rPr>
              <a:t>n</a:t>
            </a:r>
            <a:r>
              <a:rPr lang="en-US" altLang="en-US" sz="2800" dirty="0" smtClean="0">
                <a:latin typeface="Arial" pitchFamily="34" charset="0"/>
                <a:ea typeface="ＭＳ Ｐゴシック" pitchFamily="34" charset="-128"/>
                <a:cs typeface="Arial" pitchFamily="34" charset="0"/>
              </a:rPr>
              <a:t> − 1 degrees of  </a:t>
            </a:r>
          </a:p>
          <a:p>
            <a:pPr marL="457200" indent="-457200">
              <a:lnSpc>
                <a:spcPct val="90000"/>
              </a:lnSpc>
              <a:spcBef>
                <a:spcPct val="0"/>
              </a:spcBef>
              <a:buFont typeface="Wingdings 2" pitchFamily="18" charset="2"/>
              <a:buNone/>
            </a:pPr>
            <a:r>
              <a:rPr lang="en-US" altLang="en-US" sz="2800" dirty="0" smtClean="0">
                <a:latin typeface="Arial" pitchFamily="34" charset="0"/>
                <a:ea typeface="ＭＳ Ｐゴシック" pitchFamily="34" charset="-128"/>
                <a:cs typeface="Arial" pitchFamily="34" charset="0"/>
              </a:rPr>
              <a:t>     freedom</a:t>
            </a:r>
            <a:endParaRPr lang="en-US" altLang="en-US" sz="2600" dirty="0" smtClean="0">
              <a:latin typeface="Arial" pitchFamily="34" charset="0"/>
              <a:ea typeface="ＭＳ Ｐゴシック" pitchFamily="34" charset="-128"/>
              <a:cs typeface="Arial" pitchFamily="34" charset="0"/>
            </a:endParaRPr>
          </a:p>
        </p:txBody>
      </p:sp>
      <p:sp>
        <p:nvSpPr>
          <p:cNvPr id="27652" name="Rectangle 3"/>
          <p:cNvSpPr>
            <a:spLocks noGrp="1" noChangeArrowheads="1"/>
          </p:cNvSpPr>
          <p:nvPr>
            <p:ph type="title" idx="4294967295"/>
          </p:nvPr>
        </p:nvSpPr>
        <p:spPr>
          <a:xfrm>
            <a:off x="966788" y="541338"/>
            <a:ext cx="4881562" cy="554037"/>
          </a:xfrm>
          <a:noFill/>
        </p:spPr>
        <p:txBody>
          <a:bodyPr/>
          <a:lstStyle/>
          <a:p>
            <a:pPr>
              <a:lnSpc>
                <a:spcPct val="90000"/>
              </a:lnSpc>
            </a:pPr>
            <a:r>
              <a:rPr lang="en-US" altLang="en-US" sz="3200" smtClean="0">
                <a:latin typeface="Arial" pitchFamily="34" charset="0"/>
                <a:ea typeface="ＭＳ Ｐゴシック" pitchFamily="34" charset="-128"/>
                <a:cs typeface="Arial" pitchFamily="34" charset="0"/>
              </a:rPr>
              <a:t>One-Sample </a:t>
            </a:r>
            <a:r>
              <a:rPr lang="en-US" altLang="en-US" sz="3200" i="1" smtClean="0">
                <a:latin typeface="Arial" pitchFamily="34" charset="0"/>
                <a:ea typeface="ＭＳ Ｐゴシック" pitchFamily="34" charset="-128"/>
                <a:cs typeface="Arial" pitchFamily="34" charset="0"/>
              </a:rPr>
              <a:t>t</a:t>
            </a:r>
            <a:r>
              <a:rPr lang="en-US" altLang="en-US" sz="3200" smtClean="0">
                <a:latin typeface="Arial" pitchFamily="34" charset="0"/>
                <a:ea typeface="ＭＳ Ｐゴシック" pitchFamily="34" charset="-128"/>
                <a:cs typeface="Arial" pitchFamily="34" charset="0"/>
              </a:rPr>
              <a:t> Statistic</a:t>
            </a:r>
          </a:p>
        </p:txBody>
      </p:sp>
      <p:pic>
        <p:nvPicPr>
          <p:cNvPr id="276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75" y="3282533"/>
            <a:ext cx="17256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587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3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30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3058">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30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8"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D449A523-9758-4E53-BB7A-C1610D25E78B}" type="slidenum">
              <a:rPr lang="en-US" altLang="en-US" sz="1200">
                <a:solidFill>
                  <a:schemeClr val="bg1"/>
                </a:solidFill>
              </a:rPr>
              <a:pPr eaLnBrk="1" hangingPunct="1">
                <a:lnSpc>
                  <a:spcPct val="80000"/>
                </a:lnSpc>
              </a:pPr>
              <a:t>6</a:t>
            </a:fld>
            <a:endParaRPr lang="en-US" altLang="en-US" sz="1200">
              <a:solidFill>
                <a:schemeClr val="bg1"/>
              </a:solidFill>
            </a:endParaRPr>
          </a:p>
        </p:txBody>
      </p:sp>
      <p:sp>
        <p:nvSpPr>
          <p:cNvPr id="28675" name="Vertical Text Placeholder 2"/>
          <p:cNvSpPr txBox="1">
            <a:spLocks/>
          </p:cNvSpPr>
          <p:nvPr/>
        </p:nvSpPr>
        <p:spPr bwMode="auto">
          <a:xfrm>
            <a:off x="657225" y="1352550"/>
            <a:ext cx="7843838"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Font typeface="Wingdings" pitchFamily="2" charset="2"/>
              <a:buNone/>
            </a:pPr>
            <a:r>
              <a:rPr lang="en-US" altLang="en-US" sz="2000">
                <a:solidFill>
                  <a:srgbClr val="000000"/>
                </a:solidFill>
              </a:rPr>
              <a:t>When we perform inference about a population mean </a:t>
            </a:r>
            <a:r>
              <a:rPr lang="en-US" altLang="en-US" sz="2000" i="1">
                <a:solidFill>
                  <a:srgbClr val="000000"/>
                </a:solidFill>
              </a:rPr>
              <a:t>µ </a:t>
            </a:r>
            <a:r>
              <a:rPr lang="en-US" altLang="en-US" sz="2000">
                <a:solidFill>
                  <a:srgbClr val="000000"/>
                </a:solidFill>
              </a:rPr>
              <a:t>using a </a:t>
            </a:r>
            <a:r>
              <a:rPr lang="en-US" altLang="en-US" sz="2000" i="1">
                <a:solidFill>
                  <a:srgbClr val="000000"/>
                </a:solidFill>
              </a:rPr>
              <a:t>t </a:t>
            </a:r>
            <a:r>
              <a:rPr lang="en-US" altLang="en-US" sz="2000">
                <a:solidFill>
                  <a:srgbClr val="000000"/>
                </a:solidFill>
              </a:rPr>
              <a:t>distribution, the appropriate </a:t>
            </a:r>
            <a:r>
              <a:rPr lang="en-US" altLang="en-US" sz="2000" b="1">
                <a:solidFill>
                  <a:srgbClr val="C00000"/>
                </a:solidFill>
              </a:rPr>
              <a:t>degrees of freedom </a:t>
            </a:r>
            <a:r>
              <a:rPr lang="en-US" altLang="en-US" sz="2000">
                <a:solidFill>
                  <a:srgbClr val="000000"/>
                </a:solidFill>
              </a:rPr>
              <a:t>are found by subtracting 1 from the sample size </a:t>
            </a:r>
            <a:r>
              <a:rPr lang="en-US" altLang="en-US" sz="2000" i="1">
                <a:solidFill>
                  <a:srgbClr val="000000"/>
                </a:solidFill>
              </a:rPr>
              <a:t>n</a:t>
            </a:r>
            <a:r>
              <a:rPr lang="en-US" altLang="en-US" sz="2000">
                <a:solidFill>
                  <a:srgbClr val="000000"/>
                </a:solidFill>
              </a:rPr>
              <a:t>, making </a:t>
            </a:r>
            <a:r>
              <a:rPr lang="en-US" altLang="en-US" sz="2000" b="1" i="1">
                <a:solidFill>
                  <a:srgbClr val="C00000"/>
                </a:solidFill>
              </a:rPr>
              <a:t>df</a:t>
            </a:r>
            <a:r>
              <a:rPr lang="en-US" altLang="en-US" sz="2000" b="1">
                <a:solidFill>
                  <a:srgbClr val="C00000"/>
                </a:solidFill>
              </a:rPr>
              <a:t> = </a:t>
            </a:r>
            <a:r>
              <a:rPr lang="en-US" altLang="en-US" sz="2000" b="1" i="1">
                <a:solidFill>
                  <a:srgbClr val="C00000"/>
                </a:solidFill>
              </a:rPr>
              <a:t>n </a:t>
            </a:r>
            <a:r>
              <a:rPr lang="en-US" altLang="en-US" sz="2000" b="1">
                <a:solidFill>
                  <a:srgbClr val="C00000"/>
                </a:solidFill>
                <a:cs typeface="Arial" pitchFamily="34" charset="0"/>
              </a:rPr>
              <a:t>–</a:t>
            </a:r>
            <a:r>
              <a:rPr lang="en-US" altLang="en-US" sz="2000" b="1">
                <a:solidFill>
                  <a:srgbClr val="C00000"/>
                </a:solidFill>
              </a:rPr>
              <a:t> 1</a:t>
            </a:r>
            <a:r>
              <a:rPr lang="en-US" altLang="en-US" sz="2000">
                <a:solidFill>
                  <a:srgbClr val="000000"/>
                </a:solidFill>
              </a:rPr>
              <a:t>. </a:t>
            </a:r>
            <a:endParaRPr lang="en-US" altLang="en-US" sz="2000" b="1">
              <a:solidFill>
                <a:srgbClr val="000000"/>
              </a:solidFill>
            </a:endParaRPr>
          </a:p>
        </p:txBody>
      </p:sp>
      <p:grpSp>
        <p:nvGrpSpPr>
          <p:cNvPr id="2" name="Group 9"/>
          <p:cNvGrpSpPr>
            <a:grpSpLocks/>
          </p:cNvGrpSpPr>
          <p:nvPr/>
        </p:nvGrpSpPr>
        <p:grpSpPr bwMode="auto">
          <a:xfrm>
            <a:off x="657225" y="2800350"/>
            <a:ext cx="7843838" cy="2587625"/>
            <a:chOff x="529276" y="3782864"/>
            <a:chExt cx="7843838" cy="2586383"/>
          </a:xfrm>
        </p:grpSpPr>
        <p:sp>
          <p:nvSpPr>
            <p:cNvPr id="7" name="TextBox 6"/>
            <p:cNvSpPr txBox="1">
              <a:spLocks noChangeArrowheads="1"/>
            </p:cNvSpPr>
            <p:nvPr/>
          </p:nvSpPr>
          <p:spPr bwMode="auto">
            <a:xfrm>
              <a:off x="529276" y="4385824"/>
              <a:ext cx="7843838" cy="1983423"/>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600"/>
                </a:spcAft>
              </a:pPr>
              <a:r>
                <a:rPr lang="en-US" altLang="en-US">
                  <a:solidFill>
                    <a:srgbClr val="000000"/>
                  </a:solidFill>
                </a:rPr>
                <a:t>Draw an SRS of size </a:t>
              </a:r>
              <a:r>
                <a:rPr lang="en-US" altLang="en-US" i="1">
                  <a:solidFill>
                    <a:srgbClr val="000000"/>
                  </a:solidFill>
                </a:rPr>
                <a:t>n </a:t>
              </a:r>
              <a:r>
                <a:rPr lang="en-US" altLang="en-US">
                  <a:solidFill>
                    <a:srgbClr val="000000"/>
                  </a:solidFill>
                </a:rPr>
                <a:t>from a large population that has a Normal distribution with mean </a:t>
              </a:r>
              <a:r>
                <a:rPr lang="en-US" altLang="en-US" i="1">
                  <a:solidFill>
                    <a:srgbClr val="000000"/>
                  </a:solidFill>
                </a:rPr>
                <a:t>µ </a:t>
              </a:r>
              <a:r>
                <a:rPr lang="en-US" altLang="en-US">
                  <a:solidFill>
                    <a:srgbClr val="000000"/>
                  </a:solidFill>
                </a:rPr>
                <a:t>and standard deviation </a:t>
              </a:r>
              <a:r>
                <a:rPr lang="en-US" altLang="en-US" i="1">
                  <a:solidFill>
                    <a:srgbClr val="000000"/>
                  </a:solidFill>
                </a:rPr>
                <a:t>σ</a:t>
              </a:r>
              <a:r>
                <a:rPr lang="en-US" altLang="en-US">
                  <a:solidFill>
                    <a:srgbClr val="000000"/>
                  </a:solidFill>
                </a:rPr>
                <a:t>. The </a:t>
              </a:r>
              <a:r>
                <a:rPr lang="en-US" altLang="en-US" b="1">
                  <a:solidFill>
                    <a:srgbClr val="800000"/>
                  </a:solidFill>
                </a:rPr>
                <a:t>one-sample </a:t>
              </a:r>
              <a:r>
                <a:rPr lang="en-US" altLang="en-US" b="1" i="1">
                  <a:solidFill>
                    <a:srgbClr val="800000"/>
                  </a:solidFill>
                </a:rPr>
                <a:t>t</a:t>
              </a:r>
              <a:r>
                <a:rPr lang="en-US" altLang="en-US" b="1">
                  <a:solidFill>
                    <a:srgbClr val="800000"/>
                  </a:solidFill>
                </a:rPr>
                <a:t> statistic</a:t>
              </a:r>
            </a:p>
            <a:p>
              <a:pPr eaLnBrk="1" hangingPunct="1">
                <a:spcAft>
                  <a:spcPts val="600"/>
                </a:spcAft>
              </a:pPr>
              <a:endParaRPr lang="en-US" altLang="en-US">
                <a:solidFill>
                  <a:srgbClr val="000000"/>
                </a:solidFill>
              </a:endParaRPr>
            </a:p>
            <a:p>
              <a:pPr eaLnBrk="1" hangingPunct="1">
                <a:spcAft>
                  <a:spcPts val="600"/>
                </a:spcAft>
              </a:pPr>
              <a:endParaRPr lang="en-US" altLang="en-US">
                <a:solidFill>
                  <a:srgbClr val="800000"/>
                </a:solidFill>
              </a:endParaRPr>
            </a:p>
            <a:p>
              <a:pPr eaLnBrk="1" hangingPunct="1">
                <a:spcAft>
                  <a:spcPts val="600"/>
                </a:spcAft>
              </a:pPr>
              <a:r>
                <a:rPr lang="en-US" altLang="en-US"/>
                <a:t>has the </a:t>
              </a:r>
              <a:r>
                <a:rPr lang="en-US" altLang="en-US" b="1" i="1">
                  <a:solidFill>
                    <a:srgbClr val="800000"/>
                  </a:solidFill>
                </a:rPr>
                <a:t>t</a:t>
              </a:r>
              <a:r>
                <a:rPr lang="en-US" altLang="en-US" b="1">
                  <a:solidFill>
                    <a:srgbClr val="800000"/>
                  </a:solidFill>
                </a:rPr>
                <a:t> distribution </a:t>
              </a:r>
              <a:r>
                <a:rPr lang="en-US" altLang="en-US">
                  <a:solidFill>
                    <a:srgbClr val="000000"/>
                  </a:solidFill>
                </a:rPr>
                <a:t>with </a:t>
              </a:r>
              <a:r>
                <a:rPr lang="en-US" altLang="en-US" b="1">
                  <a:solidFill>
                    <a:srgbClr val="800000"/>
                  </a:solidFill>
                </a:rPr>
                <a:t>degrees of freedom</a:t>
              </a:r>
              <a:r>
                <a:rPr lang="en-US" altLang="en-US">
                  <a:solidFill>
                    <a:srgbClr val="800000"/>
                  </a:solidFill>
                </a:rPr>
                <a:t> </a:t>
              </a:r>
              <a:r>
                <a:rPr lang="en-US" altLang="en-US" i="1">
                  <a:solidFill>
                    <a:srgbClr val="000000"/>
                  </a:solidFill>
                </a:rPr>
                <a:t>df</a:t>
              </a:r>
              <a:r>
                <a:rPr lang="en-US" altLang="en-US">
                  <a:solidFill>
                    <a:srgbClr val="000000"/>
                  </a:solidFill>
                </a:rPr>
                <a:t> = </a:t>
              </a:r>
              <a:r>
                <a:rPr lang="en-US" altLang="en-US" i="1">
                  <a:solidFill>
                    <a:srgbClr val="000000"/>
                  </a:solidFill>
                </a:rPr>
                <a:t>n</a:t>
              </a:r>
              <a:r>
                <a:rPr lang="en-US" altLang="en-US">
                  <a:solidFill>
                    <a:srgbClr val="000000"/>
                  </a:solidFill>
                </a:rPr>
                <a:t> – 1. </a:t>
              </a:r>
            </a:p>
          </p:txBody>
        </p:sp>
        <p:sp>
          <p:nvSpPr>
            <p:cNvPr id="9" name="TextBox 8"/>
            <p:cNvSpPr txBox="1">
              <a:spLocks noChangeArrowheads="1"/>
            </p:cNvSpPr>
            <p:nvPr/>
          </p:nvSpPr>
          <p:spPr bwMode="auto">
            <a:xfrm>
              <a:off x="672151" y="3782864"/>
              <a:ext cx="7558088" cy="337976"/>
            </a:xfrm>
            <a:prstGeom prst="rect">
              <a:avLst/>
            </a:prstGeom>
            <a:solidFill>
              <a:srgbClr val="D6DFE8"/>
            </a:solidFill>
            <a:ln w="10000">
              <a:solidFill>
                <a:schemeClr val="accent2"/>
              </a:solidFill>
              <a:miter lim="800000"/>
              <a:headEnd/>
              <a:tailEnd/>
            </a:ln>
            <a:effectLst>
              <a:outerShdw blurRad="38100" dist="30000" dir="5400000" rotWithShape="0">
                <a:srgbClr val="808080">
                  <a:alpha val="45000"/>
                </a:srgbClr>
              </a:outerShdw>
            </a:effec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600" b="1">
                  <a:solidFill>
                    <a:srgbClr val="000000"/>
                  </a:solidFill>
                </a:rPr>
                <a:t>The </a:t>
              </a:r>
              <a:r>
                <a:rPr lang="en-US" altLang="en-US" sz="1600" b="1" i="1">
                  <a:solidFill>
                    <a:srgbClr val="000000"/>
                  </a:solidFill>
                </a:rPr>
                <a:t>t</a:t>
              </a:r>
              <a:r>
                <a:rPr lang="en-US" altLang="en-US" sz="1600" b="1">
                  <a:solidFill>
                    <a:srgbClr val="000000"/>
                  </a:solidFill>
                </a:rPr>
                <a:t> Distributions; Degrees of Freedom</a:t>
              </a:r>
              <a:endParaRPr lang="en-US" altLang="en-US" sz="1600" b="1" i="1">
                <a:solidFill>
                  <a:srgbClr val="000000"/>
                </a:solidFill>
              </a:endParaRPr>
            </a:p>
          </p:txBody>
        </p:sp>
        <p:graphicFrame>
          <p:nvGraphicFramePr>
            <p:cNvPr id="28680" name="Object 2"/>
            <p:cNvGraphicFramePr>
              <a:graphicFrameLocks noChangeAspect="1"/>
            </p:cNvGraphicFramePr>
            <p:nvPr/>
          </p:nvGraphicFramePr>
          <p:xfrm>
            <a:off x="3647151" y="5040897"/>
            <a:ext cx="1381529" cy="848834"/>
          </p:xfrm>
          <a:graphic>
            <a:graphicData uri="http://schemas.openxmlformats.org/presentationml/2006/ole">
              <mc:AlternateContent xmlns:mc="http://schemas.openxmlformats.org/markup-compatibility/2006">
                <mc:Choice xmlns:v="urn:schemas-microsoft-com:vml" Requires="v">
                  <p:oleObj spid="_x0000_s1043" name="Equation" r:id="rId4" imgW="660400" imgH="406400" progId="Equation.3">
                    <p:embed/>
                  </p:oleObj>
                </mc:Choice>
                <mc:Fallback>
                  <p:oleObj name="Equation" r:id="rId4" imgW="6604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7151" y="5040897"/>
                          <a:ext cx="1381529" cy="848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28677" name="Rectangle 2"/>
          <p:cNvSpPr txBox="1">
            <a:spLocks noChangeArrowheads="1"/>
          </p:cNvSpPr>
          <p:nvPr/>
        </p:nvSpPr>
        <p:spPr bwMode="auto">
          <a:xfrm>
            <a:off x="454025" y="152400"/>
            <a:ext cx="73183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3600">
                <a:solidFill>
                  <a:schemeClr val="accent1"/>
                </a:solidFill>
                <a:cs typeface="Arial" pitchFamily="34" charset="0"/>
              </a:rPr>
              <a:t>The </a:t>
            </a:r>
            <a:r>
              <a:rPr lang="en-US" altLang="en-US" sz="3600" i="1">
                <a:solidFill>
                  <a:schemeClr val="accent1"/>
                </a:solidFill>
                <a:cs typeface="Arial" pitchFamily="34" charset="0"/>
              </a:rPr>
              <a:t>t</a:t>
            </a:r>
            <a:r>
              <a:rPr lang="en-US" altLang="en-US" sz="3600">
                <a:solidFill>
                  <a:schemeClr val="accent1"/>
                </a:solidFill>
                <a:cs typeface="Arial" pitchFamily="34" charset="0"/>
              </a:rPr>
              <a:t> Distributions</a:t>
            </a:r>
          </a:p>
        </p:txBody>
      </p:sp>
    </p:spTree>
    <p:extLst>
      <p:ext uri="{BB962C8B-B14F-4D97-AF65-F5344CB8AC3E}">
        <p14:creationId xmlns:p14="http://schemas.microsoft.com/office/powerpoint/2010/main" val="3078352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55646" y="700096"/>
            <a:ext cx="7772400" cy="574725"/>
          </a:xfrm>
        </p:spPr>
        <p:txBody>
          <a:bodyPr>
            <a:normAutofit fontScale="90000"/>
          </a:bodyPr>
          <a:lstStyle/>
          <a:p>
            <a:pPr eaLnBrk="1" hangingPunct="1"/>
            <a:r>
              <a:rPr lang="en-US" altLang="en-US" sz="3600" dirty="0" smtClean="0">
                <a:latin typeface="Gill Sans" charset="0"/>
                <a:ea typeface="ＭＳ Ｐゴシック" pitchFamily="34" charset="-128"/>
              </a:rPr>
              <a:t>The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Distributions</a:t>
            </a:r>
          </a:p>
        </p:txBody>
      </p:sp>
      <mc:AlternateContent xmlns:mc="http://schemas.openxmlformats.org/markup-compatibility/2006" xmlns:a14="http://schemas.microsoft.com/office/drawing/2010/main">
        <mc:Choice Requires="a14">
          <p:sp>
            <p:nvSpPr>
              <p:cNvPr id="8" name="Rectangle 3"/>
              <p:cNvSpPr>
                <a:spLocks noGrp="1" noChangeArrowheads="1"/>
              </p:cNvSpPr>
              <p:nvPr>
                <p:ph idx="1"/>
              </p:nvPr>
            </p:nvSpPr>
            <p:spPr>
              <a:xfrm>
                <a:off x="326766" y="1361474"/>
                <a:ext cx="8702934" cy="5339365"/>
              </a:xfrm>
            </p:spPr>
            <p:txBody>
              <a:bodyPr>
                <a:noAutofit/>
              </a:bodyPr>
              <a:lstStyle/>
              <a:p>
                <a:r>
                  <a:rPr lang="en-US" sz="1800" dirty="0">
                    <a:latin typeface="Arial" panose="020B0604020202020204" pitchFamily="34" charset="0"/>
                    <a:cs typeface="Arial" panose="020B0604020202020204" pitchFamily="34" charset="0"/>
                  </a:rPr>
                  <a:t>When comparing the density curves of the standard Normal distribution and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several facts are apparent:</a:t>
                </a:r>
              </a:p>
              <a:p>
                <a:pPr marL="3200400"/>
                <a:r>
                  <a:rPr lang="en-US" sz="1800" dirty="0">
                    <a:latin typeface="Arial" panose="020B0604020202020204" pitchFamily="34" charset="0"/>
                    <a:cs typeface="Arial" panose="020B0604020202020204" pitchFamily="34" charset="0"/>
                  </a:rPr>
                  <a:t>The density curves of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are similar in shape to the </a:t>
                </a:r>
                <a:r>
                  <a:rPr lang="en-US" sz="1800" dirty="0" smtClean="0">
                    <a:latin typeface="Arial" panose="020B0604020202020204" pitchFamily="34" charset="0"/>
                    <a:cs typeface="Arial" panose="020B0604020202020204" pitchFamily="34" charset="0"/>
                  </a:rPr>
                  <a:t>standard Normal </a:t>
                </a:r>
                <a:r>
                  <a:rPr lang="en-US" sz="1800" dirty="0">
                    <a:latin typeface="Arial" panose="020B0604020202020204" pitchFamily="34" charset="0"/>
                    <a:cs typeface="Arial" panose="020B0604020202020204" pitchFamily="34" charset="0"/>
                  </a:rPr>
                  <a:t>curve. They are symmetric about 0, single-peaked, and bell-shaped.</a:t>
                </a:r>
              </a:p>
              <a:p>
                <a:pPr marL="3200400"/>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variability of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is a bit greater than that of the </a:t>
                </a:r>
                <a:r>
                  <a:rPr lang="en-US" sz="1800" dirty="0" smtClean="0">
                    <a:latin typeface="Arial" panose="020B0604020202020204" pitchFamily="34" charset="0"/>
                    <a:cs typeface="Arial" panose="020B0604020202020204" pitchFamily="34" charset="0"/>
                  </a:rPr>
                  <a:t>standard Normal </a:t>
                </a:r>
                <a:r>
                  <a:rPr lang="en-US" sz="1800" dirty="0">
                    <a:latin typeface="Arial" panose="020B0604020202020204" pitchFamily="34" charset="0"/>
                    <a:cs typeface="Arial" panose="020B0604020202020204" pitchFamily="34" charset="0"/>
                  </a:rPr>
                  <a:t>distribution.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in Figure 20.1 have more </a:t>
                </a:r>
                <a:r>
                  <a:rPr lang="en-US" sz="1800" dirty="0" smtClean="0">
                    <a:latin typeface="Arial" panose="020B0604020202020204" pitchFamily="34" charset="0"/>
                    <a:cs typeface="Arial" panose="020B0604020202020204" pitchFamily="34" charset="0"/>
                  </a:rPr>
                  <a:t>probability in </a:t>
                </a:r>
                <a:r>
                  <a:rPr lang="en-US" sz="1800" dirty="0">
                    <a:latin typeface="Arial" panose="020B0604020202020204" pitchFamily="34" charset="0"/>
                    <a:cs typeface="Arial" panose="020B0604020202020204" pitchFamily="34" charset="0"/>
                  </a:rPr>
                  <a:t>the tails and less in the center than does the standard Normal. This is </a:t>
                </a:r>
                <a:r>
                  <a:rPr lang="en-US" sz="1800" dirty="0" smtClean="0">
                    <a:latin typeface="Arial" panose="020B0604020202020204" pitchFamily="34" charset="0"/>
                    <a:cs typeface="Arial" panose="020B0604020202020204" pitchFamily="34" charset="0"/>
                  </a:rPr>
                  <a:t>true because </a:t>
                </a:r>
                <a:r>
                  <a:rPr lang="en-US" sz="1800" dirty="0">
                    <a:latin typeface="Arial" panose="020B0604020202020204" pitchFamily="34" charset="0"/>
                    <a:cs typeface="Arial" panose="020B0604020202020204" pitchFamily="34" charset="0"/>
                  </a:rPr>
                  <a:t>substituting the estimate </a:t>
                </a:r>
                <a:r>
                  <a:rPr lang="en-US" sz="1800" i="1"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for the </a:t>
                </a:r>
                <a:r>
                  <a:rPr lang="en-US" sz="1800" dirty="0" smtClean="0">
                    <a:latin typeface="Arial" panose="020B0604020202020204" pitchFamily="34" charset="0"/>
                    <a:cs typeface="Arial" panose="020B0604020202020204" pitchFamily="34" charset="0"/>
                  </a:rPr>
                  <a:t>fixed </a:t>
                </a:r>
                <a:r>
                  <a:rPr lang="en-US" sz="1800" dirty="0">
                    <a:latin typeface="Arial" panose="020B0604020202020204" pitchFamily="34" charset="0"/>
                    <a:cs typeface="Arial" panose="020B0604020202020204" pitchFamily="34" charset="0"/>
                  </a:rPr>
                  <a:t>parameter </a:t>
                </a:r>
                <a14:m>
                  <m:oMath xmlns:m="http://schemas.openxmlformats.org/officeDocument/2006/math">
                    <m:r>
                      <a:rPr lang="en-US" sz="2000" i="1" dirty="0">
                        <a:latin typeface="Cambria Math"/>
                        <a:ea typeface="Cambria Math"/>
                        <a:cs typeface="Arial" panose="020B0604020202020204" pitchFamily="34" charset="0"/>
                      </a:rPr>
                      <m:t>𝜎</m:t>
                    </m:r>
                  </m:oMath>
                </a14:m>
                <a:r>
                  <a:rPr lang="en-US" sz="1800" dirty="0">
                    <a:latin typeface="Arial" panose="020B0604020202020204" pitchFamily="34" charset="0"/>
                    <a:cs typeface="Arial" panose="020B0604020202020204" pitchFamily="34" charset="0"/>
                  </a:rPr>
                  <a:t> introduces </a:t>
                </a:r>
                <a:r>
                  <a:rPr lang="en-US" sz="1800" dirty="0" smtClean="0">
                    <a:latin typeface="Arial" panose="020B0604020202020204" pitchFamily="34" charset="0"/>
                    <a:cs typeface="Arial" panose="020B0604020202020204" pitchFamily="34" charset="0"/>
                  </a:rPr>
                  <a:t>more variation </a:t>
                </a:r>
                <a:r>
                  <a:rPr lang="en-US" sz="1800" dirty="0">
                    <a:latin typeface="Arial" panose="020B0604020202020204" pitchFamily="34" charset="0"/>
                    <a:cs typeface="Arial" panose="020B0604020202020204" pitchFamily="34" charset="0"/>
                  </a:rPr>
                  <a:t>into the statistic.</a:t>
                </a:r>
              </a:p>
              <a:p>
                <a:r>
                  <a:rPr lang="en-US" sz="1800" dirty="0" smtClean="0">
                    <a:latin typeface="Arial" panose="020B0604020202020204" pitchFamily="34" charset="0"/>
                    <a:cs typeface="Arial" panose="020B0604020202020204" pitchFamily="34" charset="0"/>
                  </a:rPr>
                  <a:t>As </a:t>
                </a:r>
                <a:r>
                  <a:rPr lang="en-US" sz="1800" dirty="0">
                    <a:latin typeface="Arial" panose="020B0604020202020204" pitchFamily="34" charset="0"/>
                    <a:cs typeface="Arial" panose="020B0604020202020204" pitchFamily="34" charset="0"/>
                  </a:rPr>
                  <a:t>the degrees of freedom increase,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density curve approaches the </a:t>
                </a:r>
                <a:r>
                  <a:rPr lang="en-US" sz="1800" i="1" dirty="0">
                    <a:latin typeface="Arial" panose="020B0604020202020204" pitchFamily="34" charset="0"/>
                    <a:cs typeface="Arial" panose="020B0604020202020204" pitchFamily="34" charset="0"/>
                  </a:rPr>
                  <a:t>N</a:t>
                </a:r>
                <a:r>
                  <a:rPr lang="en-US" sz="1800" dirty="0">
                    <a:latin typeface="Arial" panose="020B0604020202020204" pitchFamily="34" charset="0"/>
                    <a:cs typeface="Arial" panose="020B0604020202020204" pitchFamily="34" charset="0"/>
                  </a:rPr>
                  <a:t>(0; </a:t>
                </a:r>
                <a:r>
                  <a:rPr lang="en-US" sz="1800" dirty="0" smtClean="0">
                    <a:latin typeface="Arial" panose="020B0604020202020204" pitchFamily="34" charset="0"/>
                    <a:cs typeface="Arial" panose="020B0604020202020204" pitchFamily="34" charset="0"/>
                  </a:rPr>
                  <a:t>1) curve </a:t>
                </a:r>
                <a:r>
                  <a:rPr lang="en-US" sz="1800" dirty="0">
                    <a:latin typeface="Arial" panose="020B0604020202020204" pitchFamily="34" charset="0"/>
                    <a:cs typeface="Arial" panose="020B0604020202020204" pitchFamily="34" charset="0"/>
                  </a:rPr>
                  <a:t>ever more closely. This happens because </a:t>
                </a:r>
                <a:r>
                  <a:rPr lang="en-US" sz="1800" i="1"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estimates </a:t>
                </a:r>
                <a14:m>
                  <m:oMath xmlns:m="http://schemas.openxmlformats.org/officeDocument/2006/math">
                    <m:r>
                      <a:rPr lang="en-US" sz="2000" i="1" dirty="0" smtClean="0">
                        <a:latin typeface="Cambria Math"/>
                        <a:ea typeface="Cambria Math"/>
                        <a:cs typeface="Arial" panose="020B0604020202020204" pitchFamily="34" charset="0"/>
                      </a:rPr>
                      <m:t>𝜎</m:t>
                    </m:r>
                  </m:oMath>
                </a14:m>
                <a:r>
                  <a:rPr lang="en-US" sz="1800" dirty="0">
                    <a:latin typeface="Arial" panose="020B0604020202020204" pitchFamily="34" charset="0"/>
                    <a:cs typeface="Arial" panose="020B0604020202020204" pitchFamily="34" charset="0"/>
                  </a:rPr>
                  <a:t> more accurately </a:t>
                </a:r>
                <a:r>
                  <a:rPr lang="en-US" sz="1800" dirty="0" smtClean="0">
                    <a:latin typeface="Arial" panose="020B0604020202020204" pitchFamily="34" charset="0"/>
                    <a:cs typeface="Arial" panose="020B0604020202020204" pitchFamily="34" charset="0"/>
                  </a:rPr>
                  <a:t>as the </a:t>
                </a:r>
                <a:r>
                  <a:rPr lang="en-US" sz="1800" dirty="0">
                    <a:latin typeface="Arial" panose="020B0604020202020204" pitchFamily="34" charset="0"/>
                    <a:cs typeface="Arial" panose="020B0604020202020204" pitchFamily="34" charset="0"/>
                  </a:rPr>
                  <a:t>sample size increases. So using </a:t>
                </a:r>
                <a:r>
                  <a:rPr lang="en-US" sz="1800" i="1"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in place of </a:t>
                </a:r>
                <a14:m>
                  <m:oMath xmlns:m="http://schemas.openxmlformats.org/officeDocument/2006/math">
                    <m:r>
                      <a:rPr lang="en-US" sz="2000" i="1" dirty="0">
                        <a:latin typeface="Cambria Math"/>
                        <a:ea typeface="Cambria Math"/>
                        <a:cs typeface="Arial" panose="020B0604020202020204" pitchFamily="34" charset="0"/>
                      </a:rPr>
                      <m:t>𝜎</m:t>
                    </m:r>
                  </m:oMath>
                </a14:m>
                <a:r>
                  <a:rPr lang="en-US" sz="1800" dirty="0">
                    <a:latin typeface="Arial" panose="020B0604020202020204" pitchFamily="34" charset="0"/>
                    <a:cs typeface="Arial" panose="020B0604020202020204" pitchFamily="34" charset="0"/>
                  </a:rPr>
                  <a:t> causes little extra </a:t>
                </a:r>
                <a:r>
                  <a:rPr lang="en-US" sz="1800" dirty="0" smtClean="0">
                    <a:latin typeface="Arial" panose="020B0604020202020204" pitchFamily="34" charset="0"/>
                    <a:cs typeface="Arial" panose="020B0604020202020204" pitchFamily="34" charset="0"/>
                  </a:rPr>
                  <a:t>variation when </a:t>
                </a:r>
                <a:r>
                  <a:rPr lang="en-US" sz="1800" dirty="0">
                    <a:latin typeface="Arial" panose="020B0604020202020204" pitchFamily="34" charset="0"/>
                    <a:cs typeface="Arial" panose="020B0604020202020204" pitchFamily="34" charset="0"/>
                  </a:rPr>
                  <a:t>the sample is large</a:t>
                </a:r>
                <a:r>
                  <a:rPr lang="en-US" sz="1800" dirty="0" smtClean="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We </a:t>
                </a:r>
                <a:r>
                  <a:rPr lang="en-US" sz="1800" dirty="0">
                    <a:latin typeface="Arial" panose="020B0604020202020204" pitchFamily="34" charset="0"/>
                    <a:cs typeface="Arial" panose="020B0604020202020204" pitchFamily="34" charset="0"/>
                  </a:rPr>
                  <a:t>can use Table C in the back of the book to determine critical values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for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with different degrees of freedom. </a:t>
                </a:r>
              </a:p>
            </p:txBody>
          </p:sp>
        </mc:Choice>
        <mc:Fallback xmlns="">
          <p:sp>
            <p:nvSpPr>
              <p:cNvPr id="8" name="Rectangle 3"/>
              <p:cNvSpPr>
                <a:spLocks noGrp="1" noRot="1" noChangeAspect="1" noMove="1" noResize="1" noEditPoints="1" noAdjustHandles="1" noChangeArrowheads="1" noChangeShapeType="1" noTextEdit="1"/>
              </p:cNvSpPr>
              <p:nvPr>
                <p:ph idx="1"/>
              </p:nvPr>
            </p:nvSpPr>
            <p:spPr>
              <a:xfrm>
                <a:off x="326766" y="1361474"/>
                <a:ext cx="8702934" cy="5339365"/>
              </a:xfrm>
              <a:blipFill rotWithShape="0">
                <a:blip r:embed="rId3"/>
                <a:stretch>
                  <a:fillRect l="-350" t="-571" r="-911" b="-1484"/>
                </a:stretch>
              </a:blipFill>
            </p:spPr>
            <p:txBody>
              <a:bodyPr/>
              <a:lstStyle/>
              <a:p>
                <a:r>
                  <a:rPr lang="en-US">
                    <a:noFill/>
                  </a:rPr>
                  <a:t> </a:t>
                </a:r>
              </a:p>
            </p:txBody>
          </p:sp>
        </mc:Fallback>
      </mc:AlternateContent>
      <p:pic>
        <p:nvPicPr>
          <p:cNvPr id="6" name="Picture 5" descr="Screen shot 2010-11-10 at 2.36.4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9" y="1973984"/>
            <a:ext cx="3211710" cy="28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067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309568"/>
            <a:ext cx="7772400" cy="1219200"/>
          </a:xfrm>
        </p:spPr>
        <p:txBody>
          <a:bodyPr/>
          <a:lstStyle/>
          <a:p>
            <a:pPr eaLnBrk="1" hangingPunct="1"/>
            <a:r>
              <a:rPr lang="en-US" altLang="en-US" sz="4000" dirty="0" smtClean="0">
                <a:latin typeface="Gill Sans" charset="0"/>
                <a:ea typeface="ＭＳ Ｐゴシック" pitchFamily="34" charset="-128"/>
              </a:rPr>
              <a:t>Using Table C</a:t>
            </a:r>
          </a:p>
        </p:txBody>
      </p:sp>
      <p:sp>
        <p:nvSpPr>
          <p:cNvPr id="27651" name="Vertical Text Placeholder 2"/>
          <p:cNvSpPr txBox="1">
            <a:spLocks/>
          </p:cNvSpPr>
          <p:nvPr/>
        </p:nvSpPr>
        <p:spPr bwMode="auto">
          <a:xfrm>
            <a:off x="407067" y="1593850"/>
            <a:ext cx="845502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Wingdings" pitchFamily="2" charset="2"/>
              <a:buNone/>
            </a:pPr>
            <a:r>
              <a:rPr lang="en-US" altLang="en-US" sz="2000" dirty="0">
                <a:solidFill>
                  <a:srgbClr val="000000"/>
                </a:solidFill>
              </a:rPr>
              <a:t>Suppose you want to construct a 95% confidence interval for the mean </a:t>
            </a:r>
            <a:r>
              <a:rPr lang="en-US" altLang="en-US" sz="2000" i="1" dirty="0">
                <a:solidFill>
                  <a:srgbClr val="000000"/>
                </a:solidFill>
              </a:rPr>
              <a:t>µ</a:t>
            </a:r>
            <a:r>
              <a:rPr lang="en-US" altLang="en-US" sz="2000" dirty="0">
                <a:solidFill>
                  <a:srgbClr val="000000"/>
                </a:solidFill>
              </a:rPr>
              <a:t> of a Normal population based on an SRS of size </a:t>
            </a:r>
            <a:r>
              <a:rPr lang="en-US" altLang="en-US" sz="2000" i="1" dirty="0">
                <a:solidFill>
                  <a:srgbClr val="000000"/>
                </a:solidFill>
              </a:rPr>
              <a:t>n</a:t>
            </a:r>
            <a:r>
              <a:rPr lang="en-US" altLang="en-US" sz="2000" dirty="0">
                <a:solidFill>
                  <a:srgbClr val="000000"/>
                </a:solidFill>
              </a:rPr>
              <a:t> = 12.  What critical </a:t>
            </a:r>
            <a:r>
              <a:rPr lang="en-US" altLang="en-US" sz="2000" i="1" dirty="0">
                <a:solidFill>
                  <a:srgbClr val="000000"/>
                </a:solidFill>
              </a:rPr>
              <a:t>t*</a:t>
            </a:r>
            <a:r>
              <a:rPr lang="en-US" altLang="en-US" sz="2000" dirty="0">
                <a:solidFill>
                  <a:srgbClr val="000000"/>
                </a:solidFill>
              </a:rPr>
              <a:t> should you use?</a:t>
            </a:r>
          </a:p>
        </p:txBody>
      </p:sp>
      <p:sp>
        <p:nvSpPr>
          <p:cNvPr id="7" name="TextBox 6"/>
          <p:cNvSpPr txBox="1">
            <a:spLocks noChangeArrowheads="1"/>
          </p:cNvSpPr>
          <p:nvPr/>
        </p:nvSpPr>
        <p:spPr bwMode="auto">
          <a:xfrm>
            <a:off x="4527550" y="2700338"/>
            <a:ext cx="3832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In Table B, we consult the row corresponding to </a:t>
            </a:r>
            <a:r>
              <a:rPr lang="en-US" altLang="en-US" sz="1800" i="1"/>
              <a:t>df</a:t>
            </a:r>
            <a:r>
              <a:rPr lang="en-US" altLang="en-US" sz="1800"/>
              <a:t> = </a:t>
            </a:r>
            <a:r>
              <a:rPr lang="en-US" altLang="en-US" sz="1800" i="1"/>
              <a:t>n</a:t>
            </a:r>
            <a:r>
              <a:rPr lang="en-US" altLang="en-US" sz="1800"/>
              <a:t> – 1 = 11.</a:t>
            </a:r>
          </a:p>
        </p:txBody>
      </p:sp>
      <p:sp>
        <p:nvSpPr>
          <p:cNvPr id="9" name="Rectangle 8"/>
          <p:cNvSpPr>
            <a:spLocks noChangeArrowheads="1"/>
          </p:cNvSpPr>
          <p:nvPr/>
        </p:nvSpPr>
        <p:spPr bwMode="auto">
          <a:xfrm>
            <a:off x="1679576" y="6163548"/>
            <a:ext cx="5984875"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b="1" dirty="0">
                <a:solidFill>
                  <a:srgbClr val="000000"/>
                </a:solidFill>
              </a:rPr>
              <a:t>The desired critical value is </a:t>
            </a:r>
            <a:r>
              <a:rPr lang="en-US" b="1" i="1" dirty="0">
                <a:solidFill>
                  <a:srgbClr val="000000"/>
                </a:solidFill>
              </a:rPr>
              <a:t>t </a:t>
            </a:r>
            <a:r>
              <a:rPr lang="en-US" b="1" dirty="0" smtClean="0">
                <a:solidFill>
                  <a:srgbClr val="000000"/>
                </a:solidFill>
              </a:rPr>
              <a:t>* </a:t>
            </a:r>
            <a:r>
              <a:rPr lang="en-US" b="1" dirty="0">
                <a:solidFill>
                  <a:srgbClr val="000000"/>
                </a:solidFill>
              </a:rPr>
              <a:t>= 2.201.</a:t>
            </a:r>
          </a:p>
        </p:txBody>
      </p:sp>
      <p:grpSp>
        <p:nvGrpSpPr>
          <p:cNvPr id="10" name="Group 25"/>
          <p:cNvGrpSpPr>
            <a:grpSpLocks/>
          </p:cNvGrpSpPr>
          <p:nvPr/>
        </p:nvGrpSpPr>
        <p:grpSpPr bwMode="auto">
          <a:xfrm>
            <a:off x="415925" y="3636963"/>
            <a:ext cx="7454900" cy="557212"/>
            <a:chOff x="416561" y="3070182"/>
            <a:chExt cx="7454821" cy="556938"/>
          </a:xfrm>
        </p:grpSpPr>
        <p:sp>
          <p:nvSpPr>
            <p:cNvPr id="11" name="Rectangle 10"/>
            <p:cNvSpPr>
              <a:spLocks noChangeArrowheads="1"/>
            </p:cNvSpPr>
            <p:nvPr/>
          </p:nvSpPr>
          <p:spPr bwMode="auto">
            <a:xfrm>
              <a:off x="416561" y="3322470"/>
              <a:ext cx="3876634" cy="304650"/>
            </a:xfrm>
            <a:prstGeom prst="rect">
              <a:avLst/>
            </a:prstGeom>
            <a:solidFill>
              <a:srgbClr val="FFFF00"/>
            </a:solidFill>
            <a:ln>
              <a:noFill/>
            </a:ln>
            <a:effectLst>
              <a:outerShdw blurRad="38100" dist="30000" dir="5400000" rotWithShape="0">
                <a:srgbClr val="80808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2" name="Curved Left Arrow 11"/>
            <p:cNvSpPr>
              <a:spLocks noChangeArrowheads="1"/>
            </p:cNvSpPr>
            <p:nvPr/>
          </p:nvSpPr>
          <p:spPr bwMode="auto">
            <a:xfrm rot="4737031">
              <a:off x="5754590" y="1437339"/>
              <a:ext cx="483949" cy="3749635"/>
            </a:xfrm>
            <a:prstGeom prst="curvedLeftArrow">
              <a:avLst>
                <a:gd name="adj1" fmla="val 24966"/>
                <a:gd name="adj2" fmla="val 50003"/>
                <a:gd name="adj3" fmla="val 25000"/>
              </a:avLst>
            </a:prstGeom>
            <a:solidFill>
              <a:srgbClr val="D2DA7A"/>
            </a:solidFill>
            <a:ln w="10000">
              <a:solidFill>
                <a:srgbClr val="D2DA7A"/>
              </a:solidFill>
              <a:miter lim="800000"/>
              <a:headEnd/>
              <a:tailEnd/>
            </a:ln>
            <a:effectLst>
              <a:outerShdw blurRad="38100" dist="30000" dir="5400000" rotWithShape="0">
                <a:srgbClr val="808080">
                  <a:alpha val="45000"/>
                </a:srgbClr>
              </a:outerShdw>
            </a:effectLst>
          </p:spPr>
          <p:txBody>
            <a:bodyPr anchor="ctr"/>
            <a:lstStyle/>
            <a:p>
              <a:pPr algn="ctr">
                <a:defRPr/>
              </a:pPr>
              <a:endParaRPr lang="en-US">
                <a:latin typeface="+mn-lt"/>
                <a:ea typeface="+mn-ea"/>
              </a:endParaRPr>
            </a:p>
          </p:txBody>
        </p:sp>
      </p:grpSp>
      <p:sp>
        <p:nvSpPr>
          <p:cNvPr id="13" name="TextBox 12"/>
          <p:cNvSpPr txBox="1">
            <a:spLocks noChangeArrowheads="1"/>
          </p:cNvSpPr>
          <p:nvPr/>
        </p:nvSpPr>
        <p:spPr bwMode="auto">
          <a:xfrm>
            <a:off x="4527550" y="4660900"/>
            <a:ext cx="3832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We move across that row to the entry that is directly </a:t>
            </a:r>
            <a:r>
              <a:rPr lang="en-US" altLang="en-US" sz="1800" dirty="0" smtClean="0"/>
              <a:t>above the </a:t>
            </a:r>
            <a:r>
              <a:rPr lang="en-US" altLang="en-US" sz="1800" dirty="0"/>
              <a:t>95% confidence level.</a:t>
            </a:r>
          </a:p>
        </p:txBody>
      </p:sp>
      <p:grpSp>
        <p:nvGrpSpPr>
          <p:cNvPr id="14" name="Group 26"/>
          <p:cNvGrpSpPr>
            <a:grpSpLocks/>
          </p:cNvGrpSpPr>
          <p:nvPr/>
        </p:nvGrpSpPr>
        <p:grpSpPr bwMode="auto">
          <a:xfrm>
            <a:off x="1960563" y="3076575"/>
            <a:ext cx="5557837" cy="2824163"/>
            <a:chOff x="1960564" y="2509520"/>
            <a:chExt cx="5557834" cy="2824481"/>
          </a:xfrm>
        </p:grpSpPr>
        <p:sp>
          <p:nvSpPr>
            <p:cNvPr id="15" name="Rectangle 14"/>
            <p:cNvSpPr>
              <a:spLocks noChangeArrowheads="1"/>
            </p:cNvSpPr>
            <p:nvPr/>
          </p:nvSpPr>
          <p:spPr bwMode="auto">
            <a:xfrm>
              <a:off x="1960564" y="2509520"/>
              <a:ext cx="711200" cy="2316424"/>
            </a:xfrm>
            <a:prstGeom prst="rect">
              <a:avLst/>
            </a:prstGeom>
            <a:solidFill>
              <a:srgbClr val="B2B2BE"/>
            </a:solidFill>
            <a:ln>
              <a:noFill/>
            </a:ln>
            <a:effectLst>
              <a:outerShdw blurRad="38100" dist="30000" dir="5400000" rotWithShape="0">
                <a:srgbClr val="80808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6" name="Curved Left Arrow 15"/>
            <p:cNvSpPr>
              <a:spLocks noChangeArrowheads="1"/>
            </p:cNvSpPr>
            <p:nvPr/>
          </p:nvSpPr>
          <p:spPr bwMode="auto">
            <a:xfrm rot="5400000">
              <a:off x="4600543" y="2416146"/>
              <a:ext cx="552512" cy="5283197"/>
            </a:xfrm>
            <a:prstGeom prst="curvedLeftArrow">
              <a:avLst>
                <a:gd name="adj1" fmla="val 25012"/>
                <a:gd name="adj2" fmla="val 49980"/>
                <a:gd name="adj3" fmla="val 25000"/>
              </a:avLst>
            </a:prstGeom>
            <a:solidFill>
              <a:srgbClr val="D2DA7A"/>
            </a:solidFill>
            <a:ln w="10000">
              <a:solidFill>
                <a:srgbClr val="D2DA7A"/>
              </a:solidFill>
              <a:miter lim="800000"/>
              <a:headEnd/>
              <a:tailEnd/>
            </a:ln>
            <a:effectLst>
              <a:outerShdw blurRad="38100" dist="30000" dir="5400000" rotWithShape="0">
                <a:srgbClr val="808080">
                  <a:alpha val="45000"/>
                </a:srgbClr>
              </a:outerShdw>
            </a:effectLst>
          </p:spPr>
          <p:txBody>
            <a:bodyPr anchor="ctr"/>
            <a:lstStyle/>
            <a:p>
              <a:pPr algn="ctr">
                <a:defRPr/>
              </a:pPr>
              <a:endParaRPr lang="en-US">
                <a:latin typeface="+mn-lt"/>
                <a:ea typeface="+mn-ea"/>
              </a:endParaRPr>
            </a:p>
          </p:txBody>
        </p:sp>
      </p:grpSp>
      <p:graphicFrame>
        <p:nvGraphicFramePr>
          <p:cNvPr id="17" name="Table 16"/>
          <p:cNvGraphicFramePr>
            <a:graphicFrameLocks noGrp="1"/>
          </p:cNvGraphicFramePr>
          <p:nvPr/>
        </p:nvGraphicFramePr>
        <p:xfrm>
          <a:off x="284163" y="2751138"/>
          <a:ext cx="4019550" cy="2971800"/>
        </p:xfrm>
        <a:graphic>
          <a:graphicData uri="http://schemas.openxmlformats.org/drawingml/2006/table">
            <a:tbl>
              <a:tblPr/>
              <a:tblGrid>
                <a:gridCol w="803275"/>
                <a:gridCol w="804862"/>
                <a:gridCol w="803275"/>
                <a:gridCol w="803275"/>
                <a:gridCol w="804863"/>
              </a:tblGrid>
              <a:tr h="37147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Upper-tail probability </a:t>
                      </a:r>
                      <a:r>
                        <a:rPr kumimoji="0" lang="en-US" sz="1800" b="1" i="1" u="none" strike="noStrike" cap="none" normalizeH="0" baseline="0">
                          <a:ln>
                            <a:noFill/>
                          </a:ln>
                          <a:solidFill>
                            <a:schemeClr val="tx1"/>
                          </a:solidFill>
                          <a:effectLst/>
                          <a:latin typeface="Arial" charset="0"/>
                          <a:ea typeface="ＭＳ Ｐゴシック" charset="0"/>
                          <a:cs typeface="ＭＳ Ｐゴシック" charset="0"/>
                        </a:rPr>
                        <a:t>p</a:t>
                      </a: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chemeClr val="tx1"/>
                          </a:solidFill>
                          <a:effectLst/>
                          <a:latin typeface="Arial" charset="0"/>
                          <a:ea typeface="ＭＳ Ｐゴシック" charset="0"/>
                          <a:cs typeface="ＭＳ Ｐゴシック" charset="0"/>
                        </a:rPr>
                        <a:t>df</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.01</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1.812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2.228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2.359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2.764</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1.796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2.201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2.328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2.718</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1.782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2.179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2.303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2.681</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chemeClr val="tx1"/>
                          </a:solidFill>
                          <a:effectLst/>
                          <a:latin typeface="Arial" charset="0"/>
                          <a:ea typeface="ＭＳ Ｐゴシック" charset="0"/>
                          <a:cs typeface="ＭＳ Ｐゴシック" charset="0"/>
                        </a:rPr>
                        <a:t>z*</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1.645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2.054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2.326</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90%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95%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96%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98%</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Confidence level </a:t>
                      </a:r>
                      <a:r>
                        <a:rPr kumimoji="0" lang="en-US" sz="1800" b="1" i="1" u="none" strike="noStrike" cap="none" normalizeH="0" baseline="0">
                          <a:ln>
                            <a:noFill/>
                          </a:ln>
                          <a:solidFill>
                            <a:schemeClr val="tx1"/>
                          </a:solidFill>
                          <a:effectLst/>
                          <a:latin typeface="Arial" charset="0"/>
                          <a:ea typeface="ＭＳ Ｐゴシック" charset="0"/>
                          <a:cs typeface="ＭＳ Ｐゴシック" charset="0"/>
                        </a:rPr>
                        <a:t>C</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817305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33736" y="426172"/>
            <a:ext cx="7772400" cy="1038225"/>
          </a:xfrm>
        </p:spPr>
        <p:txBody>
          <a:bodyPr>
            <a:normAutofit/>
          </a:bodyPr>
          <a:lstStyle/>
          <a:p>
            <a:pPr eaLnBrk="1" hangingPunct="1"/>
            <a:r>
              <a:rPr lang="en-US" altLang="en-US" sz="3600" dirty="0" smtClean="0">
                <a:latin typeface="Gill Sans" charset="0"/>
                <a:ea typeface="ＭＳ Ｐゴシック" pitchFamily="34" charset="-128"/>
              </a:rPr>
              <a:t>One-Sample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a:t>
            </a:r>
            <a:r>
              <a:rPr lang="en-US" altLang="en-US" sz="3600" dirty="0">
                <a:latin typeface="Gill Sans" charset="0"/>
                <a:ea typeface="ＭＳ Ｐゴシック" pitchFamily="34" charset="-128"/>
              </a:rPr>
              <a:t>C</a:t>
            </a:r>
            <a:r>
              <a:rPr lang="en-US" altLang="en-US" sz="3600" dirty="0" smtClean="0">
                <a:latin typeface="Gill Sans" charset="0"/>
                <a:ea typeface="ＭＳ Ｐゴシック" pitchFamily="34" charset="-128"/>
              </a:rPr>
              <a:t>onfidence </a:t>
            </a:r>
            <a:r>
              <a:rPr lang="en-US" altLang="en-US" sz="3600" dirty="0">
                <a:latin typeface="Gill Sans" charset="0"/>
                <a:ea typeface="ＭＳ Ｐゴシック" pitchFamily="34" charset="-128"/>
              </a:rPr>
              <a:t>I</a:t>
            </a:r>
            <a:r>
              <a:rPr lang="en-US" altLang="en-US" sz="3600" dirty="0" smtClean="0">
                <a:latin typeface="Gill Sans" charset="0"/>
                <a:ea typeface="ＭＳ Ｐゴシック" pitchFamily="34" charset="-128"/>
              </a:rPr>
              <a:t>nterval</a:t>
            </a:r>
          </a:p>
        </p:txBody>
      </p:sp>
      <mc:AlternateContent xmlns:mc="http://schemas.openxmlformats.org/markup-compatibility/2006" xmlns:a14="http://schemas.microsoft.com/office/drawing/2010/main">
        <mc:Choice Requires="a14">
          <p:sp>
            <p:nvSpPr>
              <p:cNvPr id="8" name="Rectangle 3"/>
              <p:cNvSpPr>
                <a:spLocks noGrp="1" noChangeArrowheads="1"/>
              </p:cNvSpPr>
              <p:nvPr>
                <p:ph idx="1"/>
              </p:nvPr>
            </p:nvSpPr>
            <p:spPr>
              <a:xfrm>
                <a:off x="312478" y="1524623"/>
                <a:ext cx="8583562" cy="5004776"/>
              </a:xfrm>
            </p:spPr>
            <p:txBody>
              <a:bodyPr>
                <a:noAutofit/>
              </a:bodyPr>
              <a:lstStyle/>
              <a:p>
                <a:pPr>
                  <a:spcAft>
                    <a:spcPts val="600"/>
                  </a:spcAft>
                </a:pPr>
                <a:r>
                  <a:rPr lang="en-US" sz="2400" dirty="0" smtClean="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one-sample</a:t>
                </a:r>
                <a:r>
                  <a:rPr lang="en-US" sz="2400" dirty="0">
                    <a:latin typeface="Arial" panose="020B0604020202020204" pitchFamily="34" charset="0"/>
                    <a:cs typeface="Arial" panose="020B0604020202020204" pitchFamily="34" charset="0"/>
                  </a:rPr>
                  <a:t> t</a:t>
                </a:r>
                <a:r>
                  <a:rPr lang="en-US" sz="2400" i="1" dirty="0">
                    <a:latin typeface="Arial" panose="020B0604020202020204" pitchFamily="34" charset="0"/>
                    <a:cs typeface="Arial" panose="020B0604020202020204" pitchFamily="34" charset="0"/>
                  </a:rPr>
                  <a:t> interval for a population mean</a:t>
                </a:r>
                <a:r>
                  <a:rPr lang="en-US" sz="2400" dirty="0">
                    <a:latin typeface="Arial" panose="020B0604020202020204" pitchFamily="34" charset="0"/>
                    <a:cs typeface="Arial" panose="020B0604020202020204" pitchFamily="34" charset="0"/>
                  </a:rPr>
                  <a:t> is similar in both reasoning and computational detail to the one-sample </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 interval for a population proportion. </a:t>
                </a:r>
                <a:endParaRPr lang="en-US" sz="2400" dirty="0" smtClean="0">
                  <a:latin typeface="Arial" panose="020B0604020202020204" pitchFamily="34" charset="0"/>
                  <a:cs typeface="Arial" panose="020B0604020202020204" pitchFamily="34" charset="0"/>
                </a:endParaRPr>
              </a:p>
              <a:p>
                <a:pPr marL="0" indent="0">
                  <a:spcAft>
                    <a:spcPts val="600"/>
                  </a:spcAft>
                  <a:buNone/>
                </a:pPr>
                <a:r>
                  <a:rPr lang="en-US" sz="2400" b="1" dirty="0">
                    <a:latin typeface="Arial" panose="020B0604020202020204" pitchFamily="34" charset="0"/>
                    <a:cs typeface="Arial" panose="020B0604020202020204" pitchFamily="34" charset="0"/>
                  </a:rPr>
                  <a:t>THE ONE-SAMPLE </a:t>
                </a:r>
                <a:r>
                  <a:rPr lang="en-US" sz="2400" b="1" i="1" dirty="0">
                    <a:latin typeface="Arial" panose="020B0604020202020204" pitchFamily="34" charset="0"/>
                    <a:cs typeface="Arial" panose="020B0604020202020204" pitchFamily="34" charset="0"/>
                  </a:rPr>
                  <a:t>t</a:t>
                </a:r>
                <a:r>
                  <a:rPr lang="en-US" sz="2400" b="1" dirty="0">
                    <a:latin typeface="Arial" panose="020B0604020202020204" pitchFamily="34" charset="0"/>
                    <a:cs typeface="Arial" panose="020B0604020202020204" pitchFamily="34" charset="0"/>
                  </a:rPr>
                  <a:t> CONFIDENCE INTERVAL</a:t>
                </a:r>
              </a:p>
              <a:p>
                <a:pPr>
                  <a:spcAft>
                    <a:spcPts val="600"/>
                  </a:spcAft>
                </a:pP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an SRS of size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from a large population </a:t>
                </a:r>
                <a:r>
                  <a:rPr lang="en-US" sz="2400" dirty="0" smtClean="0">
                    <a:latin typeface="Arial" panose="020B0604020202020204" pitchFamily="34" charset="0"/>
                    <a:cs typeface="Arial" panose="020B0604020202020204" pitchFamily="34" charset="0"/>
                  </a:rPr>
                  <a:t>with unknown mean </a:t>
                </a:r>
                <a14:m>
                  <m:oMath xmlns:m="http://schemas.openxmlformats.org/officeDocument/2006/math">
                    <m:r>
                      <a:rPr lang="en-US" sz="2400" i="1" dirty="0" smtClean="0">
                        <a:latin typeface="Cambria Math"/>
                        <a:ea typeface="Cambria Math"/>
                        <a:cs typeface="Arial" panose="020B0604020202020204" pitchFamily="34" charset="0"/>
                      </a:rPr>
                      <m:t>𝜇</m:t>
                    </m:r>
                  </m:oMath>
                </a14:m>
                <a:r>
                  <a:rPr lang="en-US" sz="2400" dirty="0">
                    <a:latin typeface="Arial" panose="020B0604020202020204" pitchFamily="34" charset="0"/>
                    <a:cs typeface="Arial" panose="020B0604020202020204" pitchFamily="34" charset="0"/>
                  </a:rPr>
                  <a:t>. A level </a:t>
                </a:r>
                <a:r>
                  <a:rPr lang="en-US" sz="2400" i="1" dirty="0"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confidence </a:t>
                </a:r>
                <a:r>
                  <a:rPr lang="en-US" sz="2400" dirty="0">
                    <a:solidFill>
                      <a:srgbClr val="FF0000"/>
                    </a:solidFill>
                    <a:latin typeface="Arial" panose="020B0604020202020204" pitchFamily="34" charset="0"/>
                    <a:cs typeface="Arial" panose="020B0604020202020204" pitchFamily="34" charset="0"/>
                  </a:rPr>
                  <a:t>interval for </a:t>
                </a:r>
                <a14:m>
                  <m:oMath xmlns:m="http://schemas.openxmlformats.org/officeDocument/2006/math">
                    <m:r>
                      <a:rPr lang="en-US" sz="2400" i="1" dirty="0" smtClean="0">
                        <a:solidFill>
                          <a:srgbClr val="FF0000"/>
                        </a:solidFill>
                        <a:latin typeface="Cambria Math"/>
                        <a:ea typeface="Cambria Math"/>
                        <a:cs typeface="Arial" panose="020B0604020202020204" pitchFamily="34" charset="0"/>
                      </a:rPr>
                      <m:t>𝜇</m:t>
                    </m:r>
                  </m:oMath>
                </a14:m>
                <a:r>
                  <a:rPr lang="en-US" sz="2400" dirty="0">
                    <a:latin typeface="Arial" panose="020B0604020202020204" pitchFamily="34" charset="0"/>
                    <a:cs typeface="Arial" panose="020B0604020202020204" pitchFamily="34" charset="0"/>
                  </a:rPr>
                  <a:t> is</a:t>
                </a:r>
                <a:endParaRPr lang="en-US" sz="2400" dirty="0" smtClean="0">
                  <a:solidFill>
                    <a:srgbClr val="FF0000"/>
                  </a:solidFill>
                  <a:latin typeface="Arial" panose="020B0604020202020204" pitchFamily="34" charset="0"/>
                  <a:cs typeface="Arial" panose="020B0604020202020204" pitchFamily="34" charset="0"/>
                </a:endParaRPr>
              </a:p>
              <a:p>
                <a:pPr marL="68580" indent="0">
                  <a:spcAft>
                    <a:spcPts val="600"/>
                  </a:spcAft>
                  <a:buNone/>
                </a:pPr>
                <a14:m>
                  <m:oMathPara xmlns:m="http://schemas.openxmlformats.org/officeDocument/2006/math">
                    <m:oMathParaPr>
                      <m:jc m:val="centerGroup"/>
                    </m:oMathParaPr>
                    <m:oMath xmlns:m="http://schemas.openxmlformats.org/officeDocument/2006/math">
                      <m:acc>
                        <m:accPr>
                          <m:chr m:val="̅"/>
                          <m:ctrlPr>
                            <a:rPr lang="en-US" sz="2400" b="0" i="1" dirty="0" smtClean="0">
                              <a:latin typeface="Cambria Math"/>
                              <a:cs typeface="Arial" panose="020B0604020202020204" pitchFamily="34" charset="0"/>
                            </a:rPr>
                          </m:ctrlPr>
                        </m:accPr>
                        <m:e>
                          <m:r>
                            <a:rPr lang="en-US" sz="2400" b="0" i="1" dirty="0" smtClean="0">
                              <a:latin typeface="Cambria Math"/>
                              <a:cs typeface="Arial" panose="020B0604020202020204" pitchFamily="34" charset="0"/>
                            </a:rPr>
                            <m:t>𝑥</m:t>
                          </m:r>
                        </m:e>
                      </m:acc>
                      <m:r>
                        <a:rPr lang="en-US" sz="2400" b="0" i="1" dirty="0" smtClean="0">
                          <a:latin typeface="Cambria Math"/>
                          <a:ea typeface="Cambria Math"/>
                          <a:cs typeface="Arial" panose="020B0604020202020204" pitchFamily="34" charset="0"/>
                        </a:rPr>
                        <m:t>±</m:t>
                      </m:r>
                      <m:sSup>
                        <m:sSupPr>
                          <m:ctrlPr>
                            <a:rPr lang="en-US" sz="2400" b="0" i="1" dirty="0" smtClean="0">
                              <a:latin typeface="Cambria Math"/>
                              <a:ea typeface="Cambria Math"/>
                              <a:cs typeface="Arial" panose="020B0604020202020204" pitchFamily="34" charset="0"/>
                            </a:rPr>
                          </m:ctrlPr>
                        </m:sSupPr>
                        <m:e>
                          <m:r>
                            <a:rPr lang="en-US" sz="2400" b="0" i="1" dirty="0" smtClean="0">
                              <a:latin typeface="Cambria Math"/>
                              <a:ea typeface="Cambria Math"/>
                              <a:cs typeface="Arial" panose="020B0604020202020204" pitchFamily="34" charset="0"/>
                            </a:rPr>
                            <m:t>𝑡</m:t>
                          </m:r>
                        </m:e>
                        <m:sup>
                          <m:r>
                            <a:rPr lang="en-US" sz="2400" b="0" i="1" dirty="0" smtClean="0">
                              <a:latin typeface="Cambria Math"/>
                              <a:ea typeface="Cambria Math"/>
                              <a:cs typeface="Arial" panose="020B0604020202020204" pitchFamily="34" charset="0"/>
                            </a:rPr>
                            <m:t>∗</m:t>
                          </m:r>
                        </m:sup>
                      </m:sSup>
                      <m:f>
                        <m:fPr>
                          <m:ctrlPr>
                            <a:rPr lang="en-US" sz="2400" i="1" dirty="0">
                              <a:latin typeface="Cambria Math"/>
                              <a:cs typeface="Arial" panose="020B0604020202020204" pitchFamily="34" charset="0"/>
                            </a:rPr>
                          </m:ctrlPr>
                        </m:fPr>
                        <m:num>
                          <m:r>
                            <a:rPr lang="en-US" sz="2400" b="0" i="1" dirty="0" smtClean="0">
                              <a:latin typeface="Cambria Math"/>
                              <a:cs typeface="Arial" panose="020B0604020202020204" pitchFamily="34" charset="0"/>
                            </a:rPr>
                            <m:t>𝑠</m:t>
                          </m:r>
                        </m:num>
                        <m:den>
                          <m:rad>
                            <m:radPr>
                              <m:degHide m:val="on"/>
                              <m:ctrlPr>
                                <a:rPr lang="en-US" sz="2400" i="1" dirty="0" smtClean="0">
                                  <a:latin typeface="Cambria Math"/>
                                  <a:ea typeface="Cambria Math"/>
                                  <a:cs typeface="Arial" panose="020B0604020202020204" pitchFamily="34" charset="0"/>
                                </a:rPr>
                              </m:ctrlPr>
                            </m:radPr>
                            <m:deg/>
                            <m:e>
                              <m:r>
                                <a:rPr lang="en-US" sz="2400" b="0" i="1" dirty="0" smtClean="0">
                                  <a:latin typeface="Cambria Math"/>
                                  <a:ea typeface="Cambria Math"/>
                                  <a:cs typeface="Arial" panose="020B0604020202020204" pitchFamily="34" charset="0"/>
                                </a:rPr>
                                <m:t>𝑛</m:t>
                              </m:r>
                            </m:e>
                          </m:rad>
                        </m:den>
                      </m:f>
                    </m:oMath>
                  </m:oMathPara>
                </a14:m>
                <a:endParaRPr lang="en-US" sz="2400" dirty="0" smtClean="0">
                  <a:latin typeface="Arial" panose="020B0604020202020204" pitchFamily="34" charset="0"/>
                  <a:cs typeface="Arial" panose="020B0604020202020204" pitchFamily="34" charset="0"/>
                </a:endParaRPr>
              </a:p>
              <a:p>
                <a:pPr indent="0">
                  <a:spcAft>
                    <a:spcPts val="600"/>
                  </a:spcAft>
                  <a:buNone/>
                </a:pPr>
                <a:r>
                  <a:rPr lang="en-US" sz="2400" dirty="0">
                    <a:latin typeface="Arial" panose="020B0604020202020204" pitchFamily="34" charset="0"/>
                    <a:cs typeface="Arial" panose="020B0604020202020204" pitchFamily="34" charset="0"/>
                  </a:rPr>
                  <a:t>where </a:t>
                </a:r>
                <a14:m>
                  <m:oMath xmlns:m="http://schemas.openxmlformats.org/officeDocument/2006/math">
                    <m:sSup>
                      <m:sSupPr>
                        <m:ctrlPr>
                          <a:rPr lang="en-US" sz="2400" i="1" dirty="0">
                            <a:latin typeface="Cambria Math"/>
                            <a:ea typeface="Cambria Math"/>
                            <a:cs typeface="Arial" panose="020B0604020202020204" pitchFamily="34" charset="0"/>
                          </a:rPr>
                        </m:ctrlPr>
                      </m:sSupPr>
                      <m:e>
                        <m:r>
                          <a:rPr lang="en-US" sz="2400" i="1" dirty="0">
                            <a:latin typeface="Cambria Math"/>
                            <a:ea typeface="Cambria Math"/>
                            <a:cs typeface="Arial" panose="020B0604020202020204" pitchFamily="34" charset="0"/>
                          </a:rPr>
                          <m:t>𝑡</m:t>
                        </m:r>
                      </m:e>
                      <m:sup>
                        <m:r>
                          <a:rPr lang="en-US" sz="2400" i="1" dirty="0">
                            <a:latin typeface="Cambria Math"/>
                            <a:ea typeface="Cambria Math"/>
                            <a:cs typeface="Arial" panose="020B0604020202020204" pitchFamily="34" charset="0"/>
                          </a:rPr>
                          <m:t>∗</m:t>
                        </m:r>
                      </m:sup>
                    </m:sSup>
                  </m:oMath>
                </a14:m>
                <a:r>
                  <a:rPr lang="en-US" sz="2400" dirty="0">
                    <a:latin typeface="Arial" panose="020B0604020202020204" pitchFamily="34" charset="0"/>
                    <a:cs typeface="Arial" panose="020B0604020202020204" pitchFamily="34" charset="0"/>
                  </a:rPr>
                  <a:t> is the critical value for the </a:t>
                </a:r>
                <a14:m>
                  <m:oMath xmlns:m="http://schemas.openxmlformats.org/officeDocument/2006/math">
                    <m:r>
                      <a:rPr lang="en-US" sz="2400" b="0" i="1" smtClean="0">
                        <a:latin typeface="Cambria Math"/>
                        <a:cs typeface="Arial" panose="020B0604020202020204" pitchFamily="34" charset="0"/>
                      </a:rPr>
                      <m:t>𝑡</m:t>
                    </m:r>
                    <m:d>
                      <m:dPr>
                        <m:ctrlPr>
                          <a:rPr lang="en-US" sz="2400" b="0" i="1" smtClean="0">
                            <a:latin typeface="Cambria Math"/>
                            <a:cs typeface="Arial" panose="020B0604020202020204" pitchFamily="34" charset="0"/>
                          </a:rPr>
                        </m:ctrlPr>
                      </m:dPr>
                      <m:e>
                        <m:r>
                          <a:rPr lang="en-US" sz="2400" b="0" i="1" smtClean="0">
                            <a:latin typeface="Cambria Math"/>
                            <a:cs typeface="Arial" panose="020B0604020202020204" pitchFamily="34" charset="0"/>
                          </a:rPr>
                          <m:t>𝑛</m:t>
                        </m:r>
                        <m:r>
                          <a:rPr lang="en-US" sz="2400" b="0" i="1" smtClean="0">
                            <a:latin typeface="Cambria Math"/>
                            <a:cs typeface="Arial" panose="020B0604020202020204" pitchFamily="34" charset="0"/>
                          </a:rPr>
                          <m:t>−1</m:t>
                        </m:r>
                      </m:e>
                    </m:d>
                    <m:r>
                      <a:rPr lang="en-US" sz="2400" b="0" i="1" smtClean="0">
                        <a:latin typeface="Cambria Math"/>
                        <a:cs typeface="Arial" panose="020B0604020202020204" pitchFamily="34" charset="0"/>
                      </a:rPr>
                      <m:t> </m:t>
                    </m:r>
                  </m:oMath>
                </a14:m>
                <a:r>
                  <a:rPr lang="en-US" sz="2400" dirty="0" smtClean="0">
                    <a:latin typeface="Arial" panose="020B0604020202020204" pitchFamily="34" charset="0"/>
                    <a:cs typeface="Arial" panose="020B0604020202020204" pitchFamily="34" charset="0"/>
                  </a:rPr>
                  <a:t>density </a:t>
                </a:r>
                <a:r>
                  <a:rPr lang="en-US" sz="2400" dirty="0">
                    <a:latin typeface="Arial" panose="020B0604020202020204" pitchFamily="34" charset="0"/>
                    <a:cs typeface="Arial" panose="020B0604020202020204" pitchFamily="34" charset="0"/>
                  </a:rPr>
                  <a:t>curve with area </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between </a:t>
                </a:r>
                <a14:m>
                  <m:oMath xmlns:m="http://schemas.openxmlformats.org/officeDocument/2006/math">
                    <m:sSup>
                      <m:sSupPr>
                        <m:ctrlPr>
                          <a:rPr lang="en-US" sz="2400" i="1" dirty="0">
                            <a:latin typeface="Cambria Math"/>
                            <a:ea typeface="Cambria Math"/>
                            <a:cs typeface="Arial" panose="020B0604020202020204" pitchFamily="34" charset="0"/>
                          </a:rPr>
                        </m:ctrlPr>
                      </m:sSupPr>
                      <m:e>
                        <m:r>
                          <a:rPr lang="en-US" sz="2400" b="0" i="1" dirty="0" smtClean="0">
                            <a:latin typeface="Cambria Math"/>
                            <a:ea typeface="Cambria Math"/>
                            <a:cs typeface="Arial" panose="020B0604020202020204" pitchFamily="34" charset="0"/>
                          </a:rPr>
                          <m:t>−</m:t>
                        </m:r>
                        <m:r>
                          <a:rPr lang="en-US" sz="2400" i="1" dirty="0">
                            <a:latin typeface="Cambria Math"/>
                            <a:ea typeface="Cambria Math"/>
                            <a:cs typeface="Arial" panose="020B0604020202020204" pitchFamily="34" charset="0"/>
                          </a:rPr>
                          <m:t>𝑡</m:t>
                        </m:r>
                      </m:e>
                      <m:sup>
                        <m:r>
                          <a:rPr lang="en-US" sz="2400" i="1" dirty="0">
                            <a:latin typeface="Cambria Math"/>
                            <a:ea typeface="Cambria Math"/>
                            <a:cs typeface="Arial" panose="020B0604020202020204" pitchFamily="34" charset="0"/>
                          </a:rPr>
                          <m:t>∗</m:t>
                        </m:r>
                      </m:sup>
                    </m:sSup>
                  </m:oMath>
                </a14:m>
                <a:r>
                  <a:rPr lang="en-US" sz="2400" dirty="0" smtClean="0">
                    <a:latin typeface="Arial" panose="020B0604020202020204" pitchFamily="34" charset="0"/>
                    <a:cs typeface="Arial" panose="020B0604020202020204" pitchFamily="34" charset="0"/>
                  </a:rPr>
                  <a:t> and </a:t>
                </a:r>
                <a14:m>
                  <m:oMath xmlns:m="http://schemas.openxmlformats.org/officeDocument/2006/math">
                    <m:sSup>
                      <m:sSupPr>
                        <m:ctrlPr>
                          <a:rPr lang="en-US" sz="2400" i="1" dirty="0">
                            <a:latin typeface="Cambria Math"/>
                            <a:ea typeface="Cambria Math"/>
                            <a:cs typeface="Arial" panose="020B0604020202020204" pitchFamily="34" charset="0"/>
                          </a:rPr>
                        </m:ctrlPr>
                      </m:sSupPr>
                      <m:e>
                        <m:r>
                          <a:rPr lang="en-US" sz="2400" i="1" dirty="0">
                            <a:latin typeface="Cambria Math"/>
                            <a:ea typeface="Cambria Math"/>
                            <a:cs typeface="Arial" panose="020B0604020202020204" pitchFamily="34" charset="0"/>
                          </a:rPr>
                          <m:t>𝑡</m:t>
                        </m:r>
                      </m:e>
                      <m:sup>
                        <m:r>
                          <a:rPr lang="en-US" sz="2400" i="1" dirty="0">
                            <a:latin typeface="Cambria Math"/>
                            <a:ea typeface="Cambria Math"/>
                            <a:cs typeface="Arial" panose="020B0604020202020204" pitchFamily="34" charset="0"/>
                          </a:rPr>
                          <m:t>∗</m:t>
                        </m:r>
                      </m:sup>
                    </m:sSup>
                  </m:oMath>
                </a14:m>
                <a:r>
                  <a:rPr lang="en-US" sz="2400" dirty="0">
                    <a:latin typeface="Arial" panose="020B0604020202020204" pitchFamily="34" charset="0"/>
                    <a:cs typeface="Arial" panose="020B0604020202020204" pitchFamily="34" charset="0"/>
                  </a:rPr>
                  <a:t>. This interval is exact when the population distribution is Normal and is </a:t>
                </a:r>
                <a:r>
                  <a:rPr lang="en-US" sz="2400" dirty="0" smtClean="0">
                    <a:latin typeface="Arial" panose="020B0604020202020204" pitchFamily="34" charset="0"/>
                    <a:cs typeface="Arial" panose="020B0604020202020204" pitchFamily="34" charset="0"/>
                  </a:rPr>
                  <a:t>approximately </a:t>
                </a:r>
                <a:r>
                  <a:rPr lang="en-US" sz="2400" dirty="0">
                    <a:latin typeface="Arial" panose="020B0604020202020204" pitchFamily="34" charset="0"/>
                    <a:cs typeface="Arial" panose="020B0604020202020204" pitchFamily="34" charset="0"/>
                  </a:rPr>
                  <a:t>correct </a:t>
                </a:r>
                <a:r>
                  <a:rPr lang="en-US" sz="2400" dirty="0" smtClean="0">
                    <a:latin typeface="Arial" panose="020B0604020202020204" pitchFamily="34" charset="0"/>
                    <a:cs typeface="Arial" panose="020B0604020202020204" pitchFamily="34" charset="0"/>
                  </a:rPr>
                  <a:t>for large </a:t>
                </a:r>
                <a14:m>
                  <m:oMath xmlns:m="http://schemas.openxmlformats.org/officeDocument/2006/math">
                    <m:r>
                      <a:rPr lang="en-US" sz="2400" i="1" dirty="0" smtClean="0">
                        <a:latin typeface="Cambria Math"/>
                        <a:cs typeface="Arial" panose="020B0604020202020204" pitchFamily="34" charset="0"/>
                      </a:rPr>
                      <m:t>𝑛</m:t>
                    </m:r>
                  </m:oMath>
                </a14:m>
                <a:r>
                  <a:rPr lang="en-US" sz="2400" dirty="0" smtClean="0">
                    <a:latin typeface="Arial" panose="020B0604020202020204" pitchFamily="34" charset="0"/>
                    <a:cs typeface="Arial" panose="020B0604020202020204" pitchFamily="34" charset="0"/>
                  </a:rPr>
                  <a:t> in other cases.</a:t>
                </a:r>
                <a:endParaRPr lang="en-US" sz="2400" dirty="0">
                  <a:latin typeface="Arial" panose="020B0604020202020204" pitchFamily="34" charset="0"/>
                  <a:cs typeface="Arial" panose="020B0604020202020204" pitchFamily="34" charset="0"/>
                </a:endParaRPr>
              </a:p>
            </p:txBody>
          </p:sp>
        </mc:Choice>
        <mc:Fallback xmlns="">
          <p:sp>
            <p:nvSpPr>
              <p:cNvPr id="8" name="Rectangle 3"/>
              <p:cNvSpPr>
                <a:spLocks noGrp="1" noRot="1" noChangeAspect="1" noMove="1" noResize="1" noEditPoints="1" noAdjustHandles="1" noChangeArrowheads="1" noChangeShapeType="1" noTextEdit="1"/>
              </p:cNvSpPr>
              <p:nvPr>
                <p:ph idx="1"/>
              </p:nvPr>
            </p:nvSpPr>
            <p:spPr>
              <a:xfrm>
                <a:off x="312478" y="1524623"/>
                <a:ext cx="8583562" cy="5004776"/>
              </a:xfrm>
              <a:blipFill rotWithShape="0">
                <a:blip r:embed="rId3"/>
                <a:stretch>
                  <a:fillRect l="-1065" t="-853" r="-1491" b="-2192"/>
                </a:stretch>
              </a:blipFill>
            </p:spPr>
            <p:txBody>
              <a:bodyPr/>
              <a:lstStyle/>
              <a:p>
                <a:r>
                  <a:rPr lang="en-US">
                    <a:noFill/>
                  </a:rPr>
                  <a:t> </a:t>
                </a:r>
              </a:p>
            </p:txBody>
          </p:sp>
        </mc:Fallback>
      </mc:AlternateContent>
      <p:sp>
        <p:nvSpPr>
          <p:cNvPr id="9" name="Rectangle 8"/>
          <p:cNvSpPr/>
          <p:nvPr/>
        </p:nvSpPr>
        <p:spPr>
          <a:xfrm>
            <a:off x="264074" y="2771775"/>
            <a:ext cx="8631966" cy="3757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844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6577</TotalTime>
  <Words>2002</Words>
  <Application>Microsoft Office PowerPoint</Application>
  <PresentationFormat>On-screen Show (4:3)</PresentationFormat>
  <Paragraphs>157</Paragraphs>
  <Slides>17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Flow</vt:lpstr>
      <vt:lpstr>Equation</vt:lpstr>
      <vt:lpstr>CHAPTER 20:  Inference about a Population Mean</vt:lpstr>
      <vt:lpstr>In Chapter 20, We Cover …</vt:lpstr>
      <vt:lpstr>Conditions for Inference About a Mean</vt:lpstr>
      <vt:lpstr>Conditions for Inference About a Mean</vt:lpstr>
      <vt:lpstr>One-Sample t Statistic</vt:lpstr>
      <vt:lpstr>PowerPoint Presentation</vt:lpstr>
      <vt:lpstr>The t Distributions</vt:lpstr>
      <vt:lpstr>Using Table C</vt:lpstr>
      <vt:lpstr>One-Sample t Confidence Interval</vt:lpstr>
      <vt:lpstr>Example</vt:lpstr>
      <vt:lpstr>Example</vt:lpstr>
      <vt:lpstr>The One-Sample t Test</vt:lpstr>
      <vt:lpstr>Example</vt:lpstr>
      <vt:lpstr>Example</vt:lpstr>
      <vt:lpstr>Matched Pairs t Procedures</vt:lpstr>
      <vt:lpstr>Robustness of t Procedures</vt:lpstr>
      <vt:lpstr>PowerPoint Presentation</vt:lpstr>
    </vt:vector>
  </TitlesOfParts>
  <Company>ISD 194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  Getting Started</dc:title>
  <dc:creator>drmark.gebert@gmail.com</dc:creator>
  <cp:lastModifiedBy>Anzhi Li</cp:lastModifiedBy>
  <cp:revision>426</cp:revision>
  <dcterms:created xsi:type="dcterms:W3CDTF">2011-07-11T00:21:16Z</dcterms:created>
  <dcterms:modified xsi:type="dcterms:W3CDTF">2015-11-03T14:42:29Z</dcterms:modified>
</cp:coreProperties>
</file>