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0" r:id="rId1"/>
  </p:sldMasterIdLst>
  <p:notesMasterIdLst>
    <p:notesMasterId r:id="rId23"/>
  </p:notesMasterIdLst>
  <p:sldIdLst>
    <p:sldId id="297" r:id="rId2"/>
    <p:sldId id="334" r:id="rId3"/>
    <p:sldId id="335" r:id="rId4"/>
    <p:sldId id="350" r:id="rId5"/>
    <p:sldId id="336" r:id="rId6"/>
    <p:sldId id="337" r:id="rId7"/>
    <p:sldId id="351" r:id="rId8"/>
    <p:sldId id="352" r:id="rId9"/>
    <p:sldId id="353" r:id="rId10"/>
    <p:sldId id="339" r:id="rId11"/>
    <p:sldId id="354" r:id="rId12"/>
    <p:sldId id="355" r:id="rId13"/>
    <p:sldId id="356" r:id="rId14"/>
    <p:sldId id="346" r:id="rId15"/>
    <p:sldId id="358" r:id="rId16"/>
    <p:sldId id="357" r:id="rId17"/>
    <p:sldId id="347" r:id="rId18"/>
    <p:sldId id="348" r:id="rId19"/>
    <p:sldId id="349" r:id="rId20"/>
    <p:sldId id="359" r:id="rId21"/>
    <p:sldId id="360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sman, Jodi" initials="IJ" lastIdx="2" clrIdx="0"/>
  <p:cmAuthor id="1" name="Copyeditor" initials="CE-JAM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1D25"/>
    <a:srgbClr val="EEEFD6"/>
    <a:srgbClr val="DF584A"/>
    <a:srgbClr val="F7B3BA"/>
    <a:srgbClr val="FFD7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33" autoAdjust="0"/>
    <p:restoredTop sz="94097" autoAdjust="0"/>
  </p:normalViewPr>
  <p:slideViewPr>
    <p:cSldViewPr snapToGrid="0" snapToObjects="1">
      <p:cViewPr>
        <p:scale>
          <a:sx n="79" d="100"/>
          <a:sy n="79" d="100"/>
        </p:scale>
        <p:origin x="-105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8B5C72A-7EE3-455A-95E1-A79A80A99B89}" type="datetime1">
              <a:rPr lang="en-US"/>
              <a:pPr/>
              <a:t>8/12/2015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7005B84-EFC2-4FBC-92CC-9968AC7033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07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latin typeface="Calibri" pitchFamily="34" charset="0"/>
              </a:rPr>
              <a:t>Basic Practice of Statistics - 3rd Edition</a:t>
            </a:r>
          </a:p>
        </p:txBody>
      </p:sp>
      <p:sp>
        <p:nvSpPr>
          <p:cNvPr id="174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latin typeface="Calibri" pitchFamily="34" charset="0"/>
              </a:rPr>
              <a:t>Chapter 5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E4F941F-3703-4FA3-9604-6DD1AF4F6829}" type="slidenum">
              <a:rPr lang="en-US" sz="1200">
                <a:latin typeface="Calibri" pitchFamily="34" charset="0"/>
              </a:rPr>
              <a:pPr eaLnBrk="1" hangingPunct="1"/>
              <a:t>1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3274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E17AA0B-66BB-41E0-895E-265C9B3EA3DC}" type="slidenum">
              <a:rPr lang="en-US" altLang="en-US" sz="1200">
                <a:latin typeface="Calibri" pitchFamily="34" charset="0"/>
              </a:rPr>
              <a:pPr eaLnBrk="1" hangingPunct="1"/>
              <a:t>10</a:t>
            </a:fld>
            <a:endParaRPr lang="en-US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374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E17AA0B-66BB-41E0-895E-265C9B3EA3DC}" type="slidenum">
              <a:rPr lang="en-US" altLang="en-US" sz="1200">
                <a:latin typeface="Calibri" pitchFamily="34" charset="0"/>
              </a:rPr>
              <a:pPr eaLnBrk="1" hangingPunct="1"/>
              <a:t>11</a:t>
            </a:fld>
            <a:endParaRPr lang="en-US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947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E17AA0B-66BB-41E0-895E-265C9B3EA3DC}" type="slidenum">
              <a:rPr lang="en-US" altLang="en-US" sz="1200">
                <a:latin typeface="Calibri" pitchFamily="34" charset="0"/>
              </a:rPr>
              <a:pPr eaLnBrk="1" hangingPunct="1"/>
              <a:t>12</a:t>
            </a:fld>
            <a:endParaRPr lang="en-US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478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E17AA0B-66BB-41E0-895E-265C9B3EA3DC}" type="slidenum">
              <a:rPr lang="en-US" altLang="en-US" sz="1200">
                <a:latin typeface="Calibri" pitchFamily="34" charset="0"/>
              </a:rPr>
              <a:pPr eaLnBrk="1" hangingPunct="1"/>
              <a:t>13</a:t>
            </a:fld>
            <a:endParaRPr lang="en-US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436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05B84-EFC2-4FBC-92CC-9968AC70333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79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05B84-EFC2-4FBC-92CC-9968AC70333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79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E41B-DC42-417E-A0B7-C87892EBB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1030A-EB1B-42D9-B220-F99C6FD47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06013-A07E-4B62-B6E9-BA87B56EB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14500"/>
            <a:ext cx="3810000" cy="415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4500"/>
            <a:ext cx="3810000" cy="2000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67150"/>
            <a:ext cx="3810000" cy="2000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BPS - 5th Ed.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7938E14-6B0E-4BDF-A43C-C518D8F634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50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36B2-B467-4880-AB23-8F1A06B4F2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84A2-600D-45DC-90E1-4B77835C7B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BC45-FA2A-4F7D-9726-107463EE8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9DC8-80F5-4DB1-8B11-0234F6F87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C0E0-2D67-4F09-9805-E820004D8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2F01-9F1B-4D00-8A3D-B52C881BB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A9381-81E4-45CA-81DC-B46CB546C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CF2A003-8710-4CD4-8110-33E468165A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BPS - 5th Ed.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Chapter 5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C8D743-E708-45B6-8E91-6185BD036CB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37381" y="2889076"/>
            <a:ext cx="4267199" cy="1244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cap="none" dirty="0">
                <a:latin typeface="Arial" charset="0"/>
                <a:cs typeface="Arial" charset="0"/>
              </a:rPr>
              <a:t>CHAPTER </a:t>
            </a:r>
            <a:r>
              <a:rPr lang="en-US" sz="3200" b="1" dirty="0" smtClean="0">
                <a:latin typeface="Arial" charset="0"/>
                <a:cs typeface="Arial" charset="0"/>
              </a:rPr>
              <a:t>21</a:t>
            </a:r>
            <a:r>
              <a:rPr lang="en-US" sz="3200" b="1" cap="none" dirty="0" smtClean="0">
                <a:latin typeface="Arial" charset="0"/>
                <a:cs typeface="Arial" charset="0"/>
              </a:rPr>
              <a:t>:</a:t>
            </a:r>
            <a:br>
              <a:rPr lang="en-US" sz="3200" b="1" cap="none" dirty="0" smtClean="0">
                <a:latin typeface="Arial" charset="0"/>
                <a:cs typeface="Arial" charset="0"/>
              </a:rPr>
            </a:br>
            <a:r>
              <a:rPr lang="en-US" sz="3200" b="1" cap="none" dirty="0" smtClean="0">
                <a:latin typeface="Arial" charset="0"/>
                <a:cs typeface="Arial" charset="0"/>
              </a:rPr>
              <a:t/>
            </a:r>
            <a:br>
              <a:rPr lang="en-US" sz="3200" b="1" cap="none" dirty="0" smtClean="0">
                <a:latin typeface="Arial" charset="0"/>
                <a:cs typeface="Arial" charset="0"/>
              </a:rPr>
            </a:br>
            <a:r>
              <a:rPr lang="en-US" sz="2800" b="1" dirty="0" smtClean="0">
                <a:latin typeface="Arial" charset="0"/>
                <a:cs typeface="Arial" charset="0"/>
              </a:rPr>
              <a:t>Comparing Two</a:t>
            </a:r>
            <a:br>
              <a:rPr lang="en-US" sz="2800" b="1" dirty="0" smtClean="0">
                <a:latin typeface="Arial" charset="0"/>
                <a:cs typeface="Arial" charset="0"/>
              </a:rPr>
            </a:br>
            <a:r>
              <a:rPr lang="en-US" sz="2800" b="1" dirty="0" smtClean="0">
                <a:latin typeface="Arial" charset="0"/>
                <a:cs typeface="Arial" charset="0"/>
              </a:rPr>
              <a:t>Means</a:t>
            </a:r>
            <a:endParaRPr lang="en-US" sz="2800" b="1" cap="none" dirty="0">
              <a:latin typeface="Arial" charset="0"/>
              <a:cs typeface="Arial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3365" y="5691334"/>
            <a:ext cx="3309803" cy="407065"/>
          </a:xfrm>
        </p:spPr>
        <p:txBody>
          <a:bodyPr>
            <a:normAutofit fontScale="77500" lnSpcReduction="20000"/>
          </a:bodyPr>
          <a:lstStyle/>
          <a:p>
            <a:pPr algn="r" eaLnBrk="1" hangingPunct="1"/>
            <a:r>
              <a:rPr lang="en-US" b="1" dirty="0" smtClean="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Lecture PowerPoint Slides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744128" y="4441444"/>
            <a:ext cx="39749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727CA3"/>
                </a:solidFill>
                <a:cs typeface="Arial" pitchFamily="34" charset="0"/>
              </a:rPr>
              <a:t>Basic Practice of Statistics</a:t>
            </a:r>
            <a:endParaRPr lang="en-US" sz="2000" i="1" dirty="0">
              <a:solidFill>
                <a:srgbClr val="727CA3"/>
              </a:solidFill>
              <a:cs typeface="Arial" pitchFamily="34" charset="0"/>
            </a:endParaRPr>
          </a:p>
          <a:p>
            <a:r>
              <a:rPr lang="en-US" dirty="0" smtClean="0">
                <a:solidFill>
                  <a:srgbClr val="727CA3"/>
                </a:solidFill>
                <a:cs typeface="Arial" pitchFamily="34" charset="0"/>
              </a:rPr>
              <a:t>7</a:t>
            </a:r>
            <a:r>
              <a:rPr lang="en-US" baseline="30000" dirty="0" smtClean="0">
                <a:solidFill>
                  <a:srgbClr val="727CA3"/>
                </a:solidFill>
                <a:cs typeface="Arial" pitchFamily="34" charset="0"/>
              </a:rPr>
              <a:t>th</a:t>
            </a:r>
            <a:r>
              <a:rPr lang="en-US" dirty="0" smtClean="0">
                <a:solidFill>
                  <a:srgbClr val="727CA3"/>
                </a:solidFill>
                <a:cs typeface="Arial" pitchFamily="34" charset="0"/>
              </a:rPr>
              <a:t> Edition</a:t>
            </a:r>
            <a:endParaRPr lang="en-US" dirty="0">
              <a:solidFill>
                <a:srgbClr val="727CA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747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6" y="323856"/>
            <a:ext cx="7772400" cy="1219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Gill Sans" charset="0"/>
                <a:ea typeface="ＭＳ Ｐゴシック" pitchFamily="34" charset="-128"/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24459" y="1712653"/>
                <a:ext cx="8290904" cy="4831028"/>
              </a:xfrm>
            </p:spPr>
            <p:txBody>
              <a:bodyPr>
                <a:norm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STATE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People gain weight when they take in more energy from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food than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they expend. James Levine and his collaborators at the Mayo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Clinic investigated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link between obesity and energy spent on daily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activity with data from a study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b="0" i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=10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health volunteers; 10 who were lean, 10 who were mildly obese but still healthy.  They wanted to address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question:  D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lean and obese people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differ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average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 they spend standing and walking?</a:t>
                </a:r>
              </a:p>
              <a:p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PLAN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Give a 90%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confidence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interval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difference in average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daily minutes spent standing and walking between lean and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mildly obese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adults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20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SOLVE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Examination of the data reveals all conditions for inference can be (at least reasonably) assumed; the distributions are a bit irregular, but with only 10 observations this is to be expected.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4459" y="1712653"/>
                <a:ext cx="8290904" cy="4831028"/>
              </a:xfrm>
              <a:blipFill rotWithShape="0">
                <a:blip r:embed="rId3"/>
                <a:stretch>
                  <a:fillRect l="-441" t="-631" r="-1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36594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96" y="595322"/>
            <a:ext cx="7772400" cy="776748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Gill Sans" charset="0"/>
                <a:ea typeface="ＭＳ Ｐゴシック" pitchFamily="34" charset="-128"/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4445" y="1382219"/>
                <a:ext cx="8605229" cy="539006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SOLVE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(cont’d)  The descriptive statistics:</a:t>
                </a:r>
              </a:p>
              <a:p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 using Option 2 (conservative degrees of freedom in absence of technology),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  <a:cs typeface="Arial" panose="020B0604020202020204" pitchFamily="34" charset="0"/>
                      </a:rPr>
                      <m:t>−1=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−1</m:t>
                    </m:r>
                    <m:r>
                      <a:rPr lang="en-US" sz="200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=9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and </a:t>
                </a:r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* = 1.833, giving:</a:t>
                </a:r>
              </a:p>
              <a:p>
                <a:pPr>
                  <a:buClr>
                    <a:schemeClr val="bg1"/>
                  </a:buClr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sz="2000" i="1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±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en-US" sz="2000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525.751−373.269</m:t>
                        </m:r>
                      </m:e>
                    </m:d>
                    <m:r>
                      <a:rPr lang="en-US" sz="2000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±1.833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107.121</m:t>
                                </m:r>
                              </m:e>
                              <m:sub/>
                              <m:sup>
                                <m: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2000" i="1">
                                <a:latin typeface="Cambria Math"/>
                                <a:cs typeface="Arial" panose="020B0604020202020204" pitchFamily="34" charset="0"/>
                              </a:rPr>
                              <m:t>10</m:t>
                            </m:r>
                          </m:den>
                        </m:f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67.498</m:t>
                                </m:r>
                              </m:e>
                              <m:sub/>
                              <m:sup>
                                <m: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2000" i="1">
                                <a:latin typeface="Cambria Math"/>
                                <a:cs typeface="Arial" panose="020B0604020202020204" pitchFamily="34" charset="0"/>
                              </a:rPr>
                              <m:t>10</m:t>
                            </m:r>
                          </m:den>
                        </m:f>
                      </m:e>
                    </m:rad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Clr>
                    <a:schemeClr val="bg1"/>
                  </a:buClr>
                </a:pPr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Clr>
                    <a:schemeClr val="bg1"/>
                  </a:buClr>
                </a:pP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cs typeface="Arial" panose="020B0604020202020204" pitchFamily="34" charset="0"/>
                      </a:rPr>
                      <m:t>152.482</m:t>
                    </m:r>
                    <m:r>
                      <a:rPr lang="en-US" sz="2000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±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73.390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79.09 to 225.87 minutes</a:t>
                </a:r>
              </a:p>
              <a:p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Software using Option 1 gives </a:t>
                </a:r>
                <a:r>
                  <a:rPr lang="en-US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df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15.174 and</a:t>
                </a:r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* = 1.752, for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confidence interval of 82.35 to 222.62 minutes—narrower because Option 2 is </a:t>
                </a:r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conservative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20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CONCLUDE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 Whichever interval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we report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we are (at least) 90%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confident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that the mean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difference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average daily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minutes spent standing and walking between lean and mildly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obese adults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lies in this interval.</a:t>
                </a:r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4445" y="1382219"/>
                <a:ext cx="8605229" cy="5390068"/>
              </a:xfrm>
              <a:blipFill rotWithShape="0">
                <a:blip r:embed="rId3"/>
                <a:stretch>
                  <a:fillRect l="-425" t="-1131" r="-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727240"/>
                  </p:ext>
                </p:extLst>
              </p:nvPr>
            </p:nvGraphicFramePr>
            <p:xfrm>
              <a:off x="1524000" y="1760165"/>
              <a:ext cx="609600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524000"/>
                    <a:gridCol w="1524000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Group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Mean,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acc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Std. Dev.,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i="1" baseline="0" dirty="0" smtClean="0"/>
                            <a:t>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 (lean)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525.751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107.121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 (obese)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373.269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67.498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727240"/>
                  </p:ext>
                </p:extLst>
              </p:nvPr>
            </p:nvGraphicFramePr>
            <p:xfrm>
              <a:off x="1524000" y="1760165"/>
              <a:ext cx="609600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524000"/>
                    <a:gridCol w="1524000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Group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0800" t="-8197" r="-20200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00800" t="-8197" r="-10200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Std. Dev.,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i="1" baseline="0" dirty="0" smtClean="0"/>
                            <a:t>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 (lean)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525.751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107.121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 (obese)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373.269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67.498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761177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64" y="352432"/>
            <a:ext cx="7772400" cy="1219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Gill Sans" charset="0"/>
                <a:ea typeface="ＭＳ Ｐゴシック" pitchFamily="34" charset="-128"/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10171" y="1612645"/>
                <a:ext cx="8562367" cy="485960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cap="all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Community </a:t>
                </a:r>
                <a:r>
                  <a:rPr lang="en-US" sz="2000" b="1" cap="all" dirty="0">
                    <a:latin typeface="Arial" panose="020B0604020202020204" pitchFamily="34" charset="0"/>
                    <a:cs typeface="Arial" panose="020B0604020202020204" pitchFamily="34" charset="0"/>
                  </a:rPr>
                  <a:t>service and attachment to friends</a:t>
                </a:r>
                <a:endParaRPr lang="en-US" sz="2000" b="1" cap="all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STATE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college students who have volunteered for community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service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work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differ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from those who have not? A study obtained data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from 57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students who had done service work and 17 who had not. One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of the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response variables was a measure of attachment to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friends.  Here are the results:</a:t>
                </a:r>
              </a:p>
              <a:p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sz="20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PLAN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The investigator had no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specific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direction for the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difference in mind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before looking at the data, so the alternative is two-sided. We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will test the following hypotheses: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cs typeface="Arial" panose="020B0604020202020204" pitchFamily="34" charset="0"/>
                        </a:rPr>
                        <m:t>: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𝑎</m:t>
                          </m:r>
                        </m:sub>
                      </m:sSub>
                      <m:r>
                        <a:rPr lang="en-US" sz="2000" i="1">
                          <a:latin typeface="Cambria Math"/>
                          <a:cs typeface="Arial" panose="020B0604020202020204" pitchFamily="34" charset="0"/>
                        </a:rPr>
                        <m:t>: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00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≠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171" y="1612645"/>
                <a:ext cx="8562367" cy="4859603"/>
              </a:xfrm>
              <a:blipFill rotWithShape="0">
                <a:blip r:embed="rId3"/>
                <a:stretch>
                  <a:fillRect l="-783" t="-627" r="-1282" b="-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7393455"/>
                  </p:ext>
                </p:extLst>
              </p:nvPr>
            </p:nvGraphicFramePr>
            <p:xfrm>
              <a:off x="1406013" y="3598665"/>
              <a:ext cx="609600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71716"/>
                    <a:gridCol w="1366684"/>
                    <a:gridCol w="1219200"/>
                    <a:gridCol w="1219200"/>
                    <a:gridCol w="12192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Group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Condition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baseline="0" dirty="0" smtClean="0"/>
                            <a:t>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Service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105.32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14.68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No service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96.82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14.26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7393455"/>
                  </p:ext>
                </p:extLst>
              </p:nvPr>
            </p:nvGraphicFramePr>
            <p:xfrm>
              <a:off x="1406013" y="3598665"/>
              <a:ext cx="6096000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71716"/>
                    <a:gridCol w="1366684"/>
                    <a:gridCol w="1219200"/>
                    <a:gridCol w="1219200"/>
                    <a:gridCol w="12192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Group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Condition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99502" t="-8197" r="-200995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01000" t="-8197" r="-10200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1" baseline="0" dirty="0" smtClean="0"/>
                            <a:t>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Service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105.32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14.68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No service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96.82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14.26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358483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72" y="538176"/>
            <a:ext cx="7772400" cy="77674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53019" y="1283316"/>
                <a:ext cx="8633806" cy="5488971"/>
              </a:xfrm>
            </p:spPr>
            <p:txBody>
              <a:bodyPr>
                <a:norm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SOLVE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The two-sample </a:t>
                </a:r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statistic: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sz="20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mPr>
                        <m:mr>
                          <m:e>
                            <m:r>
                              <a:rPr lang="en-US" sz="2000" i="1">
                                <a:latin typeface="Cambria Math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2000" i="1">
                                <a:latin typeface="Cambria Math"/>
                                <a:cs typeface="Arial" panose="020B0604020202020204" pitchFamily="34" charset="0"/>
                              </a:rPr>
                              <m:t>=</m:t>
                            </m:r>
                          </m:e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000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000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2000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US" sz="2000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US" sz="2000" i="1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000" i="1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000" i="1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r>
                                      <a:rPr lang="en-US" sz="2000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2000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US" sz="2000" i="1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000" i="1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/>
                                                <a:ea typeface="Cambria Math"/>
                                                <a:cs typeface="Arial" panose="020B0604020202020204" pitchFamily="34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000" i="1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rad>
                              </m:den>
                            </m:f>
                          </m:e>
                        </m:mr>
                        <m:mr>
                          <m:e/>
                          <m:e>
                            <m:r>
                              <a:rPr lang="en-US" sz="20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=</m:t>
                            </m:r>
                          </m:e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105.32−96.82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2000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US" sz="2000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US" sz="2000" i="1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  <m:t>14.68</m:t>
                                            </m:r>
                                          </m:e>
                                          <m:sub/>
                                          <m:sup>
                                            <m:r>
                                              <a:rPr lang="en-US" sz="2000" i="1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57</m:t>
                                        </m:r>
                                      </m:den>
                                    </m:f>
                                    <m:r>
                                      <a:rPr lang="en-US" sz="2000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2000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US" sz="2000" i="1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  <m:t>14.26</m:t>
                                            </m:r>
                                          </m:e>
                                          <m:sub/>
                                          <m:sup>
                                            <m:r>
                                              <a:rPr lang="en-US" sz="2000" i="1">
                                                <a:latin typeface="Cambria Math"/>
                                                <a:cs typeface="Arial" panose="020B0604020202020204" pitchFamily="34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17</m:t>
                                        </m:r>
                                      </m:den>
                                    </m:f>
                                  </m:e>
                                </m:rad>
                              </m:den>
                            </m:f>
                          </m:e>
                        </m:mr>
                        <m:mr>
                          <m:e/>
                          <m:e>
                            <m:r>
                              <a:rPr lang="en-US" sz="20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=</m:t>
                            </m:r>
                          </m:e>
                          <m:e>
                            <m:f>
                              <m:fPr>
                                <m:type m:val="skw"/>
                                <m:ctrlP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8.5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3.9677</m:t>
                                </m:r>
                              </m:den>
                            </m:f>
                            <m:r>
                              <a:rPr lang="en-US" sz="20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=2.142</m:t>
                            </m:r>
                          </m:e>
                        </m:mr>
                      </m:m>
                    </m:oMath>
                  </m:oMathPara>
                </a14:m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Software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Option 1) says that the two-sided </a:t>
                </a:r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-value is 0.0414.</a:t>
                </a:r>
              </a:p>
              <a:p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using Option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  <a:cs typeface="Arial" panose="020B0604020202020204" pitchFamily="34" charset="0"/>
                      </a:rPr>
                      <m:t>−1</m:t>
                    </m:r>
                    <m:r>
                      <a:rPr lang="en-US" sz="2000" b="0" i="1" smtClean="0">
                        <a:latin typeface="Cambria Math"/>
                        <a:cs typeface="Arial" panose="020B0604020202020204" pitchFamily="34" charset="0"/>
                      </a:rPr>
                      <m:t>=56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−1</m:t>
                    </m:r>
                    <m:r>
                      <a:rPr lang="en-US" sz="200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16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therefore comparing our test statistic of 2.142 to two-sided critical values of a </a:t>
                </a:r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(16) distribution, Table C shows the </a:t>
                </a:r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-value is between 0.05 and 0.04.</a:t>
                </a:r>
              </a:p>
              <a:p>
                <a:r>
                  <a:rPr lang="en-US" sz="20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CONCLUDE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 The data give moderately strong evidence (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0.05) that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students who have engaged in community service are, on the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average, more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attached to their friends.</a:t>
                </a:r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019" y="1283316"/>
                <a:ext cx="8633806" cy="5488971"/>
              </a:xfrm>
              <a:blipFill rotWithShape="0">
                <a:blip r:embed="rId3"/>
                <a:stretch>
                  <a:fillRect l="-494" t="-556" r="-141" b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99584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641082" y="320336"/>
            <a:ext cx="8077200" cy="1219200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Gill Sans" charset="0"/>
                <a:ea typeface="ＭＳ Ｐゴシック" pitchFamily="34" charset="-128"/>
              </a:rPr>
              <a:t>Using </a:t>
            </a:r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Technology</a:t>
            </a:r>
            <a:endParaRPr lang="en-US" altLang="en-US" sz="3600" dirty="0">
              <a:latin typeface="Gill Sans" charset="0"/>
              <a:ea typeface="ＭＳ Ｐゴシック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12461" y="4830548"/>
            <a:ext cx="8405821" cy="1555973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CrunchIt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the calculator get Option 1 completely right. The accurate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approximation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uses the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distribution with approximately 15.174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CrunchIt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rounds this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15.17) degrees of freedom. The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-value is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0:0008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758733"/>
            <a:ext cx="24765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408" y="1904394"/>
            <a:ext cx="4127019" cy="225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7476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41050" y="191749"/>
            <a:ext cx="8077200" cy="1219200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Gill Sans" charset="0"/>
                <a:ea typeface="ＭＳ Ｐゴシック" pitchFamily="34" charset="-128"/>
              </a:rPr>
              <a:t>Using </a:t>
            </a:r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Technology</a:t>
            </a:r>
            <a:endParaRPr lang="en-US" altLang="en-US" sz="3600" dirty="0">
              <a:latin typeface="Gill Sans" charset="0"/>
              <a:ea typeface="ＭＳ Ｐゴシック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60360" y="3706940"/>
            <a:ext cx="8812190" cy="2993902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Minitab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uses Option 1, but it truncates the exact degrees of freedom to the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next smaller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whole number to get critical values and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-values. In this example,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exact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df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= 15.174 is truncated to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df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so that Minitab's results are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slightly conservative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That is, Minitab's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-value (rounded to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= 0:001 in the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output) is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slightly larger than the full Option 1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-value.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Excel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rounds the exact degrees of freedom to the nearest whole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number so that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df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= 15.174 becomes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df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= 15.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Excel’s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method agrees with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Minitab’s in this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example. But when rounding moves the degrees of freedom up to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next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higher whole number,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Excel’s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-values are slightly smaller than is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correct. This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is misleading, another illustration of the fact that Excel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is substandard as statistical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software.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6" y="1468858"/>
            <a:ext cx="5086350" cy="207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2" y="1087558"/>
            <a:ext cx="3705224" cy="251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1529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605160" y="264726"/>
            <a:ext cx="80772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Robustness Again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69594" y="1602208"/>
                <a:ext cx="8417206" cy="5012913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two-sample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procedures are more robust than the one-sample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methods, particularly when the distributions are not symmetric.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When the sizes of the two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samples are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equal and the two populations being compared have distributions with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similar shapes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probability values from the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table are quite accurate for a broad range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of distributions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when the sample sizes are as small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When the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two population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distributions have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different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shapes, larger samples are needed. </a:t>
                </a:r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As a guide to practice, adapt the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guidelines for one-sample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procedures to two-sample procedures by replacing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“sample size”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with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“sum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of the sample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sizes,”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Caution: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In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planning a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two-sample study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choose equal sample sizes whenever possible. The two-sample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procedures are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most robust against non-Normality in this case, and the conservative Option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probability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values are most accurate.</a:t>
                </a:r>
              </a:p>
            </p:txBody>
          </p:sp>
        </mc:Choice>
        <mc:Fallback xmlns="">
          <p:sp>
            <p:nvSpPr>
              <p:cNvPr id="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9594" y="1602208"/>
                <a:ext cx="8417206" cy="5012913"/>
              </a:xfrm>
              <a:blipFill rotWithShape="0">
                <a:blip r:embed="rId2"/>
                <a:stretch>
                  <a:fillRect l="-434" t="-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36770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05620" y="345828"/>
            <a:ext cx="80772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Details of the </a:t>
            </a:r>
            <a:r>
              <a:rPr lang="en-US" altLang="en-US" sz="3600" i="1" dirty="0" smtClean="0">
                <a:latin typeface="Gill Sans" charset="0"/>
                <a:ea typeface="ＭＳ Ｐゴシック" pitchFamily="34" charset="-128"/>
              </a:rPr>
              <a:t>t</a:t>
            </a:r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 Approximation*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86644" y="1751531"/>
                <a:ext cx="8471593" cy="4989874"/>
              </a:xfrm>
            </p:spPr>
            <p:txBody>
              <a:bodyPr>
                <a:norm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exact distribution of the two-sample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statistic is not a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distribution. The distribution changes as the unknown population standard deviations change. However, an excellent approximation is available.</a:t>
                </a:r>
              </a:p>
              <a:p>
                <a:pPr marL="68580" indent="0">
                  <a:buNone/>
                </a:pPr>
                <a:r>
                  <a:rPr lang="en-US" sz="2000" b="1" cap="all" dirty="0">
                    <a:latin typeface="Arial" panose="020B0604020202020204" pitchFamily="34" charset="0"/>
                    <a:cs typeface="Arial" panose="020B0604020202020204" pitchFamily="34" charset="0"/>
                  </a:rPr>
                  <a:t>Approximate Distribution of the Two-Sample </a:t>
                </a:r>
                <a:r>
                  <a:rPr lang="en-US" sz="2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b="1" cap="all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cap="all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Statistic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distribution of the two-sample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statistic is very close to the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distribution with degrees of freedom given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by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cs typeface="Arial" panose="020B0604020202020204" pitchFamily="34" charset="0"/>
                        </a:rPr>
                        <m:t>𝑑𝑓</m:t>
                      </m:r>
                      <m:r>
                        <a:rPr lang="en-US" sz="2000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b="0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b="0" i="1" smtClean="0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000" b="0" i="1" smtClean="0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sz="2000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This approximation is accurate when both sample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are 5 or larger.</a:t>
                </a:r>
              </a:p>
              <a:p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6644" y="1751531"/>
                <a:ext cx="8471593" cy="4989874"/>
              </a:xfrm>
              <a:blipFill rotWithShape="0">
                <a:blip r:embed="rId2"/>
                <a:stretch>
                  <a:fillRect l="-432" t="-488" r="-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00933" y="2891987"/>
            <a:ext cx="8471593" cy="36659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750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72" y="847741"/>
            <a:ext cx="80772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Avoid the Pooled Two-Sample </a:t>
            </a:r>
            <a:r>
              <a:rPr lang="en-US" altLang="en-US" sz="3600" i="1" dirty="0" smtClean="0">
                <a:latin typeface="Gill Sans" charset="0"/>
                <a:ea typeface="ＭＳ Ｐゴシック" pitchFamily="34" charset="-128"/>
              </a:rPr>
              <a:t>t</a:t>
            </a:r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 Procedures*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58070" y="2336705"/>
            <a:ext cx="8419202" cy="3992665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Many calculators and software packages offer a choice of two-sample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statistics. One is often labeled for “unequal” variances; the other for “equal” variances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“unequal” variance procedure is our two-sample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Never use the pooled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procedures if you have software or technology that will implement the “unequal” variance procedure.</a:t>
            </a:r>
          </a:p>
        </p:txBody>
      </p:sp>
    </p:spTree>
    <p:extLst>
      <p:ext uri="{BB962C8B-B14F-4D97-AF65-F5344CB8AC3E}">
        <p14:creationId xmlns:p14="http://schemas.microsoft.com/office/powerpoint/2010/main" val="42931720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585784" y="747719"/>
            <a:ext cx="80772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Avoid Inference </a:t>
            </a:r>
            <a:r>
              <a:rPr lang="en-US" altLang="en-US" sz="3600" dirty="0">
                <a:latin typeface="Gill Sans" charset="0"/>
                <a:ea typeface="ＭＳ Ｐゴシック" pitchFamily="34" charset="-128"/>
              </a:rPr>
              <a:t>A</a:t>
            </a:r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bout </a:t>
            </a:r>
            <a:r>
              <a:rPr lang="en-US" altLang="en-US" sz="3600" dirty="0">
                <a:latin typeface="Gill Sans" charset="0"/>
                <a:ea typeface="ＭＳ Ｐゴシック" pitchFamily="34" charset="-128"/>
              </a:rPr>
              <a:t>S</a:t>
            </a:r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tandard </a:t>
            </a:r>
            <a:r>
              <a:rPr lang="en-US" altLang="en-US" sz="3600" dirty="0">
                <a:latin typeface="Gill Sans" charset="0"/>
                <a:ea typeface="ＭＳ Ｐゴシック" pitchFamily="34" charset="-128"/>
              </a:rPr>
              <a:t>D</a:t>
            </a:r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eviations*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43778" y="2122397"/>
            <a:ext cx="8519222" cy="4409768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methods for inference about the standard deviations of Normal populations. The most common such method is the “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test” for comparing the standard deviations of two Normal populations.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Unlike the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procedures for means, the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test for standard deviations is extremely sensitive to non-Normal distributions.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 do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recommend trying to do inference about population standard deviations in basic statistical practice.</a:t>
            </a:r>
          </a:p>
        </p:txBody>
      </p:sp>
    </p:spTree>
    <p:extLst>
      <p:ext uri="{BB962C8B-B14F-4D97-AF65-F5344CB8AC3E}">
        <p14:creationId xmlns:p14="http://schemas.microsoft.com/office/powerpoint/2010/main" val="29431624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/>
          </p:nvPr>
        </p:nvSpPr>
        <p:spPr>
          <a:xfrm>
            <a:off x="700088" y="592131"/>
            <a:ext cx="77724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Gill Sans" charset="0"/>
                <a:ea typeface="ＭＳ Ｐゴシック" pitchFamily="34" charset="-128"/>
              </a:rPr>
              <a:t>In Chapter 21, We </a:t>
            </a:r>
            <a:r>
              <a:rPr lang="en-US" dirty="0">
                <a:latin typeface="Gill Sans" charset="0"/>
                <a:ea typeface="ＭＳ Ｐゴシック" pitchFamily="34" charset="-128"/>
              </a:rPr>
              <a:t>C</a:t>
            </a:r>
            <a:r>
              <a:rPr lang="en-US" dirty="0" smtClean="0">
                <a:latin typeface="Gill Sans" charset="0"/>
                <a:ea typeface="ＭＳ Ｐゴシック" pitchFamily="34" charset="-128"/>
              </a:rPr>
              <a:t>over …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359229" y="1749213"/>
            <a:ext cx="8501741" cy="4880190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Two-sample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Comparing two population means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Two-sample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procedures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Using technology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Robustness again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Details of the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approximation*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Avoid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pooled two-sample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procedures*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Avoid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inference about standard deviations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Permutation tests*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0344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87124" y="1685628"/>
            <a:ext cx="8703997" cy="4843761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an alternative to two-sample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 some instances it may be to our advantage to perform a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permutation test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—in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general, if experimental units are assigned to two treatment groups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completely at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random, and our null hypothesis is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“no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treatment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effect,”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can test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hypotheses using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sample means as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follows:</a:t>
            </a:r>
          </a:p>
          <a:p>
            <a:pPr marL="457200"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list all possible ways units can be assigned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treatment groups.</a:t>
            </a:r>
          </a:p>
          <a:p>
            <a:pPr marL="457200"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Second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based on the data obtained, for each possible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assignment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determine what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means (mean for treatment 1 minus mean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treatment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2) would be. Under the null hypothesis, each of these is equally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likely.</a:t>
            </a:r>
          </a:p>
          <a:p>
            <a:pPr lvl="1"/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28161" y="763228"/>
            <a:ext cx="8077200" cy="781665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914400" fontAlgn="auto">
              <a:spcAft>
                <a:spcPts val="0"/>
              </a:spcAft>
            </a:pPr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Permutation Tests*</a:t>
            </a:r>
          </a:p>
        </p:txBody>
      </p:sp>
    </p:spTree>
    <p:extLst>
      <p:ext uri="{BB962C8B-B14F-4D97-AF65-F5344CB8AC3E}">
        <p14:creationId xmlns:p14="http://schemas.microsoft.com/office/powerpoint/2010/main" val="8392097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6723" y="677506"/>
            <a:ext cx="8077200" cy="78166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Permutation Tests*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28592" y="1613274"/>
            <a:ext cx="8886824" cy="4812891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Permutation test method (cont’d):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Third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determine the distribution of these possible outcomes by listing all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possible mean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their corresponding probabilities (this can also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 represented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by a histogram). Using this sampling distribution, determine the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-value of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actual mean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obtained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resulting sampling distribution of outcomes is called the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permutation distribution.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Practical issues: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First:  Unless the number of ways units can be assigned is sufficiently large, the smallest possible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-value may not be very small.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Second:  Listing all possible outcomes can be tedious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Third:  Permutation 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method is most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likely to be useful with small- to moderate-size experiments because of the robustness of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procedures.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8812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20" y="315015"/>
            <a:ext cx="8328025" cy="12192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Gill Sans" charset="0"/>
                <a:ea typeface="ＭＳ Ｐゴシック" pitchFamily="34" charset="-128"/>
              </a:rPr>
              <a:t>Two-Sample </a:t>
            </a:r>
            <a:r>
              <a:rPr lang="en-US" altLang="en-US" sz="4000" dirty="0">
                <a:latin typeface="Gill Sans" charset="0"/>
                <a:ea typeface="ＭＳ Ｐゴシック" pitchFamily="34" charset="-128"/>
              </a:rPr>
              <a:t>P</a:t>
            </a:r>
            <a:r>
              <a:rPr lang="en-US" altLang="en-US" sz="4000" dirty="0" smtClean="0">
                <a:latin typeface="Gill Sans" charset="0"/>
                <a:ea typeface="ＭＳ Ｐゴシック" pitchFamily="34" charset="-128"/>
              </a:rPr>
              <a:t>roblems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342893" y="1681315"/>
            <a:ext cx="8329620" cy="479322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two-sample problem can arise from a randomized comparative experiment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that randomly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divides subjects into two groups and exposes each group to 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 treatment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Comparing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random samples separately selected from two populations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also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two-sample problem. Unlike the matched pairs designs studied earlier,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there 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matching of the individuals in the two samples.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two samples are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assumed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 independent and can be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sizes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most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common goal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inference is to compare the average or typical responses in the two populations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46562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2" y="243575"/>
            <a:ext cx="8328025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Comparing Two </a:t>
            </a:r>
            <a:r>
              <a:rPr lang="en-US" altLang="en-US" sz="3600" dirty="0">
                <a:latin typeface="Gill Sans" charset="0"/>
                <a:ea typeface="ＭＳ Ｐゴシック" pitchFamily="34" charset="-128"/>
              </a:rPr>
              <a:t>P</a:t>
            </a:r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opulation </a:t>
            </a:r>
            <a:r>
              <a:rPr lang="en-US" altLang="en-US" sz="3600" dirty="0">
                <a:latin typeface="Gill Sans" charset="0"/>
                <a:ea typeface="ＭＳ Ｐゴシック" pitchFamily="34" charset="-128"/>
              </a:rPr>
              <a:t>M</a:t>
            </a:r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>
                <a:spLocks noGrp="1" noChangeArrowheads="1"/>
              </p:cNvSpPr>
              <p:nvPr>
                <p:ph sz="quarter" idx="2"/>
              </p:nvPr>
            </p:nvSpPr>
            <p:spPr>
              <a:xfrm>
                <a:off x="249802" y="1683973"/>
                <a:ext cx="8578288" cy="3602405"/>
              </a:xfrm>
            </p:spPr>
            <p:txBody>
              <a:bodyPr>
                <a:noAutofit/>
              </a:bodyPr>
              <a:lstStyle/>
              <a:p>
                <a:pPr marL="68580" indent="0">
                  <a:spcBef>
                    <a:spcPts val="1200"/>
                  </a:spcBef>
                  <a:buNone/>
                </a:pPr>
                <a:r>
                  <a:rPr lang="en-US" sz="1800" b="1" cap="all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conditions </a:t>
                </a:r>
                <a:r>
                  <a:rPr lang="en-US" sz="1800" b="1" cap="all" dirty="0">
                    <a:latin typeface="Arial" panose="020B0604020202020204" pitchFamily="34" charset="0"/>
                    <a:cs typeface="Arial" panose="020B0604020202020204" pitchFamily="34" charset="0"/>
                  </a:rPr>
                  <a:t>for inference </a:t>
                </a:r>
                <a:r>
                  <a:rPr lang="en-US" sz="1800" b="1" cap="all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comparing two means</a:t>
                </a:r>
              </a:p>
              <a:p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We have</a:t>
                </a: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two SRSs 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from two distinct populations. The samples are </a:t>
                </a: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independent.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That is, one sample has no influence on the other. 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We 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measure the same response variable for both samples. </a:t>
                </a:r>
              </a:p>
              <a:p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Both 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populations are </a:t>
                </a:r>
                <a:r>
                  <a:rPr lang="en-US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Normally distributed.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 means and standard deviations of the populations are unknown. In practice, it is enough that the distributions have similar shapes and that the data have no strong outliers.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Call the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the first population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the second because the variable may have different distributions in the two populations.</a:t>
                </a:r>
              </a:p>
              <a:p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Here is how we describe the two populations:</a:t>
                </a:r>
              </a:p>
            </p:txBody>
          </p:sp>
        </mc:Choice>
        <mc:Fallback xmlns="">
          <p:sp>
            <p:nvSpPr>
              <p:cNvPr id="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249802" y="1683973"/>
                <a:ext cx="8578288" cy="3602405"/>
              </a:xfrm>
              <a:blipFill rotWithShape="0">
                <a:blip r:embed="rId2"/>
                <a:stretch>
                  <a:fillRect l="-355" t="-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49801" y="1628772"/>
            <a:ext cx="8606865" cy="21859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2460988"/>
                  </p:ext>
                </p:extLst>
              </p:nvPr>
            </p:nvGraphicFramePr>
            <p:xfrm>
              <a:off x="685800" y="4969402"/>
              <a:ext cx="7735528" cy="16457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33882"/>
                    <a:gridCol w="1933882"/>
                    <a:gridCol w="1933882"/>
                    <a:gridCol w="1933882"/>
                  </a:tblGrid>
                  <a:tr h="5028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Population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Variable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Mean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Standard deviation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5028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smtClean="0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</a:tr>
                  <a:tr h="5028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smtClean="0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2460988"/>
                  </p:ext>
                </p:extLst>
              </p:nvPr>
            </p:nvGraphicFramePr>
            <p:xfrm>
              <a:off x="685800" y="4969402"/>
              <a:ext cx="7735528" cy="16457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33882"/>
                    <a:gridCol w="1933882"/>
                    <a:gridCol w="1933882"/>
                    <a:gridCol w="1933882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Population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Variable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Mean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Standard deviation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5028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631" t="-132530" r="-201577" b="-1048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000" t="-132530" r="-100943" b="-1048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0946" t="-132530" r="-1262" b="-104819"/>
                          </a:stretch>
                        </a:blipFill>
                      </a:tcPr>
                    </a:tc>
                  </a:tr>
                  <a:tr h="5028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631" t="-232530" r="-201577" b="-48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000" t="-232530" r="-100943" b="-48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0946" t="-232530" r="-1262" b="-481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91507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87792" y="331236"/>
            <a:ext cx="8399463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Comparing </a:t>
            </a:r>
            <a:r>
              <a:rPr lang="en-US" altLang="en-US" sz="3600" dirty="0">
                <a:latin typeface="Gill Sans" charset="0"/>
                <a:ea typeface="ＭＳ Ｐゴシック" pitchFamily="34" charset="-128"/>
              </a:rPr>
              <a:t>T</a:t>
            </a:r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wo </a:t>
            </a:r>
            <a:r>
              <a:rPr lang="en-US" altLang="en-US" sz="3600" dirty="0">
                <a:latin typeface="Gill Sans" charset="0"/>
                <a:ea typeface="ＭＳ Ｐゴシック" pitchFamily="34" charset="-128"/>
              </a:rPr>
              <a:t>P</a:t>
            </a:r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opulation </a:t>
            </a:r>
            <a:r>
              <a:rPr lang="en-US" altLang="en-US" sz="3600" dirty="0">
                <a:latin typeface="Gill Sans" charset="0"/>
                <a:ea typeface="ＭＳ Ｐゴシック" pitchFamily="34" charset="-128"/>
              </a:rPr>
              <a:t>M</a:t>
            </a:r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71453" y="1778463"/>
                <a:ext cx="8258180" cy="4608053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Here is how we describe the two samples:</a:t>
                </a:r>
              </a:p>
              <a:p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To do inference about the difference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between the means of two populations, we start from the difference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between the means of the two samples.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1453" y="1778463"/>
                <a:ext cx="8258180" cy="4608053"/>
              </a:xfrm>
              <a:blipFill rotWithShape="0">
                <a:blip r:embed="rId2"/>
                <a:stretch>
                  <a:fillRect l="-960" t="-1323" r="-2068"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6601988"/>
                  </p:ext>
                </p:extLst>
              </p:nvPr>
            </p:nvGraphicFramePr>
            <p:xfrm>
              <a:off x="686260" y="2381051"/>
              <a:ext cx="7735528" cy="19200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33882"/>
                    <a:gridCol w="1933882"/>
                    <a:gridCol w="1933882"/>
                    <a:gridCol w="1933882"/>
                  </a:tblGrid>
                  <a:tr h="5028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Population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Sample</a:t>
                          </a:r>
                          <a:r>
                            <a:rPr lang="en-US" baseline="0" dirty="0" smtClean="0"/>
                            <a:t> size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Sample mean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Sample standard deviation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5028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</a:tr>
                  <a:tr h="5028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6601988"/>
                  </p:ext>
                </p:extLst>
              </p:nvPr>
            </p:nvGraphicFramePr>
            <p:xfrm>
              <a:off x="686260" y="2381051"/>
              <a:ext cx="7735528" cy="19200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33882"/>
                    <a:gridCol w="1933882"/>
                    <a:gridCol w="1933882"/>
                    <a:gridCol w="1933882"/>
                  </a:tblGrid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Population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Sample</a:t>
                          </a:r>
                          <a:r>
                            <a:rPr lang="en-US" baseline="0" dirty="0" smtClean="0"/>
                            <a:t> size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Sample mean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Sample standard deviation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5028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631" t="-186747" r="-201577" b="-1048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000" t="-186747" r="-100943" b="-1048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0946" t="-186747" r="-1262" b="-104819"/>
                          </a:stretch>
                        </a:blipFill>
                      </a:tcPr>
                    </a:tc>
                  </a:tr>
                  <a:tr h="5028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631" t="-286747" r="-201577" b="-48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000" t="-286747" r="-100943" b="-48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0946" t="-286747" r="-1262" b="-481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199281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27970" y="321132"/>
            <a:ext cx="7772400" cy="12192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Two-Sample </a:t>
            </a:r>
            <a:r>
              <a:rPr lang="en-US" altLang="en-US" sz="3600" i="1" dirty="0" smtClean="0">
                <a:latin typeface="Gill Sans" charset="0"/>
                <a:ea typeface="ＭＳ Ｐゴシック" pitchFamily="34" charset="-128"/>
              </a:rPr>
              <a:t>t</a:t>
            </a:r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 Procedures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68231" y="1798283"/>
                <a:ext cx="8590019" cy="4688252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To take variation into account, we would like to standardize the observed difference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by subtracting its mean,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and dividing the result by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its standard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deviation. This standard deviation of the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difference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 sample means is </a:t>
                </a:r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00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000" b="0" i="1" smtClean="0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Because we don't know the population standard deviations, we estimate them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by the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sample standard deviations from our two samples. The result is the </a:t>
                </a:r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standard error</a:t>
                </a: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or estimated standard deviation, of the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difference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 sample means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𝑆𝐸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8231" y="1798283"/>
                <a:ext cx="8590019" cy="4688252"/>
              </a:xfrm>
              <a:blipFill rotWithShape="0">
                <a:blip r:embed="rId2"/>
                <a:stretch>
                  <a:fillRect l="-426" t="-650" r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54490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258" y="263979"/>
            <a:ext cx="7772400" cy="12192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Two-Sample </a:t>
            </a:r>
            <a:r>
              <a:rPr lang="en-US" altLang="en-US" sz="3600" i="1" dirty="0" smtClean="0">
                <a:latin typeface="Gill Sans" charset="0"/>
                <a:ea typeface="ＭＳ Ｐゴシック" pitchFamily="34" charset="-128"/>
              </a:rPr>
              <a:t>t</a:t>
            </a:r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 Procedures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82516" y="1608502"/>
                <a:ext cx="8461433" cy="494946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When we standardize the estimate by subtracting its mean,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and dividing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result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by its standard error, the result is the </a:t>
                </a: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two-sample </a:t>
                </a:r>
                <a:r>
                  <a:rPr lang="en-US" sz="2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statistic:</a:t>
                </a:r>
                <a:endPara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two-sample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statistic has approximately a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distribution. It does not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have exactly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distribution,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even if the populations are both exactly Normal. In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practice, however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 approximation is very accurate. There are two practical options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 using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two-sample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procedures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48640"/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Option 1.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With software, use the statistic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with accurate critical values from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approximating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distribution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48640"/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Option 2.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Without software, use the statistic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with critical values from the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distribution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with degrees of freedom equal to the smaller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 i="1" dirty="0" smtClean="0">
                        <a:latin typeface="Cambria Math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latin typeface="Cambria Math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significance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test gives a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-value equal to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or greater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than the true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-value.</a:t>
                </a:r>
              </a:p>
            </p:txBody>
          </p:sp>
        </mc:Choice>
        <mc:Fallback xmlns="">
          <p:sp>
            <p:nvSpPr>
              <p:cNvPr id="1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2516" y="1608502"/>
                <a:ext cx="8461433" cy="4949467"/>
              </a:xfrm>
              <a:blipFill rotWithShape="0">
                <a:blip r:embed="rId2"/>
                <a:stretch>
                  <a:fillRect l="-360" t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9191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42242" y="321136"/>
            <a:ext cx="7772400" cy="12192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Two-Sample </a:t>
            </a:r>
            <a:r>
              <a:rPr lang="en-US" altLang="en-US" sz="3600" i="1" dirty="0" smtClean="0">
                <a:latin typeface="Gill Sans" charset="0"/>
                <a:ea typeface="ＭＳ Ｐゴシック" pitchFamily="34" charset="-128"/>
              </a:rPr>
              <a:t>t</a:t>
            </a:r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 Procedures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95902" y="1869823"/>
                <a:ext cx="8433773" cy="4159516"/>
              </a:xfrm>
            </p:spPr>
            <p:txBody>
              <a:bodyPr>
                <a:normAutofit/>
              </a:bodyPr>
              <a:lstStyle/>
              <a:p>
                <a:pPr marL="68580" indent="0">
                  <a:buNone/>
                </a:pPr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TWO-SAMPLE </a:t>
                </a:r>
                <a:r>
                  <a:rPr lang="en-US" sz="20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 </a:t>
                </a:r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PROCEDURES</a:t>
                </a: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Draw an SRS of size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from a large Normal population with unknown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and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draw an independent SRS of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from another large Normal population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with unknown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dirty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dirty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A level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confidence </a:t>
                </a: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interval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 dirty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b>
                        <m:r>
                          <a:rPr lang="en-US" sz="2000" b="1" i="1" dirty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000" b="1" i="1" dirty="0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 b="1" i="1" dirty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sz="2000" b="1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 dirty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b>
                        <m:r>
                          <a:rPr lang="en-US" sz="2000" b="1" i="1" dirty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given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by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±</m:t>
                      </m:r>
                      <m:sSup>
                        <m:sSupPr>
                          <m:ctrlPr>
                            <a:rPr lang="en-US" sz="200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Here,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sz="20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r>
                      <a:rPr lang="en-US" sz="2000" i="1" dirty="0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critical value for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confidence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level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the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distribution with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degrees of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freedom from either Option 1 (software) or Option 2 (the smaller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latin typeface="Cambria Math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902" y="1869823"/>
                <a:ext cx="8433773" cy="4159516"/>
              </a:xfrm>
              <a:blipFill rotWithShape="0">
                <a:blip r:embed="rId2"/>
                <a:stretch>
                  <a:fillRect l="-506" t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95901" y="1834223"/>
            <a:ext cx="8433773" cy="36779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996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56530" y="335416"/>
            <a:ext cx="7772400" cy="12192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Two-Sample </a:t>
            </a:r>
            <a:r>
              <a:rPr lang="en-US" altLang="en-US" sz="3600" i="1" dirty="0" smtClean="0">
                <a:latin typeface="Gill Sans" charset="0"/>
                <a:ea typeface="ＭＳ Ｐゴシック" pitchFamily="34" charset="-128"/>
              </a:rPr>
              <a:t>t</a:t>
            </a:r>
            <a:r>
              <a:rPr lang="en-US" altLang="en-US" sz="3600" dirty="0" smtClean="0">
                <a:latin typeface="Gill Sans" charset="0"/>
                <a:ea typeface="ＭＳ Ｐゴシック" pitchFamily="34" charset="-128"/>
              </a:rPr>
              <a:t> Procedures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67323" y="1841247"/>
                <a:ext cx="8059991" cy="4330966"/>
              </a:xfrm>
            </p:spPr>
            <p:txBody>
              <a:bodyPr>
                <a:normAutofit/>
              </a:bodyPr>
              <a:lstStyle/>
              <a:p>
                <a:pPr marL="68580" indent="0">
                  <a:buNone/>
                </a:pPr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TWO-SAMPLE </a:t>
                </a:r>
                <a:r>
                  <a:rPr lang="en-US" sz="20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 </a:t>
                </a:r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PROCEDURES</a:t>
                </a:r>
              </a:p>
              <a:p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To </a:t>
                </a: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test the hypothesis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𝑯</m:t>
                        </m:r>
                      </m:e>
                      <m:sub>
                        <m:r>
                          <a:rPr lang="en-US" sz="20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en-US" sz="2000" b="1" i="1" dirty="0" smtClean="0">
                        <a:latin typeface="Cambria Math"/>
                        <a:cs typeface="Arial" panose="020B0604020202020204" pitchFamily="34" charset="0"/>
                      </a:rPr>
                      <m:t>: </m:t>
                    </m:r>
                    <m:sSub>
                      <m:sSubPr>
                        <m:ctrlPr>
                          <a:rPr lang="en-US" sz="20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b>
                        <m:r>
                          <a:rPr lang="en-US" sz="20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000" b="1" i="1" dirty="0" smtClean="0">
                        <a:latin typeface="Cambria Math"/>
                        <a:cs typeface="Arial" panose="020B0604020202020204" pitchFamily="34" charset="0"/>
                      </a:rPr>
                      <m:t> = </m:t>
                    </m:r>
                    <m:sSub>
                      <m:sSubPr>
                        <m:ctrlPr>
                          <a:rPr lang="en-US" sz="2000" b="1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b>
                        <m:r>
                          <a:rPr lang="en-US" sz="2000" b="1" i="1" dirty="0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calculate the </a:t>
                </a: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two-sample </a:t>
                </a:r>
                <a:r>
                  <a:rPr lang="en-US" sz="2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statistic:</a:t>
                </a:r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en-US" sz="2000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Find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-values from the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distribution with degrees of freedom from either Option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 (software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or Option 2 (the smaller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latin typeface="Cambria Math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7323" y="1841247"/>
                <a:ext cx="8059991" cy="4330966"/>
              </a:xfrm>
              <a:blipFill rotWithShape="0">
                <a:blip r:embed="rId2"/>
                <a:stretch>
                  <a:fillRect l="-454" t="-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67323" y="1791385"/>
            <a:ext cx="8376627" cy="37812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319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5964</TotalTime>
  <Words>2648</Words>
  <Application>Microsoft Office PowerPoint</Application>
  <PresentationFormat>On-screen Show (4:3)</PresentationFormat>
  <Paragraphs>182</Paragraphs>
  <Slides>21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CHAPTER 21:  Comparing Two Means</vt:lpstr>
      <vt:lpstr>In Chapter 21, We Cover …</vt:lpstr>
      <vt:lpstr>Two-Sample Problems</vt:lpstr>
      <vt:lpstr>Comparing Two Population Means</vt:lpstr>
      <vt:lpstr>Comparing Two Population Means</vt:lpstr>
      <vt:lpstr>Two-Sample t Procedures</vt:lpstr>
      <vt:lpstr>Two-Sample t Procedures</vt:lpstr>
      <vt:lpstr>Two-Sample t Procedures</vt:lpstr>
      <vt:lpstr>Two-Sample t Procedures</vt:lpstr>
      <vt:lpstr>Example</vt:lpstr>
      <vt:lpstr>Example</vt:lpstr>
      <vt:lpstr>Example</vt:lpstr>
      <vt:lpstr>Example</vt:lpstr>
      <vt:lpstr>Using Technology</vt:lpstr>
      <vt:lpstr>Using Technology</vt:lpstr>
      <vt:lpstr>Robustness Again</vt:lpstr>
      <vt:lpstr>Details of the t Approximation*</vt:lpstr>
      <vt:lpstr>Avoid the Pooled Two-Sample t Procedures*</vt:lpstr>
      <vt:lpstr>Avoid Inference About Standard Deviations*</vt:lpstr>
      <vt:lpstr>PowerPoint Presentation</vt:lpstr>
      <vt:lpstr>Permutation Tests*</vt:lpstr>
    </vt:vector>
  </TitlesOfParts>
  <Company>ISD 194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0:  Getting Started</dc:title>
  <dc:creator>drmark.gebert@gmail.com</dc:creator>
  <cp:lastModifiedBy>Anzhi Li</cp:lastModifiedBy>
  <cp:revision>389</cp:revision>
  <dcterms:created xsi:type="dcterms:W3CDTF">2011-07-11T00:21:16Z</dcterms:created>
  <dcterms:modified xsi:type="dcterms:W3CDTF">2015-08-12T20:20:20Z</dcterms:modified>
</cp:coreProperties>
</file>