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0" r:id="rId1"/>
  </p:sldMasterIdLst>
  <p:notesMasterIdLst>
    <p:notesMasterId r:id="rId19"/>
  </p:notesMasterIdLst>
  <p:sldIdLst>
    <p:sldId id="297" r:id="rId2"/>
    <p:sldId id="334" r:id="rId3"/>
    <p:sldId id="361" r:id="rId4"/>
    <p:sldId id="350" r:id="rId5"/>
    <p:sldId id="336" r:id="rId6"/>
    <p:sldId id="337" r:id="rId7"/>
    <p:sldId id="351" r:id="rId8"/>
    <p:sldId id="352" r:id="rId9"/>
    <p:sldId id="339" r:id="rId10"/>
    <p:sldId id="354" r:id="rId11"/>
    <p:sldId id="362" r:id="rId12"/>
    <p:sldId id="363" r:id="rId13"/>
    <p:sldId id="355" r:id="rId14"/>
    <p:sldId id="356" r:id="rId15"/>
    <p:sldId id="357" r:id="rId16"/>
    <p:sldId id="348" r:id="rId17"/>
    <p:sldId id="349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man, Jodi" initials="IJ" lastIdx="2" clrIdx="0"/>
  <p:cmAuthor id="1" name="Copyeditor" initials="CE-JAM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D25"/>
    <a:srgbClr val="EEEFD6"/>
    <a:srgbClr val="DF584A"/>
    <a:srgbClr val="F7B3BA"/>
    <a:srgbClr val="FFD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3" autoAdjust="0"/>
    <p:restoredTop sz="94097" autoAdjust="0"/>
  </p:normalViewPr>
  <p:slideViewPr>
    <p:cSldViewPr snapToGrid="0" snapToObjects="1">
      <p:cViewPr>
        <p:scale>
          <a:sx n="79" d="100"/>
          <a:sy n="79" d="100"/>
        </p:scale>
        <p:origin x="-2532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8B5C72A-7EE3-455A-95E1-A79A80A99B89}" type="datetime1">
              <a:rPr lang="en-US"/>
              <a:pPr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7005B84-EFC2-4FBC-92CC-9968AC703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7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Calibri" pitchFamily="34" charset="0"/>
              </a:rPr>
              <a:t>Basic Practice of Statistics - 3rd Edition</a:t>
            </a: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Calibri" pitchFamily="34" charset="0"/>
              </a:rPr>
              <a:t>Chapter 5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E4F941F-3703-4FA3-9604-6DD1AF4F6829}" type="slidenum">
              <a:rPr lang="en-US" sz="1200">
                <a:latin typeface="Calibri" pitchFamily="34" charset="0"/>
              </a:rPr>
              <a:pPr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27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17AA0B-66BB-41E0-895E-265C9B3EA3DC}" type="slidenum">
              <a:rPr lang="en-US" altLang="en-US" sz="1200">
                <a:latin typeface="Calibri" pitchFamily="34" charset="0"/>
              </a:rPr>
              <a:pPr eaLnBrk="1" hangingPunct="1"/>
              <a:t>9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7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17AA0B-66BB-41E0-895E-265C9B3EA3DC}" type="slidenum">
              <a:rPr lang="en-US" altLang="en-US" sz="1200">
                <a:latin typeface="Calibri" pitchFamily="34" charset="0"/>
              </a:rPr>
              <a:pPr eaLnBrk="1" hangingPunct="1"/>
              <a:t>10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47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425AC0E-D56F-4983-9A74-53A7D3F534D3}" type="slidenum">
              <a:rPr lang="en-US" altLang="en-US">
                <a:latin typeface="Calibri" pitchFamily="34" charset="0"/>
              </a:rPr>
              <a:pPr eaLnBrk="1" hangingPunct="1"/>
              <a:t>12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17AA0B-66BB-41E0-895E-265C9B3EA3DC}" type="slidenum">
              <a:rPr lang="en-US" altLang="en-US" sz="1200">
                <a:latin typeface="Calibri" pitchFamily="34" charset="0"/>
              </a:rPr>
              <a:pPr eaLnBrk="1" hangingPunct="1"/>
              <a:t>13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7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17AA0B-66BB-41E0-895E-265C9B3EA3DC}" type="slidenum">
              <a:rPr lang="en-US" altLang="en-US" sz="1200">
                <a:latin typeface="Calibri" pitchFamily="34" charset="0"/>
              </a:rPr>
              <a:pPr eaLnBrk="1" hangingPunct="1"/>
              <a:t>14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3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E41B-DC42-417E-A0B7-C87892EBB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030A-EB1B-42D9-B220-F99C6FD47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6013-A07E-4B62-B6E9-BA87B56EB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BPS - 5th Ed.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938E14-6B0E-4BDF-A43C-C518D8F63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50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36B2-B467-4880-AB23-8F1A06B4F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84A2-600D-45DC-90E1-4B77835C7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C45-FA2A-4F7D-9726-107463EE8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9DC8-80F5-4DB1-8B11-0234F6F8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C0E0-2D67-4F09-9805-E820004D8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2F01-9F1B-4D00-8A3D-B52C881BB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9381-81E4-45CA-81DC-B46CB546C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F2A003-8710-4CD4-8110-33E468165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C8D743-E708-45B6-8E91-6185BD036C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7381" y="2889076"/>
            <a:ext cx="4267199" cy="124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cap="none" dirty="0">
                <a:latin typeface="Arial" charset="0"/>
                <a:cs typeface="Arial" charset="0"/>
              </a:rPr>
              <a:t>CHAPTER </a:t>
            </a:r>
            <a:r>
              <a:rPr lang="en-US" sz="3200" b="1" dirty="0" smtClean="0">
                <a:latin typeface="Arial" charset="0"/>
                <a:cs typeface="Arial" charset="0"/>
              </a:rPr>
              <a:t>21</a:t>
            </a:r>
            <a:r>
              <a:rPr lang="en-US" sz="3200" b="1" cap="none" dirty="0" smtClean="0">
                <a:latin typeface="Arial" charset="0"/>
                <a:cs typeface="Arial" charset="0"/>
              </a:rPr>
              <a:t>:</a:t>
            </a:r>
            <a:br>
              <a:rPr lang="en-US" sz="3200" b="1" cap="none" dirty="0" smtClean="0">
                <a:latin typeface="Arial" charset="0"/>
                <a:cs typeface="Arial" charset="0"/>
              </a:rPr>
            </a:br>
            <a:r>
              <a:rPr lang="en-US" sz="3200" b="1" cap="none" dirty="0" smtClean="0">
                <a:latin typeface="Arial" charset="0"/>
                <a:cs typeface="Arial" charset="0"/>
              </a:rPr>
              <a:t/>
            </a:r>
            <a:br>
              <a:rPr lang="en-US" sz="3200" b="1" cap="none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Comparing Two</a:t>
            </a:r>
            <a:br>
              <a:rPr lang="en-US" sz="2800" b="1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Means</a:t>
            </a:r>
            <a:endParaRPr lang="en-US" sz="2800" b="1" cap="none" dirty="0">
              <a:latin typeface="Arial" charset="0"/>
              <a:cs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365" y="5691334"/>
            <a:ext cx="3309803" cy="407065"/>
          </a:xfrm>
        </p:spPr>
        <p:txBody>
          <a:bodyPr>
            <a:normAutofit fontScale="77500" lnSpcReduction="20000"/>
          </a:bodyPr>
          <a:lstStyle/>
          <a:p>
            <a:pPr algn="r" eaLnBrk="1" hangingPunct="1"/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Lecture PowerPoint Slides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4128" y="4441444"/>
            <a:ext cx="3974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27CA3"/>
                </a:solidFill>
                <a:cs typeface="Arial" pitchFamily="34" charset="0"/>
              </a:rPr>
              <a:t>Basic Practice of Statistics</a:t>
            </a:r>
            <a:endParaRPr lang="en-US" sz="2000" i="1" dirty="0">
              <a:solidFill>
                <a:srgbClr val="727CA3"/>
              </a:solidFill>
              <a:cs typeface="Arial" pitchFamily="34" charset="0"/>
            </a:endParaRPr>
          </a:p>
          <a:p>
            <a:r>
              <a:rPr lang="en-US" dirty="0" smtClean="0">
                <a:solidFill>
                  <a:srgbClr val="727CA3"/>
                </a:solidFill>
                <a:cs typeface="Arial" pitchFamily="34" charset="0"/>
              </a:rPr>
              <a:t>7</a:t>
            </a:r>
            <a:r>
              <a:rPr lang="en-US" baseline="30000" dirty="0" smtClean="0">
                <a:solidFill>
                  <a:srgbClr val="727CA3"/>
                </a:solidFill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727CA3"/>
                </a:solidFill>
                <a:cs typeface="Arial" pitchFamily="34" charset="0"/>
              </a:rPr>
              <a:t> Edition</a:t>
            </a:r>
            <a:endParaRPr lang="en-US" dirty="0">
              <a:solidFill>
                <a:srgbClr val="727CA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47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96" y="595322"/>
            <a:ext cx="7772400" cy="776748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4445" y="1382219"/>
                <a:ext cx="8605229" cy="53900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(cont’d)  The descriptive statistics:</a:t>
                </a: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using Option 2 (conservative degrees of freedom in absence of technology),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−1=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00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 = 1.833, giving:</a:t>
                </a: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±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525.751−373.269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±1.833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107.121</m:t>
                                </m:r>
                              </m:e>
                              <m:sub/>
                              <m:sup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67.498</m:t>
                                </m:r>
                              </m:e>
                              <m:sub/>
                              <m:sup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152.482</m:t>
                    </m:r>
                    <m:r>
                      <a:rPr lang="en-US" sz="20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±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73.390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79.09 to 225.87 minutes</a:t>
                </a:r>
              </a:p>
              <a:p>
                <a:pPr>
                  <a:buClr>
                    <a:schemeClr val="bg1"/>
                  </a:buClr>
                </a:pP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Software using Option 1 gives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df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15.174 and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 = 1.752, for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confidence interval of 82.35 to 222.62 minutes—narrower because Option 2 is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conservative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CONCLUDE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 Whichever interval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report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are (at least) 90%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the mean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 daily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minutes spent standing and walking between lean and mildly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obese adults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lies in this interval.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445" y="1382219"/>
                <a:ext cx="8605229" cy="5390068"/>
              </a:xfrm>
              <a:blipFill rotWithShape="1">
                <a:blip r:embed="rId3"/>
                <a:stretch>
                  <a:fillRect l="-425" t="-1131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27240"/>
                  </p:ext>
                </p:extLst>
              </p:nvPr>
            </p:nvGraphicFramePr>
            <p:xfrm>
              <a:off x="1524000" y="1760165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Group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Mean,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Std. Dev.,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i="1" baseline="0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(lean)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525.751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107.121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 (obese)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373.269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67.498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27240"/>
                  </p:ext>
                </p:extLst>
              </p:nvPr>
            </p:nvGraphicFramePr>
            <p:xfrm>
              <a:off x="1524000" y="1760165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Group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800" t="-8197" r="-202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800" t="-8197" r="-102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Std. Dev.,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i="1" baseline="0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(lean)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525.751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107.121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 (obese)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373.269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67.498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6117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530" y="854242"/>
            <a:ext cx="7772400" cy="700374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Two-Sample </a:t>
            </a:r>
            <a:r>
              <a:rPr lang="en-US" altLang="en-US" sz="3600" i="1" dirty="0" smtClean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 Procedures: </a:t>
            </a:r>
            <a:br>
              <a:rPr lang="en-US" altLang="en-US" sz="3600" dirty="0" smtClean="0">
                <a:latin typeface="Gill Sans" charset="0"/>
                <a:ea typeface="ＭＳ Ｐゴシック" pitchFamily="34" charset="-128"/>
              </a:rPr>
            </a:br>
            <a:r>
              <a:rPr lang="en-US" altLang="en-US" sz="3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Two-Sample </a:t>
            </a:r>
            <a:r>
              <a:rPr lang="en-US" altLang="en-US" sz="3200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</a:t>
            </a:r>
            <a:r>
              <a:rPr lang="en-US" altLang="en-US" sz="3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Test</a:t>
            </a:r>
            <a:endParaRPr lang="en-US" altLang="en-US" sz="3600" dirty="0" smtClean="0">
              <a:latin typeface="Gill Sans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67323" y="1841247"/>
                <a:ext cx="8059991" cy="4330966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TWO-SAMPLE </a:t>
                </a:r>
                <a:r>
                  <a:rPr lang="en-US" sz="20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PROCEDURES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test the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2000" b="1" i="1" dirty="0" smtClean="0"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dirty="0" smtClean="0">
                        <a:latin typeface="Cambria Math"/>
                        <a:cs typeface="Arial" panose="020B0604020202020204" pitchFamily="34" charset="0"/>
                      </a:rPr>
                      <m:t> = 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two-sample </a:t>
                </a:r>
                <a:r>
                  <a:rPr lang="en-US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statistic: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20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-values from 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 with degrees of freedom from either Option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(software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or Option 2 (the smaller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841247"/>
                <a:ext cx="8059991" cy="4330966"/>
              </a:xfrm>
              <a:blipFill rotWithShape="0">
                <a:blip r:embed="rId2"/>
                <a:stretch>
                  <a:fillRect l="-454" t="-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7323" y="1791385"/>
            <a:ext cx="8376627" cy="3781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17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47F4A5AE-467A-414E-9D08-08B8DD030EB1}" type="slidenum">
              <a:rPr lang="en-US" altLang="en-US" sz="1200">
                <a:solidFill>
                  <a:schemeClr val="bg1"/>
                </a:solidFill>
              </a:rPr>
              <a:pPr eaLnBrk="1" hangingPunct="1">
                <a:lnSpc>
                  <a:spcPct val="80000"/>
                </a:lnSpc>
              </a:pPr>
              <a:t>12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924" y="152400"/>
            <a:ext cx="7292975" cy="749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Two-Sample </a:t>
            </a:r>
            <a:r>
              <a:rPr lang="en-US" altLang="en-US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Test</a:t>
            </a:r>
          </a:p>
        </p:txBody>
      </p:sp>
      <p:grpSp>
        <p:nvGrpSpPr>
          <p:cNvPr id="31748" name="Group 13"/>
          <p:cNvGrpSpPr>
            <a:grpSpLocks/>
          </p:cNvGrpSpPr>
          <p:nvPr/>
        </p:nvGrpSpPr>
        <p:grpSpPr bwMode="auto">
          <a:xfrm>
            <a:off x="644525" y="1101725"/>
            <a:ext cx="7908925" cy="4895850"/>
            <a:chOff x="539752" y="1131128"/>
            <a:chExt cx="7843837" cy="4895877"/>
          </a:xfrm>
        </p:grpSpPr>
        <p:grpSp>
          <p:nvGrpSpPr>
            <p:cNvPr id="31750" name="Group 9"/>
            <p:cNvGrpSpPr>
              <a:grpSpLocks/>
            </p:cNvGrpSpPr>
            <p:nvPr/>
          </p:nvGrpSpPr>
          <p:grpSpPr bwMode="auto">
            <a:xfrm>
              <a:off x="539752" y="1131128"/>
              <a:ext cx="7843837" cy="4895877"/>
              <a:chOff x="497526" y="2913000"/>
              <a:chExt cx="7843838" cy="4892713"/>
            </a:xfrm>
          </p:grpSpPr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497526" y="3284237"/>
                <a:ext cx="7843838" cy="4521476"/>
              </a:xfrm>
              <a:prstGeom prst="rect">
                <a:avLst/>
              </a:prstGeom>
              <a:solidFill>
                <a:srgbClr val="EEEFD6"/>
              </a:solidFill>
              <a:ln w="10000">
                <a:solidFill>
                  <a:srgbClr val="D2DA7A"/>
                </a:solidFill>
                <a:miter lim="800000"/>
                <a:headEnd/>
                <a:tailEnd/>
              </a:ln>
              <a:effectLst>
                <a:outerShdw blurRad="38100" dist="30000" dir="5400000" rotWithShape="0">
                  <a:srgbClr val="808080">
                    <a:alpha val="45000"/>
                  </a:srgbClr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621907" y="2913000"/>
                <a:ext cx="7514780" cy="337921"/>
              </a:xfrm>
              <a:prstGeom prst="rect">
                <a:avLst/>
              </a:prstGeom>
              <a:solidFill>
                <a:srgbClr val="D6DFE8"/>
              </a:solidFill>
              <a:ln w="10000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38100" dist="30000" dir="5400000" rotWithShape="0">
                  <a:srgbClr val="808080">
                    <a:alpha val="45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+mn-lt"/>
                    <a:ea typeface="ＭＳ Ｐゴシック" pitchFamily="-111" charset="-128"/>
                    <a:cs typeface="ＭＳ Ｐゴシック" pitchFamily="-111" charset="-128"/>
                  </a:rPr>
                  <a:t>Two-Sample </a:t>
                </a:r>
                <a:r>
                  <a:rPr lang="en-US" sz="1600" b="1" i="1" dirty="0" err="1">
                    <a:solidFill>
                      <a:srgbClr val="000000"/>
                    </a:solidFill>
                    <a:latin typeface="+mn-lt"/>
                    <a:ea typeface="ＭＳ Ｐゴシック" pitchFamily="-111" charset="-128"/>
                    <a:cs typeface="ＭＳ Ｐゴシック" pitchFamily="-111" charset="-128"/>
                  </a:rPr>
                  <a:t>t</a:t>
                </a:r>
                <a:r>
                  <a:rPr lang="en-US" sz="1600" b="1" i="1" dirty="0">
                    <a:solidFill>
                      <a:srgbClr val="000000"/>
                    </a:solidFill>
                    <a:latin typeface="+mn-lt"/>
                    <a:ea typeface="ＭＳ Ｐゴシック" pitchFamily="-111" charset="-128"/>
                    <a:cs typeface="ＭＳ Ｐゴシック" pitchFamily="-111" charset="-128"/>
                  </a:rPr>
                  <a:t> </a:t>
                </a:r>
                <a:r>
                  <a:rPr lang="en-US" sz="1600" b="1" dirty="0">
                    <a:solidFill>
                      <a:srgbClr val="000000"/>
                    </a:solidFill>
                    <a:latin typeface="+mn-lt"/>
                    <a:ea typeface="ＭＳ Ｐゴシック" pitchFamily="-111" charset="-128"/>
                    <a:cs typeface="ＭＳ Ｐゴシック" pitchFamily="-111" charset="-128"/>
                  </a:rPr>
                  <a:t>Test for the Difference Between Two Means</a:t>
                </a:r>
              </a:p>
            </p:txBody>
          </p:sp>
        </p:grpSp>
        <p:graphicFrame>
          <p:nvGraphicFramePr>
            <p:cNvPr id="31751" name="Object 5"/>
            <p:cNvGraphicFramePr>
              <a:graphicFrameLocks noChangeAspect="1"/>
            </p:cNvGraphicFramePr>
            <p:nvPr/>
          </p:nvGraphicFramePr>
          <p:xfrm>
            <a:off x="709791" y="1484083"/>
            <a:ext cx="7513206" cy="321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4" imgW="5143500" imgH="2209800" progId="Equation.3">
                    <p:embed/>
                  </p:oleObj>
                </mc:Choice>
                <mc:Fallback>
                  <p:oleObj name="Equation" r:id="rId4" imgW="5143500" imgH="220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791" y="1484083"/>
                          <a:ext cx="7513206" cy="321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13" descr="Picture 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4925"/>
            <a:ext cx="75898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929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64" y="352432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71" y="1612645"/>
                <a:ext cx="8562367" cy="48596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cap="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Community </a:t>
                </a:r>
                <a:r>
                  <a:rPr lang="en-US" sz="2000" b="1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service and attachment to friends</a:t>
                </a:r>
                <a:endParaRPr lang="en-US" sz="2000" b="1" cap="all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college students who have volunteered for community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service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those who have not? A study obtained data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from 57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 who had done service work and 17 who had not. One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the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response variables was </a:t>
                </a:r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measure of attachment to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friends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Here are the results: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investigator had no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specific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 for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 in mind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before looking at the data, so the alternative is two-sided. We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will test the following hypotheses: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71" y="1612645"/>
                <a:ext cx="8562367" cy="4859603"/>
              </a:xfrm>
              <a:blipFill rotWithShape="1">
                <a:blip r:embed="rId3"/>
                <a:stretch>
                  <a:fillRect l="-783" t="-502" r="-1282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7393455"/>
                  </p:ext>
                </p:extLst>
              </p:nvPr>
            </p:nvGraphicFramePr>
            <p:xfrm>
              <a:off x="1406013" y="3598665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1716"/>
                    <a:gridCol w="1366684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Group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Condition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baseline="0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Service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105.32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14.68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 service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96.82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14.26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7393455"/>
                  </p:ext>
                </p:extLst>
              </p:nvPr>
            </p:nvGraphicFramePr>
            <p:xfrm>
              <a:off x="1406013" y="3598665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1716"/>
                    <a:gridCol w="1366684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Group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Condition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9502" t="-8197" r="-20099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1000" t="-8197" r="-102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baseline="0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Service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105.32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14.68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 service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96.82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14.26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5848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2" y="538176"/>
            <a:ext cx="7772400" cy="7767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3019" y="1283316"/>
                <a:ext cx="8633806" cy="5488971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The two-sample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statistic: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  <a:ea typeface="Cambria Math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mr>
                        <m:mr>
                          <m:e/>
                          <m:e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105.32−96.82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14.68</m:t>
                                            </m:r>
                                          </m:e>
                                          <m:sub/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57</m:t>
                                        </m:r>
                                      </m:den>
                                    </m:f>
                                    <m: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14.26</m:t>
                                            </m:r>
                                          </m:e>
                                          <m:sub/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17</m:t>
                                        </m:r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mr>
                        <m:mr>
                          <m:e/>
                          <m:e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type m:val="skw"/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8.5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3.9677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=2.142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Software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Option 1) says that the two-sided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-value is 0.0414.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Option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=56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00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16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therefore comparing our test statistic of 2.142 to two-sided critical values of a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(16) distribution, Table C shows the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-value is between 0.05 and 0.04.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CONCLUDE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 The data give moderately strong evidence 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0.05) that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 who have engaged in community service are, on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average, more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attached to their friends.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019" y="1283316"/>
                <a:ext cx="8633806" cy="5488971"/>
              </a:xfrm>
              <a:blipFill rotWithShape="0">
                <a:blip r:embed="rId3"/>
                <a:stretch>
                  <a:fillRect l="-494" t="-556" r="-141" b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958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5160" y="264726"/>
            <a:ext cx="8077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Robustness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69594" y="1602208"/>
                <a:ext cx="8417206" cy="501291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two-sample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procedures are more robust than the one-sample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methods, particularly when the distributions are not symmetric.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the sizes of the two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samples are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equal and the two populations being compared have distributions with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similar shapes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probability values from 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table are quite accurate for a broad range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distributions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the sample sizes are as small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When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population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distributions have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shapes, larger samples are needed.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As a guide to practice, adapt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guidelines for one-sample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procedures to two-sample procedures by replacing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“sample size”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“sum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sample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sizes,”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Caution: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In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planning a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two-sample study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choose equal sample sizes whenever possible. The two-sample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procedures are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most robust against non-Normality in this case, and the conservative Option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probability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values are most accurate.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594" y="1602208"/>
                <a:ext cx="8417206" cy="5012913"/>
              </a:xfrm>
              <a:blipFill rotWithShape="0">
                <a:blip r:embed="rId2"/>
                <a:stretch>
                  <a:fillRect l="-434"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677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2" y="847741"/>
            <a:ext cx="8077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Avoid the Pooled Two-Sample </a:t>
            </a:r>
            <a:r>
              <a:rPr lang="en-US" altLang="en-US" sz="3600" i="1" dirty="0" smtClean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 Procedures*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8070" y="2336705"/>
            <a:ext cx="8419202" cy="399266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calculators and software packages offer a choice of two-sample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statistics. One is often labeled for “unequal” variances; the other for “equal” variances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“unequal” variance procedure is our two-sample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Never use the pooled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procedures if you have software or technology that will implement the “unequal” variance procedure.</a:t>
            </a:r>
          </a:p>
        </p:txBody>
      </p:sp>
    </p:spTree>
    <p:extLst>
      <p:ext uri="{BB962C8B-B14F-4D97-AF65-F5344CB8AC3E}">
        <p14:creationId xmlns:p14="http://schemas.microsoft.com/office/powerpoint/2010/main" val="4293172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4" y="747719"/>
            <a:ext cx="8077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Avoid Inference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A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bout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S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tandard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D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eviations*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43778" y="2122397"/>
            <a:ext cx="8519222" cy="4409768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methods for inference about the standard deviations of Normal populations. The most common such method is the “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test” for comparing the standard deviations of two Normal populations.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Unlike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procedures for means, the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test for standard deviations is extremely sensitive to non-Normal distributions.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do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recommend trying to do inference about population standard deviations in basic statistical practice.</a:t>
            </a:r>
          </a:p>
        </p:txBody>
      </p:sp>
    </p:spTree>
    <p:extLst>
      <p:ext uri="{BB962C8B-B14F-4D97-AF65-F5344CB8AC3E}">
        <p14:creationId xmlns:p14="http://schemas.microsoft.com/office/powerpoint/2010/main" val="2943162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700088" y="592131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ill Sans" charset="0"/>
                <a:ea typeface="ＭＳ Ｐゴシック" pitchFamily="34" charset="-128"/>
              </a:rPr>
              <a:t>In Chapter 21, We </a:t>
            </a:r>
            <a:r>
              <a:rPr lang="en-US" dirty="0">
                <a:latin typeface="Gill Sans" charset="0"/>
                <a:ea typeface="ＭＳ Ｐゴシック" pitchFamily="34" charset="-128"/>
              </a:rPr>
              <a:t>C</a:t>
            </a:r>
            <a:r>
              <a:rPr lang="en-US" dirty="0" smtClean="0">
                <a:latin typeface="Gill Sans" charset="0"/>
                <a:ea typeface="ＭＳ Ｐゴシック" pitchFamily="34" charset="-128"/>
              </a:rPr>
              <a:t>over …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359229" y="1749213"/>
            <a:ext cx="8501741" cy="488019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Two-sample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Comparing two population means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Two-sample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procedures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Robustness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pooled two-sample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procedures*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inference about standard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deviations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34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BDF76456-FC40-482A-BB1E-014886AE2D63}" type="slidenum">
              <a:rPr lang="en-US" altLang="en-US" sz="1200">
                <a:solidFill>
                  <a:schemeClr val="bg1"/>
                </a:solidFill>
              </a:rPr>
              <a:pPr eaLnBrk="1" hangingPunct="1">
                <a:lnSpc>
                  <a:spcPct val="80000"/>
                </a:lnSpc>
              </a:pPr>
              <a:t>3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7213" y="152400"/>
            <a:ext cx="8586787" cy="771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Two-Sample Problems</a:t>
            </a: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557213" y="1081088"/>
            <a:ext cx="824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Suppose we want to compare the mean of some quantitative variable for the individuals in two populations―Population 1 and Population 2.</a:t>
            </a:r>
          </a:p>
        </p:txBody>
      </p:sp>
      <p:pic>
        <p:nvPicPr>
          <p:cNvPr id="16" name="Picture 15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800600"/>
            <a:ext cx="866616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57213" y="2149475"/>
            <a:ext cx="77612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Our parameters of interest are the population means </a:t>
            </a:r>
            <a:r>
              <a:rPr lang="en-US" altLang="en-US" sz="2000" i="1">
                <a:solidFill>
                  <a:srgbClr val="000000"/>
                </a:solidFill>
              </a:rPr>
              <a:t>µ</a:t>
            </a:r>
            <a:r>
              <a:rPr lang="en-US" altLang="en-US" sz="2000" baseline="-25000">
                <a:solidFill>
                  <a:srgbClr val="000000"/>
                </a:solidFill>
              </a:rPr>
              <a:t>1</a:t>
            </a:r>
            <a:r>
              <a:rPr lang="en-US" altLang="en-US" sz="2000" i="1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</a:rPr>
              <a:t>and </a:t>
            </a:r>
            <a:r>
              <a:rPr lang="en-US" altLang="en-US" sz="2000" i="1">
                <a:solidFill>
                  <a:srgbClr val="000000"/>
                </a:solidFill>
              </a:rPr>
              <a:t>µ</a:t>
            </a:r>
            <a:r>
              <a:rPr lang="en-US" altLang="en-US" sz="2000" baseline="-25000">
                <a:solidFill>
                  <a:srgbClr val="000000"/>
                </a:solidFill>
              </a:rPr>
              <a:t>2</a:t>
            </a:r>
            <a:r>
              <a:rPr lang="en-US" altLang="en-US" sz="2000">
                <a:solidFill>
                  <a:srgbClr val="000000"/>
                </a:solidFill>
              </a:rPr>
              <a:t>. The best approach is to take separate random samples from each population and to compare the sample means. 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We use the mean response in the two groups to make the comparison. Here</a:t>
            </a:r>
            <a:r>
              <a:rPr lang="ja-JP" altLang="en-US" sz="2000">
                <a:solidFill>
                  <a:srgbClr val="000000"/>
                </a:solidFill>
              </a:rPr>
              <a:t>’</a:t>
            </a:r>
            <a:r>
              <a:rPr lang="en-US" altLang="ja-JP" sz="2000">
                <a:solidFill>
                  <a:srgbClr val="000000"/>
                </a:solidFill>
              </a:rPr>
              <a:t>s a table that summarizes these two situations:</a:t>
            </a:r>
            <a:endParaRPr lang="en-US" alt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95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2" y="243575"/>
            <a:ext cx="8328025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Comparing Two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P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opulation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M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Grp="1" noChangeArrowheads="1"/>
              </p:cNvSpPr>
              <p:nvPr>
                <p:ph sz="quarter" idx="2"/>
              </p:nvPr>
            </p:nvSpPr>
            <p:spPr>
              <a:xfrm>
                <a:off x="249802" y="1683973"/>
                <a:ext cx="8578288" cy="3602405"/>
              </a:xfrm>
            </p:spPr>
            <p:txBody>
              <a:bodyPr>
                <a:noAutofit/>
              </a:bodyPr>
              <a:lstStyle/>
              <a:p>
                <a:pPr marL="68580" indent="0">
                  <a:spcBef>
                    <a:spcPts val="1200"/>
                  </a:spcBef>
                  <a:buNone/>
                </a:pPr>
                <a:r>
                  <a:rPr lang="en-US" sz="1800" b="1" cap="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conditions </a:t>
                </a:r>
                <a:r>
                  <a:rPr lang="en-US" sz="1800" b="1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for inference </a:t>
                </a:r>
                <a:r>
                  <a:rPr lang="en-US" sz="1800" b="1" cap="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comparing two means</a:t>
                </a:r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We have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two SRSs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two distinct populations. The samples are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independent.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is, one sample has no influence on the other.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We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the same response variable for both samples. </a:t>
                </a:r>
              </a:p>
              <a:p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Both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populations are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Normally distributed.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means and standard deviations of the populations are unknown. In practice, it is enough that the distributions have similar shapes and that the data have no strong outliers.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Call the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first population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second because the variable may have different distributions in the two populations.</a:t>
                </a:r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Here is how we describe the two populations:</a:t>
                </a:r>
              </a:p>
            </p:txBody>
          </p:sp>
        </mc:Choice>
        <mc:Fallback xmlns="">
          <p:sp>
            <p:nvSpPr>
              <p:cNvPr id="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249802" y="1683973"/>
                <a:ext cx="8578288" cy="3602405"/>
              </a:xfrm>
              <a:blipFill rotWithShape="0">
                <a:blip r:embed="rId2"/>
                <a:stretch>
                  <a:fillRect l="-355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49801" y="1628772"/>
            <a:ext cx="8606865" cy="2185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2460988"/>
                  </p:ext>
                </p:extLst>
              </p:nvPr>
            </p:nvGraphicFramePr>
            <p:xfrm>
              <a:off x="685800" y="4969402"/>
              <a:ext cx="7735528" cy="16457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3882"/>
                    <a:gridCol w="1933882"/>
                    <a:gridCol w="1933882"/>
                    <a:gridCol w="1933882"/>
                  </a:tblGrid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Population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Variable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Standard deviation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2460988"/>
                  </p:ext>
                </p:extLst>
              </p:nvPr>
            </p:nvGraphicFramePr>
            <p:xfrm>
              <a:off x="685800" y="4969402"/>
              <a:ext cx="7735528" cy="16457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3882"/>
                    <a:gridCol w="1933882"/>
                    <a:gridCol w="1933882"/>
                    <a:gridCol w="1933882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Population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Variable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Standard deviation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631" t="-132530" r="-201577" b="-10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32530" r="-100943" b="-10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946" t="-132530" r="-1262" b="-104819"/>
                          </a:stretch>
                        </a:blipFill>
                      </a:tcPr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631" t="-232530" r="-201577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232530" r="-100943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946" t="-232530" r="-1262" b="-48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150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87792" y="331236"/>
            <a:ext cx="8399463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Comparing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wo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P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opulation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M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71453" y="1778463"/>
                <a:ext cx="8258180" cy="460805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Here is how we describe the two samples: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do inference about the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between the means of two populations, we start from the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between the means of the two samples.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453" y="1778463"/>
                <a:ext cx="8258180" cy="4608053"/>
              </a:xfrm>
              <a:blipFill rotWithShape="0">
                <a:blip r:embed="rId2"/>
                <a:stretch>
                  <a:fillRect l="-960" t="-1323" r="-2068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601988"/>
                  </p:ext>
                </p:extLst>
              </p:nvPr>
            </p:nvGraphicFramePr>
            <p:xfrm>
              <a:off x="686260" y="2381051"/>
              <a:ext cx="7735528" cy="19200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3882"/>
                    <a:gridCol w="1933882"/>
                    <a:gridCol w="1933882"/>
                    <a:gridCol w="1933882"/>
                  </a:tblGrid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Population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</a:t>
                          </a:r>
                          <a:r>
                            <a:rPr lang="en-US" baseline="0" dirty="0" smtClean="0"/>
                            <a:t> size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 mean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 standard deviation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601988"/>
                  </p:ext>
                </p:extLst>
              </p:nvPr>
            </p:nvGraphicFramePr>
            <p:xfrm>
              <a:off x="686260" y="2381051"/>
              <a:ext cx="7735528" cy="19200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3882"/>
                    <a:gridCol w="1933882"/>
                    <a:gridCol w="1933882"/>
                    <a:gridCol w="1933882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Population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</a:t>
                          </a:r>
                          <a:r>
                            <a:rPr lang="en-US" baseline="0" dirty="0" smtClean="0"/>
                            <a:t> size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 mean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 standard deviation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631" t="-186747" r="-201577" b="-10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86747" r="-100943" b="-10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946" t="-186747" r="-1262" b="-104819"/>
                          </a:stretch>
                        </a:blipFill>
                      </a:tcPr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631" t="-286747" r="-201577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286747" r="-100943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946" t="-286747" r="-1262" b="-48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9928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7970" y="637527"/>
            <a:ext cx="7772400" cy="601869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Two-Sample </a:t>
            </a:r>
            <a:r>
              <a:rPr lang="en-US" altLang="en-US" sz="3600" i="1" dirty="0" smtClean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 Procedures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68231" y="1467853"/>
                <a:ext cx="8590019" cy="498196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take variation into account, we would like to standardize the observed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subtracting its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dividing the result by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its standard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deviation. </a:t>
                </a:r>
                <a:endParaRPr lang="en-US" sz="2000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:endParaRPr lang="en-US" sz="2000" i="1" dirty="0">
                  <a:latin typeface="Cambria Math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:endParaRPr lang="en-US" sz="2000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Because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don't know the population standard deviations, we estimate them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by the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 standard deviations from our two samples. The result is the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standard error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estimated standard deviation, of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sample means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𝑆𝐸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231" y="1467853"/>
                <a:ext cx="8590019" cy="4981964"/>
              </a:xfrm>
              <a:blipFill rotWithShape="1">
                <a:blip r:embed="rId3"/>
                <a:stretch>
                  <a:fillRect l="-426" t="-490" r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784294"/>
              </p:ext>
            </p:extLst>
          </p:nvPr>
        </p:nvGraphicFramePr>
        <p:xfrm>
          <a:off x="627970" y="2644941"/>
          <a:ext cx="764540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5232400" imgH="825500" progId="Equation.3">
                  <p:embed/>
                </p:oleObj>
              </mc:Choice>
              <mc:Fallback>
                <p:oleObj name="Equation" r:id="rId4" imgW="5232400" imgH="825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70" y="2644941"/>
                        <a:ext cx="7645400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449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258" y="263979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Two-Sample </a:t>
            </a:r>
            <a:r>
              <a:rPr lang="en-US" altLang="en-US" sz="3600" i="1" dirty="0" smtClean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 Procedures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82516" y="1608502"/>
                <a:ext cx="8461433" cy="494946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When we standardize the estimate by subtracting its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dividing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result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its standard error, the result is the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two-sample </a:t>
                </a:r>
                <a:r>
                  <a:rPr lang="en-US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statistic:</a:t>
                </a:r>
                <a:endPara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two-sample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statistic has approximately a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distribution. It does not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have exactly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distribution,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even if the populations are both exactly Normal. In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practice, however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approximation is very accurate. There are two practical options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using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two-sample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procedures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can use technology to determine degrees of freedom OR we can use the smaller of </a:t>
                </a:r>
                <a:r>
                  <a:rPr lang="en-US" alt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1 </a:t>
                </a:r>
                <a:r>
                  <a:rPr lang="en-US" alt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n</a:t>
                </a:r>
                <a:r>
                  <a:rPr lang="en-US" alt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1 for the degrees of freedom</a:t>
                </a:r>
                <a:r>
                  <a:rPr lang="en-US" alt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516" y="1608502"/>
                <a:ext cx="8461433" cy="4949467"/>
              </a:xfrm>
              <a:blipFill rotWithShape="1">
                <a:blip r:embed="rId2"/>
                <a:stretch>
                  <a:fillRect l="-432" t="-493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19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242" y="890336"/>
            <a:ext cx="7772400" cy="649999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Two-Sample </a:t>
            </a:r>
            <a:r>
              <a:rPr lang="en-US" altLang="en-US" sz="3600" i="1" dirty="0" smtClean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 Procedures:</a:t>
            </a:r>
            <a:br>
              <a:rPr lang="en-US" altLang="en-US" sz="3600" dirty="0" smtClean="0">
                <a:latin typeface="Gill Sans" charset="0"/>
                <a:ea typeface="ＭＳ Ｐゴシック" pitchFamily="34" charset="-128"/>
              </a:rPr>
            </a:br>
            <a:r>
              <a:rPr lang="en-US" altLang="en-US" sz="3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Confidence Interval for </a:t>
            </a:r>
            <a:r>
              <a:rPr lang="en-US" altLang="en-US" sz="3200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µ</a:t>
            </a:r>
            <a:r>
              <a:rPr lang="en-US" altLang="en-US" sz="3200" baseline="-25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 </a:t>
            </a:r>
            <a:r>
              <a:rPr lang="en-US" altLang="en-US" sz="3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lang="en-US" altLang="en-US" sz="3200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µ</a:t>
            </a:r>
            <a:r>
              <a:rPr lang="en-US" altLang="en-US" sz="3200" i="1" baseline="-25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  <a:endParaRPr lang="en-US" altLang="en-US" sz="3600" dirty="0" smtClean="0">
              <a:latin typeface="Gill Sans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902" y="1869823"/>
                <a:ext cx="8433773" cy="4159516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TWO-SAMPLE </a:t>
                </a:r>
                <a:r>
                  <a:rPr lang="en-US" sz="20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PROCEDURES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Draw an SRS of size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a large Normal population with unknown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draw an independent SRS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another large Normal population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unknown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dirty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A level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confidence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dirty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1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b="1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dirty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given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±</m:t>
                      </m:r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critical value for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level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 with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degrees of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freedom from either Option 1 (software) or Option 2 (the smaller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902" y="1869823"/>
                <a:ext cx="8433773" cy="4159516"/>
              </a:xfrm>
              <a:blipFill rotWithShape="0">
                <a:blip r:embed="rId2"/>
                <a:stretch>
                  <a:fillRect l="-506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95901" y="1834223"/>
            <a:ext cx="8433773" cy="3677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9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6" y="323856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4459" y="1712653"/>
                <a:ext cx="8290904" cy="4831028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People gain weight when they take in more energy from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food than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they expend. James Levine and his collaborators at the Mayo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Clinic investigated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link between obesity and energy spent on daily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activity with data from a study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health volunteers; 10 who were lean, 10 who were mildly obese but still healthy.  They wanted to address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question:  D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lean and obese people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average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they spend standing and walking?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Give a 90%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 in average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daily minutes spent standing and walking between lean and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mildly obese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adults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Examination of the data reveals all conditions for inference can be (at least reasonably) assumed; the distributions are a bit irregular, but with only 10 observations this is to be expected.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459" y="1712653"/>
                <a:ext cx="8290904" cy="4831028"/>
              </a:xfrm>
              <a:blipFill rotWithShape="0">
                <a:blip r:embed="rId3"/>
                <a:stretch>
                  <a:fillRect l="-441" t="-631" r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659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6113</TotalTime>
  <Words>1966</Words>
  <Application>Microsoft Office PowerPoint</Application>
  <PresentationFormat>On-screen Show (4:3)</PresentationFormat>
  <Paragraphs>175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Equation</vt:lpstr>
      <vt:lpstr>CHAPTER 21:  Comparing Two Means</vt:lpstr>
      <vt:lpstr>In Chapter 21, We Cover …</vt:lpstr>
      <vt:lpstr>Two-Sample Problems</vt:lpstr>
      <vt:lpstr>Comparing Two Population Means</vt:lpstr>
      <vt:lpstr>Comparing Two Population Means</vt:lpstr>
      <vt:lpstr>Two-Sample t Procedures</vt:lpstr>
      <vt:lpstr>Two-Sample t Procedures</vt:lpstr>
      <vt:lpstr>Two-Sample t Procedures: Confidence Interval for µ1 - µ2</vt:lpstr>
      <vt:lpstr>Example</vt:lpstr>
      <vt:lpstr>Example</vt:lpstr>
      <vt:lpstr>Two-Sample t Procedures:  Two-Sample t Test</vt:lpstr>
      <vt:lpstr>Two-Sample t Test</vt:lpstr>
      <vt:lpstr>Example</vt:lpstr>
      <vt:lpstr>Example</vt:lpstr>
      <vt:lpstr>Robustness Again</vt:lpstr>
      <vt:lpstr>Avoid the Pooled Two-Sample t Procedures*</vt:lpstr>
      <vt:lpstr>Avoid Inference About Standard Deviations*</vt:lpstr>
    </vt:vector>
  </TitlesOfParts>
  <Company>ISD 194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0:  Getting Started</dc:title>
  <dc:creator>drmark.gebert@gmail.com</dc:creator>
  <cp:lastModifiedBy>Anzhi Li</cp:lastModifiedBy>
  <cp:revision>404</cp:revision>
  <dcterms:created xsi:type="dcterms:W3CDTF">2011-07-11T00:21:16Z</dcterms:created>
  <dcterms:modified xsi:type="dcterms:W3CDTF">2015-11-09T18:12:20Z</dcterms:modified>
</cp:coreProperties>
</file>