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51" r:id="rId1"/>
  </p:sldMasterIdLst>
  <p:notesMasterIdLst>
    <p:notesMasterId r:id="rId10"/>
  </p:notesMasterIdLst>
  <p:sldIdLst>
    <p:sldId id="297" r:id="rId2"/>
    <p:sldId id="334" r:id="rId3"/>
    <p:sldId id="349" r:id="rId4"/>
    <p:sldId id="342" r:id="rId5"/>
    <p:sldId id="345" r:id="rId6"/>
    <p:sldId id="350" r:id="rId7"/>
    <p:sldId id="346" r:id="rId8"/>
    <p:sldId id="347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pyeditor" initials="CE-JAM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1D25"/>
    <a:srgbClr val="EEEFD6"/>
    <a:srgbClr val="DF584A"/>
    <a:srgbClr val="F7B3BA"/>
    <a:srgbClr val="FFD7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33" autoAdjust="0"/>
    <p:restoredTop sz="93560" autoAdjust="0"/>
  </p:normalViewPr>
  <p:slideViewPr>
    <p:cSldViewPr snapToGrid="0" snapToObjects="1">
      <p:cViewPr>
        <p:scale>
          <a:sx n="78" d="100"/>
          <a:sy n="78" d="100"/>
        </p:scale>
        <p:origin x="-10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8B5C72A-7EE3-455A-95E1-A79A80A99B89}" type="datetime1">
              <a:rPr lang="en-US"/>
              <a:pPr/>
              <a:t>8/12/2015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7005B84-EFC2-4FBC-92CC-9968AC7033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07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latin typeface="Calibri" pitchFamily="34" charset="0"/>
              </a:rPr>
              <a:t>Basic Practice of Statistics - 3rd Edition</a:t>
            </a:r>
          </a:p>
        </p:txBody>
      </p:sp>
      <p:sp>
        <p:nvSpPr>
          <p:cNvPr id="174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latin typeface="Calibri" pitchFamily="34" charset="0"/>
              </a:rPr>
              <a:t>Chapter 5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E4F941F-3703-4FA3-9604-6DD1AF4F6829}" type="slidenum">
              <a:rPr lang="en-US" sz="1200">
                <a:latin typeface="Calibri" pitchFamily="34" charset="0"/>
              </a:rPr>
              <a:pPr eaLnBrk="1" hangingPunct="1"/>
              <a:t>1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2426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E86AB9C-A635-4A3C-A16E-664005963242}" type="slidenum">
              <a:rPr lang="en-US" altLang="en-US" sz="1200">
                <a:latin typeface="Calibri" pitchFamily="34" charset="0"/>
              </a:rPr>
              <a:pPr eaLnBrk="1" hangingPunct="1"/>
              <a:t>7</a:t>
            </a:fld>
            <a:endParaRPr lang="en-US" alt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640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31C800B-20CB-4272-AEC3-6595230023AE}" type="slidenum">
              <a:rPr lang="en-US" altLang="en-US" sz="1200">
                <a:latin typeface="Calibri" pitchFamily="34" charset="0"/>
              </a:rPr>
              <a:pPr eaLnBrk="1" hangingPunct="1"/>
              <a:t>8</a:t>
            </a:fld>
            <a:endParaRPr lang="en-US" alt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845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BPS - 5th Ed.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5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E41B-DC42-417E-A0B7-C87892EBBF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BPS - 5th Ed.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1030A-EB1B-42D9-B220-F99C6FD47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BPS - 5th Ed.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6013-A07E-4B62-B6E9-BA87B56EB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BPS - 5th Ed.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E36B2-B467-4880-AB23-8F1A06B4F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BPS - 5th Ed.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84A2-600D-45DC-90E1-4B77835C7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BPS - 5th Ed.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BC45-FA2A-4F7D-9726-107463EE8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BPS - 5th Ed.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9DC8-80F5-4DB1-8B11-0234F6F87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BPS - 5th Ed.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C0E0-2D67-4F09-9805-E820004D8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BPS - 5th Ed.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2F01-9F1B-4D00-8A3D-B52C881BB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BPS - 5th Ed.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A9381-81E4-45CA-81DC-B46CB546C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BPS - 5th Ed.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F2A003-8710-4CD4-8110-33E468165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BPS - 5th Ed.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Chapter 5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C8D743-E708-45B6-8E91-6185BD036C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  <p:sldLayoutId id="2147484053" r:id="rId2"/>
    <p:sldLayoutId id="2147484054" r:id="rId3"/>
    <p:sldLayoutId id="2147484055" r:id="rId4"/>
    <p:sldLayoutId id="2147484056" r:id="rId5"/>
    <p:sldLayoutId id="2147484057" r:id="rId6"/>
    <p:sldLayoutId id="2147484058" r:id="rId7"/>
    <p:sldLayoutId id="2147484059" r:id="rId8"/>
    <p:sldLayoutId id="2147484060" r:id="rId9"/>
    <p:sldLayoutId id="2147484061" r:id="rId10"/>
    <p:sldLayoutId id="2147484062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37381" y="2889076"/>
            <a:ext cx="4267199" cy="1244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200" b="1" cap="none" dirty="0">
                <a:latin typeface="Arial" charset="0"/>
                <a:cs typeface="Arial" charset="0"/>
              </a:rPr>
              <a:t>CHAPTER </a:t>
            </a:r>
            <a:r>
              <a:rPr lang="en-US" sz="3200" dirty="0" smtClean="0">
                <a:latin typeface="Arial" charset="0"/>
                <a:cs typeface="Arial" charset="0"/>
              </a:rPr>
              <a:t>22</a:t>
            </a:r>
            <a:r>
              <a:rPr lang="en-US" sz="3200" b="1" cap="none" dirty="0" smtClean="0">
                <a:latin typeface="Arial" charset="0"/>
                <a:cs typeface="Arial" charset="0"/>
              </a:rPr>
              <a:t>:</a:t>
            </a:r>
            <a:r>
              <a:rPr lang="en-US" sz="3200" b="1" cap="none" smtClean="0">
                <a:latin typeface="Arial" charset="0"/>
                <a:cs typeface="Arial" charset="0"/>
              </a:rPr>
              <a:t/>
            </a:r>
            <a:br>
              <a:rPr lang="en-US" sz="3200" b="1" cap="none" smtClean="0">
                <a:latin typeface="Arial" charset="0"/>
                <a:cs typeface="Arial" charset="0"/>
              </a:rPr>
            </a:br>
            <a:r>
              <a:rPr lang="en-US" sz="2800" b="1" smtClean="0">
                <a:latin typeface="Arial" charset="0"/>
                <a:cs typeface="Arial" charset="0"/>
              </a:rPr>
              <a:t>Inference </a:t>
            </a:r>
            <a:r>
              <a:rPr lang="en-US" sz="2800" b="1" dirty="0" smtClean="0">
                <a:latin typeface="Arial" charset="0"/>
                <a:cs typeface="Arial" charset="0"/>
              </a:rPr>
              <a:t>about a </a:t>
            </a:r>
            <a:r>
              <a:rPr lang="en-US" sz="2800" b="1" smtClean="0">
                <a:latin typeface="Arial" charset="0"/>
                <a:cs typeface="Arial" charset="0"/>
              </a:rPr>
              <a:t>Population Proportion</a:t>
            </a:r>
            <a:endParaRPr lang="en-US" sz="2800" b="1" cap="none" dirty="0">
              <a:latin typeface="Arial" charset="0"/>
              <a:cs typeface="Arial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33365" y="5691334"/>
            <a:ext cx="3309803" cy="407065"/>
          </a:xfrm>
        </p:spPr>
        <p:txBody>
          <a:bodyPr>
            <a:normAutofit fontScale="77500" lnSpcReduction="20000"/>
          </a:bodyPr>
          <a:lstStyle/>
          <a:p>
            <a:pPr algn="r" eaLnBrk="1" hangingPunct="1"/>
            <a:r>
              <a:rPr lang="en-US" b="1" dirty="0" smtClean="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Lecture PowerPoint Slides</a:t>
            </a:r>
          </a:p>
        </p:txBody>
      </p:sp>
      <p:sp>
        <p:nvSpPr>
          <p:cNvPr id="5" name="Rectangle 4"/>
          <p:cNvSpPr/>
          <p:nvPr/>
        </p:nvSpPr>
        <p:spPr>
          <a:xfrm>
            <a:off x="4744128" y="4441444"/>
            <a:ext cx="397495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727CA3"/>
                </a:solidFill>
                <a:cs typeface="Arial" pitchFamily="34" charset="0"/>
              </a:rPr>
              <a:t>Basic Practice of Statistics</a:t>
            </a:r>
            <a:endParaRPr lang="en-US" sz="2000" i="1" dirty="0">
              <a:solidFill>
                <a:srgbClr val="727CA3"/>
              </a:solidFill>
              <a:cs typeface="Arial" pitchFamily="34" charset="0"/>
            </a:endParaRPr>
          </a:p>
          <a:p>
            <a:r>
              <a:rPr lang="en-US" dirty="0" smtClean="0">
                <a:solidFill>
                  <a:srgbClr val="727CA3"/>
                </a:solidFill>
                <a:cs typeface="Arial" pitchFamily="34" charset="0"/>
              </a:rPr>
              <a:t>7</a:t>
            </a:r>
            <a:r>
              <a:rPr lang="en-US" baseline="30000" dirty="0" smtClean="0">
                <a:solidFill>
                  <a:srgbClr val="727CA3"/>
                </a:solidFill>
                <a:cs typeface="Arial" pitchFamily="34" charset="0"/>
              </a:rPr>
              <a:t>th</a:t>
            </a:r>
            <a:r>
              <a:rPr lang="en-US" dirty="0" smtClean="0">
                <a:solidFill>
                  <a:srgbClr val="727CA3"/>
                </a:solidFill>
                <a:cs typeface="Arial" pitchFamily="34" charset="0"/>
              </a:rPr>
              <a:t> Edition</a:t>
            </a:r>
            <a:endParaRPr lang="en-US" dirty="0">
              <a:solidFill>
                <a:srgbClr val="727CA3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7470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title"/>
          </p:nvPr>
        </p:nvSpPr>
        <p:spPr>
          <a:xfrm>
            <a:off x="628648" y="719146"/>
            <a:ext cx="77724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Gill Sans" charset="0"/>
                <a:ea typeface="ＭＳ Ｐゴシック" pitchFamily="34" charset="-128"/>
              </a:rPr>
              <a:t>In Chapter 22, We </a:t>
            </a:r>
            <a:r>
              <a:rPr lang="en-US" dirty="0">
                <a:latin typeface="Gill Sans" charset="0"/>
                <a:ea typeface="ＭＳ Ｐゴシック" pitchFamily="34" charset="-128"/>
              </a:rPr>
              <a:t>C</a:t>
            </a:r>
            <a:r>
              <a:rPr lang="en-US" dirty="0" smtClean="0">
                <a:latin typeface="Gill Sans" charset="0"/>
                <a:ea typeface="ＭＳ Ｐゴシック" pitchFamily="34" charset="-128"/>
              </a:rPr>
              <a:t>over 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2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314322" y="1876441"/>
                <a:ext cx="8143878" cy="4310049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The sample proportion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/>
                            <a:cs typeface="Arial" panose="020B0604020202020204" pitchFamily="34" charset="0"/>
                          </a:rPr>
                          <m:t>𝑝</m:t>
                        </m:r>
                      </m:e>
                    </m:acc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Large-sample confidence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intervals for a population proportion</a:t>
                </a:r>
              </a:p>
              <a:p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Choosing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sample size</a:t>
                </a:r>
              </a:p>
              <a:p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Significance tests for a proportion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Plus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four 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confidence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intervals for a proportion*</a:t>
                </a:r>
              </a:p>
            </p:txBody>
          </p:sp>
        </mc:Choice>
        <mc:Fallback xmlns="">
          <p:sp>
            <p:nvSpPr>
              <p:cNvPr id="1229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4322" y="1876441"/>
                <a:ext cx="8143878" cy="4310049"/>
              </a:xfrm>
              <a:blipFill rotWithShape="0">
                <a:blip r:embed="rId2"/>
                <a:stretch>
                  <a:fillRect l="-1422" t="-1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70344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7650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544978" y="614370"/>
                <a:ext cx="8589962" cy="796413"/>
              </a:xfrm>
            </p:spPr>
            <p:txBody>
              <a:bodyPr>
                <a:normAutofit/>
              </a:bodyPr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3600" dirty="0" smtClean="0">
                    <a:latin typeface="Gill Sans" charset="0"/>
                    <a:ea typeface="ＭＳ Ｐゴシック" pitchFamily="34" charset="-128"/>
                  </a:rPr>
                  <a:t>The Sampling </a:t>
                </a:r>
                <a:r>
                  <a:rPr lang="en-US" altLang="en-US" sz="3600" dirty="0">
                    <a:latin typeface="Gill Sans" charset="0"/>
                    <a:ea typeface="ＭＳ Ｐゴシック" pitchFamily="34" charset="-128"/>
                  </a:rPr>
                  <a:t>P</a:t>
                </a:r>
                <a:r>
                  <a:rPr lang="en-US" altLang="en-US" sz="3600" dirty="0" smtClean="0">
                    <a:latin typeface="Gill Sans" charset="0"/>
                    <a:ea typeface="ＭＳ Ｐゴシック" pitchFamily="34" charset="-128"/>
                  </a:rPr>
                  <a:t>roportion,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en-US" sz="3600" i="1" smtClean="0">
                            <a:latin typeface="Cambria Math"/>
                            <a:ea typeface="ＭＳ Ｐゴシック" pitchFamily="34" charset="-128"/>
                          </a:rPr>
                        </m:ctrlPr>
                      </m:accPr>
                      <m:e>
                        <m:r>
                          <a:rPr lang="en-US" altLang="en-US" sz="3600" b="0" i="1" smtClean="0">
                            <a:latin typeface="Cambria Math"/>
                            <a:ea typeface="ＭＳ Ｐゴシック" pitchFamily="34" charset="-128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altLang="en-US" sz="3600" dirty="0" smtClean="0">
                    <a:latin typeface="Gill Sans" charset="0"/>
                    <a:ea typeface="ＭＳ Ｐゴシック" pitchFamily="34" charset="-128"/>
                  </a:rPr>
                  <a:t> </a:t>
                </a:r>
                <a:endParaRPr lang="en-US" altLang="en-US" sz="3600" dirty="0" smtClean="0">
                  <a:solidFill>
                    <a:srgbClr val="33CCFF"/>
                  </a:solidFill>
                  <a:latin typeface="Gill Sans" charset="0"/>
                  <a:ea typeface="ＭＳ Ｐゴシック" pitchFamily="34" charset="-128"/>
                </a:endParaRPr>
              </a:p>
            </p:txBody>
          </p:sp>
        </mc:Choice>
        <mc:Fallback xmlns="">
          <p:sp>
            <p:nvSpPr>
              <p:cNvPr id="27650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44978" y="614370"/>
                <a:ext cx="8589962" cy="796413"/>
              </a:xfrm>
              <a:blipFill rotWithShape="0">
                <a:blip r:embed="rId2"/>
                <a:stretch>
                  <a:fillRect l="-3191" b="-3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3"/>
              <p:cNvSpPr>
                <a:spLocks noGrp="1" noChangeArrowheads="1"/>
              </p:cNvSpPr>
              <p:nvPr>
                <p:ph sz="quarter" idx="1"/>
              </p:nvPr>
            </p:nvSpPr>
            <p:spPr>
              <a:xfrm>
                <a:off x="255568" y="1470831"/>
                <a:ext cx="8750780" cy="4615642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20000"/>
                  </a:lnSpc>
                  <a:spcAft>
                    <a:spcPts val="1200"/>
                  </a:spcAft>
                </a:pP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The statistic that estimates 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population proportion,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  <a:cs typeface="Arial" panose="020B0604020202020204" pitchFamily="34" charset="0"/>
                      </a:rPr>
                      <m:t>𝑝</m:t>
                    </m:r>
                  </m:oMath>
                </a14:m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is the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sample </a:t>
                </a:r>
                <a:r>
                  <a:rPr lang="en-US" sz="1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proportion:</a:t>
                </a:r>
              </a:p>
              <a:p>
                <a:pPr marL="0" indent="0">
                  <a:lnSpc>
                    <a:spcPct val="120000"/>
                  </a:lnSpc>
                  <a:spcAft>
                    <a:spcPts val="24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1600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Arial" panose="020B0604020202020204" pitchFamily="34" charset="0"/>
                            </a:rPr>
                            <m:t>𝑝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1600">
                              <a:latin typeface="Cambria Math"/>
                              <a:cs typeface="Arial" panose="020B0604020202020204" pitchFamily="34" charset="0"/>
                            </a:rPr>
                            <m:t>number</m:t>
                          </m:r>
                          <m:r>
                            <m:rPr>
                              <m:nor/>
                            </m:rPr>
                            <a:rPr lang="en-US" sz="1600">
                              <a:latin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>
                              <a:latin typeface="Cambria Math"/>
                              <a:cs typeface="Arial" panose="020B0604020202020204" pitchFamily="34" charset="0"/>
                            </a:rPr>
                            <m:t>of</m:t>
                          </m:r>
                          <m:r>
                            <m:rPr>
                              <m:nor/>
                            </m:rPr>
                            <a:rPr lang="en-US" sz="1600">
                              <a:latin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>
                              <a:latin typeface="Cambria Math"/>
                              <a:cs typeface="Arial" panose="020B0604020202020204" pitchFamily="34" charset="0"/>
                            </a:rPr>
                            <m:t>successes</m:t>
                          </m:r>
                          <m:r>
                            <m:rPr>
                              <m:nor/>
                            </m:rPr>
                            <a:rPr lang="en-US" sz="1600">
                              <a:latin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>
                              <a:latin typeface="Cambria Math"/>
                              <a:cs typeface="Arial" panose="020B0604020202020204" pitchFamily="34" charset="0"/>
                            </a:rPr>
                            <m:t>in</m:t>
                          </m:r>
                          <m:r>
                            <m:rPr>
                              <m:nor/>
                            </m:rPr>
                            <a:rPr lang="en-US" sz="1600">
                              <a:latin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>
                              <a:latin typeface="Cambria Math"/>
                              <a:cs typeface="Arial" panose="020B0604020202020204" pitchFamily="34" charset="0"/>
                            </a:rPr>
                            <m:t>the</m:t>
                          </m:r>
                          <m:r>
                            <m:rPr>
                              <m:nor/>
                            </m:rPr>
                            <a:rPr lang="en-US" sz="1600">
                              <a:latin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>
                              <a:latin typeface="Cambria Math"/>
                              <a:cs typeface="Arial" panose="020B0604020202020204" pitchFamily="34" charset="0"/>
                            </a:rPr>
                            <m:t>sample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1600" b="0" i="0" smtClean="0">
                              <a:latin typeface="Cambria Math"/>
                              <a:cs typeface="Arial" panose="020B0604020202020204" pitchFamily="34" charset="0"/>
                            </a:rPr>
                            <m:t>total</m:t>
                          </m:r>
                          <m:r>
                            <m:rPr>
                              <m:nor/>
                            </m:rPr>
                            <a:rPr lang="en-US" sz="1600" b="0" i="0" smtClean="0">
                              <a:latin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 b="0" i="0" smtClean="0">
                              <a:latin typeface="Cambria Math"/>
                              <a:cs typeface="Arial" panose="020B0604020202020204" pitchFamily="34" charset="0"/>
                            </a:rPr>
                            <m:t>number</m:t>
                          </m:r>
                          <m:r>
                            <m:rPr>
                              <m:nor/>
                            </m:rPr>
                            <a:rPr lang="en-US" sz="1600" b="0" i="0" smtClean="0">
                              <a:latin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 b="0" i="0" smtClean="0">
                              <a:latin typeface="Cambria Math"/>
                              <a:cs typeface="Arial" panose="020B0604020202020204" pitchFamily="34" charset="0"/>
                            </a:rPr>
                            <m:t>of</m:t>
                          </m:r>
                          <m:r>
                            <m:rPr>
                              <m:nor/>
                            </m:rPr>
                            <a:rPr lang="en-US" sz="1600" b="0" i="0" smtClean="0">
                              <a:latin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 b="0" i="0" smtClean="0">
                              <a:latin typeface="Cambria Math"/>
                              <a:cs typeface="Arial" panose="020B0604020202020204" pitchFamily="34" charset="0"/>
                            </a:rPr>
                            <m:t>individuals</m:t>
                          </m:r>
                          <m:r>
                            <m:rPr>
                              <m:nor/>
                            </m:rPr>
                            <a:rPr lang="en-US" sz="1600" b="0" i="0" smtClean="0">
                              <a:latin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 b="0" i="0" smtClean="0">
                              <a:latin typeface="Cambria Math"/>
                              <a:cs typeface="Arial" panose="020B0604020202020204" pitchFamily="34" charset="0"/>
                            </a:rPr>
                            <m:t>in</m:t>
                          </m:r>
                          <m:r>
                            <m:rPr>
                              <m:nor/>
                            </m:rPr>
                            <a:rPr lang="en-US" sz="1600" b="0" i="0" smtClean="0">
                              <a:latin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 b="0" i="0" smtClean="0">
                              <a:latin typeface="Cambria Math"/>
                              <a:cs typeface="Arial" panose="020B0604020202020204" pitchFamily="34" charset="0"/>
                            </a:rPr>
                            <m:t>the</m:t>
                          </m:r>
                          <m:r>
                            <m:rPr>
                              <m:nor/>
                            </m:rPr>
                            <a:rPr lang="en-US" sz="1600" b="0" i="0" smtClean="0">
                              <a:latin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 b="0" i="0" smtClean="0">
                              <a:latin typeface="Cambria Math"/>
                              <a:cs typeface="Arial" panose="020B0604020202020204" pitchFamily="34" charset="0"/>
                            </a:rPr>
                            <m:t>sample</m:t>
                          </m:r>
                        </m:den>
                      </m:f>
                    </m:oMath>
                  </m:oMathPara>
                </a14:m>
                <a:endParaRPr lang="en-US" sz="1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68580" indent="0">
                  <a:spcAft>
                    <a:spcPts val="1200"/>
                  </a:spcAft>
                  <a:buNone/>
                </a:pPr>
                <a:r>
                  <a:rPr lang="en-US" sz="1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SAMPLING DISTRIBUTION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OF A SAMPLE PROPORTION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Draw an SRS of size </a:t>
                </a:r>
                <a:r>
                  <a:rPr lang="en-US" sz="1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from a large population that contains proportion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  <a:cs typeface="Arial" panose="020B0604020202020204" pitchFamily="34" charset="0"/>
                      </a:rPr>
                      <m:t>𝑝</m:t>
                    </m:r>
                  </m:oMath>
                </a14:m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of successes.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Let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60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/>
                            <a:cs typeface="Arial" panose="020B0604020202020204" pitchFamily="34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be the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sample proportion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of 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successes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en-US" sz="1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6858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1600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𝑝</m:t>
                          </m:r>
                        </m:e>
                      </m:acc>
                      <m:r>
                        <a:rPr lang="en-US" sz="1600" b="0" i="1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1600" b="0" i="0" smtClean="0">
                              <a:latin typeface="Cambria Math"/>
                              <a:cs typeface="Arial" panose="020B0604020202020204" pitchFamily="34" charset="0"/>
                            </a:rPr>
                            <m:t>number</m:t>
                          </m:r>
                          <m:r>
                            <m:rPr>
                              <m:nor/>
                            </m:rPr>
                            <a:rPr lang="en-US" sz="1600" b="0" i="0" smtClean="0">
                              <a:latin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 b="0" i="0" smtClean="0">
                              <a:latin typeface="Cambria Math"/>
                              <a:cs typeface="Arial" panose="020B0604020202020204" pitchFamily="34" charset="0"/>
                            </a:rPr>
                            <m:t>of</m:t>
                          </m:r>
                          <m:r>
                            <m:rPr>
                              <m:nor/>
                            </m:rPr>
                            <a:rPr lang="en-US" sz="1600" b="0" i="0" smtClean="0">
                              <a:latin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 b="0" i="0" smtClean="0">
                              <a:latin typeface="Cambria Math"/>
                              <a:cs typeface="Arial" panose="020B0604020202020204" pitchFamily="34" charset="0"/>
                            </a:rPr>
                            <m:t>successes</m:t>
                          </m:r>
                          <m:r>
                            <m:rPr>
                              <m:nor/>
                            </m:rPr>
                            <a:rPr lang="en-US" sz="1600" b="0" i="0" smtClean="0">
                              <a:latin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 b="0" i="0" smtClean="0">
                              <a:latin typeface="Cambria Math"/>
                              <a:cs typeface="Arial" panose="020B0604020202020204" pitchFamily="34" charset="0"/>
                            </a:rPr>
                            <m:t>in</m:t>
                          </m:r>
                          <m:r>
                            <m:rPr>
                              <m:nor/>
                            </m:rPr>
                            <a:rPr lang="en-US" sz="1600" b="0" i="0" smtClean="0">
                              <a:latin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 b="0" i="0" smtClean="0">
                              <a:latin typeface="Cambria Math"/>
                              <a:cs typeface="Arial" panose="020B0604020202020204" pitchFamily="34" charset="0"/>
                            </a:rPr>
                            <m:t>the</m:t>
                          </m:r>
                          <m:r>
                            <m:rPr>
                              <m:nor/>
                            </m:rPr>
                            <a:rPr lang="en-US" sz="1600" b="0" i="0" smtClean="0">
                              <a:latin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600" b="0" i="0" smtClean="0">
                              <a:latin typeface="Cambria Math"/>
                              <a:cs typeface="Arial" panose="020B0604020202020204" pitchFamily="34" charset="0"/>
                            </a:rPr>
                            <m:t>sample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1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1200"/>
                  </a:spcAft>
                </a:pP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Then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mean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of the sampling distribution is </a:t>
                </a:r>
                <a14:m>
                  <m:oMath xmlns:m="http://schemas.openxmlformats.org/officeDocument/2006/math">
                    <m:r>
                      <a:rPr lang="en-US" sz="1600">
                        <a:latin typeface="Cambria Math"/>
                        <a:cs typeface="Arial" panose="020B0604020202020204" pitchFamily="34" charset="0"/>
                      </a:rPr>
                      <m:t>𝑝</m:t>
                    </m:r>
                  </m:oMath>
                </a14:m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The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standard deviation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of the sampling distribution is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600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16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latin typeface="Cambria Math"/>
                              </a:rPr>
                              <m:t>𝑝</m:t>
                            </m:r>
                            <m:d>
                              <m:dPr>
                                <m:ctrlPr>
                                  <a:rPr lang="en-US" sz="16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1−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𝑝</m:t>
                                </m:r>
                              </m:e>
                            </m:d>
                          </m:num>
                          <m:den>
                            <m:r>
                              <a:rPr lang="en-US" sz="1600" b="0" i="1" smtClean="0">
                                <a:latin typeface="Cambria Math"/>
                              </a:rPr>
                              <m:t>𝑛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1600" dirty="0" smtClean="0"/>
                  <a:t>.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As the sample size increases, the sampling distribution of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600" i="1">
                            <a:latin typeface="Cambria Math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1600">
                            <a:latin typeface="Cambria Math"/>
                            <a:cs typeface="Arial" panose="020B0604020202020204" pitchFamily="34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becomes </a:t>
                </a:r>
                <a:r>
                  <a:rPr lang="en-US" sz="1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approximately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Normal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. That is, for large </a:t>
                </a:r>
                <a:r>
                  <a:rPr lang="en-US" sz="1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600" i="1">
                            <a:latin typeface="Cambria Math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1600">
                            <a:latin typeface="Cambria Math"/>
                            <a:cs typeface="Arial" panose="020B0604020202020204" pitchFamily="34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has approximately the </a:t>
                </a:r>
                <a14:m>
                  <m:oMath xmlns:m="http://schemas.openxmlformats.org/officeDocument/2006/math">
                    <m:r>
                      <a:rPr lang="en-US" sz="1600">
                        <a:latin typeface="Cambria Math"/>
                        <a:cs typeface="Arial" panose="020B0604020202020204" pitchFamily="34" charset="0"/>
                      </a:rPr>
                      <m:t>𝑁</m:t>
                    </m:r>
                    <m:d>
                      <m:dPr>
                        <m:ctrlPr>
                          <a:rPr lang="en-US" sz="1600" i="1">
                            <a:latin typeface="Cambria Math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1600">
                            <a:latin typeface="Cambria Math"/>
                            <a:cs typeface="Arial" panose="020B0604020202020204" pitchFamily="34" charset="0"/>
                          </a:rPr>
                          <m:t>𝑝</m:t>
                        </m:r>
                        <m:r>
                          <a:rPr lang="en-US" sz="1600">
                            <a:latin typeface="Cambria Math"/>
                            <a:cs typeface="Arial" panose="020B0604020202020204" pitchFamily="34" charset="0"/>
                          </a:rPr>
                          <m:t>,</m:t>
                        </m:r>
                        <m:rad>
                          <m:radPr>
                            <m:degHide m:val="on"/>
                            <m:ctrlPr>
                              <a:rPr lang="en-US" sz="1600" i="1">
                                <a:latin typeface="Cambria Math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type m:val="lin"/>
                                <m:ctrlPr>
                                  <a:rPr lang="en-US" sz="1600" i="1">
                                    <a:latin typeface="Cambria Math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1600">
                                    <a:latin typeface="Cambria Math"/>
                                    <a:cs typeface="Arial" panose="020B0604020202020204" pitchFamily="34" charset="0"/>
                                  </a:rPr>
                                  <m:t>𝑝</m:t>
                                </m:r>
                                <m:d>
                                  <m:dPr>
                                    <m:ctrlPr>
                                      <a:rPr lang="en-US" sz="1600" i="1">
                                        <a:latin typeface="Cambria Math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>
                                        <a:latin typeface="Cambria Math"/>
                                        <a:cs typeface="Arial" panose="020B0604020202020204" pitchFamily="34" charset="0"/>
                                      </a:rPr>
                                      <m:t>1−</m:t>
                                    </m:r>
                                    <m:r>
                                      <a:rPr lang="en-US" sz="1600">
                                        <a:latin typeface="Cambria Math"/>
                                        <a:cs typeface="Arial" panose="020B0604020202020204" pitchFamily="34" charset="0"/>
                                      </a:rPr>
                                      <m:t>𝑝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en-US" sz="1600">
                                    <a:latin typeface="Cambria Math"/>
                                    <a:cs typeface="Arial" panose="020B0604020202020204" pitchFamily="34" charset="0"/>
                                  </a:rPr>
                                  <m:t>𝑛</m:t>
                                </m:r>
                              </m:den>
                            </m:f>
                          </m:e>
                        </m:rad>
                      </m:e>
                    </m:d>
                  </m:oMath>
                </a14:m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distribution.</a:t>
                </a:r>
                <a:endParaRPr lang="en-US" sz="1600" dirty="0"/>
              </a:p>
            </p:txBody>
          </p:sp>
        </mc:Choice>
        <mc:Fallback xmlns="">
          <p:sp>
            <p:nvSpPr>
              <p:cNvPr id="18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55568" y="1470831"/>
                <a:ext cx="8750780" cy="4615642"/>
              </a:xfrm>
              <a:blipFill rotWithShape="0">
                <a:blip r:embed="rId3"/>
                <a:stretch>
                  <a:fillRect l="-209" b="-243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255568" y="2800350"/>
            <a:ext cx="8645545" cy="39004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229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4614" y="914410"/>
            <a:ext cx="8718558" cy="624505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500" dirty="0" smtClean="0">
                <a:latin typeface="Gill Sans" charset="0"/>
                <a:ea typeface="ＭＳ Ｐゴシック" pitchFamily="34" charset="-128"/>
              </a:rPr>
              <a:t>Confidence Intervals</a:t>
            </a:r>
            <a:r>
              <a:rPr lang="en-US" altLang="en-US" sz="3500" dirty="0">
                <a:latin typeface="Gill Sans" charset="0"/>
                <a:ea typeface="ＭＳ Ｐゴシック" pitchFamily="34" charset="-128"/>
              </a:rPr>
              <a:t> </a:t>
            </a:r>
            <a:r>
              <a:rPr lang="en-US" altLang="en-US" sz="3500" dirty="0" smtClean="0">
                <a:latin typeface="Gill Sans" charset="0"/>
                <a:ea typeface="ＭＳ Ｐゴシック" pitchFamily="34" charset="-128"/>
              </a:rPr>
              <a:t>for a Population Proportion</a:t>
            </a:r>
            <a:endParaRPr lang="en-US" altLang="en-US" sz="3500" dirty="0" smtClean="0">
              <a:solidFill>
                <a:srgbClr val="33CCFF"/>
              </a:solidFill>
              <a:latin typeface="Gill Sans" charset="0"/>
              <a:ea typeface="ＭＳ Ｐゴシック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370549" y="1743712"/>
                <a:ext cx="8318091" cy="4742833"/>
              </a:xfrm>
            </p:spPr>
            <p:txBody>
              <a:bodyPr>
                <a:noAutofit/>
              </a:bodyPr>
              <a:lstStyle/>
              <a:p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We note the standard deviation of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80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1800" b="0" i="1" smtClean="0">
                            <a:latin typeface="Cambria Math"/>
                            <a:cs typeface="Arial" panose="020B0604020202020204" pitchFamily="34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depends on the parameter,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/>
                        <a:cs typeface="Arial" panose="020B0604020202020204" pitchFamily="34" charset="0"/>
                      </a:rPr>
                      <m:t>𝑝</m:t>
                    </m:r>
                  </m:oMath>
                </a14:m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—a value we don’t know.  We therefore estimate the standard deviation with the standard error of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800" i="1">
                            <a:latin typeface="Cambria Math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1800" i="1">
                            <a:latin typeface="Cambria Math"/>
                            <a:cs typeface="Arial" panose="020B0604020202020204" pitchFamily="34" charset="0"/>
                          </a:rPr>
                          <m:t>𝑝</m:t>
                        </m:r>
                      </m:e>
                    </m:acc>
                    <m:r>
                      <a:rPr lang="en-US" sz="1800" i="1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1800" b="0" i="0" smtClean="0">
                              <a:latin typeface="Cambria Math"/>
                              <a:cs typeface="Arial" panose="020B0604020202020204" pitchFamily="34" charset="0"/>
                            </a:rPr>
                            <m:t>SE</m:t>
                          </m:r>
                        </m:e>
                        <m:sub>
                          <m:acc>
                            <m:accPr>
                              <m:chr m:val="̂"/>
                              <m:ctrlPr>
                                <a:rPr lang="en-US" sz="1800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accPr>
                            <m:e>
                              <m:r>
                                <a:rPr lang="en-US" sz="1800" b="0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𝑝</m:t>
                              </m:r>
                            </m:e>
                          </m:acc>
                        </m:sub>
                      </m:sSub>
                      <m:r>
                        <a:rPr lang="en-US" sz="1800" b="0" i="1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800" b="0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800" b="0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̂"/>
                                  <m:ctrlPr>
                                    <a:rPr lang="en-US" sz="1800" b="0" i="1" smtClean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b="0" i="1" smtClean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1800" i="1" smtClean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0" i="1" smtClean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  <m:t>1−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en-US" sz="1800" b="0" i="1" smtClean="0">
                                          <a:latin typeface="Cambria Math"/>
                                          <a:cs typeface="Arial" panose="020B0604020202020204" pitchFamily="34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800" b="0" i="1" smtClean="0">
                                          <a:latin typeface="Cambria Math"/>
                                          <a:cs typeface="Arial" panose="020B0604020202020204" pitchFamily="34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</m:d>
                            </m:num>
                            <m:den>
                              <m:r>
                                <a:rPr lang="en-US" sz="1800" b="0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1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68580" indent="0">
                  <a:buNone/>
                </a:pPr>
                <a:r>
                  <a:rPr lang="en-US" sz="1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LARGE-SAMPLE CONFIDENCE INTERVAL FOR A </a:t>
                </a:r>
                <a:r>
                  <a:rPr lang="en-US" sz="1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POPULATION PROPORTION</a:t>
                </a:r>
                <a:endParaRPr lang="en-US" sz="1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Draw an SRS of size </a:t>
                </a:r>
                <a:r>
                  <a:rPr lang="en-US" sz="1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from a population having unknown proportion </a:t>
                </a:r>
                <a:r>
                  <a:rPr lang="en-US" sz="1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with </a:t>
                </a:r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some characteristic</a:t>
                </a: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An approximate level </a:t>
                </a:r>
                <a:r>
                  <a:rPr lang="en-US" sz="1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confidence </a:t>
                </a:r>
                <a:r>
                  <a:rPr lang="en-US" sz="1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interval for </a:t>
                </a:r>
                <a14:m>
                  <m:oMath xmlns:m="http://schemas.openxmlformats.org/officeDocument/2006/math">
                    <m:r>
                      <a:rPr lang="en-US" sz="1800" b="1" i="1" dirty="0" smtClean="0">
                        <a:latin typeface="Cambria Math"/>
                        <a:cs typeface="Arial" panose="020B0604020202020204" pitchFamily="34" charset="0"/>
                      </a:rPr>
                      <m:t>𝒑</m:t>
                    </m:r>
                  </m:oMath>
                </a14:m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is</a:t>
                </a:r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1800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en-US" sz="18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𝑝</m:t>
                          </m:r>
                        </m:e>
                      </m:acc>
                      <m:r>
                        <a:rPr lang="en-US" sz="1800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±</m:t>
                      </m:r>
                      <m:sSup>
                        <m:sSupPr>
                          <m:ctrlPr>
                            <a:rPr lang="en-US" sz="1800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𝑧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∗</m:t>
                          </m:r>
                        </m:sup>
                      </m:sSup>
                      <m:rad>
                        <m:radPr>
                          <m:degHide m:val="on"/>
                          <m:ctrlPr>
                            <a:rPr lang="en-US" sz="1800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type m:val="lin"/>
                              <m:ctrlPr>
                                <a:rPr lang="en-US" sz="1800" i="1" smtClean="0"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̂"/>
                                  <m:ctrlPr>
                                    <a:rPr lang="en-US" sz="1800" i="1" smtClean="0">
                                      <a:latin typeface="Cambria Math"/>
                                      <a:ea typeface="Cambria Math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b="0" i="1" smtClean="0">
                                      <a:latin typeface="Cambria Math"/>
                                      <a:ea typeface="Cambria Math"/>
                                      <a:cs typeface="Arial" panose="020B0604020202020204" pitchFamily="34" charset="0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1800" i="1" smtClean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0" i="1" smtClean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  <m:t>1−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en-US" sz="1800" b="0" i="1" smtClean="0">
                                          <a:latin typeface="Cambria Math"/>
                                          <a:cs typeface="Arial" panose="020B0604020202020204" pitchFamily="34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800" b="0" i="1" smtClean="0">
                                          <a:latin typeface="Cambria Math"/>
                                          <a:cs typeface="Arial" panose="020B0604020202020204" pitchFamily="34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</m:d>
                            </m:num>
                            <m:den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1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indent="0">
                  <a:buNone/>
                </a:pPr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where </a:t>
                </a:r>
                <a:r>
                  <a:rPr lang="en-US" sz="1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z</a:t>
                </a:r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* </a:t>
                </a: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is the critical value for the standard Normal density curve with area </a:t>
                </a:r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 between  –</a:t>
                </a:r>
                <a:r>
                  <a:rPr lang="en-US" sz="1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z</a:t>
                </a:r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* </a:t>
                </a: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and </a:t>
                </a:r>
                <a:r>
                  <a:rPr lang="en-US" sz="1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z</a:t>
                </a:r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*.</a:t>
                </a:r>
              </a:p>
              <a:p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Use </a:t>
                </a: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this interval only when the numbers of successes and failures in the sample </a:t>
                </a:r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are both </a:t>
                </a: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at least 15. </a:t>
                </a:r>
              </a:p>
            </p:txBody>
          </p:sp>
        </mc:Choice>
        <mc:Fallback xmlns="">
          <p:sp>
            <p:nvSpPr>
              <p:cNvPr id="1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0549" y="1743712"/>
                <a:ext cx="8318091" cy="4742833"/>
              </a:xfrm>
              <a:blipFill rotWithShape="0">
                <a:blip r:embed="rId2"/>
                <a:stretch>
                  <a:fillRect l="-367" t="-643" b="-11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268906" y="3571875"/>
            <a:ext cx="8589961" cy="2971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696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6932" y="263024"/>
            <a:ext cx="8589962" cy="121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dirty="0">
                <a:latin typeface="Gill Sans" charset="0"/>
                <a:ea typeface="ＭＳ Ｐゴシック" pitchFamily="34" charset="-128"/>
              </a:rPr>
              <a:t>Choosing the </a:t>
            </a:r>
            <a:r>
              <a:rPr lang="en-US" altLang="en-US" sz="3600" dirty="0" smtClean="0">
                <a:latin typeface="Gill Sans" charset="0"/>
                <a:ea typeface="ＭＳ Ｐゴシック" pitchFamily="34" charset="-128"/>
              </a:rPr>
              <a:t>Sample </a:t>
            </a:r>
            <a:r>
              <a:rPr lang="en-US" altLang="en-US" sz="3600" dirty="0">
                <a:latin typeface="Gill Sans" charset="0"/>
                <a:ea typeface="ＭＳ Ｐゴシック" pitchFamily="34" charset="-128"/>
              </a:rPr>
              <a:t>S</a:t>
            </a:r>
            <a:r>
              <a:rPr lang="en-US" altLang="en-US" sz="3600" dirty="0" smtClean="0">
                <a:latin typeface="Gill Sans" charset="0"/>
                <a:ea typeface="ＭＳ Ｐゴシック" pitchFamily="34" charset="-128"/>
              </a:rPr>
              <a:t>ize</a:t>
            </a:r>
            <a:endParaRPr lang="en-US" altLang="en-US" sz="3600" dirty="0">
              <a:latin typeface="Gill Sans" charset="0"/>
              <a:ea typeface="ＭＳ Ｐゴシック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356721" y="1700389"/>
                <a:ext cx="8372942" cy="4857594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The margin of error in the large-sample confidence </a:t>
                </a:r>
                <a:r>
                  <a:rPr lang="en-US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interval for </a:t>
                </a:r>
                <a14:m>
                  <m:oMath xmlns:m="http://schemas.openxmlformats.org/officeDocument/2006/math">
                    <m:r>
                      <a:rPr lang="en-US" sz="2100" i="1" dirty="0" smtClean="0">
                        <a:latin typeface="Cambria Math"/>
                        <a:cs typeface="Arial" panose="020B0604020202020204" pitchFamily="34" charset="0"/>
                      </a:rPr>
                      <m:t>𝑝</m:t>
                    </m:r>
                  </m:oMath>
                </a14:m>
                <a:r>
                  <a:rPr lang="en-US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 is</a:t>
                </a:r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0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𝑚</m:t>
                      </m:r>
                      <m:r>
                        <a:rPr lang="en-US" sz="2100" b="0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2100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100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𝑧</m:t>
                          </m:r>
                        </m:e>
                        <m:sup>
                          <m:r>
                            <a:rPr lang="en-US" sz="2100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∗</m:t>
                          </m:r>
                        </m:sup>
                      </m:sSup>
                      <m:rad>
                        <m:radPr>
                          <m:degHide m:val="on"/>
                          <m:ctrlPr>
                            <a:rPr lang="en-US" sz="2100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type m:val="lin"/>
                              <m:ctrlPr>
                                <a:rPr lang="en-US" sz="2100" i="1"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̂"/>
                                  <m:ctrlPr>
                                    <a:rPr lang="en-US" sz="2100" i="1">
                                      <a:latin typeface="Cambria Math"/>
                                      <a:ea typeface="Cambria Math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100" i="1">
                                      <a:latin typeface="Cambria Math"/>
                                      <a:ea typeface="Cambria Math"/>
                                      <a:cs typeface="Arial" panose="020B0604020202020204" pitchFamily="34" charset="0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2100" i="1">
                                      <a:latin typeface="Cambria Math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100" i="1">
                                      <a:latin typeface="Cambria Math"/>
                                      <a:cs typeface="Arial" panose="020B0604020202020204" pitchFamily="34" charset="0"/>
                                    </a:rPr>
                                    <m:t>1−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en-US" sz="2100" i="1">
                                          <a:latin typeface="Cambria Math"/>
                                          <a:cs typeface="Arial" panose="020B0604020202020204" pitchFamily="34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100" i="1">
                                          <a:latin typeface="Cambria Math"/>
                                          <a:cs typeface="Arial" panose="020B0604020202020204" pitchFamily="34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</m:d>
                            </m:num>
                            <m:den>
                              <m:r>
                                <a:rPr lang="en-US" sz="2100" i="1"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2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1200"/>
                  </a:spcAft>
                </a:pPr>
                <a:r>
                  <a:rPr lang="en-US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Here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10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100" b="0" i="1" smtClean="0">
                            <a:latin typeface="Cambria Math"/>
                            <a:cs typeface="Arial" panose="020B0604020202020204" pitchFamily="34" charset="0"/>
                          </a:rPr>
                          <m:t>𝑧</m:t>
                        </m:r>
                      </m:e>
                      <m:sup>
                        <m:r>
                          <a:rPr lang="en-US" sz="2100" b="0" i="1" smtClean="0">
                            <a:latin typeface="Cambria Math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is the standard Normal critical value for the level of </a:t>
                </a:r>
                <a:r>
                  <a:rPr lang="en-US" sz="2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confidence </a:t>
                </a:r>
                <a:r>
                  <a:rPr lang="en-US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we want</a:t>
                </a:r>
                <a:r>
                  <a:rPr lang="en-US" sz="2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68580" indent="0">
                  <a:buNone/>
                </a:pPr>
                <a:r>
                  <a:rPr lang="en-US" sz="21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SAMPLE </a:t>
                </a:r>
                <a:r>
                  <a:rPr lang="en-US" sz="2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SIZE FOR DESIRED MARGIN OF </a:t>
                </a:r>
                <a:r>
                  <a:rPr lang="en-US" sz="21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ERROR</a:t>
                </a:r>
              </a:p>
              <a:p>
                <a:r>
                  <a:rPr lang="en-US" sz="2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The </a:t>
                </a:r>
                <a:r>
                  <a:rPr lang="en-US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level </a:t>
                </a:r>
                <a:r>
                  <a:rPr lang="en-US" sz="21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confidence </a:t>
                </a:r>
                <a:r>
                  <a:rPr lang="en-US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interval for a population proportion </a:t>
                </a:r>
                <a14:m>
                  <m:oMath xmlns:m="http://schemas.openxmlformats.org/officeDocument/2006/math">
                    <m:r>
                      <a:rPr lang="en-US" sz="2100" i="1" dirty="0" smtClean="0">
                        <a:latin typeface="Cambria Math"/>
                        <a:cs typeface="Arial" panose="020B0604020202020204" pitchFamily="34" charset="0"/>
                      </a:rPr>
                      <m:t>𝑝</m:t>
                    </m:r>
                  </m:oMath>
                </a14:m>
                <a:r>
                  <a:rPr lang="en-US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 will have margin of </a:t>
                </a:r>
                <a:r>
                  <a:rPr lang="en-US" sz="2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error approximately </a:t>
                </a:r>
                <a:r>
                  <a:rPr lang="en-US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equal to a </a:t>
                </a:r>
                <a:r>
                  <a:rPr lang="en-US" sz="2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specified </a:t>
                </a:r>
                <a:r>
                  <a:rPr lang="en-US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value </a:t>
                </a:r>
                <a14:m>
                  <m:oMath xmlns:m="http://schemas.openxmlformats.org/officeDocument/2006/math">
                    <m:r>
                      <a:rPr lang="en-US" sz="2100" i="1" dirty="0" smtClean="0">
                        <a:latin typeface="Cambria Math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 when the sample size </a:t>
                </a:r>
                <a:r>
                  <a:rPr lang="en-US" sz="2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is</a:t>
                </a:r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0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𝑛</m:t>
                      </m:r>
                      <m:r>
                        <a:rPr lang="en-US" sz="2100" b="0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2100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100" i="1"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100" i="1">
                                      <a:latin typeface="Cambria Math"/>
                                      <a:ea typeface="Cambria Math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100" i="1">
                                          <a:latin typeface="Cambria Math"/>
                                          <a:ea typeface="Cambria Math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100" i="1">
                                          <a:latin typeface="Cambria Math"/>
                                          <a:ea typeface="Cambria Math"/>
                                          <a:cs typeface="Arial" panose="020B0604020202020204" pitchFamily="34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n-US" sz="2100" i="1">
                                          <a:latin typeface="Cambria Math"/>
                                          <a:ea typeface="Cambria Math"/>
                                          <a:cs typeface="Arial" panose="020B0604020202020204" pitchFamily="34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2100" i="1">
                                      <a:latin typeface="Cambria Math"/>
                                      <a:ea typeface="Cambria Math"/>
                                      <a:cs typeface="Arial" panose="020B0604020202020204" pitchFamily="34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100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100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100" b="0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𝑝</m:t>
                          </m:r>
                        </m:e>
                        <m:sup>
                          <m:r>
                            <a:rPr lang="en-US" sz="2100" b="0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∗</m:t>
                          </m:r>
                        </m:sup>
                      </m:sSup>
                      <m:d>
                        <m:dPr>
                          <m:ctrlPr>
                            <a:rPr lang="en-US" sz="2100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2100" b="0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100" b="0" i="1" smtClean="0"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2100" b="0" i="1" smtClean="0"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sz="2100" b="0" i="1" smtClean="0"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1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indent="0">
                  <a:buNone/>
                </a:pPr>
                <a:r>
                  <a:rPr lang="en-US" sz="2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where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100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1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𝑝</m:t>
                        </m:r>
                      </m:e>
                      <m:sup>
                        <m:r>
                          <a:rPr lang="en-US" sz="2100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a guessed value for the sample proportion. The margin of error will </a:t>
                </a:r>
                <a:r>
                  <a:rPr lang="en-US" sz="2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always be </a:t>
                </a:r>
                <a:r>
                  <a:rPr lang="en-US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less than or equal to </a:t>
                </a:r>
                <a:r>
                  <a:rPr lang="en-US" sz="21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en-US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 if you take the guess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100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100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𝑝</m:t>
                        </m:r>
                      </m:e>
                      <m:sup>
                        <m:r>
                          <a:rPr lang="en-US" sz="2100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100" dirty="0">
                    <a:latin typeface="Arial" panose="020B0604020202020204" pitchFamily="34" charset="0"/>
                    <a:cs typeface="Arial" panose="020B0604020202020204" pitchFamily="34" charset="0"/>
                  </a:rPr>
                  <a:t> to be 0.5.</a:t>
                </a:r>
              </a:p>
            </p:txBody>
          </p:sp>
        </mc:Choice>
        <mc:Fallback xmlns="">
          <p:sp>
            <p:nvSpPr>
              <p:cNvPr id="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6721" y="1700389"/>
                <a:ext cx="8372942" cy="4857594"/>
              </a:xfrm>
              <a:blipFill rotWithShape="0">
                <a:blip r:embed="rId2"/>
                <a:stretch>
                  <a:fillRect l="-583" t="-1506" r="-11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356721" y="3186113"/>
            <a:ext cx="8372942" cy="31999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2127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88" y="490530"/>
            <a:ext cx="8589962" cy="9870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dirty="0" smtClean="0">
                <a:latin typeface="Gill Sans" charset="0"/>
                <a:ea typeface="ＭＳ Ｐゴシック" pitchFamily="34" charset="-128"/>
              </a:rPr>
              <a:t>Significance Tests for </a:t>
            </a:r>
            <a:r>
              <a:rPr lang="en-US" altLang="en-US" sz="3600" dirty="0">
                <a:latin typeface="Gill Sans" charset="0"/>
                <a:ea typeface="ＭＳ Ｐゴシック" pitchFamily="34" charset="-128"/>
              </a:rPr>
              <a:t>a P</a:t>
            </a:r>
            <a:r>
              <a:rPr lang="en-US" altLang="en-US" sz="3600" dirty="0" smtClean="0">
                <a:latin typeface="Gill Sans" charset="0"/>
                <a:ea typeface="ＭＳ Ｐゴシック" pitchFamily="34" charset="-128"/>
              </a:rPr>
              <a:t>roportion</a:t>
            </a:r>
            <a:endParaRPr lang="en-US" altLang="en-US" sz="3600" dirty="0">
              <a:latin typeface="Gill Sans" charset="0"/>
              <a:ea typeface="ＭＳ Ｐゴシック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"/>
              <p:cNvSpPr>
                <a:spLocks noGrp="1" noChangeArrowheads="1"/>
              </p:cNvSpPr>
              <p:nvPr>
                <p:ph sz="quarter" idx="1"/>
              </p:nvPr>
            </p:nvSpPr>
            <p:spPr>
              <a:xfrm>
                <a:off x="344277" y="1719386"/>
                <a:ext cx="8442537" cy="5024327"/>
              </a:xfrm>
            </p:spPr>
            <p:txBody>
              <a:bodyPr>
                <a:normAutofit/>
              </a:bodyPr>
              <a:lstStyle/>
              <a:p>
                <a:r>
                  <a:rPr lang="en-US" sz="23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Draw </a:t>
                </a:r>
                <a:r>
                  <a:rPr lang="en-US" sz="2300" dirty="0">
                    <a:latin typeface="Arial" panose="020B0604020202020204" pitchFamily="34" charset="0"/>
                    <a:cs typeface="Arial" panose="020B0604020202020204" pitchFamily="34" charset="0"/>
                  </a:rPr>
                  <a:t>an SRS of size</a:t>
                </a:r>
                <a:r>
                  <a:rPr lang="en-US" sz="23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n</a:t>
                </a:r>
                <a:r>
                  <a:rPr lang="en-US" sz="2300" dirty="0">
                    <a:latin typeface="Arial" panose="020B0604020202020204" pitchFamily="34" charset="0"/>
                    <a:cs typeface="Arial" panose="020B0604020202020204" pitchFamily="34" charset="0"/>
                  </a:rPr>
                  <a:t> from a large population that contains an unknown </a:t>
                </a:r>
                <a:r>
                  <a:rPr lang="en-US" sz="23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proportion </a:t>
                </a:r>
                <a:r>
                  <a:rPr lang="en-US" sz="23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3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300" dirty="0">
                    <a:latin typeface="Arial" panose="020B0604020202020204" pitchFamily="34" charset="0"/>
                    <a:cs typeface="Arial" panose="020B0604020202020204" pitchFamily="34" charset="0"/>
                  </a:rPr>
                  <a:t>of successes. To test the hypothesis </a:t>
                </a:r>
                <a:r>
                  <a:rPr lang="en-US" sz="23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r>
                  <a:rPr lang="en-US" sz="23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r>
                  <a:rPr lang="en-US" sz="2300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23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3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23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3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r>
                  <a:rPr lang="en-US" sz="2300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US" sz="23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300" dirty="0">
                    <a:latin typeface="Arial" panose="020B0604020202020204" pitchFamily="34" charset="0"/>
                    <a:cs typeface="Arial" panose="020B0604020202020204" pitchFamily="34" charset="0"/>
                  </a:rPr>
                  <a:t>compute the </a:t>
                </a:r>
                <a:r>
                  <a:rPr lang="en-US" sz="23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z</a:t>
                </a:r>
                <a:r>
                  <a:rPr lang="en-US" sz="2300" dirty="0">
                    <a:latin typeface="Arial" panose="020B0604020202020204" pitchFamily="34" charset="0"/>
                    <a:cs typeface="Arial" panose="020B0604020202020204" pitchFamily="34" charset="0"/>
                  </a:rPr>
                  <a:t> statistic</a:t>
                </a:r>
                <a:r>
                  <a:rPr lang="en-US" sz="23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300" b="0" i="1" smtClean="0">
                          <a:latin typeface="Cambria Math"/>
                          <a:cs typeface="Arial" panose="020B0604020202020204" pitchFamily="34" charset="0"/>
                        </a:rPr>
                        <m:t>𝑧</m:t>
                      </m:r>
                      <m:r>
                        <a:rPr lang="en-US" sz="2300" b="0" i="1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300" b="0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acc>
                            <m:accPr>
                              <m:chr m:val="̂"/>
                              <m:ctrlPr>
                                <a:rPr lang="en-US" sz="2300" b="0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accPr>
                            <m:e>
                              <m:r>
                                <a:rPr lang="en-US" sz="2300" b="0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𝑝</m:t>
                              </m:r>
                            </m:e>
                          </m:acc>
                          <m:r>
                            <a:rPr lang="en-US" sz="2300" b="0" i="1" smtClean="0">
                              <a:latin typeface="Cambria Math"/>
                              <a:cs typeface="Arial" panose="020B0604020202020204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300" b="0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300" b="0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300" b="0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300" b="0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type m:val="skw"/>
                                  <m:ctrlPr>
                                    <a:rPr lang="en-US" sz="2300" b="0" i="1" smtClean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300" b="0" i="1" smtClean="0">
                                          <a:latin typeface="Cambria Math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300" b="0" i="1" smtClean="0">
                                          <a:latin typeface="Cambria Math"/>
                                          <a:cs typeface="Arial" panose="020B0604020202020204" pitchFamily="34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sz="2300" b="0" i="1" smtClean="0">
                                          <a:latin typeface="Cambria Math"/>
                                          <a:cs typeface="Arial" panose="020B0604020202020204" pitchFamily="34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sz="2300" b="0" i="1" smtClean="0">
                                          <a:latin typeface="Cambria Math"/>
                                          <a:cs typeface="Arial" panose="020B0604020202020204" pitchFamily="34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300" b="0" i="1" smtClean="0">
                                          <a:latin typeface="Cambria Math"/>
                                          <a:cs typeface="Arial" panose="020B0604020202020204" pitchFamily="34" charset="0"/>
                                        </a:rPr>
                                        <m:t>1−</m:t>
                                      </m:r>
                                      <m:sSub>
                                        <m:sSubPr>
                                          <m:ctrlPr>
                                            <a:rPr lang="en-US" sz="2300" b="0" i="1" smtClean="0">
                                              <a:latin typeface="Cambria Math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300" b="0" i="1" smtClean="0">
                                              <a:latin typeface="Cambria Math"/>
                                              <a:cs typeface="Arial" panose="020B0604020202020204" pitchFamily="34" charset="0"/>
                                            </a:rPr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en-US" sz="2300" b="0" i="1" smtClean="0">
                                              <a:latin typeface="Cambria Math"/>
                                              <a:cs typeface="Arial" panose="020B0604020202020204" pitchFamily="34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d>
                                </m:num>
                                <m:den>
                                  <m:r>
                                    <a:rPr lang="en-US" sz="2300" b="0" i="1" smtClean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rad>
                        </m:den>
                      </m:f>
                    </m:oMath>
                  </m:oMathPara>
                </a14:m>
                <a:endParaRPr lang="en-US" sz="23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3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In </a:t>
                </a:r>
                <a:r>
                  <a:rPr lang="en-US" sz="2300" dirty="0">
                    <a:latin typeface="Arial" panose="020B0604020202020204" pitchFamily="34" charset="0"/>
                    <a:cs typeface="Arial" panose="020B0604020202020204" pitchFamily="34" charset="0"/>
                  </a:rPr>
                  <a:t>terms of a variable </a:t>
                </a:r>
                <a:r>
                  <a:rPr lang="en-US" sz="23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Z</a:t>
                </a:r>
                <a:r>
                  <a:rPr lang="en-US" sz="2300" dirty="0">
                    <a:latin typeface="Arial" panose="020B0604020202020204" pitchFamily="34" charset="0"/>
                    <a:cs typeface="Arial" panose="020B0604020202020204" pitchFamily="34" charset="0"/>
                  </a:rPr>
                  <a:t> having the standard Normal distribution, the </a:t>
                </a:r>
                <a:r>
                  <a:rPr lang="en-US" sz="23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approximate </a:t>
                </a:r>
                <a:r>
                  <a:rPr lang="en-US" sz="23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3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-value </a:t>
                </a:r>
                <a:r>
                  <a:rPr lang="en-US" sz="2300" dirty="0">
                    <a:latin typeface="Arial" panose="020B0604020202020204" pitchFamily="34" charset="0"/>
                    <a:cs typeface="Arial" panose="020B0604020202020204" pitchFamily="34" charset="0"/>
                  </a:rPr>
                  <a:t>for a test of </a:t>
                </a:r>
                <a:r>
                  <a:rPr lang="en-US" sz="23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r>
                  <a:rPr lang="en-US" sz="23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r>
                  <a:rPr lang="en-US" sz="23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3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against</a:t>
                </a:r>
                <a:endParaRPr lang="en-US" sz="23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548640"/>
                <a:r>
                  <a:rPr lang="en-US" sz="20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r>
                  <a:rPr lang="en-US" sz="2000" baseline="-25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2000" baseline="-25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cs typeface="Arial" panose="020B0604020202020204" pitchFamily="34" charset="0"/>
                          </a:rPr>
                          <m:t>𝑝</m:t>
                        </m:r>
                      </m:e>
                      <m:sub>
                        <m:r>
                          <a:rPr lang="en-US" sz="2000" i="1">
                            <a:latin typeface="Cambria Math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cs typeface="Arial" panose="020B0604020202020204" pitchFamily="34" charset="0"/>
                      </a:rPr>
                      <m:t>𝑃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cs typeface="Arial" panose="020B0604020202020204" pitchFamily="34" charset="0"/>
                          </a:rPr>
                          <m:t>𝑍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≥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𝑧</m:t>
                        </m:r>
                      </m:e>
                    </m:d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548640"/>
                <a:r>
                  <a:rPr lang="en-US" sz="20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r>
                  <a:rPr lang="en-US" sz="2000" baseline="-25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2000" baseline="-25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&lt;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cs typeface="Arial" panose="020B0604020202020204" pitchFamily="34" charset="0"/>
                          </a:rPr>
                          <m:t>𝑝</m:t>
                        </m:r>
                      </m:e>
                      <m:sub>
                        <m:r>
                          <a:rPr lang="en-US" sz="2000" i="1">
                            <a:latin typeface="Cambria Math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cs typeface="Arial" panose="020B0604020202020204" pitchFamily="34" charset="0"/>
                      </a:rPr>
                      <m:t>𝑃</m:t>
                    </m:r>
                    <m:d>
                      <m:dPr>
                        <m:ctrlPr>
                          <a:rPr lang="en-US" sz="2000" i="1">
                            <a:latin typeface="Cambria Math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  <a:cs typeface="Arial" panose="020B0604020202020204" pitchFamily="34" charset="0"/>
                          </a:rPr>
                          <m:t>𝑍</m:t>
                        </m:r>
                        <m:r>
                          <a:rPr lang="en-US" sz="200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≤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𝑧</m:t>
                        </m:r>
                      </m:e>
                    </m:d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548640"/>
                <a:r>
                  <a:rPr lang="en-US" sz="20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r>
                  <a:rPr lang="en-US" sz="2000" baseline="-25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2000" baseline="-25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cs typeface="Arial" panose="020B0604020202020204" pitchFamily="34" charset="0"/>
                          </a:rPr>
                          <m:t>𝑝</m:t>
                        </m:r>
                      </m:e>
                      <m:sub>
                        <m:r>
                          <a:rPr lang="en-US" sz="2000" i="1">
                            <a:latin typeface="Cambria Math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/>
                        <a:cs typeface="Arial" panose="020B0604020202020204" pitchFamily="34" charset="0"/>
                      </a:rPr>
                      <m:t>2</m:t>
                    </m:r>
                    <m:r>
                      <a:rPr lang="en-US" sz="20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×</m:t>
                    </m:r>
                    <m:r>
                      <a:rPr lang="en-US" sz="2000" i="1">
                        <a:latin typeface="Cambria Math"/>
                        <a:cs typeface="Arial" panose="020B0604020202020204" pitchFamily="34" charset="0"/>
                      </a:rPr>
                      <m:t>𝑃</m:t>
                    </m:r>
                    <m:d>
                      <m:dPr>
                        <m:ctrlPr>
                          <a:rPr lang="en-US" sz="2000" i="1">
                            <a:latin typeface="Cambria Math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  <a:cs typeface="Arial" panose="020B0604020202020204" pitchFamily="34" charset="0"/>
                          </a:rPr>
                          <m:t>𝑍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≥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sz="200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𝑧</m:t>
                            </m:r>
                          </m:e>
                        </m:d>
                      </m:e>
                    </m:d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3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3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3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44277" y="1719386"/>
                <a:ext cx="8442537" cy="5024327"/>
              </a:xfrm>
              <a:blipFill rotWithShape="0">
                <a:blip r:embed="rId2"/>
                <a:stretch>
                  <a:fillRect l="-722" t="-850" r="-15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315701" y="1676522"/>
            <a:ext cx="8442537" cy="47099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71" t="52376" r="18103" b="33893"/>
          <a:stretch/>
        </p:blipFill>
        <p:spPr bwMode="auto">
          <a:xfrm>
            <a:off x="6297561" y="4846303"/>
            <a:ext cx="1327354" cy="753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71" t="66628" r="18103" b="19121"/>
          <a:stretch/>
        </p:blipFill>
        <p:spPr bwMode="auto">
          <a:xfrm>
            <a:off x="6297561" y="5208611"/>
            <a:ext cx="1327354" cy="78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71" t="83298" r="18103" b="4064"/>
          <a:stretch/>
        </p:blipFill>
        <p:spPr bwMode="auto">
          <a:xfrm>
            <a:off x="6297561" y="5520000"/>
            <a:ext cx="1327354" cy="693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405249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4" y="748137"/>
            <a:ext cx="6296025" cy="1219200"/>
          </a:xfrm>
        </p:spPr>
        <p:txBody>
          <a:bodyPr/>
          <a:lstStyle/>
          <a:p>
            <a:r>
              <a:rPr lang="en-US" altLang="en-US" sz="3600" dirty="0">
                <a:latin typeface="Gill Sans" charset="0"/>
                <a:ea typeface="ＭＳ Ｐゴシック" pitchFamily="34" charset="-128"/>
              </a:rPr>
              <a:t>Plus </a:t>
            </a:r>
            <a:r>
              <a:rPr lang="en-US" altLang="en-US" sz="3600" dirty="0" smtClean="0">
                <a:latin typeface="Gill Sans" charset="0"/>
                <a:ea typeface="ＭＳ Ｐゴシック" pitchFamily="34" charset="-128"/>
              </a:rPr>
              <a:t>Four</a:t>
            </a:r>
            <a:r>
              <a:rPr lang="en-US" altLang="en-US" sz="3600" dirty="0">
                <a:latin typeface="Gill Sans" charset="0"/>
                <a:ea typeface="ＭＳ Ｐゴシック" pitchFamily="34" charset="-128"/>
              </a:rPr>
              <a:t> </a:t>
            </a:r>
            <a:r>
              <a:rPr lang="en-US" altLang="en-US" sz="3600" dirty="0" smtClean="0">
                <a:latin typeface="Gill Sans" charset="0"/>
                <a:ea typeface="ＭＳ Ｐゴシック" pitchFamily="34" charset="-128"/>
              </a:rPr>
              <a:t>Confidence </a:t>
            </a:r>
            <a:r>
              <a:rPr lang="en-US" altLang="en-US" sz="3600" dirty="0">
                <a:latin typeface="Gill Sans" charset="0"/>
                <a:ea typeface="ＭＳ Ｐゴシック" pitchFamily="34" charset="-128"/>
              </a:rPr>
              <a:t>I</a:t>
            </a:r>
            <a:r>
              <a:rPr lang="en-US" altLang="en-US" sz="3600" dirty="0" smtClean="0">
                <a:latin typeface="Gill Sans" charset="0"/>
                <a:ea typeface="ＭＳ Ｐゴシック" pitchFamily="34" charset="-128"/>
              </a:rPr>
              <a:t>nterval </a:t>
            </a:r>
            <a:r>
              <a:rPr lang="en-US" altLang="en-US" sz="3600" dirty="0">
                <a:latin typeface="Gill Sans" charset="0"/>
                <a:ea typeface="ＭＳ Ｐゴシック" pitchFamily="34" charset="-128"/>
              </a:rPr>
              <a:t>for a P</a:t>
            </a:r>
            <a:r>
              <a:rPr lang="en-US" altLang="en-US" sz="3600" dirty="0" smtClean="0">
                <a:latin typeface="Gill Sans" charset="0"/>
                <a:ea typeface="ＭＳ Ｐゴシック" pitchFamily="34" charset="-128"/>
              </a:rPr>
              <a:t>roportion*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270992" y="2067350"/>
                <a:ext cx="8415807" cy="3841696"/>
              </a:xfrm>
            </p:spPr>
            <p:txBody>
              <a:bodyPr>
                <a:norm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The confidence interval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𝑝</m:t>
                        </m:r>
                      </m:e>
                    </m:acc>
                    <m:r>
                      <a:rPr lang="en-US" sz="200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±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𝑧</m:t>
                        </m:r>
                      </m:e>
                      <m:sup>
                        <m:r>
                          <a:rPr lang="en-US" sz="2000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en-US" sz="2000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type m:val="lin"/>
                            <m:ctrlPr>
                              <a:rPr lang="en-US" sz="2000" i="1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acc>
                              <m:accPr>
                                <m:chr m:val="̂"/>
                                <m:ctrlPr>
                                  <a:rPr lang="en-US" sz="2000" i="1">
                                    <a:latin typeface="Cambria Math"/>
                                    <a:ea typeface="Cambria Math"/>
                                    <a:cs typeface="Arial" panose="020B0604020202020204" pitchFamily="34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  <a:cs typeface="Arial" panose="020B0604020202020204" pitchFamily="34" charset="0"/>
                                  </a:rPr>
                                  <m:t>𝑝</m:t>
                                </m:r>
                              </m:e>
                            </m:acc>
                            <m:d>
                              <m:dPr>
                                <m:ctrlPr>
                                  <a:rPr lang="en-US" sz="2000" i="1">
                                    <a:latin typeface="Cambria Math"/>
                                    <a:cs typeface="Arial" panose="020B060402020202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  <a:cs typeface="Arial" panose="020B0604020202020204" pitchFamily="34" charset="0"/>
                                  </a:rPr>
                                  <m:t>1−</m:t>
                                </m:r>
                                <m:acc>
                                  <m:accPr>
                                    <m:chr m:val="̂"/>
                                    <m:ctrlPr>
                                      <a:rPr lang="en-US" sz="2000" i="1">
                                        <a:latin typeface="Cambria Math"/>
                                        <a:cs typeface="Arial" panose="020B0604020202020204" pitchFamily="34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i="1">
                                        <a:latin typeface="Cambria Math"/>
                                        <a:cs typeface="Arial" panose="020B0604020202020204" pitchFamily="34" charset="0"/>
                                      </a:rPr>
                                      <m:t>𝑝</m:t>
                                    </m:r>
                                  </m:e>
                                </m:acc>
                              </m:e>
                            </m:d>
                          </m:num>
                          <m:den>
                            <m:r>
                              <a:rPr lang="en-US" sz="2000" i="1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𝑛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for a sample proportion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easy to calculate and understand because it is based directly on the approximately Normal distribution of the sample proportion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Unfortunately, confidence levels from this interval are often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inaccurate,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unless the sample is very large. The actual confidence level is usually less than the confidence level you asked for in choosing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z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*.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There is a simple modification that is almost magically effective in improving the accuracy of the confidence interval. We call it the “plus four” method because all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you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need to do is add four imaginary observations, two successes and two failures. The</a:t>
                </a:r>
                <a:r>
                  <a:rPr lang="en-US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plus four estimate of </a:t>
                </a:r>
                <a:r>
                  <a:rPr lang="en-US" sz="2000" b="1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is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0992" y="2067350"/>
                <a:ext cx="8415807" cy="3841696"/>
              </a:xfrm>
              <a:blipFill rotWithShape="0">
                <a:blip r:embed="rId4"/>
                <a:stretch>
                  <a:fillRect l="-434" t="-10635" r="-1376" b="-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4264040"/>
              </p:ext>
            </p:extLst>
          </p:nvPr>
        </p:nvGraphicFramePr>
        <p:xfrm>
          <a:off x="1428864" y="5724947"/>
          <a:ext cx="5657741" cy="843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5" imgW="2641600" imgH="393700" progId="Equation.3">
                  <p:embed/>
                </p:oleObj>
              </mc:Choice>
              <mc:Fallback>
                <p:oleObj name="Equation" r:id="rId5" imgW="26416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864" y="5724947"/>
                        <a:ext cx="5657741" cy="8432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25544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662312" y="717399"/>
            <a:ext cx="6552885" cy="1219200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latin typeface="Gill Sans" charset="0"/>
                <a:ea typeface="ＭＳ Ｐゴシック" pitchFamily="34" charset="-128"/>
              </a:rPr>
              <a:t>Plus Four</a:t>
            </a:r>
            <a:r>
              <a:rPr lang="en-US" altLang="en-US" sz="3600" dirty="0">
                <a:latin typeface="Gill Sans" charset="0"/>
                <a:ea typeface="ＭＳ Ｐゴシック" pitchFamily="34" charset="-128"/>
              </a:rPr>
              <a:t> </a:t>
            </a:r>
            <a:r>
              <a:rPr lang="en-US" altLang="en-US" sz="3600" dirty="0" smtClean="0">
                <a:latin typeface="Gill Sans" charset="0"/>
                <a:ea typeface="ＭＳ Ｐゴシック" pitchFamily="34" charset="-128"/>
              </a:rPr>
              <a:t>Confidence </a:t>
            </a:r>
            <a:r>
              <a:rPr lang="en-US" altLang="en-US" sz="3600" dirty="0">
                <a:latin typeface="Gill Sans" charset="0"/>
                <a:ea typeface="ＭＳ Ｐゴシック" pitchFamily="34" charset="-128"/>
              </a:rPr>
              <a:t>I</a:t>
            </a:r>
            <a:r>
              <a:rPr lang="en-US" altLang="en-US" sz="3600" dirty="0" smtClean="0">
                <a:latin typeface="Gill Sans" charset="0"/>
                <a:ea typeface="ＭＳ Ｐゴシック" pitchFamily="34" charset="-128"/>
              </a:rPr>
              <a:t>nterval for a Proportion*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287584" y="2050915"/>
                <a:ext cx="8427790" cy="4564198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Using the</a:t>
                </a:r>
                <a:r>
                  <a:rPr lang="en-US" sz="20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plus four estimate of </a:t>
                </a:r>
                <a:r>
                  <a:rPr lang="en-US" sz="20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68580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sz="2000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𝑝</m:t>
                          </m:r>
                        </m:e>
                      </m:acc>
                      <m:r>
                        <a:rPr lang="en-US" sz="2000" b="0" i="1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000" b="0" i="0" smtClean="0">
                              <a:latin typeface="Cambria Math"/>
                              <a:cs typeface="Arial" panose="020B0604020202020204" pitchFamily="34" charset="0"/>
                            </a:rPr>
                            <m:t>number</m:t>
                          </m:r>
                          <m:r>
                            <m:rPr>
                              <m:nor/>
                            </m:rPr>
                            <a:rPr lang="en-US" sz="2000" b="0" i="0" smtClean="0">
                              <a:latin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000" b="0" i="0" smtClean="0">
                              <a:latin typeface="Cambria Math"/>
                              <a:cs typeface="Arial" panose="020B0604020202020204" pitchFamily="34" charset="0"/>
                            </a:rPr>
                            <m:t>of</m:t>
                          </m:r>
                          <m:r>
                            <m:rPr>
                              <m:nor/>
                            </m:rPr>
                            <a:rPr lang="en-US" sz="2000" b="0" i="0" smtClean="0">
                              <a:latin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000" b="0" i="0" smtClean="0">
                              <a:latin typeface="Cambria Math"/>
                              <a:cs typeface="Arial" panose="020B0604020202020204" pitchFamily="34" charset="0"/>
                            </a:rPr>
                            <m:t>successes</m:t>
                          </m:r>
                          <m:r>
                            <m:rPr>
                              <m:nor/>
                            </m:rPr>
                            <a:rPr lang="en-US" sz="2000" b="0" i="0" smtClean="0">
                              <a:latin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000" b="0" i="0" smtClean="0">
                              <a:latin typeface="Cambria Math"/>
                              <a:cs typeface="Arial" panose="020B0604020202020204" pitchFamily="34" charset="0"/>
                            </a:rPr>
                            <m:t>in</m:t>
                          </m:r>
                          <m:r>
                            <m:rPr>
                              <m:nor/>
                            </m:rPr>
                            <a:rPr lang="en-US" sz="2000" b="0" i="0" smtClean="0">
                              <a:latin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000" b="0" i="0" smtClean="0">
                              <a:latin typeface="Cambria Math"/>
                              <a:cs typeface="Arial" panose="020B0604020202020204" pitchFamily="34" charset="0"/>
                            </a:rPr>
                            <m:t>the</m:t>
                          </m:r>
                          <m:r>
                            <m:rPr>
                              <m:nor/>
                            </m:rPr>
                            <a:rPr lang="en-US" sz="2000" b="0" i="0" smtClean="0">
                              <a:latin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000" b="0" i="0" smtClean="0">
                              <a:latin typeface="Cambria Math"/>
                              <a:cs typeface="Arial" panose="020B0604020202020204" pitchFamily="34" charset="0"/>
                            </a:rPr>
                            <m:t>sample</m:t>
                          </m:r>
                          <m:r>
                            <a:rPr lang="en-US" sz="2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+2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+4</m:t>
                          </m:r>
                        </m:den>
                      </m:f>
                    </m:oMath>
                  </m:oMathPara>
                </a14:m>
                <a:endParaRPr lang="en-US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68580" indent="0">
                  <a:buNone/>
                </a:pPr>
                <a:r>
                  <a:rPr lang="en-US" sz="2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PLUS </a:t>
                </a:r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FOUR CONFIDENCE INTERVAL FOR A </a:t>
                </a:r>
                <a:r>
                  <a:rPr lang="en-US" sz="2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PROPORTION</a:t>
                </a:r>
              </a:p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Draw an SRS of size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from a large population that contains an unknown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proportion </a:t>
                </a:r>
                <a:r>
                  <a:rPr lang="en-US" sz="2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of successes. To get the </a:t>
                </a:r>
                <a:r>
                  <a:rPr lang="en-US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plus four </a:t>
                </a:r>
                <a:r>
                  <a:rPr lang="en-US" sz="20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confidence </a:t>
                </a:r>
                <a:r>
                  <a:rPr lang="en-US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interval for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/>
                        <a:cs typeface="Arial" panose="020B0604020202020204" pitchFamily="34" charset="0"/>
                      </a:rPr>
                      <m:t>𝑝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add four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imaginary observations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two successes and two failures. Then use the large-sample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confidence interval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with the new sample size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(</m:t>
                    </m:r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 + 4) 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and number of successes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ctrlPr>
                          <a:rPr lang="en-US" sz="2000" i="1" dirty="0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2000" i="0" dirty="0" smtClean="0">
                            <a:latin typeface="Cambria Math"/>
                            <a:cs typeface="Arial" panose="020B0604020202020204" pitchFamily="34" charset="0"/>
                          </a:rPr>
                          <m:t>actual</m:t>
                        </m:r>
                        <m:r>
                          <m:rPr>
                            <m:nor/>
                          </m:rPr>
                          <a:rPr lang="en-US" sz="2000" i="0" dirty="0" smtClean="0">
                            <a:latin typeface="Cambria Math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i="0" dirty="0" smtClean="0">
                            <a:latin typeface="Cambria Math"/>
                            <a:cs typeface="Arial" panose="020B0604020202020204" pitchFamily="34" charset="0"/>
                          </a:rPr>
                          <m:t>number</m:t>
                        </m:r>
                        <m:r>
                          <a:rPr lang="en-US" sz="2000" i="1" dirty="0" smtClean="0">
                            <a:latin typeface="Cambria Math"/>
                            <a:cs typeface="Arial" panose="020B0604020202020204" pitchFamily="34" charset="0"/>
                          </a:rPr>
                          <m:t> +2</m:t>
                        </m:r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:</m:t>
                    </m:r>
                  </m:oMath>
                </a14:m>
                <a:endParaRPr lang="en-US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68580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sz="2000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𝑝</m:t>
                          </m:r>
                        </m:e>
                      </m:acc>
                      <m:r>
                        <a:rPr lang="en-US" sz="2000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±</m:t>
                      </m:r>
                      <m:sSup>
                        <m:sSupPr>
                          <m:ctrlPr>
                            <a:rPr lang="en-US" sz="2000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𝑧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∗</m:t>
                          </m:r>
                        </m:sup>
                      </m:sSup>
                      <m:rad>
                        <m:radPr>
                          <m:degHide m:val="on"/>
                          <m:ctrlPr>
                            <a:rPr lang="en-US" sz="2000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type m:val="lin"/>
                              <m:ctrlPr>
                                <a:rPr lang="en-US" sz="2000" i="1" smtClean="0"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̃"/>
                                  <m:ctrlPr>
                                    <a:rPr lang="en-US" sz="2000" i="1" smtClean="0">
                                      <a:latin typeface="Cambria Math"/>
                                      <a:ea typeface="Cambria Math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  <a:ea typeface="Cambria Math"/>
                                      <a:cs typeface="Arial" panose="020B0604020202020204" pitchFamily="34" charset="0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2000" i="1" smtClean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  <m:t>1−</m:t>
                                  </m:r>
                                  <m:acc>
                                    <m:accPr>
                                      <m:chr m:val="̃"/>
                                      <m:ctrlPr>
                                        <a:rPr lang="en-US" sz="2000" b="0" i="1" smtClean="0">
                                          <a:latin typeface="Cambria Math"/>
                                          <a:cs typeface="Arial" panose="020B0604020202020204" pitchFamily="34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b="0" i="1" smtClean="0">
                                          <a:latin typeface="Cambria Math"/>
                                          <a:cs typeface="Arial" panose="020B0604020202020204" pitchFamily="34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en-US" sz="2000" i="1" smtClean="0">
                                      <a:latin typeface="Cambria Math"/>
                                      <a:ea typeface="Cambria Math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  <a:ea typeface="Cambria Math"/>
                                      <a:cs typeface="Arial" panose="020B0604020202020204" pitchFamily="34" charset="0"/>
                                    </a:rPr>
                                    <m:t>𝑛</m:t>
                                  </m:r>
                                  <m:r>
                                    <a:rPr lang="en-US" sz="2000" b="0" i="1" smtClean="0">
                                      <a:latin typeface="Cambria Math"/>
                                      <a:ea typeface="Cambria Math"/>
                                      <a:cs typeface="Arial" panose="020B0604020202020204" pitchFamily="34" charset="0"/>
                                    </a:rPr>
                                    <m:t>+4</m:t>
                                  </m:r>
                                </m:e>
                              </m:d>
                            </m:den>
                          </m:f>
                        </m:e>
                      </m:rad>
                    </m:oMath>
                  </m:oMathPara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Use this interval when the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confidence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level is at least 90% and the sample size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at least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10, with any counts of successes and failures.</a:t>
                </a:r>
              </a:p>
            </p:txBody>
          </p:sp>
        </mc:Choice>
        <mc:Fallback xmlns="">
          <p:sp>
            <p:nvSpPr>
              <p:cNvPr id="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7584" y="2050915"/>
                <a:ext cx="8427790" cy="4564198"/>
              </a:xfrm>
              <a:blipFill rotWithShape="0">
                <a:blip r:embed="rId3"/>
                <a:stretch>
                  <a:fillRect l="-434" t="-534" r="-7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287585" y="3157537"/>
            <a:ext cx="8542090" cy="33004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372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5239</TotalTime>
  <Words>944</Words>
  <Application>Microsoft Office PowerPoint</Application>
  <PresentationFormat>On-screen Show (4:3)</PresentationFormat>
  <Paragraphs>60</Paragraphs>
  <Slides>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Flow</vt:lpstr>
      <vt:lpstr>Equation</vt:lpstr>
      <vt:lpstr>CHAPTER 22: Inference about a Population Proportion</vt:lpstr>
      <vt:lpstr>In Chapter 22, We Cover …</vt:lpstr>
      <vt:lpstr>The Sampling Proportion, p ̂ </vt:lpstr>
      <vt:lpstr>Confidence Intervals for a Population Proportion</vt:lpstr>
      <vt:lpstr>Choosing the Sample Size</vt:lpstr>
      <vt:lpstr>Significance Tests for a Proportion</vt:lpstr>
      <vt:lpstr>Plus Four Confidence Interval for a Proportion*</vt:lpstr>
      <vt:lpstr>Plus Four Confidence Interval for a Proportion*</vt:lpstr>
    </vt:vector>
  </TitlesOfParts>
  <Company>ISD 194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0:  Getting Started</dc:title>
  <dc:creator>drmark.gebert@gmail.com</dc:creator>
  <cp:lastModifiedBy>Anzhi Li</cp:lastModifiedBy>
  <cp:revision>321</cp:revision>
  <dcterms:created xsi:type="dcterms:W3CDTF">2011-07-11T00:21:16Z</dcterms:created>
  <dcterms:modified xsi:type="dcterms:W3CDTF">2015-08-12T20:21:05Z</dcterms:modified>
</cp:coreProperties>
</file>