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1" r:id="rId1"/>
  </p:sldMasterIdLst>
  <p:notesMasterIdLst>
    <p:notesMasterId r:id="rId14"/>
  </p:notesMasterIdLst>
  <p:sldIdLst>
    <p:sldId id="297" r:id="rId2"/>
    <p:sldId id="334" r:id="rId3"/>
    <p:sldId id="349" r:id="rId4"/>
    <p:sldId id="351" r:id="rId5"/>
    <p:sldId id="342" r:id="rId6"/>
    <p:sldId id="345" r:id="rId7"/>
    <p:sldId id="350" r:id="rId8"/>
    <p:sldId id="352" r:id="rId9"/>
    <p:sldId id="353" r:id="rId10"/>
    <p:sldId id="354" r:id="rId11"/>
    <p:sldId id="346" r:id="rId12"/>
    <p:sldId id="347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pyeditor" initials="CE-JA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1D25"/>
    <a:srgbClr val="EEEFD6"/>
    <a:srgbClr val="DF584A"/>
    <a:srgbClr val="F7B3BA"/>
    <a:srgbClr val="FFD7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33" autoAdjust="0"/>
    <p:restoredTop sz="93560" autoAdjust="0"/>
  </p:normalViewPr>
  <p:slideViewPr>
    <p:cSldViewPr snapToGrid="0" snapToObjects="1">
      <p:cViewPr>
        <p:scale>
          <a:sx n="78" d="100"/>
          <a:sy n="78" d="100"/>
        </p:scale>
        <p:origin x="-2562" y="-10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4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8B5C72A-7EE3-455A-95E1-A79A80A99B89}" type="datetime1">
              <a:rPr lang="en-US"/>
              <a:pPr/>
              <a:t>11/18/2015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7005B84-EFC2-4FBC-92CC-9968AC7033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07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latin typeface="Calibri" pitchFamily="34" charset="0"/>
              </a:rPr>
              <a:t>Basic Practice of Statistics - 3rd Edition</a:t>
            </a:r>
          </a:p>
        </p:txBody>
      </p:sp>
      <p:sp>
        <p:nvSpPr>
          <p:cNvPr id="174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latin typeface="Calibri" pitchFamily="34" charset="0"/>
              </a:rPr>
              <a:t>Chapter 5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E4F941F-3703-4FA3-9604-6DD1AF4F6829}" type="slidenum">
              <a:rPr lang="en-US" sz="1200">
                <a:latin typeface="Calibri" pitchFamily="34" charset="0"/>
              </a:rPr>
              <a:pPr eaLnBrk="1" hangingPunct="1"/>
              <a:t>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2426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E86AB9C-A635-4A3C-A16E-664005963242}" type="slidenum">
              <a:rPr lang="en-US" altLang="en-US" sz="1200">
                <a:latin typeface="Calibri" pitchFamily="34" charset="0"/>
              </a:rPr>
              <a:pPr eaLnBrk="1" hangingPunct="1"/>
              <a:t>11</a:t>
            </a:fld>
            <a:endParaRPr lang="en-US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640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31C800B-20CB-4272-AEC3-6595230023AE}" type="slidenum">
              <a:rPr lang="en-US" altLang="en-US" sz="1200">
                <a:latin typeface="Calibri" pitchFamily="34" charset="0"/>
              </a:rPr>
              <a:pPr eaLnBrk="1" hangingPunct="1"/>
              <a:t>12</a:t>
            </a:fld>
            <a:endParaRPr lang="en-US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845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E41B-DC42-417E-A0B7-C87892EBB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030A-EB1B-42D9-B220-F99C6FD47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06013-A07E-4B62-B6E9-BA87B56EB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36B2-B467-4880-AB23-8F1A06B4F2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84A2-600D-45DC-90E1-4B77835C7B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BC45-FA2A-4F7D-9726-107463EE8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9DC8-80F5-4DB1-8B11-0234F6F87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C0E0-2D67-4F09-9805-E820004D8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2F01-9F1B-4D00-8A3D-B52C881BB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A9381-81E4-45CA-81DC-B46CB546C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CF2A003-8710-4CD4-8110-33E468165A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C8D743-E708-45B6-8E91-6185BD036CB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emf"/><Relationship Id="rId4" Type="http://schemas.openxmlformats.org/officeDocument/2006/relationships/image" Target="../media/image3.e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37381" y="2889076"/>
            <a:ext cx="4267199" cy="1244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cap="none" dirty="0">
                <a:latin typeface="Arial" charset="0"/>
                <a:cs typeface="Arial" charset="0"/>
              </a:rPr>
              <a:t>CHAPTER </a:t>
            </a:r>
            <a:r>
              <a:rPr lang="en-US" sz="3200" dirty="0" smtClean="0">
                <a:latin typeface="Arial" charset="0"/>
                <a:cs typeface="Arial" charset="0"/>
              </a:rPr>
              <a:t>22</a:t>
            </a:r>
            <a:r>
              <a:rPr lang="en-US" sz="3200" b="1" cap="none" dirty="0" smtClean="0">
                <a:latin typeface="Arial" charset="0"/>
                <a:cs typeface="Arial" charset="0"/>
              </a:rPr>
              <a:t>:</a:t>
            </a:r>
            <a:r>
              <a:rPr lang="en-US" sz="3200" b="1" cap="none" smtClean="0">
                <a:latin typeface="Arial" charset="0"/>
                <a:cs typeface="Arial" charset="0"/>
              </a:rPr>
              <a:t/>
            </a:r>
            <a:br>
              <a:rPr lang="en-US" sz="3200" b="1" cap="none" smtClean="0">
                <a:latin typeface="Arial" charset="0"/>
                <a:cs typeface="Arial" charset="0"/>
              </a:rPr>
            </a:br>
            <a:r>
              <a:rPr lang="en-US" sz="2800" b="1" smtClean="0">
                <a:latin typeface="Arial" charset="0"/>
                <a:cs typeface="Arial" charset="0"/>
              </a:rPr>
              <a:t>Inference </a:t>
            </a:r>
            <a:r>
              <a:rPr lang="en-US" sz="2800" b="1" dirty="0" smtClean="0">
                <a:latin typeface="Arial" charset="0"/>
                <a:cs typeface="Arial" charset="0"/>
              </a:rPr>
              <a:t>about a </a:t>
            </a:r>
            <a:r>
              <a:rPr lang="en-US" sz="2800" b="1" smtClean="0">
                <a:latin typeface="Arial" charset="0"/>
                <a:cs typeface="Arial" charset="0"/>
              </a:rPr>
              <a:t>Population Proportion</a:t>
            </a:r>
            <a:endParaRPr lang="en-US" sz="2800" b="1" cap="none" dirty="0">
              <a:latin typeface="Arial" charset="0"/>
              <a:cs typeface="Arial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3365" y="5691334"/>
            <a:ext cx="3309803" cy="407065"/>
          </a:xfrm>
        </p:spPr>
        <p:txBody>
          <a:bodyPr>
            <a:normAutofit fontScale="77500" lnSpcReduction="20000"/>
          </a:bodyPr>
          <a:lstStyle/>
          <a:p>
            <a:pPr algn="r" eaLnBrk="1" hangingPunct="1"/>
            <a:r>
              <a:rPr lang="en-US" b="1" dirty="0" smtClean="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Lecture PowerPoint Slides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744128" y="4441444"/>
            <a:ext cx="39749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727CA3"/>
                </a:solidFill>
                <a:cs typeface="Arial" pitchFamily="34" charset="0"/>
              </a:rPr>
              <a:t>Basic Practice of Statistics</a:t>
            </a:r>
            <a:endParaRPr lang="en-US" sz="2000" i="1" dirty="0">
              <a:solidFill>
                <a:srgbClr val="727CA3"/>
              </a:solidFill>
              <a:cs typeface="Arial" pitchFamily="34" charset="0"/>
            </a:endParaRPr>
          </a:p>
          <a:p>
            <a:r>
              <a:rPr lang="en-US" dirty="0" smtClean="0">
                <a:solidFill>
                  <a:srgbClr val="727CA3"/>
                </a:solidFill>
                <a:cs typeface="Arial" pitchFamily="34" charset="0"/>
              </a:rPr>
              <a:t>7</a:t>
            </a:r>
            <a:r>
              <a:rPr lang="en-US" baseline="30000" dirty="0" smtClean="0">
                <a:solidFill>
                  <a:srgbClr val="727CA3"/>
                </a:solidFill>
                <a:cs typeface="Arial" pitchFamily="34" charset="0"/>
              </a:rPr>
              <a:t>th</a:t>
            </a:r>
            <a:r>
              <a:rPr lang="en-US" dirty="0" smtClean="0">
                <a:solidFill>
                  <a:srgbClr val="727CA3"/>
                </a:solidFill>
                <a:cs typeface="Arial" pitchFamily="34" charset="0"/>
              </a:rPr>
              <a:t> Edition</a:t>
            </a:r>
            <a:endParaRPr lang="en-US" dirty="0">
              <a:solidFill>
                <a:srgbClr val="727CA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747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018FFC0-0E29-4D5F-9DD9-650BB1F36BD5}" type="slidenum">
              <a:rPr lang="en-US" altLang="en-US" sz="2400"/>
              <a:pPr eaLnBrk="1" hangingPunct="1"/>
              <a:t>10</a:t>
            </a:fld>
            <a:endParaRPr lang="en-US" altLang="en-US" sz="1400"/>
          </a:p>
        </p:txBody>
      </p:sp>
      <p:sp>
        <p:nvSpPr>
          <p:cNvPr id="37891" name="Title 4"/>
          <p:cNvSpPr>
            <a:spLocks noGrp="1"/>
          </p:cNvSpPr>
          <p:nvPr>
            <p:ph type="title" idx="4294967295"/>
          </p:nvPr>
        </p:nvSpPr>
        <p:spPr>
          <a:xfrm>
            <a:off x="1068388" y="352425"/>
            <a:ext cx="3708400" cy="638175"/>
          </a:xfrm>
        </p:spPr>
        <p:txBody>
          <a:bodyPr/>
          <a:lstStyle/>
          <a:p>
            <a:r>
              <a:rPr lang="en-US" altLang="en-US" sz="3200" smtClean="0">
                <a:latin typeface="Arial" charset="0"/>
                <a:ea typeface="ＭＳ Ｐゴシック" pitchFamily="34" charset="-128"/>
                <a:cs typeface="Arial" charset="0"/>
              </a:rPr>
              <a:t>Formula Summary</a:t>
            </a:r>
          </a:p>
        </p:txBody>
      </p:sp>
      <p:sp>
        <p:nvSpPr>
          <p:cNvPr id="37892" name="Content Placeholder 5"/>
          <p:cNvSpPr>
            <a:spLocks noGrp="1"/>
          </p:cNvSpPr>
          <p:nvPr>
            <p:ph idx="4294967295"/>
          </p:nvPr>
        </p:nvSpPr>
        <p:spPr>
          <a:xfrm>
            <a:off x="700088" y="1211263"/>
            <a:ext cx="7772400" cy="4975225"/>
          </a:xfrm>
        </p:spPr>
        <p:txBody>
          <a:bodyPr>
            <a:normAutofit lnSpcReduction="10000"/>
          </a:bodyPr>
          <a:lstStyle/>
          <a:p>
            <a:r>
              <a:rPr lang="en-US" altLang="en-US" sz="2400" smtClean="0">
                <a:latin typeface="Arial" charset="0"/>
                <a:ea typeface="ＭＳ Ｐゴシック" pitchFamily="34" charset="-128"/>
                <a:cs typeface="Arial" charset="0"/>
              </a:rPr>
              <a:t>Standard error (SE)</a:t>
            </a:r>
          </a:p>
          <a:p>
            <a:r>
              <a:rPr lang="en-US" altLang="en-US" sz="2400" smtClean="0">
                <a:latin typeface="Arial" charset="0"/>
                <a:ea typeface="ＭＳ Ｐゴシック" pitchFamily="34" charset="-128"/>
                <a:cs typeface="Arial" charset="0"/>
              </a:rPr>
              <a:t>Confidence interval </a:t>
            </a:r>
          </a:p>
          <a:p>
            <a:pPr>
              <a:buFont typeface="Monotype Sorts" pitchFamily="2" charset="2"/>
              <a:buNone/>
            </a:pPr>
            <a:r>
              <a:rPr lang="en-US" altLang="en-US" sz="2400" smtClean="0">
                <a:latin typeface="Arial" charset="0"/>
                <a:ea typeface="ＭＳ Ｐゴシック" pitchFamily="34" charset="-128"/>
                <a:cs typeface="Arial" charset="0"/>
              </a:rPr>
              <a:t>	</a:t>
            </a:r>
          </a:p>
          <a:p>
            <a:r>
              <a:rPr lang="en-US" altLang="en-US" sz="2400" smtClean="0">
                <a:latin typeface="Arial" charset="0"/>
                <a:ea typeface="ＭＳ Ｐゴシック" pitchFamily="34" charset="-128"/>
                <a:cs typeface="Arial" charset="0"/>
              </a:rPr>
              <a:t>Z test statistic	</a:t>
            </a:r>
          </a:p>
          <a:p>
            <a:r>
              <a:rPr lang="en-US" altLang="en-US" sz="2400" smtClean="0">
                <a:latin typeface="Arial" charset="0"/>
                <a:ea typeface="ＭＳ Ｐゴシック" pitchFamily="34" charset="-128"/>
                <a:cs typeface="Arial" charset="0"/>
              </a:rPr>
              <a:t>H</a:t>
            </a:r>
            <a:r>
              <a:rPr lang="en-US" altLang="en-US" sz="2400" baseline="-25000" smtClean="0">
                <a:latin typeface="Arial" charset="0"/>
                <a:ea typeface="ＭＳ Ｐゴシック" pitchFamily="34" charset="-128"/>
                <a:cs typeface="Arial" charset="0"/>
              </a:rPr>
              <a:t>0</a:t>
            </a:r>
            <a:r>
              <a:rPr lang="en-US" altLang="en-US" sz="2400" smtClean="0">
                <a:latin typeface="Arial" charset="0"/>
                <a:ea typeface="ＭＳ Ｐゴシック" pitchFamily="34" charset="-128"/>
                <a:cs typeface="Arial" charset="0"/>
              </a:rPr>
              <a:t>: </a:t>
            </a:r>
            <a:r>
              <a:rPr lang="en-US" altLang="en-US" sz="2400" i="1" smtClean="0">
                <a:latin typeface="Arial" charset="0"/>
                <a:ea typeface="ＭＳ Ｐゴシック" pitchFamily="34" charset="-128"/>
                <a:cs typeface="Arial" charset="0"/>
              </a:rPr>
              <a:t>p</a:t>
            </a:r>
            <a:r>
              <a:rPr lang="en-US" altLang="en-US" sz="2400" smtClean="0">
                <a:latin typeface="Arial" charset="0"/>
                <a:ea typeface="ＭＳ Ｐゴシック" pitchFamily="34" charset="-128"/>
                <a:cs typeface="Arial" charset="0"/>
              </a:rPr>
              <a:t> = </a:t>
            </a:r>
            <a:r>
              <a:rPr lang="en-US" altLang="en-US" sz="2400" i="1" smtClean="0">
                <a:latin typeface="Arial" charset="0"/>
                <a:ea typeface="ＭＳ Ｐゴシック" pitchFamily="34" charset="-128"/>
                <a:cs typeface="Arial" charset="0"/>
              </a:rPr>
              <a:t>p</a:t>
            </a:r>
            <a:r>
              <a:rPr lang="en-US" altLang="en-US" sz="2400" baseline="-25000" smtClean="0">
                <a:latin typeface="Arial" charset="0"/>
                <a:ea typeface="ＭＳ Ｐゴシック" pitchFamily="34" charset="-128"/>
                <a:cs typeface="Arial" charset="0"/>
              </a:rPr>
              <a:t>0</a:t>
            </a:r>
          </a:p>
          <a:p>
            <a:pPr>
              <a:lnSpc>
                <a:spcPct val="90000"/>
              </a:lnSpc>
            </a:pPr>
            <a:r>
              <a:rPr lang="en-US" altLang="en-US" sz="2400" smtClean="0">
                <a:latin typeface="Arial" charset="0"/>
                <a:ea typeface="ＭＳ Ｐゴシック" pitchFamily="34" charset="-128"/>
                <a:cs typeface="Arial" charset="0"/>
              </a:rPr>
              <a:t>H</a:t>
            </a:r>
            <a:r>
              <a:rPr lang="en-US" altLang="en-US" sz="2400" baseline="-25000" smtClean="0">
                <a:latin typeface="Arial" charset="0"/>
                <a:ea typeface="ＭＳ Ｐゴシック" pitchFamily="34" charset="-128"/>
                <a:cs typeface="Arial" charset="0"/>
              </a:rPr>
              <a:t>a</a:t>
            </a:r>
            <a:r>
              <a:rPr lang="en-US" altLang="en-US" sz="2400" smtClean="0">
                <a:latin typeface="Arial" charset="0"/>
                <a:ea typeface="ＭＳ Ｐゴシック" pitchFamily="34" charset="-128"/>
                <a:cs typeface="Arial" charset="0"/>
              </a:rPr>
              <a:t>:  </a:t>
            </a:r>
            <a:r>
              <a:rPr lang="en-US" altLang="en-US" sz="2400" i="1" smtClean="0">
                <a:latin typeface="Arial" charset="0"/>
                <a:ea typeface="ＭＳ Ｐゴシック" pitchFamily="34" charset="-128"/>
                <a:cs typeface="Arial" charset="0"/>
              </a:rPr>
              <a:t>p </a:t>
            </a:r>
            <a:r>
              <a:rPr lang="en-US" altLang="en-US" sz="2400" smtClean="0">
                <a:latin typeface="Arial" charset="0"/>
                <a:ea typeface="ＭＳ Ｐゴシック" pitchFamily="34" charset="-128"/>
                <a:cs typeface="Arial" charset="0"/>
              </a:rPr>
              <a:t>&gt; </a:t>
            </a:r>
            <a:r>
              <a:rPr lang="en-US" altLang="en-US" sz="2400" i="1" smtClean="0">
                <a:latin typeface="Arial" charset="0"/>
                <a:ea typeface="ＭＳ Ｐゴシック" pitchFamily="34" charset="-128"/>
                <a:cs typeface="Arial" charset="0"/>
              </a:rPr>
              <a:t>p</a:t>
            </a:r>
            <a:r>
              <a:rPr lang="en-US" altLang="en-US" sz="2400" baseline="-25000" smtClean="0">
                <a:latin typeface="Arial" charset="0"/>
                <a:ea typeface="ＭＳ Ｐゴシック" pitchFamily="34" charset="-128"/>
                <a:cs typeface="Arial" charset="0"/>
              </a:rPr>
              <a:t>0</a:t>
            </a:r>
          </a:p>
          <a:p>
            <a:pPr>
              <a:buFont typeface="Monotype Sorts" pitchFamily="2" charset="2"/>
              <a:buNone/>
            </a:pPr>
            <a:r>
              <a:rPr lang="en-US" altLang="en-US" sz="2400" smtClean="0">
                <a:latin typeface="Arial" charset="0"/>
                <a:ea typeface="ＭＳ Ｐゴシック" pitchFamily="34" charset="-128"/>
                <a:cs typeface="Arial" charset="0"/>
              </a:rPr>
              <a:t>	H</a:t>
            </a:r>
            <a:r>
              <a:rPr lang="en-US" altLang="en-US" sz="2400" baseline="-25000" smtClean="0">
                <a:latin typeface="Arial" charset="0"/>
                <a:ea typeface="ＭＳ Ｐゴシック" pitchFamily="34" charset="-128"/>
                <a:cs typeface="Arial" charset="0"/>
              </a:rPr>
              <a:t>a</a:t>
            </a:r>
            <a:r>
              <a:rPr lang="en-US" altLang="en-US" sz="2400" smtClean="0">
                <a:latin typeface="Arial" charset="0"/>
                <a:ea typeface="ＭＳ Ｐゴシック" pitchFamily="34" charset="-128"/>
                <a:cs typeface="Arial" charset="0"/>
              </a:rPr>
              <a:t>:  </a:t>
            </a:r>
            <a:r>
              <a:rPr lang="en-US" altLang="en-US" sz="2400" i="1" smtClean="0">
                <a:latin typeface="Arial" charset="0"/>
                <a:ea typeface="ＭＳ Ｐゴシック" pitchFamily="34" charset="-128"/>
                <a:cs typeface="Arial" charset="0"/>
              </a:rPr>
              <a:t>p </a:t>
            </a:r>
            <a:r>
              <a:rPr lang="en-US" altLang="en-US" sz="2400" smtClean="0">
                <a:latin typeface="Arial" charset="0"/>
                <a:ea typeface="ＭＳ Ｐゴシック" pitchFamily="34" charset="-128"/>
                <a:cs typeface="Arial" charset="0"/>
              </a:rPr>
              <a:t>&lt; </a:t>
            </a:r>
            <a:r>
              <a:rPr lang="en-US" altLang="en-US" sz="2400" i="1" smtClean="0">
                <a:latin typeface="Arial" charset="0"/>
                <a:ea typeface="ＭＳ Ｐゴシック" pitchFamily="34" charset="-128"/>
                <a:cs typeface="Arial" charset="0"/>
              </a:rPr>
              <a:t>p</a:t>
            </a:r>
            <a:r>
              <a:rPr lang="en-US" altLang="en-US" sz="2400" baseline="-25000" smtClean="0">
                <a:latin typeface="Arial" charset="0"/>
                <a:ea typeface="ＭＳ Ｐゴシック" pitchFamily="34" charset="-128"/>
                <a:cs typeface="Arial" charset="0"/>
              </a:rPr>
              <a:t>0</a:t>
            </a:r>
          </a:p>
          <a:p>
            <a:pPr>
              <a:buFont typeface="Monotype Sorts" pitchFamily="2" charset="2"/>
              <a:buNone/>
            </a:pPr>
            <a:r>
              <a:rPr lang="en-US" altLang="en-US" sz="2400" smtClean="0">
                <a:latin typeface="Arial" charset="0"/>
                <a:ea typeface="ＭＳ Ｐゴシック" pitchFamily="34" charset="-128"/>
                <a:cs typeface="Arial" charset="0"/>
              </a:rPr>
              <a:t>	H</a:t>
            </a:r>
            <a:r>
              <a:rPr lang="en-US" altLang="en-US" sz="2400" baseline="-25000" smtClean="0">
                <a:latin typeface="Arial" charset="0"/>
                <a:ea typeface="ＭＳ Ｐゴシック" pitchFamily="34" charset="-128"/>
                <a:cs typeface="Arial" charset="0"/>
              </a:rPr>
              <a:t>a</a:t>
            </a:r>
            <a:r>
              <a:rPr lang="en-US" altLang="en-US" sz="2400" smtClean="0">
                <a:latin typeface="Arial" charset="0"/>
                <a:ea typeface="ＭＳ Ｐゴシック" pitchFamily="34" charset="-128"/>
                <a:cs typeface="Arial" charset="0"/>
              </a:rPr>
              <a:t>: </a:t>
            </a:r>
            <a:r>
              <a:rPr lang="en-US" altLang="en-US" sz="2400" i="1" smtClean="0">
                <a:latin typeface="Arial" charset="0"/>
                <a:ea typeface="ＭＳ Ｐゴシック" pitchFamily="34" charset="-128"/>
                <a:cs typeface="Arial" charset="0"/>
              </a:rPr>
              <a:t>p </a:t>
            </a:r>
            <a:r>
              <a:rPr lang="en-US" altLang="en-US" sz="2400" smtClean="0">
                <a:latin typeface="Arial" charset="0"/>
                <a:ea typeface="ＭＳ Ｐゴシック" pitchFamily="34" charset="-128"/>
                <a:cs typeface="Arial" charset="0"/>
              </a:rPr>
              <a:t>≠ </a:t>
            </a:r>
            <a:r>
              <a:rPr lang="en-US" altLang="en-US" sz="2400" i="1" smtClean="0">
                <a:latin typeface="Arial" charset="0"/>
                <a:ea typeface="ＭＳ Ｐゴシック" pitchFamily="34" charset="-128"/>
                <a:cs typeface="Arial" charset="0"/>
              </a:rPr>
              <a:t>p</a:t>
            </a:r>
            <a:r>
              <a:rPr lang="en-US" altLang="en-US" sz="2400" baseline="-25000" smtClean="0">
                <a:latin typeface="Arial" charset="0"/>
                <a:ea typeface="ＭＳ Ｐゴシック" pitchFamily="34" charset="-128"/>
                <a:cs typeface="Arial" charset="0"/>
              </a:rPr>
              <a:t>0</a:t>
            </a:r>
          </a:p>
          <a:p>
            <a:pPr>
              <a:buFont typeface="Monotype Sorts" pitchFamily="2" charset="2"/>
              <a:buNone/>
            </a:pPr>
            <a:r>
              <a:rPr lang="en-US" altLang="en-US" sz="2800" smtClean="0">
                <a:ea typeface="ＭＳ Ｐゴシック" pitchFamily="34" charset="-128"/>
              </a:rPr>
              <a:t>		</a:t>
            </a:r>
          </a:p>
          <a:p>
            <a:endParaRPr lang="en-US" altLang="en-US" sz="2800" smtClean="0">
              <a:ea typeface="ＭＳ Ｐゴシック" pitchFamily="34" charset="-128"/>
            </a:endParaRPr>
          </a:p>
          <a:p>
            <a:pPr>
              <a:buFont typeface="Monotype Sorts" pitchFamily="2" charset="2"/>
              <a:buNone/>
            </a:pPr>
            <a:r>
              <a:rPr lang="en-US" altLang="en-US" smtClean="0">
                <a:ea typeface="ＭＳ Ｐゴシック" pitchFamily="34" charset="-128"/>
              </a:rPr>
              <a:t>			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264025" y="1320800"/>
          <a:ext cx="1724025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3" imgW="933585" imgH="362040" progId="Equation.3">
                  <p:embed/>
                </p:oleObj>
              </mc:Choice>
              <mc:Fallback>
                <p:oleObj name="Equation" r:id="rId3" imgW="933585" imgH="362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4264025" y="1320800"/>
                        <a:ext cx="1724025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1"/>
          <p:cNvGraphicFramePr>
            <a:graphicFrameLocks noChangeAspect="1"/>
          </p:cNvGraphicFramePr>
          <p:nvPr/>
        </p:nvGraphicFramePr>
        <p:xfrm>
          <a:off x="4122738" y="2187575"/>
          <a:ext cx="1995487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5" imgW="1079500" imgH="406400" progId="Equation.3">
                  <p:embed/>
                </p:oleObj>
              </mc:Choice>
              <mc:Fallback>
                <p:oleObj name="Equation" r:id="rId5" imgW="10795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2738" y="2187575"/>
                        <a:ext cx="1995487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95" name="Picture 6" descr="http://ebooks.bfwpub.com/ess2e/pics/ch20_eqn407-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3111500"/>
            <a:ext cx="19240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0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4" y="748137"/>
            <a:ext cx="6296025" cy="1219200"/>
          </a:xfrm>
        </p:spPr>
        <p:txBody>
          <a:bodyPr/>
          <a:lstStyle/>
          <a:p>
            <a:r>
              <a:rPr lang="en-US" altLang="en-US" sz="3600" dirty="0">
                <a:latin typeface="Gill Sans" charset="0"/>
                <a:ea typeface="ＭＳ Ｐゴシック" pitchFamily="34" charset="-128"/>
              </a:rPr>
              <a:t>Plus </a:t>
            </a:r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Four</a:t>
            </a:r>
            <a:r>
              <a:rPr lang="en-US" altLang="en-US" sz="3600" dirty="0">
                <a:latin typeface="Gill Sans" charset="0"/>
                <a:ea typeface="ＭＳ Ｐゴシック" pitchFamily="34" charset="-128"/>
              </a:rPr>
              <a:t> </a:t>
            </a:r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Confidence </a:t>
            </a:r>
            <a:r>
              <a:rPr lang="en-US" altLang="en-US" sz="3600" dirty="0">
                <a:latin typeface="Gill Sans" charset="0"/>
                <a:ea typeface="ＭＳ Ｐゴシック" pitchFamily="34" charset="-128"/>
              </a:rPr>
              <a:t>I</a:t>
            </a:r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nterval </a:t>
            </a:r>
            <a:r>
              <a:rPr lang="en-US" altLang="en-US" sz="3600" dirty="0">
                <a:latin typeface="Gill Sans" charset="0"/>
                <a:ea typeface="ＭＳ Ｐゴシック" pitchFamily="34" charset="-128"/>
              </a:rPr>
              <a:t>for a P</a:t>
            </a:r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roportion*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70992" y="2067350"/>
                <a:ext cx="8415807" cy="3841696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confidence interval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  <m:r>
                      <a:rPr lang="en-US" sz="200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±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en-US" sz="200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1−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2000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</m:d>
                          </m:num>
                          <m:den>
                            <m:r>
                              <a:rPr lang="en-US" sz="200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a sample proportion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easy to calculate and understand because it is based directly on the approximately Normal distribution of the sample proportion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Unfortunately, confidence levels from this interval are often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inaccurate,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unless the sample is very large. The actual confidence level is usually less than the confidence level you asked for in choosing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*.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is a simple modification that is almost magically effective in improving the accuracy of the confidence interval. We call it the “plus four” method because all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you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need to do is add four imaginary observations, two successes and two failures. The</a:t>
                </a:r>
                <a:r>
                  <a:rPr 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plus four estimate of </a:t>
                </a:r>
                <a:r>
                  <a:rPr lang="en-US" sz="2000" b="1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0992" y="2067350"/>
                <a:ext cx="8415807" cy="3841696"/>
              </a:xfrm>
              <a:blipFill rotWithShape="0">
                <a:blip r:embed="rId4"/>
                <a:stretch>
                  <a:fillRect l="-434" t="-10635" r="-1376"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264040"/>
              </p:ext>
            </p:extLst>
          </p:nvPr>
        </p:nvGraphicFramePr>
        <p:xfrm>
          <a:off x="1428864" y="5724947"/>
          <a:ext cx="5657741" cy="843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Equation" r:id="rId5" imgW="2641600" imgH="393700" progId="Equation.3">
                  <p:embed/>
                </p:oleObj>
              </mc:Choice>
              <mc:Fallback>
                <p:oleObj name="Equation" r:id="rId5" imgW="2641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864" y="5724947"/>
                        <a:ext cx="5657741" cy="843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2554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662312" y="717399"/>
            <a:ext cx="6552885" cy="12192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Plus Four</a:t>
            </a:r>
            <a:r>
              <a:rPr lang="en-US" altLang="en-US" sz="3600" dirty="0">
                <a:latin typeface="Gill Sans" charset="0"/>
                <a:ea typeface="ＭＳ Ｐゴシック" pitchFamily="34" charset="-128"/>
              </a:rPr>
              <a:t> </a:t>
            </a:r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Confidence </a:t>
            </a:r>
            <a:r>
              <a:rPr lang="en-US" altLang="en-US" sz="3600" dirty="0">
                <a:latin typeface="Gill Sans" charset="0"/>
                <a:ea typeface="ＭＳ Ｐゴシック" pitchFamily="34" charset="-128"/>
              </a:rPr>
              <a:t>I</a:t>
            </a:r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nterval for a Proportion*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87584" y="2050915"/>
                <a:ext cx="8427790" cy="4564198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Using the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plus four estimate of </a:t>
                </a:r>
                <a:r>
                  <a:rPr lang="en-US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68580" indent="0"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0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</m:acc>
                      <m:r>
                        <a:rPr lang="en-US" sz="2000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/>
                              <a:cs typeface="Arial" panose="020B0604020202020204" pitchFamily="34" charset="0"/>
                            </a:rPr>
                            <m:t>number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/>
                              <a:cs typeface="Arial" panose="020B0604020202020204" pitchFamily="34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/>
                              <a:cs typeface="Arial" panose="020B0604020202020204" pitchFamily="34" charset="0"/>
                            </a:rPr>
                            <m:t>successes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/>
                              <a:cs typeface="Arial" panose="020B0604020202020204" pitchFamily="34" charset="0"/>
                            </a:rPr>
                            <m:t>in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/>
                              <a:cs typeface="Arial" panose="020B0604020202020204" pitchFamily="34" charset="0"/>
                            </a:rPr>
                            <m:t>the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/>
                              <a:cs typeface="Arial" panose="020B0604020202020204" pitchFamily="34" charset="0"/>
                            </a:rPr>
                            <m:t>sample</m:t>
                          </m:r>
                          <m:r>
                            <a:rPr lang="en-US" sz="2000" b="0" i="1" smtClean="0">
                              <a:latin typeface="Cambria Math"/>
                              <a:cs typeface="Arial" panose="020B0604020202020204" pitchFamily="34" charset="0"/>
                            </a:rPr>
                            <m:t>+2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  <a:cs typeface="Arial" panose="020B0604020202020204" pitchFamily="34" charset="0"/>
                            </a:rPr>
                            <m:t>+4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8580" indent="0">
                  <a:buNone/>
                </a:pPr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PLUS </a:t>
                </a: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FOUR CONFIDENCE INTERVAL FOR A </a:t>
                </a:r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PROPORTION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Draw an SRS of size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from a large population that contains an unknown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proportion </a:t>
                </a:r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of successes. To get the </a:t>
                </a:r>
                <a:r>
                  <a:rPr 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plus four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confidence </a:t>
                </a:r>
                <a:r>
                  <a:rPr 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interval for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add four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imaginary observations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two successes and two failures. Then use the large-sample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confidence interval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with the new sample size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 dirty="0" smtClean="0">
                        <a:latin typeface="Cambria Math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000" i="1" dirty="0" smtClean="0">
                        <a:latin typeface="Cambria Math"/>
                        <a:cs typeface="Arial" panose="020B0604020202020204" pitchFamily="34" charset="0"/>
                      </a:rPr>
                      <m:t> + 4)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number of successes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00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000" i="0" dirty="0" smtClean="0">
                            <a:latin typeface="Cambria Math"/>
                            <a:cs typeface="Arial" panose="020B0604020202020204" pitchFamily="34" charset="0"/>
                          </a:rPr>
                          <m:t>actual</m:t>
                        </m:r>
                        <m:r>
                          <m:rPr>
                            <m:nor/>
                          </m:rPr>
                          <a:rPr lang="en-US" sz="2000" i="0" dirty="0" smtClean="0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i="0" dirty="0" smtClean="0">
                            <a:latin typeface="Cambria Math"/>
                            <a:cs typeface="Arial" panose="020B0604020202020204" pitchFamily="34" charset="0"/>
                          </a:rPr>
                          <m:t>number</m:t>
                        </m:r>
                        <m:r>
                          <a:rPr lang="en-US" sz="2000" i="1" dirty="0" smtClean="0">
                            <a:latin typeface="Cambria Math"/>
                            <a:cs typeface="Arial" panose="020B0604020202020204" pitchFamily="34" charset="0"/>
                          </a:rPr>
                          <m:t> +2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858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0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</m:acc>
                      <m:r>
                        <a:rPr lang="en-US" sz="200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±</m:t>
                      </m:r>
                      <m:sSup>
                        <m:sSupPr>
                          <m:ctrlPr>
                            <a:rPr lang="en-US" sz="200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200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type m:val="lin"/>
                              <m:ctrlPr>
                                <a:rPr lang="en-US" sz="200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̃"/>
                                  <m:ctrlPr>
                                    <a:rPr lang="en-US" sz="2000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00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1−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n-US" sz="2000" b="0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US" sz="2000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+4</m:t>
                                  </m:r>
                                </m:e>
                              </m:d>
                            </m:den>
                          </m:f>
                        </m:e>
                      </m:rad>
                    </m:oMath>
                  </m:oMathPara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Use this interval when the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confidence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level is at least 90% and the sample size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at least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10, with any counts of successes and failures.</a:t>
                </a:r>
              </a:p>
            </p:txBody>
          </p:sp>
        </mc:Choice>
        <mc:Fallback xmlns="">
          <p:sp>
            <p:nvSpPr>
              <p:cNvPr id="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7584" y="2050915"/>
                <a:ext cx="8427790" cy="4564198"/>
              </a:xfrm>
              <a:blipFill rotWithShape="0">
                <a:blip r:embed="rId3"/>
                <a:stretch>
                  <a:fillRect l="-434" t="-534" r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87585" y="3157537"/>
            <a:ext cx="8542090" cy="33004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372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/>
          </p:nvPr>
        </p:nvSpPr>
        <p:spPr>
          <a:xfrm>
            <a:off x="628648" y="719146"/>
            <a:ext cx="77724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Gill Sans" charset="0"/>
                <a:ea typeface="ＭＳ Ｐゴシック" pitchFamily="34" charset="-128"/>
              </a:rPr>
              <a:t>In Chapter 22, We </a:t>
            </a:r>
            <a:r>
              <a:rPr lang="en-US" dirty="0">
                <a:latin typeface="Gill Sans" charset="0"/>
                <a:ea typeface="ＭＳ Ｐゴシック" pitchFamily="34" charset="-128"/>
              </a:rPr>
              <a:t>C</a:t>
            </a:r>
            <a:r>
              <a:rPr lang="en-US" dirty="0" smtClean="0">
                <a:latin typeface="Gill Sans" charset="0"/>
                <a:ea typeface="ＭＳ Ｐゴシック" pitchFamily="34" charset="-128"/>
              </a:rPr>
              <a:t>over 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292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14322" y="1876441"/>
                <a:ext cx="8143878" cy="4310049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sample proportion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Large-sample confidence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intervals for a population proportion</a:t>
                </a:r>
              </a:p>
              <a:p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Choosing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sample size</a:t>
                </a:r>
              </a:p>
              <a:p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Significance tests for </a:t>
                </a:r>
                <a:r>
                  <a:rPr lang="en-US" sz="320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sz="320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proportion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29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4322" y="1876441"/>
                <a:ext cx="8143878" cy="4310049"/>
              </a:xfrm>
              <a:blipFill rotWithShape="1">
                <a:blip r:embed="rId2"/>
                <a:stretch>
                  <a:fillRect l="-1422" t="-1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70344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650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544978" y="614370"/>
                <a:ext cx="8589962" cy="796413"/>
              </a:xfrm>
            </p:spPr>
            <p:txBody>
              <a:bodyPr>
                <a:normAutofit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3600" dirty="0" smtClean="0">
                    <a:latin typeface="Gill Sans" charset="0"/>
                    <a:ea typeface="ＭＳ Ｐゴシック" pitchFamily="34" charset="-128"/>
                  </a:rPr>
                  <a:t>The Sampling </a:t>
                </a:r>
                <a:r>
                  <a:rPr lang="en-US" altLang="en-US" sz="3600" dirty="0">
                    <a:latin typeface="Gill Sans" charset="0"/>
                    <a:ea typeface="ＭＳ Ｐゴシック" pitchFamily="34" charset="-128"/>
                  </a:rPr>
                  <a:t>P</a:t>
                </a:r>
                <a:r>
                  <a:rPr lang="en-US" altLang="en-US" sz="3600" dirty="0" smtClean="0">
                    <a:latin typeface="Gill Sans" charset="0"/>
                    <a:ea typeface="ＭＳ Ｐゴシック" pitchFamily="34" charset="-128"/>
                  </a:rPr>
                  <a:t>roportion,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3600" i="1" smtClean="0">
                            <a:latin typeface="Cambria Math"/>
                            <a:ea typeface="ＭＳ Ｐゴシック" pitchFamily="34" charset="-128"/>
                          </a:rPr>
                        </m:ctrlPr>
                      </m:accPr>
                      <m:e>
                        <m:r>
                          <a:rPr lang="en-US" altLang="en-US" sz="3600" b="0" i="1" smtClean="0">
                            <a:latin typeface="Cambria Math"/>
                            <a:ea typeface="ＭＳ Ｐゴシック" pitchFamily="34" charset="-128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altLang="en-US" sz="3600" dirty="0" smtClean="0">
                    <a:latin typeface="Gill Sans" charset="0"/>
                    <a:ea typeface="ＭＳ Ｐゴシック" pitchFamily="34" charset="-128"/>
                  </a:rPr>
                  <a:t> </a:t>
                </a:r>
                <a:endParaRPr lang="en-US" altLang="en-US" sz="3600" dirty="0" smtClean="0">
                  <a:solidFill>
                    <a:srgbClr val="33CCFF"/>
                  </a:solidFill>
                  <a:latin typeface="Gill Sans" charset="0"/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2765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44978" y="614370"/>
                <a:ext cx="8589962" cy="796413"/>
              </a:xfrm>
              <a:blipFill rotWithShape="0">
                <a:blip r:embed="rId2"/>
                <a:stretch>
                  <a:fillRect l="-3191" b="-3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255568" y="1470831"/>
                <a:ext cx="8750780" cy="4615642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statistic that estimates 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population proportion,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is the 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sample </a:t>
                </a:r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proportion:</a:t>
                </a:r>
              </a:p>
              <a:p>
                <a:pPr marL="0" indent="0">
                  <a:lnSpc>
                    <a:spcPct val="120000"/>
                  </a:lnSpc>
                  <a:spcAft>
                    <a:spcPts val="2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</m:acc>
                      <m:r>
                        <a:rPr lang="en-US" sz="1600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1600">
                              <a:latin typeface="Cambria Math"/>
                              <a:cs typeface="Arial" panose="020B0604020202020204" pitchFamily="34" charset="0"/>
                            </a:rPr>
                            <m:t>number</m:t>
                          </m:r>
                          <m:r>
                            <m:rPr>
                              <m:nor/>
                            </m:rPr>
                            <a:rPr lang="en-US" sz="1600"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600">
                              <a:latin typeface="Cambria Math"/>
                              <a:cs typeface="Arial" panose="020B0604020202020204" pitchFamily="34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sz="1600"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600">
                              <a:latin typeface="Cambria Math"/>
                              <a:cs typeface="Arial" panose="020B0604020202020204" pitchFamily="34" charset="0"/>
                            </a:rPr>
                            <m:t>successes</m:t>
                          </m:r>
                          <m:r>
                            <m:rPr>
                              <m:nor/>
                            </m:rPr>
                            <a:rPr lang="en-US" sz="1600"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600">
                              <a:latin typeface="Cambria Math"/>
                              <a:cs typeface="Arial" panose="020B0604020202020204" pitchFamily="34" charset="0"/>
                            </a:rPr>
                            <m:t>in</m:t>
                          </m:r>
                          <m:r>
                            <m:rPr>
                              <m:nor/>
                            </m:rPr>
                            <a:rPr lang="en-US" sz="1600"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600">
                              <a:latin typeface="Cambria Math"/>
                              <a:cs typeface="Arial" panose="020B0604020202020204" pitchFamily="34" charset="0"/>
                            </a:rPr>
                            <m:t>the</m:t>
                          </m:r>
                          <m:r>
                            <m:rPr>
                              <m:nor/>
                            </m:rPr>
                            <a:rPr lang="en-US" sz="1600"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600">
                              <a:latin typeface="Cambria Math"/>
                              <a:cs typeface="Arial" panose="020B0604020202020204" pitchFamily="34" charset="0"/>
                            </a:rPr>
                            <m:t>sample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1600" b="0" i="0" smtClean="0">
                              <a:latin typeface="Cambria Math"/>
                              <a:cs typeface="Arial" panose="020B0604020202020204" pitchFamily="34" charset="0"/>
                            </a:rPr>
                            <m:t>total</m:t>
                          </m:r>
                          <m:r>
                            <m:rPr>
                              <m:nor/>
                            </m:rPr>
                            <a:rPr lang="en-US" sz="1600" b="0" i="0" smtClean="0"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600" b="0" i="0" smtClean="0">
                              <a:latin typeface="Cambria Math"/>
                              <a:cs typeface="Arial" panose="020B0604020202020204" pitchFamily="34" charset="0"/>
                            </a:rPr>
                            <m:t>number</m:t>
                          </m:r>
                          <m:r>
                            <m:rPr>
                              <m:nor/>
                            </m:rPr>
                            <a:rPr lang="en-US" sz="1600" b="0" i="0" smtClean="0"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600" b="0" i="0" smtClean="0">
                              <a:latin typeface="Cambria Math"/>
                              <a:cs typeface="Arial" panose="020B0604020202020204" pitchFamily="34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sz="1600" b="0" i="0" smtClean="0"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600" b="0" i="0" smtClean="0">
                              <a:latin typeface="Cambria Math"/>
                              <a:cs typeface="Arial" panose="020B0604020202020204" pitchFamily="34" charset="0"/>
                            </a:rPr>
                            <m:t>individuals</m:t>
                          </m:r>
                          <m:r>
                            <m:rPr>
                              <m:nor/>
                            </m:rPr>
                            <a:rPr lang="en-US" sz="1600" b="0" i="0" smtClean="0"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600" b="0" i="0" smtClean="0">
                              <a:latin typeface="Cambria Math"/>
                              <a:cs typeface="Arial" panose="020B0604020202020204" pitchFamily="34" charset="0"/>
                            </a:rPr>
                            <m:t>in</m:t>
                          </m:r>
                          <m:r>
                            <m:rPr>
                              <m:nor/>
                            </m:rPr>
                            <a:rPr lang="en-US" sz="1600" b="0" i="0" smtClean="0"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600" b="0" i="0" smtClean="0">
                              <a:latin typeface="Cambria Math"/>
                              <a:cs typeface="Arial" panose="020B0604020202020204" pitchFamily="34" charset="0"/>
                            </a:rPr>
                            <m:t>the</m:t>
                          </m:r>
                          <m:r>
                            <m:rPr>
                              <m:nor/>
                            </m:rPr>
                            <a:rPr lang="en-US" sz="1600" b="0" i="0" smtClean="0"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600" b="0" i="0" smtClean="0">
                              <a:latin typeface="Cambria Math"/>
                              <a:cs typeface="Arial" panose="020B0604020202020204" pitchFamily="34" charset="0"/>
                            </a:rPr>
                            <m:t>sample</m:t>
                          </m:r>
                        </m:den>
                      </m:f>
                    </m:oMath>
                  </m:oMathPara>
                </a14:m>
                <a:endParaRPr 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8580" indent="0">
                  <a:spcAft>
                    <a:spcPts val="1200"/>
                  </a:spcAft>
                  <a:buNone/>
                </a:pPr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SAMPLING DISTRIBUTION 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OF A SAMPLE PROPORTION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Draw an SRS of size </a:t>
                </a:r>
                <a:r>
                  <a:rPr lang="en-US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from a large population that contains proportion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successes.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be the 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sample proportion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successes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858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</m:acc>
                      <m:r>
                        <a:rPr lang="en-US" sz="1600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1600" b="0" i="0" smtClean="0">
                              <a:latin typeface="Cambria Math"/>
                              <a:cs typeface="Arial" panose="020B0604020202020204" pitchFamily="34" charset="0"/>
                            </a:rPr>
                            <m:t>number</m:t>
                          </m:r>
                          <m:r>
                            <m:rPr>
                              <m:nor/>
                            </m:rPr>
                            <a:rPr lang="en-US" sz="1600" b="0" i="0" smtClean="0"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600" b="0" i="0" smtClean="0">
                              <a:latin typeface="Cambria Math"/>
                              <a:cs typeface="Arial" panose="020B0604020202020204" pitchFamily="34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sz="1600" b="0" i="0" smtClean="0"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600" b="0" i="0" smtClean="0">
                              <a:latin typeface="Cambria Math"/>
                              <a:cs typeface="Arial" panose="020B0604020202020204" pitchFamily="34" charset="0"/>
                            </a:rPr>
                            <m:t>successes</m:t>
                          </m:r>
                          <m:r>
                            <m:rPr>
                              <m:nor/>
                            </m:rPr>
                            <a:rPr lang="en-US" sz="1600" b="0" i="0" smtClean="0"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600" b="0" i="0" smtClean="0">
                              <a:latin typeface="Cambria Math"/>
                              <a:cs typeface="Arial" panose="020B0604020202020204" pitchFamily="34" charset="0"/>
                            </a:rPr>
                            <m:t>in</m:t>
                          </m:r>
                          <m:r>
                            <m:rPr>
                              <m:nor/>
                            </m:rPr>
                            <a:rPr lang="en-US" sz="1600" b="0" i="0" smtClean="0"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600" b="0" i="0" smtClean="0">
                              <a:latin typeface="Cambria Math"/>
                              <a:cs typeface="Arial" panose="020B0604020202020204" pitchFamily="34" charset="0"/>
                            </a:rPr>
                            <m:t>the</m:t>
                          </m:r>
                          <m:r>
                            <m:rPr>
                              <m:nor/>
                            </m:rPr>
                            <a:rPr lang="en-US" sz="1600" b="0" i="0" smtClean="0"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600" b="0" i="0" smtClean="0">
                              <a:latin typeface="Cambria Math"/>
                              <a:cs typeface="Arial" panose="020B0604020202020204" pitchFamily="34" charset="0"/>
                            </a:rPr>
                            <m:t>sample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Then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mean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the sampling distribution is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 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standard deviation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the sampling distribution 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</m:d>
                          </m:num>
                          <m:den>
                            <m:r>
                              <a:rPr lang="en-US" sz="1600" b="0" i="1" smtClean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1600" dirty="0" smtClean="0"/>
                  <a:t>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As the sample size increases, the sampling distribution of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600"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becomes </a:t>
                </a:r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approximately 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Normal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. That is, for large </a:t>
                </a:r>
                <a:r>
                  <a:rPr lang="en-US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600"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has approximately the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/>
                        <a:cs typeface="Arial" panose="020B0604020202020204" pitchFamily="34" charset="0"/>
                      </a:rPr>
                      <m:t>𝑁</m:t>
                    </m:r>
                    <m:d>
                      <m:dPr>
                        <m:ctrlPr>
                          <a:rPr lang="en-US" sz="16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600"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en-US" sz="1600"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en-US" sz="16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type m:val="lin"/>
                                <m:ctrlPr>
                                  <a:rPr lang="en-US" sz="1600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1−</m:t>
                                    </m:r>
                                    <m:r>
                                      <a:rPr lang="en-US" sz="160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160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rad>
                      </m:e>
                    </m:d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distribution.</a:t>
                </a:r>
                <a:endParaRPr lang="en-US" sz="1600" dirty="0"/>
              </a:p>
            </p:txBody>
          </p:sp>
        </mc:Choice>
        <mc:Fallback xmlns="">
          <p:sp>
            <p:nvSpPr>
              <p:cNvPr id="1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5568" y="1470831"/>
                <a:ext cx="8750780" cy="4615642"/>
              </a:xfrm>
              <a:blipFill rotWithShape="0">
                <a:blip r:embed="rId3"/>
                <a:stretch>
                  <a:fillRect l="-209" b="-24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255568" y="2800350"/>
            <a:ext cx="8645545" cy="39004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229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4FADB37C-EEA5-4C86-931A-AE53F18A5B53}" type="slidenum">
              <a:rPr lang="en-US" altLang="en-US" sz="1200">
                <a:solidFill>
                  <a:schemeClr val="bg1"/>
                </a:solidFill>
              </a:rPr>
              <a:pPr eaLnBrk="1" hangingPunct="1">
                <a:lnSpc>
                  <a:spcPct val="80000"/>
                </a:lnSpc>
              </a:pPr>
              <a:t>4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08013" y="2106613"/>
            <a:ext cx="7953375" cy="3811587"/>
            <a:chOff x="393701" y="1834877"/>
            <a:chExt cx="7953266" cy="3810123"/>
          </a:xfrm>
        </p:grpSpPr>
        <p:grpSp>
          <p:nvGrpSpPr>
            <p:cNvPr id="26631" name="Group 17"/>
            <p:cNvGrpSpPr>
              <a:grpSpLocks/>
            </p:cNvGrpSpPr>
            <p:nvPr/>
          </p:nvGrpSpPr>
          <p:grpSpPr bwMode="auto">
            <a:xfrm>
              <a:off x="393701" y="1834877"/>
              <a:ext cx="7953266" cy="3810123"/>
              <a:chOff x="393701" y="2005725"/>
              <a:chExt cx="7953266" cy="3810123"/>
            </a:xfrm>
          </p:grpSpPr>
          <p:grpSp>
            <p:nvGrpSpPr>
              <p:cNvPr id="26633" name="Group 18"/>
              <p:cNvGrpSpPr>
                <a:grpSpLocks/>
              </p:cNvGrpSpPr>
              <p:nvPr/>
            </p:nvGrpSpPr>
            <p:grpSpPr bwMode="auto">
              <a:xfrm>
                <a:off x="393701" y="2005725"/>
                <a:ext cx="7953266" cy="3810123"/>
                <a:chOff x="-242149" y="4952606"/>
                <a:chExt cx="8422734" cy="3815045"/>
              </a:xfrm>
            </p:grpSpPr>
            <p:sp>
              <p:nvSpPr>
                <p:cNvPr id="23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-242149" y="5224314"/>
                  <a:ext cx="8422734" cy="3543337"/>
                </a:xfrm>
                <a:prstGeom prst="rect">
                  <a:avLst/>
                </a:prstGeom>
                <a:solidFill>
                  <a:srgbClr val="EAEDCB"/>
                </a:solidFill>
                <a:ln w="10000">
                  <a:solidFill>
                    <a:srgbClr val="D2DA7A"/>
                  </a:solidFill>
                  <a:miter lim="800000"/>
                  <a:headEnd/>
                  <a:tailEnd/>
                </a:ln>
                <a:effectLst>
                  <a:outerShdw blurRad="38100" dist="30000" dir="5400000" rotWithShape="0">
                    <a:srgbClr val="808080">
                      <a:alpha val="45000"/>
                    </a:srgbClr>
                  </a:outerShdw>
                </a:effectLst>
              </p:spPr>
              <p:txBody>
                <a:bodyPr>
                  <a:spAutoFit/>
                </a:bodyPr>
                <a:lstStyle>
                  <a:lvl1pPr marL="342900" indent="-3429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Aft>
                      <a:spcPts val="1200"/>
                    </a:spcAft>
                  </a:pPr>
                  <a:endParaRPr lang="en-US" altLang="en-US" sz="1600">
                    <a:solidFill>
                      <a:srgbClr val="000000"/>
                    </a:solidFill>
                  </a:endParaRPr>
                </a:p>
                <a:p>
                  <a:pPr eaLnBrk="1" hangingPunct="1">
                    <a:spcAft>
                      <a:spcPts val="1200"/>
                    </a:spcAft>
                  </a:pPr>
                  <a:endParaRPr lang="en-US" altLang="en-US" sz="1600">
                    <a:solidFill>
                      <a:srgbClr val="000000"/>
                    </a:solidFill>
                  </a:endParaRPr>
                </a:p>
                <a:p>
                  <a:pPr eaLnBrk="1" hangingPunct="1">
                    <a:spcAft>
                      <a:spcPts val="1200"/>
                    </a:spcAft>
                  </a:pPr>
                  <a:endParaRPr lang="en-US" altLang="en-US" sz="1600">
                    <a:solidFill>
                      <a:srgbClr val="000000"/>
                    </a:solidFill>
                  </a:endParaRPr>
                </a:p>
                <a:p>
                  <a:pPr eaLnBrk="1" hangingPunct="1">
                    <a:spcAft>
                      <a:spcPts val="1200"/>
                    </a:spcAft>
                  </a:pPr>
                  <a:endParaRPr lang="en-US" altLang="en-US" sz="1600">
                    <a:solidFill>
                      <a:srgbClr val="000000"/>
                    </a:solidFill>
                  </a:endParaRPr>
                </a:p>
                <a:p>
                  <a:pPr eaLnBrk="1" hangingPunct="1">
                    <a:spcAft>
                      <a:spcPts val="1200"/>
                    </a:spcAft>
                  </a:pPr>
                  <a:endParaRPr lang="en-US" altLang="en-US" sz="1600" i="1">
                    <a:solidFill>
                      <a:srgbClr val="000000"/>
                    </a:solidFill>
                  </a:endParaRPr>
                </a:p>
                <a:p>
                  <a:pPr eaLnBrk="1" hangingPunct="1">
                    <a:spcAft>
                      <a:spcPts val="1200"/>
                    </a:spcAft>
                  </a:pPr>
                  <a:endParaRPr lang="en-US" altLang="en-US" sz="1600" i="1">
                    <a:solidFill>
                      <a:srgbClr val="000000"/>
                    </a:solidFill>
                  </a:endParaRPr>
                </a:p>
                <a:p>
                  <a:pPr eaLnBrk="1" hangingPunct="1">
                    <a:spcAft>
                      <a:spcPts val="1200"/>
                    </a:spcAft>
                  </a:pPr>
                  <a:endParaRPr lang="en-US" altLang="en-US" sz="1600">
                    <a:solidFill>
                      <a:srgbClr val="000000"/>
                    </a:solidFill>
                  </a:endParaRPr>
                </a:p>
                <a:p>
                  <a:pPr eaLnBrk="1" hangingPunct="1">
                    <a:spcAft>
                      <a:spcPts val="1200"/>
                    </a:spcAft>
                  </a:pPr>
                  <a:r>
                    <a:rPr lang="en-US" altLang="en-US" sz="1600">
                      <a:solidFill>
                        <a:srgbClr val="000000"/>
                      </a:solidFill>
                    </a:rPr>
                    <a:t>As </a:t>
                  </a:r>
                  <a:r>
                    <a:rPr lang="en-US" altLang="en-US" sz="1600" i="1">
                      <a:solidFill>
                        <a:srgbClr val="000000"/>
                      </a:solidFill>
                    </a:rPr>
                    <a:t>n</a:t>
                  </a:r>
                  <a:r>
                    <a:rPr lang="en-US" altLang="en-US" sz="1600">
                      <a:solidFill>
                        <a:srgbClr val="000000"/>
                      </a:solidFill>
                    </a:rPr>
                    <a:t> increases, the sampling distribution becomes </a:t>
                  </a:r>
                  <a:r>
                    <a:rPr lang="en-US" altLang="en-US" sz="1600" b="1">
                      <a:solidFill>
                        <a:srgbClr val="000000"/>
                      </a:solidFill>
                    </a:rPr>
                    <a:t>approximately Normal</a:t>
                  </a:r>
                  <a:r>
                    <a:rPr lang="en-US" altLang="en-US" sz="1600">
                      <a:solidFill>
                        <a:srgbClr val="000000"/>
                      </a:solidFill>
                    </a:rPr>
                    <a:t>.</a:t>
                  </a:r>
                </a:p>
                <a:p>
                  <a:pPr eaLnBrk="1" hangingPunct="1">
                    <a:spcAft>
                      <a:spcPts val="1200"/>
                    </a:spcAft>
                  </a:pPr>
                  <a:endParaRPr lang="en-US" altLang="en-US" sz="1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781692" y="4952606"/>
                  <a:ext cx="6497778" cy="338444"/>
                </a:xfrm>
                <a:prstGeom prst="rect">
                  <a:avLst/>
                </a:prstGeom>
                <a:solidFill>
                  <a:srgbClr val="D6DFE8"/>
                </a:solidFill>
                <a:ln w="10000">
                  <a:solidFill>
                    <a:schemeClr val="accent2"/>
                  </a:solidFill>
                  <a:miter lim="800000"/>
                  <a:headEnd/>
                  <a:tailEnd/>
                </a:ln>
                <a:effectLst>
                  <a:outerShdw blurRad="38100" dist="30000" dir="5400000" rotWithShape="0">
                    <a:srgbClr val="808080">
                      <a:alpha val="45000"/>
                    </a:srgbClr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b="1" dirty="0">
                      <a:solidFill>
                        <a:schemeClr val="dk1"/>
                      </a:solidFill>
                      <a:latin typeface="+mn-lt"/>
                      <a:ea typeface="+mn-ea"/>
                    </a:rPr>
                    <a:t>Sampling Distribution of a Sample Proportion</a:t>
                  </a:r>
                </a:p>
              </p:txBody>
            </p:sp>
          </p:grpSp>
          <p:graphicFrame>
            <p:nvGraphicFramePr>
              <p:cNvPr id="26634" name="Object 4"/>
              <p:cNvGraphicFramePr>
                <a:graphicFrameLocks noChangeAspect="1"/>
              </p:cNvGraphicFramePr>
              <p:nvPr/>
            </p:nvGraphicFramePr>
            <p:xfrm>
              <a:off x="960430" y="3142145"/>
              <a:ext cx="4552888" cy="3348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94" name="Equation" r:id="rId3" imgW="2781300" imgH="203200" progId="Equation.3">
                      <p:embed/>
                    </p:oleObj>
                  </mc:Choice>
                  <mc:Fallback>
                    <p:oleObj name="Equation" r:id="rId3" imgW="2781300" imgH="203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60430" y="3142145"/>
                            <a:ext cx="4552888" cy="33489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635" name="Object 6"/>
              <p:cNvGraphicFramePr>
                <a:graphicFrameLocks noChangeAspect="1"/>
              </p:cNvGraphicFramePr>
              <p:nvPr/>
            </p:nvGraphicFramePr>
            <p:xfrm>
              <a:off x="505306" y="2422030"/>
              <a:ext cx="7827856" cy="555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95" name="Equation" r:id="rId5" imgW="5016500" imgH="355600" progId="Equation.3">
                      <p:embed/>
                    </p:oleObj>
                  </mc:Choice>
                  <mc:Fallback>
                    <p:oleObj name="Equation" r:id="rId5" imgW="5016500" imgH="355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5306" y="2422030"/>
                            <a:ext cx="7827856" cy="5552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6632" name="Object 4"/>
            <p:cNvGraphicFramePr>
              <a:graphicFrameLocks noChangeAspect="1"/>
            </p:cNvGraphicFramePr>
            <p:nvPr/>
          </p:nvGraphicFramePr>
          <p:xfrm>
            <a:off x="960430" y="3517286"/>
            <a:ext cx="5495850" cy="1017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6" name="Equation" r:id="rId7" imgW="3568700" imgH="660400" progId="Equation.3">
                    <p:embed/>
                  </p:oleObj>
                </mc:Choice>
                <mc:Fallback>
                  <p:oleObj name="Equation" r:id="rId7" imgW="3568700" imgH="660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430" y="3517286"/>
                          <a:ext cx="5495850" cy="10173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6628" name="Object 5"/>
          <p:cNvGraphicFramePr>
            <a:graphicFrameLocks noChangeAspect="1"/>
          </p:cNvGraphicFramePr>
          <p:nvPr/>
        </p:nvGraphicFramePr>
        <p:xfrm>
          <a:off x="719138" y="5459413"/>
          <a:ext cx="679926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Equation" r:id="rId9" imgW="4152900" imgH="254000" progId="Equation.3">
                  <p:embed/>
                </p:oleObj>
              </mc:Choice>
              <mc:Fallback>
                <p:oleObj name="Equation" r:id="rId9" imgW="41529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5459413"/>
                        <a:ext cx="6799262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5" descr="Screen shot 2010-11-04 at 3.44.28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912938"/>
            <a:ext cx="9007475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2"/>
          <p:cNvSpPr txBox="1">
            <a:spLocks noChangeArrowheads="1"/>
          </p:cNvSpPr>
          <p:nvPr/>
        </p:nvSpPr>
        <p:spPr bwMode="auto">
          <a:xfrm>
            <a:off x="533400" y="360363"/>
            <a:ext cx="861060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en-US" altLang="en-US" sz="3600">
                <a:solidFill>
                  <a:schemeClr val="accent1"/>
                </a:solidFill>
                <a:cs typeface="Arial" charset="0"/>
              </a:rPr>
              <a:t>Sampling Distribution of a Sample Proportion</a:t>
            </a:r>
          </a:p>
        </p:txBody>
      </p:sp>
    </p:spTree>
    <p:extLst>
      <p:ext uri="{BB962C8B-B14F-4D97-AF65-F5344CB8AC3E}">
        <p14:creationId xmlns:p14="http://schemas.microsoft.com/office/powerpoint/2010/main" val="9925671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09" y="573034"/>
            <a:ext cx="8718558" cy="624505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500" dirty="0" smtClean="0">
                <a:latin typeface="Gill Sans" charset="0"/>
                <a:ea typeface="ＭＳ Ｐゴシック" pitchFamily="34" charset="-128"/>
              </a:rPr>
              <a:t>Confidence Intervals</a:t>
            </a:r>
            <a:r>
              <a:rPr lang="en-US" altLang="en-US" sz="3500" dirty="0">
                <a:latin typeface="Gill Sans" charset="0"/>
                <a:ea typeface="ＭＳ Ｐゴシック" pitchFamily="34" charset="-128"/>
              </a:rPr>
              <a:t> </a:t>
            </a:r>
            <a:r>
              <a:rPr lang="en-US" altLang="en-US" sz="3500" dirty="0" smtClean="0">
                <a:latin typeface="Gill Sans" charset="0"/>
                <a:ea typeface="ＭＳ Ｐゴシック" pitchFamily="34" charset="-128"/>
              </a:rPr>
              <a:t>for a Population Proportion</a:t>
            </a:r>
            <a:endParaRPr lang="en-US" altLang="en-US" sz="3500" dirty="0" smtClean="0">
              <a:solidFill>
                <a:srgbClr val="33CCFF"/>
              </a:solidFill>
              <a:latin typeface="Gill Sans" charset="0"/>
              <a:ea typeface="ＭＳ Ｐゴシック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70549" y="1743713"/>
                <a:ext cx="8318091" cy="1031270"/>
              </a:xfrm>
            </p:spPr>
            <p:txBody>
              <a:bodyPr>
                <a:noAutofit/>
              </a:bodyPr>
              <a:lstStyle/>
              <a:p>
                <a:pPr marL="0" indent="0">
                  <a:spcAft>
                    <a:spcPts val="1800"/>
                  </a:spcAft>
                  <a:buNone/>
                </a:pPr>
                <a:endParaRPr 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Aft>
                    <a:spcPts val="1800"/>
                  </a:spcAft>
                  <a:buNone/>
                </a:pPr>
                <a:endParaRPr 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8580" indent="0">
                  <a:buNone/>
                </a:pP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LARGE-SAMPLE CONFIDENCE INTERVAL FOR A </a:t>
                </a:r>
                <a:r>
                  <a:rPr lang="en-US" sz="1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POPULATION </a:t>
                </a:r>
                <a:r>
                  <a:rPr lang="en-US" sz="1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PROPORTION</a:t>
                </a:r>
              </a:p>
              <a:p>
                <a:pPr marL="68580" indent="0">
                  <a:buNone/>
                </a:pPr>
                <a:endParaRPr lang="en-US" sz="1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Draw an SRS of size </a:t>
                </a:r>
                <a:r>
                  <a:rPr lang="en-US" sz="1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from a population having unknown proportion </a:t>
                </a:r>
                <a:r>
                  <a:rPr lang="en-US" sz="1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with 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some characteristic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 approximate level </a:t>
                </a:r>
                <a:r>
                  <a:rPr lang="en-US" sz="1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confidence </a:t>
                </a: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interval for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8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</m:acc>
                      <m:r>
                        <a:rPr lang="en-US" sz="180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±</m:t>
                      </m:r>
                      <m:sSup>
                        <m:sSupPr>
                          <m:ctrlPr>
                            <a:rPr lang="en-US" sz="180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180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type m:val="lin"/>
                              <m:ctrlPr>
                                <a:rPr lang="en-US" sz="180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n-US" sz="1800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180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1−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1800" b="0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0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</m:d>
                            </m:num>
                            <m:den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0">
                  <a:buNone/>
                </a:pP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:r>
                  <a:rPr lang="en-US" sz="1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* 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is the critical value for the standard Normal density curve with area 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 between  –</a:t>
                </a:r>
                <a:r>
                  <a:rPr lang="en-US" sz="1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* 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US" sz="1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*.</a:t>
                </a:r>
              </a:p>
              <a:p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Use 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this interval only when the numbers of successes and failures in the sample 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are both 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at least 15. </a:t>
                </a:r>
              </a:p>
            </p:txBody>
          </p:sp>
        </mc:Choice>
        <mc:Fallback>
          <p:sp>
            <p:nvSpPr>
              <p:cNvPr id="1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0549" y="1743713"/>
                <a:ext cx="8318091" cy="1031270"/>
              </a:xfrm>
              <a:blipFill rotWithShape="1">
                <a:blip r:embed="rId3"/>
                <a:stretch>
                  <a:fillRect l="-367" b="-320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268906" y="3571875"/>
            <a:ext cx="8589961" cy="297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526912"/>
              </p:ext>
            </p:extLst>
          </p:nvPr>
        </p:nvGraphicFramePr>
        <p:xfrm>
          <a:off x="370549" y="1449420"/>
          <a:ext cx="7737475" cy="132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4" imgW="4737100" imgH="812800" progId="Equation.3">
                  <p:embed/>
                </p:oleObj>
              </mc:Choice>
              <mc:Fallback>
                <p:oleObj name="Equation" r:id="rId4" imgW="4737100" imgH="812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549" y="1449420"/>
                        <a:ext cx="7737475" cy="1325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79696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6932" y="263024"/>
            <a:ext cx="8589962" cy="121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dirty="0">
                <a:latin typeface="Gill Sans" charset="0"/>
                <a:ea typeface="ＭＳ Ｐゴシック" pitchFamily="34" charset="-128"/>
              </a:rPr>
              <a:t>Choosing the </a:t>
            </a:r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Sample </a:t>
            </a:r>
            <a:r>
              <a:rPr lang="en-US" altLang="en-US" sz="3600" dirty="0">
                <a:latin typeface="Gill Sans" charset="0"/>
                <a:ea typeface="ＭＳ Ｐゴシック" pitchFamily="34" charset="-128"/>
              </a:rPr>
              <a:t>S</a:t>
            </a:r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ize</a:t>
            </a:r>
            <a:endParaRPr lang="en-US" altLang="en-US" sz="3600" dirty="0">
              <a:latin typeface="Gill Sans" charset="0"/>
              <a:ea typeface="ＭＳ Ｐゴシック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56721" y="1700389"/>
                <a:ext cx="8372942" cy="485759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margin of error in the large-sample confidence 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interval for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is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US" sz="21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100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p>
                          <m:r>
                            <a:rPr lang="en-US" sz="2100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2100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type m:val="lin"/>
                              <m:ctrlPr>
                                <a:rPr lang="en-US" sz="2100" i="1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n-US" sz="2100" i="1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100" i="1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1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1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1−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21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1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</m:d>
                            </m:num>
                            <m:den>
                              <m:r>
                                <a:rPr lang="en-US" sz="2100" i="1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p>
                        <m:r>
                          <a:rPr lang="en-US" sz="2100" b="0" i="1" smtClean="0">
                            <a:latin typeface="Cambria Math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is the standard Normal critical value for the level of 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confidence 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we want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68580" indent="0">
                  <a:buNone/>
                </a:pPr>
                <a:r>
                  <a:rPr lang="en-US" sz="2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SAMPLE </a:t>
                </a:r>
                <a:r>
                  <a:rPr lang="en-US" sz="2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SIZE FOR DESIRED MARGIN OF </a:t>
                </a:r>
                <a:r>
                  <a:rPr lang="en-US" sz="2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ERROR</a:t>
                </a:r>
              </a:p>
              <a:p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level </a:t>
                </a:r>
                <a:r>
                  <a:rPr lang="en-US" sz="21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confidence 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interval for a population proportion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will have margin of 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error approximately 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equal to a 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specified 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value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when the sample size 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n-US" sz="21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100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100" i="1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100" i="1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100" i="1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100" i="1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sz="2100" i="1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100" i="1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100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10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p>
                          <m:r>
                            <a:rPr lang="en-US" sz="21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10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100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100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100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1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0">
                  <a:buNone/>
                </a:pP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p>
                        <m:r>
                          <a:rPr lang="en-US" sz="21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guessed value for the sample proportion. The margin of error will </a:t>
                </a:r>
                <a:r>
                  <a:rPr lang="en-US" sz="2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always be 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less than or equal to </a:t>
                </a:r>
                <a:r>
                  <a:rPr lang="en-US" sz="21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if you take the guess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p>
                        <m:r>
                          <a:rPr lang="en-US" sz="21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be 0.5.</a:t>
                </a:r>
              </a:p>
            </p:txBody>
          </p:sp>
        </mc:Choice>
        <mc:Fallback xmlns="">
          <p:sp>
            <p:nvSpPr>
              <p:cNvPr id="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6721" y="1700389"/>
                <a:ext cx="8372942" cy="4857594"/>
              </a:xfrm>
              <a:blipFill rotWithShape="0">
                <a:blip r:embed="rId2"/>
                <a:stretch>
                  <a:fillRect l="-583" t="-1506" r="-1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56721" y="3186113"/>
            <a:ext cx="8372942" cy="31999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127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490530"/>
            <a:ext cx="8589962" cy="9870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Significance Tests for </a:t>
            </a:r>
            <a:r>
              <a:rPr lang="en-US" altLang="en-US" sz="3600" dirty="0">
                <a:latin typeface="Gill Sans" charset="0"/>
                <a:ea typeface="ＭＳ Ｐゴシック" pitchFamily="34" charset="-128"/>
              </a:rPr>
              <a:t>a P</a:t>
            </a:r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roportion</a:t>
            </a:r>
            <a:endParaRPr lang="en-US" altLang="en-US" sz="3600" dirty="0">
              <a:latin typeface="Gill Sans" charset="0"/>
              <a:ea typeface="ＭＳ Ｐゴシック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344277" y="1719386"/>
                <a:ext cx="8442537" cy="5024327"/>
              </a:xfrm>
            </p:spPr>
            <p:txBody>
              <a:bodyPr>
                <a:normAutofit/>
              </a:bodyPr>
              <a:lstStyle/>
              <a:p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Draw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an SRS of size</a:t>
                </a:r>
                <a:r>
                  <a:rPr lang="en-US" sz="23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n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from a large population that contains an unknown 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proportion </a:t>
                </a:r>
                <a:r>
                  <a:rPr lang="en-US" sz="23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of successes. To test the hypothesis </a:t>
                </a:r>
                <a:r>
                  <a:rPr lang="en-US" sz="23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23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3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23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3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compute the </a:t>
                </a:r>
                <a:r>
                  <a:rPr lang="en-US" sz="23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statistic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latin typeface="Cambria Math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sz="2300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300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sz="23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3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sz="2300" b="0" i="1" smtClean="0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3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3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3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3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type m:val="skw"/>
                                  <m:ctrlPr>
                                    <a:rPr lang="en-US" sz="2300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300" b="0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300" b="0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300" b="0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300" b="0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300" b="0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sz="2300" b="0" i="1" smtClean="0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300" b="0" i="1" smtClean="0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300" b="0" i="1" smtClean="0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US" sz="2300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US" sz="2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terms of a variable </a:t>
                </a:r>
                <a:r>
                  <a:rPr lang="en-US" sz="23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having the standard Normal distribution, the 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approximate </a:t>
                </a:r>
                <a:r>
                  <a:rPr lang="en-US" sz="23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-value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a test of </a:t>
                </a:r>
                <a:r>
                  <a:rPr lang="en-US" sz="23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23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against</a:t>
                </a:r>
                <a:endParaRPr lang="en-US" sz="2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48640"/>
                <a:r>
                  <a:rPr lang="en-US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2000" baseline="-25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000" baseline="-25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≥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𝑧</m:t>
                        </m:r>
                      </m:e>
                    </m:d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48640"/>
                <a:r>
                  <a:rPr lang="en-US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2000" baseline="-25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000" baseline="-25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  <m:r>
                          <a:rPr lang="en-US" sz="200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≤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𝑧</m:t>
                        </m:r>
                      </m:e>
                    </m:d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48640"/>
                <a:r>
                  <a:rPr lang="en-US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2000" baseline="-25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000" baseline="-25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en-US" sz="2000" i="1">
                        <a:latin typeface="Cambria Math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≥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00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𝑧</m:t>
                            </m:r>
                          </m:e>
                        </m:d>
                      </m:e>
                    </m:d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3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44277" y="1719386"/>
                <a:ext cx="8442537" cy="5024327"/>
              </a:xfrm>
              <a:blipFill rotWithShape="0">
                <a:blip r:embed="rId2"/>
                <a:stretch>
                  <a:fillRect l="-722" t="-850" r="-1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15701" y="1676522"/>
            <a:ext cx="8442537" cy="47099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1" t="52376" r="18103" b="33893"/>
          <a:stretch/>
        </p:blipFill>
        <p:spPr bwMode="auto">
          <a:xfrm>
            <a:off x="6297561" y="4846303"/>
            <a:ext cx="1327354" cy="75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1" t="66628" r="18103" b="19121"/>
          <a:stretch/>
        </p:blipFill>
        <p:spPr bwMode="auto">
          <a:xfrm>
            <a:off x="6297561" y="5208611"/>
            <a:ext cx="1327354" cy="78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1" t="83298" r="18103" b="4064"/>
          <a:stretch/>
        </p:blipFill>
        <p:spPr bwMode="auto">
          <a:xfrm>
            <a:off x="6297561" y="5520000"/>
            <a:ext cx="1327354" cy="69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0524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03C03EDF-56FD-4B3F-9180-81F3E1B148C7}" type="slidenum">
              <a:rPr lang="en-US" altLang="en-US" sz="1200">
                <a:solidFill>
                  <a:schemeClr val="bg1"/>
                </a:solidFill>
              </a:rPr>
              <a:pPr eaLnBrk="1" hangingPunct="1">
                <a:lnSpc>
                  <a:spcPct val="80000"/>
                </a:lnSpc>
              </a:pPr>
              <a:t>8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9425" y="119063"/>
            <a:ext cx="8664575" cy="760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Example</a:t>
            </a:r>
          </a:p>
        </p:txBody>
      </p:sp>
      <p:sp>
        <p:nvSpPr>
          <p:cNvPr id="35844" name="Rectangle 8"/>
          <p:cNvSpPr>
            <a:spLocks noChangeArrowheads="1"/>
          </p:cNvSpPr>
          <p:nvPr/>
        </p:nvSpPr>
        <p:spPr bwMode="auto">
          <a:xfrm>
            <a:off x="300038" y="879475"/>
            <a:ext cx="8736012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sz="2000"/>
              <a:t>A potato-chip producer has just received a truckload of potatoes from its main supplier. If the producer determines that more than 8% of the potatoes in the shipment have blemishes, the truck will be sent away to get another load from the supplier. A supervisor selects a random sample of 500 potatoes from the truck. An inspection reveals that 47 of the potatoes have blemishes. Carry out a significance test at the  </a:t>
            </a:r>
            <a:r>
              <a:rPr lang="en-US" altLang="en-US" sz="2000" i="1"/>
              <a:t>α </a:t>
            </a:r>
            <a:r>
              <a:rPr lang="en-US" altLang="en-US" sz="2000"/>
              <a:t>= 0.10 significance level. What should the producer conclude?</a:t>
            </a:r>
            <a:endParaRPr lang="en-US" altLang="en-US" sz="2000" b="1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0038" y="3151188"/>
            <a:ext cx="8462962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E81F30"/>
                </a:solidFill>
              </a:rPr>
              <a:t>State: </a:t>
            </a:r>
            <a:r>
              <a:rPr lang="en-US" altLang="en-US"/>
              <a:t>We want to perform a test at the </a:t>
            </a:r>
            <a:r>
              <a:rPr lang="en-US" altLang="en-US" i="1"/>
              <a:t>α</a:t>
            </a:r>
            <a:r>
              <a:rPr lang="en-US" altLang="en-US"/>
              <a:t> = 0.10 significance level of</a:t>
            </a:r>
          </a:p>
          <a:p>
            <a:pPr algn="ctr" eaLnBrk="1" hangingPunct="1"/>
            <a:r>
              <a:rPr lang="en-US" altLang="en-US" i="1">
                <a:solidFill>
                  <a:srgbClr val="000000"/>
                </a:solidFill>
              </a:rPr>
              <a:t>H</a:t>
            </a:r>
            <a:r>
              <a:rPr lang="en-US" altLang="en-US" baseline="-25000">
                <a:solidFill>
                  <a:srgbClr val="000000"/>
                </a:solidFill>
              </a:rPr>
              <a:t>0</a:t>
            </a:r>
            <a:r>
              <a:rPr lang="en-US" altLang="en-US">
                <a:solidFill>
                  <a:srgbClr val="000000"/>
                </a:solidFill>
              </a:rPr>
              <a:t>: </a:t>
            </a:r>
            <a:r>
              <a:rPr lang="en-US" altLang="en-US" i="1">
                <a:solidFill>
                  <a:srgbClr val="000000"/>
                </a:solidFill>
              </a:rPr>
              <a:t>p</a:t>
            </a:r>
            <a:r>
              <a:rPr lang="en-US" altLang="en-US">
                <a:solidFill>
                  <a:srgbClr val="000000"/>
                </a:solidFill>
              </a:rPr>
              <a:t> = 0.08</a:t>
            </a:r>
          </a:p>
          <a:p>
            <a:pPr algn="ctr" eaLnBrk="1" hangingPunct="1">
              <a:spcAft>
                <a:spcPts val="600"/>
              </a:spcAft>
            </a:pPr>
            <a:r>
              <a:rPr lang="en-US" altLang="en-US" i="1">
                <a:solidFill>
                  <a:srgbClr val="000000"/>
                </a:solidFill>
              </a:rPr>
              <a:t>H</a:t>
            </a:r>
            <a:r>
              <a:rPr lang="en-US" altLang="en-US" baseline="-25000">
                <a:solidFill>
                  <a:srgbClr val="000000"/>
                </a:solidFill>
              </a:rPr>
              <a:t>a</a:t>
            </a:r>
            <a:r>
              <a:rPr lang="en-US" altLang="en-US">
                <a:solidFill>
                  <a:srgbClr val="000000"/>
                </a:solidFill>
              </a:rPr>
              <a:t>: </a:t>
            </a:r>
            <a:r>
              <a:rPr lang="en-US" altLang="en-US" i="1">
                <a:solidFill>
                  <a:srgbClr val="000000"/>
                </a:solidFill>
              </a:rPr>
              <a:t>p</a:t>
            </a:r>
            <a:r>
              <a:rPr lang="en-US" altLang="en-US">
                <a:solidFill>
                  <a:srgbClr val="000000"/>
                </a:solidFill>
              </a:rPr>
              <a:t> &gt; 0.08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>
                <a:solidFill>
                  <a:srgbClr val="000000"/>
                </a:solidFill>
              </a:rPr>
              <a:t>where </a:t>
            </a:r>
            <a:r>
              <a:rPr lang="en-US" altLang="en-US" i="1">
                <a:solidFill>
                  <a:srgbClr val="000000"/>
                </a:solidFill>
              </a:rPr>
              <a:t>p</a:t>
            </a:r>
            <a:r>
              <a:rPr lang="en-US" altLang="en-US">
                <a:solidFill>
                  <a:srgbClr val="000000"/>
                </a:solidFill>
              </a:rPr>
              <a:t> is the actual proportion of potatoes in this shipment with blemishes.</a:t>
            </a:r>
            <a:endParaRPr lang="en-US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00038" y="4429125"/>
            <a:ext cx="87360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46075" indent="-1793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E81F30"/>
                </a:solidFill>
              </a:rPr>
              <a:t>Plan: </a:t>
            </a:r>
            <a:r>
              <a:rPr lang="en-US" altLang="en-US"/>
              <a:t>If conditions are met, we should do a one-sample </a:t>
            </a:r>
            <a:r>
              <a:rPr lang="en-US" altLang="en-US" i="1"/>
              <a:t>z </a:t>
            </a:r>
            <a:r>
              <a:rPr lang="en-US" altLang="en-US"/>
              <a:t>test for the population proportion </a:t>
            </a:r>
            <a:r>
              <a:rPr lang="en-US" altLang="en-US" i="1"/>
              <a:t>p</a:t>
            </a:r>
            <a:r>
              <a:rPr lang="en-US" altLang="en-US"/>
              <a:t>. </a:t>
            </a:r>
          </a:p>
          <a:p>
            <a:pPr lvl="1" eaLnBrk="1" hangingPunct="1">
              <a:buClr>
                <a:srgbClr val="E81F30"/>
              </a:buClr>
              <a:buFont typeface="Wingdings" pitchFamily="2" charset="2"/>
              <a:buChar char="ü"/>
            </a:pPr>
            <a:r>
              <a:rPr lang="en-US" altLang="en-US" i="1"/>
              <a:t>Random  </a:t>
            </a:r>
            <a:r>
              <a:rPr lang="en-US" altLang="en-US"/>
              <a:t>The supervisor took a random sample of 500 potatoes from the shipment. </a:t>
            </a:r>
          </a:p>
          <a:p>
            <a:pPr lvl="1" eaLnBrk="1" hangingPunct="1">
              <a:buClr>
                <a:srgbClr val="E81F30"/>
              </a:buClr>
              <a:buFont typeface="Wingdings" pitchFamily="2" charset="2"/>
              <a:buChar char="ü"/>
            </a:pPr>
            <a:r>
              <a:rPr lang="en-US" altLang="en-US" i="1"/>
              <a:t>Normal  </a:t>
            </a:r>
            <a:r>
              <a:rPr lang="en-US" altLang="en-US"/>
              <a:t>Assuming </a:t>
            </a:r>
            <a:r>
              <a:rPr lang="en-US" altLang="en-US" i="1"/>
              <a:t>H</a:t>
            </a:r>
            <a:r>
              <a:rPr lang="en-US" altLang="en-US" baseline="-25000"/>
              <a:t>0</a:t>
            </a:r>
            <a:r>
              <a:rPr lang="en-US" altLang="en-US"/>
              <a:t>: </a:t>
            </a:r>
            <a:r>
              <a:rPr lang="en-US" altLang="en-US" i="1"/>
              <a:t>p </a:t>
            </a:r>
            <a:r>
              <a:rPr lang="en-US" altLang="en-US"/>
              <a:t>= 0.08 is true, the expected numbers of blemished and unblemished potatoes are </a:t>
            </a:r>
            <a:r>
              <a:rPr lang="en-US" altLang="en-US" i="1"/>
              <a:t>np</a:t>
            </a:r>
            <a:r>
              <a:rPr lang="en-US" altLang="en-US" baseline="-25000"/>
              <a:t>0</a:t>
            </a:r>
            <a:r>
              <a:rPr lang="en-US" altLang="en-US" i="1"/>
              <a:t> </a:t>
            </a:r>
            <a:r>
              <a:rPr lang="en-US" altLang="en-US"/>
              <a:t>= 500(0.08) = 40 and </a:t>
            </a:r>
            <a:r>
              <a:rPr lang="en-US" altLang="en-US" i="1"/>
              <a:t>n</a:t>
            </a:r>
            <a:r>
              <a:rPr lang="en-US" altLang="en-US"/>
              <a:t>(1 </a:t>
            </a:r>
            <a:r>
              <a:rPr lang="en-US" altLang="en-US">
                <a:cs typeface="Arial" charset="0"/>
              </a:rPr>
              <a:t>–</a:t>
            </a:r>
            <a:r>
              <a:rPr lang="en-US" altLang="en-US"/>
              <a:t> </a:t>
            </a:r>
            <a:r>
              <a:rPr lang="en-US" altLang="en-US" i="1"/>
              <a:t>p</a:t>
            </a:r>
            <a:r>
              <a:rPr lang="en-US" altLang="en-US" baseline="-25000"/>
              <a:t>0</a:t>
            </a:r>
            <a:r>
              <a:rPr lang="en-US" altLang="en-US"/>
              <a:t>) = 500(0.92) = 460, respectively. Because both of these values are at least 10, we should be safe doing Normal calculations.</a:t>
            </a:r>
          </a:p>
        </p:txBody>
      </p:sp>
    </p:spTree>
    <p:extLst>
      <p:ext uri="{BB962C8B-B14F-4D97-AF65-F5344CB8AC3E}">
        <p14:creationId xmlns:p14="http://schemas.microsoft.com/office/powerpoint/2010/main" val="300226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EC6DC0CC-FAAD-459A-A191-A399329B57CB}" type="slidenum">
              <a:rPr lang="en-US" altLang="en-US" sz="1200">
                <a:solidFill>
                  <a:schemeClr val="bg1"/>
                </a:solidFill>
              </a:rPr>
              <a:pPr eaLnBrk="1" hangingPunct="1">
                <a:lnSpc>
                  <a:spcPct val="80000"/>
                </a:lnSpc>
              </a:pPr>
              <a:t>9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9425" y="5091113"/>
            <a:ext cx="788670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E81F30"/>
                </a:solidFill>
              </a:rPr>
              <a:t>Conclude: </a:t>
            </a:r>
            <a:r>
              <a:rPr lang="en-US" altLang="en-US" sz="2000"/>
              <a:t>Since our </a:t>
            </a:r>
            <a:r>
              <a:rPr lang="en-US" altLang="en-US" sz="2000" i="1"/>
              <a:t>P</a:t>
            </a:r>
            <a:r>
              <a:rPr lang="en-US" altLang="en-US" sz="2000"/>
              <a:t>-value, 0.1251, is greater than the chosen significance level of </a:t>
            </a:r>
            <a:r>
              <a:rPr lang="en-US" altLang="en-US" sz="2000" i="1"/>
              <a:t>α</a:t>
            </a:r>
            <a:r>
              <a:rPr lang="en-US" altLang="en-US" sz="2000"/>
              <a:t> = 0.10, we fail to reject </a:t>
            </a:r>
            <a:r>
              <a:rPr lang="en-US" altLang="en-US" sz="2000" i="1"/>
              <a:t>H</a:t>
            </a:r>
            <a:r>
              <a:rPr lang="en-US" altLang="en-US" sz="2000" baseline="-25000"/>
              <a:t>0</a:t>
            </a:r>
            <a:r>
              <a:rPr lang="en-US" altLang="en-US" sz="2000"/>
              <a:t>. There is not sufficient evidence to conclude that the shipment contains more than 8% blemished potatoes. The producer will use this truckload of potatoes to make potato chips.</a:t>
            </a:r>
          </a:p>
        </p:txBody>
      </p:sp>
      <p:grpSp>
        <p:nvGrpSpPr>
          <p:cNvPr id="36868" name="Group 6"/>
          <p:cNvGrpSpPr>
            <a:grpSpLocks/>
          </p:cNvGrpSpPr>
          <p:nvPr/>
        </p:nvGrpSpPr>
        <p:grpSpPr bwMode="auto">
          <a:xfrm>
            <a:off x="600075" y="1192213"/>
            <a:ext cx="7689850" cy="400050"/>
            <a:chOff x="454522" y="1610356"/>
            <a:chExt cx="7690022" cy="399510"/>
          </a:xfrm>
        </p:grpSpPr>
        <p:sp>
          <p:nvSpPr>
            <p:cNvPr id="36873" name="Rectangle 6"/>
            <p:cNvSpPr>
              <a:spLocks noChangeArrowheads="1"/>
            </p:cNvSpPr>
            <p:nvPr/>
          </p:nvSpPr>
          <p:spPr bwMode="auto">
            <a:xfrm>
              <a:off x="454522" y="1610356"/>
              <a:ext cx="7526423" cy="399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rgbClr val="FF0000"/>
                  </a:solidFill>
                </a:rPr>
                <a:t>Do</a:t>
              </a:r>
              <a:r>
                <a:rPr lang="en-US" altLang="en-US" sz="2000" b="1">
                  <a:solidFill>
                    <a:srgbClr val="E81F30"/>
                  </a:solidFill>
                </a:rPr>
                <a:t>: </a:t>
              </a:r>
              <a:r>
                <a:rPr lang="en-US" altLang="en-US" sz="2000"/>
                <a:t>The sample proportion of blemished potatoes is</a:t>
              </a:r>
            </a:p>
          </p:txBody>
        </p:sp>
        <p:graphicFrame>
          <p:nvGraphicFramePr>
            <p:cNvPr id="36874" name="Object 3"/>
            <p:cNvGraphicFramePr>
              <a:graphicFrameLocks noChangeAspect="1"/>
            </p:cNvGraphicFramePr>
            <p:nvPr/>
          </p:nvGraphicFramePr>
          <p:xfrm>
            <a:off x="6409407" y="1723182"/>
            <a:ext cx="1735137" cy="246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2" name="Equation" r:id="rId3" imgW="1257300" imgH="177800" progId="Equation.3">
                    <p:embed/>
                  </p:oleObj>
                </mc:Choice>
                <mc:Fallback>
                  <p:oleObj name="Equation" r:id="rId3" imgW="12573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9407" y="1723182"/>
                          <a:ext cx="1735137" cy="2460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935038" y="1830388"/>
          <a:ext cx="5491162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5" imgW="3390900" imgH="596900" progId="Equation.3">
                  <p:embed/>
                </p:oleObj>
              </mc:Choice>
              <mc:Fallback>
                <p:oleObj name="Equation" r:id="rId5" imgW="33909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8" y="1830388"/>
                        <a:ext cx="5491162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392613" y="3187700"/>
            <a:ext cx="437038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 i="1"/>
              <a:t>P</a:t>
            </a:r>
            <a:r>
              <a:rPr lang="en-US" altLang="en-US" b="1"/>
              <a:t>-value</a:t>
            </a:r>
            <a:r>
              <a:rPr lang="en-US" altLang="en-US"/>
              <a:t>  The desired </a:t>
            </a:r>
            <a:r>
              <a:rPr lang="en-US" altLang="en-US" i="1"/>
              <a:t>P</a:t>
            </a:r>
            <a:r>
              <a:rPr lang="en-US" altLang="en-US"/>
              <a:t>-value is: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 i="1"/>
              <a:t>P</a:t>
            </a:r>
            <a:r>
              <a:rPr lang="en-US" altLang="en-US"/>
              <a:t>(</a:t>
            </a:r>
            <a:r>
              <a:rPr lang="en-US" altLang="en-US" i="1"/>
              <a:t>z </a:t>
            </a:r>
            <a:r>
              <a:rPr lang="en-US" altLang="en-US"/>
              <a:t>≥ 1.15) = 1 – 0.8749 = 0.1251</a:t>
            </a:r>
          </a:p>
        </p:txBody>
      </p:sp>
      <p:pic>
        <p:nvPicPr>
          <p:cNvPr id="11" name="Picture 10" descr="Screen shot 2010-11-20 at 7.39.28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2981325"/>
            <a:ext cx="2747963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Rectangle 2"/>
          <p:cNvSpPr txBox="1">
            <a:spLocks noChangeArrowheads="1"/>
          </p:cNvSpPr>
          <p:nvPr/>
        </p:nvSpPr>
        <p:spPr bwMode="auto">
          <a:xfrm>
            <a:off x="479425" y="119063"/>
            <a:ext cx="8664575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en-US" altLang="en-US" sz="3600">
                <a:solidFill>
                  <a:schemeClr val="accent1"/>
                </a:solidFill>
                <a:cs typeface="Arial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1753793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5265</TotalTime>
  <Words>1225</Words>
  <Application>Microsoft Office PowerPoint</Application>
  <PresentationFormat>On-screen Show (4:3)</PresentationFormat>
  <Paragraphs>101</Paragraphs>
  <Slides>12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Flow</vt:lpstr>
      <vt:lpstr>Equation</vt:lpstr>
      <vt:lpstr>Microsoft Equation</vt:lpstr>
      <vt:lpstr>Microsoft Equation 3.0</vt:lpstr>
      <vt:lpstr>CHAPTER 22: Inference about a Population Proportion</vt:lpstr>
      <vt:lpstr>In Chapter 22, We Cover …</vt:lpstr>
      <vt:lpstr>The Sampling Proportion, p ̂ </vt:lpstr>
      <vt:lpstr>PowerPoint Presentation</vt:lpstr>
      <vt:lpstr>Confidence Intervals for a Population Proportion</vt:lpstr>
      <vt:lpstr>Choosing the Sample Size</vt:lpstr>
      <vt:lpstr>Significance Tests for a Proportion</vt:lpstr>
      <vt:lpstr>Example</vt:lpstr>
      <vt:lpstr>PowerPoint Presentation</vt:lpstr>
      <vt:lpstr>Formula Summary</vt:lpstr>
      <vt:lpstr>Plus Four Confidence Interval for a Proportion*</vt:lpstr>
      <vt:lpstr>Plus Four Confidence Interval for a Proportion*</vt:lpstr>
    </vt:vector>
  </TitlesOfParts>
  <Company>ISD 194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0:  Getting Started</dc:title>
  <dc:creator>drmark.gebert@gmail.com</dc:creator>
  <cp:lastModifiedBy>Anzhi Li</cp:lastModifiedBy>
  <cp:revision>328</cp:revision>
  <dcterms:created xsi:type="dcterms:W3CDTF">2011-07-11T00:21:16Z</dcterms:created>
  <dcterms:modified xsi:type="dcterms:W3CDTF">2015-11-18T20:45:21Z</dcterms:modified>
</cp:coreProperties>
</file>