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0" r:id="rId1"/>
  </p:sldMasterIdLst>
  <p:notesMasterIdLst>
    <p:notesMasterId r:id="rId24"/>
  </p:notesMasterIdLst>
  <p:sldIdLst>
    <p:sldId id="297" r:id="rId2"/>
    <p:sldId id="334" r:id="rId3"/>
    <p:sldId id="335" r:id="rId4"/>
    <p:sldId id="336" r:id="rId5"/>
    <p:sldId id="337" r:id="rId6"/>
    <p:sldId id="361" r:id="rId7"/>
    <p:sldId id="338" r:id="rId8"/>
    <p:sldId id="356" r:id="rId9"/>
    <p:sldId id="340" r:id="rId10"/>
    <p:sldId id="339" r:id="rId11"/>
    <p:sldId id="362" r:id="rId12"/>
    <p:sldId id="341" r:id="rId13"/>
    <p:sldId id="342" r:id="rId14"/>
    <p:sldId id="344" r:id="rId15"/>
    <p:sldId id="357" r:id="rId16"/>
    <p:sldId id="345" r:id="rId17"/>
    <p:sldId id="358" r:id="rId18"/>
    <p:sldId id="346" r:id="rId19"/>
    <p:sldId id="348" r:id="rId20"/>
    <p:sldId id="349" r:id="rId21"/>
    <p:sldId id="359" r:id="rId22"/>
    <p:sldId id="360"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man, Jodi" initials="IJ" lastIdx="2" clrIdx="0"/>
  <p:cmAuthor id="1" name="Copyeditor" initials="CE-JA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25"/>
    <a:srgbClr val="EEEFD6"/>
    <a:srgbClr val="DF584A"/>
    <a:srgbClr val="F7B3BA"/>
    <a:srgbClr val="FFD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5170" autoAdjust="0"/>
  </p:normalViewPr>
  <p:slideViewPr>
    <p:cSldViewPr snapToGrid="0" snapToObjects="1">
      <p:cViewPr>
        <p:scale>
          <a:sx n="62" d="100"/>
          <a:sy n="62" d="100"/>
        </p:scale>
        <p:origin x="-1536"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8B5C72A-7EE3-455A-95E1-A79A80A99B89}" type="datetime1">
              <a:rPr lang="en-US"/>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7005B84-EFC2-4FBC-92CC-9968AC703331}" type="slidenum">
              <a:rPr lang="en-US"/>
              <a:pPr/>
              <a:t>‹#›</a:t>
            </a:fld>
            <a:endParaRPr lang="en-US"/>
          </a:p>
        </p:txBody>
      </p:sp>
    </p:spTree>
    <p:extLst>
      <p:ext uri="{BB962C8B-B14F-4D97-AF65-F5344CB8AC3E}">
        <p14:creationId xmlns:p14="http://schemas.microsoft.com/office/powerpoint/2010/main" val="2053207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dirty="0" smtClean="0">
                <a:latin typeface="Calibri" pitchFamily="34" charset="0"/>
              </a:rPr>
              <a:t>Basic Practice of Statistics - 3rd Edition</a:t>
            </a:r>
          </a:p>
        </p:txBody>
      </p:sp>
      <p:sp>
        <p:nvSpPr>
          <p:cNvPr id="17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dirty="0" smtClean="0">
                <a:latin typeface="Calibri" pitchFamily="34" charset="0"/>
              </a:rPr>
              <a:t>Chapter 5</a:t>
            </a:r>
          </a:p>
        </p:txBody>
      </p:sp>
      <p:sp>
        <p:nvSpPr>
          <p:cNvPr id="17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4F941F-3703-4FA3-9604-6DD1AF4F6829}" type="slidenum">
              <a:rPr lang="en-US" sz="1200">
                <a:latin typeface="Calibri" pitchFamily="34" charset="0"/>
              </a:rPr>
              <a:pPr eaLnBrk="1" hangingPunct="1"/>
              <a:t>1</a:t>
            </a:fld>
            <a:endParaRPr lang="en-US" sz="1200" dirty="0">
              <a:latin typeface="Calibri" pitchFamily="34" charset="0"/>
            </a:endParaRPr>
          </a:p>
        </p:txBody>
      </p:sp>
      <p:sp>
        <p:nvSpPr>
          <p:cNvPr id="17412"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72812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1E6935-78DB-4B45-936C-3FEDD43182B7}" type="slidenum">
              <a:rPr lang="en-US" altLang="en-US" sz="1200">
                <a:latin typeface="Calibri" pitchFamily="34" charset="0"/>
              </a:rPr>
              <a:pPr eaLnBrk="1" hangingPunct="1"/>
              <a:t>15</a:t>
            </a:fld>
            <a:endParaRPr lang="en-US" altLang="en-US" sz="1200" dirty="0">
              <a:latin typeface="Calibri" pitchFamily="34" charset="0"/>
            </a:endParaRPr>
          </a:p>
        </p:txBody>
      </p:sp>
    </p:spTree>
    <p:extLst>
      <p:ext uri="{BB962C8B-B14F-4D97-AF65-F5344CB8AC3E}">
        <p14:creationId xmlns:p14="http://schemas.microsoft.com/office/powerpoint/2010/main" val="204189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8BB23ED-122C-4B54-8410-AEC8CE6DEFA2}" type="slidenum">
              <a:rPr lang="en-US" altLang="en-US" sz="1200">
                <a:latin typeface="Calibri" pitchFamily="34" charset="0"/>
              </a:rPr>
              <a:pPr eaLnBrk="1" hangingPunct="1"/>
              <a:t>16</a:t>
            </a:fld>
            <a:endParaRPr lang="en-US" altLang="en-US" sz="1200" dirty="0">
              <a:latin typeface="Calibri" pitchFamily="34" charset="0"/>
            </a:endParaRPr>
          </a:p>
        </p:txBody>
      </p:sp>
    </p:spTree>
    <p:extLst>
      <p:ext uri="{BB962C8B-B14F-4D97-AF65-F5344CB8AC3E}">
        <p14:creationId xmlns:p14="http://schemas.microsoft.com/office/powerpoint/2010/main" val="339272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8BB23ED-122C-4B54-8410-AEC8CE6DEFA2}" type="slidenum">
              <a:rPr lang="en-US" altLang="en-US" sz="1200">
                <a:latin typeface="Calibri" pitchFamily="34" charset="0"/>
              </a:rPr>
              <a:pPr eaLnBrk="1" hangingPunct="1"/>
              <a:t>17</a:t>
            </a:fld>
            <a:endParaRPr lang="en-US" altLang="en-US" sz="1200" dirty="0">
              <a:latin typeface="Calibri" pitchFamily="34" charset="0"/>
            </a:endParaRPr>
          </a:p>
        </p:txBody>
      </p:sp>
    </p:spTree>
    <p:extLst>
      <p:ext uri="{BB962C8B-B14F-4D97-AF65-F5344CB8AC3E}">
        <p14:creationId xmlns:p14="http://schemas.microsoft.com/office/powerpoint/2010/main" val="394954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CA70D46-5EA4-4BD7-A624-1C438B7039FC}" type="slidenum">
              <a:rPr lang="en-US" altLang="en-US" sz="1200">
                <a:latin typeface="Calibri" pitchFamily="34" charset="0"/>
              </a:rPr>
              <a:pPr eaLnBrk="1" hangingPunct="1"/>
              <a:t>7</a:t>
            </a:fld>
            <a:endParaRPr lang="en-US" altLang="en-US" sz="1200" dirty="0">
              <a:latin typeface="Calibri" pitchFamily="34" charset="0"/>
            </a:endParaRPr>
          </a:p>
        </p:txBody>
      </p:sp>
    </p:spTree>
    <p:extLst>
      <p:ext uri="{BB962C8B-B14F-4D97-AF65-F5344CB8AC3E}">
        <p14:creationId xmlns:p14="http://schemas.microsoft.com/office/powerpoint/2010/main" val="274413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CA70D46-5EA4-4BD7-A624-1C438B7039FC}" type="slidenum">
              <a:rPr lang="en-US" altLang="en-US" sz="1200">
                <a:latin typeface="Calibri" pitchFamily="34" charset="0"/>
              </a:rPr>
              <a:pPr eaLnBrk="1" hangingPunct="1"/>
              <a:t>8</a:t>
            </a:fld>
            <a:endParaRPr lang="en-US" altLang="en-US" sz="1200" dirty="0">
              <a:latin typeface="Calibri" pitchFamily="34" charset="0"/>
            </a:endParaRPr>
          </a:p>
        </p:txBody>
      </p:sp>
    </p:spTree>
    <p:extLst>
      <p:ext uri="{BB962C8B-B14F-4D97-AF65-F5344CB8AC3E}">
        <p14:creationId xmlns:p14="http://schemas.microsoft.com/office/powerpoint/2010/main" val="284798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C7DAE5-C8E5-48CA-B1BD-5A727024D0D5}" type="slidenum">
              <a:rPr lang="en-US" altLang="en-US" sz="1200">
                <a:latin typeface="Calibri" pitchFamily="34" charset="0"/>
              </a:rPr>
              <a:pPr eaLnBrk="1" hangingPunct="1"/>
              <a:t>9</a:t>
            </a:fld>
            <a:endParaRPr lang="en-US" altLang="en-US" sz="1200" dirty="0">
              <a:latin typeface="Calibri" pitchFamily="34" charset="0"/>
            </a:endParaRPr>
          </a:p>
        </p:txBody>
      </p:sp>
    </p:spTree>
    <p:extLst>
      <p:ext uri="{BB962C8B-B14F-4D97-AF65-F5344CB8AC3E}">
        <p14:creationId xmlns:p14="http://schemas.microsoft.com/office/powerpoint/2010/main" val="52090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1FFE2B-F40B-4E10-BD3C-5880ECFA6ED5}" type="slidenum">
              <a:rPr lang="en-US" altLang="en-US" sz="1200">
                <a:latin typeface="Calibri" pitchFamily="34" charset="0"/>
              </a:rPr>
              <a:pPr eaLnBrk="1" hangingPunct="1"/>
              <a:t>10</a:t>
            </a:fld>
            <a:endParaRPr lang="en-US" altLang="en-US" sz="1200" dirty="0">
              <a:latin typeface="Calibri" pitchFamily="34" charset="0"/>
            </a:endParaRPr>
          </a:p>
        </p:txBody>
      </p:sp>
    </p:spTree>
    <p:extLst>
      <p:ext uri="{BB962C8B-B14F-4D97-AF65-F5344CB8AC3E}">
        <p14:creationId xmlns:p14="http://schemas.microsoft.com/office/powerpoint/2010/main" val="298219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1FFE2B-F40B-4E10-BD3C-5880ECFA6ED5}" type="slidenum">
              <a:rPr lang="en-US" altLang="en-US" sz="1200">
                <a:latin typeface="Calibri" pitchFamily="34" charset="0"/>
              </a:rPr>
              <a:pPr eaLnBrk="1" hangingPunct="1"/>
              <a:t>11</a:t>
            </a:fld>
            <a:endParaRPr lang="en-US" altLang="en-US" sz="1200" dirty="0">
              <a:latin typeface="Calibri" pitchFamily="34" charset="0"/>
            </a:endParaRPr>
          </a:p>
        </p:txBody>
      </p:sp>
    </p:spTree>
    <p:extLst>
      <p:ext uri="{BB962C8B-B14F-4D97-AF65-F5344CB8AC3E}">
        <p14:creationId xmlns:p14="http://schemas.microsoft.com/office/powerpoint/2010/main" val="215268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2205B5-FC50-4E5E-A56E-F26CD18A5EF9}" type="slidenum">
              <a:rPr lang="en-US" altLang="en-US" sz="1200">
                <a:latin typeface="Calibri" pitchFamily="34" charset="0"/>
              </a:rPr>
              <a:pPr eaLnBrk="1" hangingPunct="1"/>
              <a:t>12</a:t>
            </a:fld>
            <a:endParaRPr lang="en-US" altLang="en-US" sz="1200" dirty="0">
              <a:latin typeface="Calibri" pitchFamily="34" charset="0"/>
            </a:endParaRPr>
          </a:p>
        </p:txBody>
      </p:sp>
    </p:spTree>
    <p:extLst>
      <p:ext uri="{BB962C8B-B14F-4D97-AF65-F5344CB8AC3E}">
        <p14:creationId xmlns:p14="http://schemas.microsoft.com/office/powerpoint/2010/main" val="287803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B7D217-5B6B-47BE-A394-406DBC80116E}" type="slidenum">
              <a:rPr lang="en-US" altLang="en-US" sz="1200">
                <a:latin typeface="Calibri" pitchFamily="34" charset="0"/>
              </a:rPr>
              <a:pPr eaLnBrk="1" hangingPunct="1"/>
              <a:t>13</a:t>
            </a:fld>
            <a:endParaRPr lang="en-US" altLang="en-US" sz="1200" dirty="0">
              <a:latin typeface="Calibri" pitchFamily="34" charset="0"/>
            </a:endParaRPr>
          </a:p>
        </p:txBody>
      </p:sp>
    </p:spTree>
    <p:extLst>
      <p:ext uri="{BB962C8B-B14F-4D97-AF65-F5344CB8AC3E}">
        <p14:creationId xmlns:p14="http://schemas.microsoft.com/office/powerpoint/2010/main" val="426068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1E6935-78DB-4B45-936C-3FEDD43182B7}" type="slidenum">
              <a:rPr lang="en-US" altLang="en-US" sz="1200">
                <a:latin typeface="Calibri" pitchFamily="34" charset="0"/>
              </a:rPr>
              <a:pPr eaLnBrk="1" hangingPunct="1"/>
              <a:t>14</a:t>
            </a:fld>
            <a:endParaRPr lang="en-US" altLang="en-US" sz="1200" dirty="0">
              <a:latin typeface="Calibri" pitchFamily="34" charset="0"/>
            </a:endParaRPr>
          </a:p>
        </p:txBody>
      </p:sp>
    </p:spTree>
    <p:extLst>
      <p:ext uri="{BB962C8B-B14F-4D97-AF65-F5344CB8AC3E}">
        <p14:creationId xmlns:p14="http://schemas.microsoft.com/office/powerpoint/2010/main" val="351168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BPS - 5th Ed.</a:t>
            </a:r>
            <a:endParaRPr lang="en-US"/>
          </a:p>
        </p:txBody>
      </p:sp>
      <p:sp>
        <p:nvSpPr>
          <p:cNvPr id="19" name="Footer Placeholder 18"/>
          <p:cNvSpPr>
            <a:spLocks noGrp="1"/>
          </p:cNvSpPr>
          <p:nvPr>
            <p:ph type="ftr" sz="quarter" idx="11"/>
          </p:nvPr>
        </p:nvSpPr>
        <p:spPr/>
        <p:txBody>
          <a:bodyPr/>
          <a:lstStyle/>
          <a:p>
            <a:pPr>
              <a:defRPr/>
            </a:pPr>
            <a:r>
              <a:rPr lang="en-US" smtClean="0"/>
              <a:t>Chapter 5</a:t>
            </a:r>
            <a:endParaRPr lang="en-US"/>
          </a:p>
        </p:txBody>
      </p:sp>
      <p:sp>
        <p:nvSpPr>
          <p:cNvPr id="27" name="Slide Number Placeholder 26"/>
          <p:cNvSpPr>
            <a:spLocks noGrp="1"/>
          </p:cNvSpPr>
          <p:nvPr>
            <p:ph type="sldNum" sz="quarter" idx="12"/>
          </p:nvPr>
        </p:nvSpPr>
        <p:spPr/>
        <p:txBody>
          <a:bodyPr/>
          <a:lstStyle/>
          <a:p>
            <a:fld id="{7750E41B-DC42-417E-A0B7-C87892EBBF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9BC1030A-EB1B-42D9-B220-F99C6FD47E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43306013-A07E-4B62-B6E9-BA87B56EB2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450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7150"/>
            <a:ext cx="3810000"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cs typeface="+mn-cs"/>
              </a:defRPr>
            </a:lvl1pPr>
          </a:lstStyle>
          <a:p>
            <a:pPr>
              <a:defRPr/>
            </a:pPr>
            <a:r>
              <a:rPr lang="en-US" smtClean="0"/>
              <a:t>BPS - 5th Ed.</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t>Chapter 5</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D4E1CC08-FF62-464F-980C-A853629C3DCB}" type="slidenum">
              <a:rPr lang="en-US" altLang="en-US"/>
              <a:pPr/>
              <a:t>‹#›</a:t>
            </a:fld>
            <a:endParaRPr lang="en-US" altLang="en-US"/>
          </a:p>
        </p:txBody>
      </p:sp>
    </p:spTree>
    <p:extLst>
      <p:ext uri="{BB962C8B-B14F-4D97-AF65-F5344CB8AC3E}">
        <p14:creationId xmlns:p14="http://schemas.microsoft.com/office/powerpoint/2010/main" val="299447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3B9E36B2-B467-4880-AB23-8F1A06B4F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BPS - 5th Ed.</a:t>
            </a:r>
            <a:endParaRPr lang="en-US"/>
          </a:p>
        </p:txBody>
      </p:sp>
      <p:sp>
        <p:nvSpPr>
          <p:cNvPr id="5" name="Footer Placeholder 4"/>
          <p:cNvSpPr>
            <a:spLocks noGrp="1"/>
          </p:cNvSpPr>
          <p:nvPr>
            <p:ph type="ftr" sz="quarter" idx="11"/>
          </p:nvPr>
        </p:nvSpPr>
        <p:spPr/>
        <p:txBody>
          <a:bodyPr/>
          <a:lstStyle/>
          <a:p>
            <a:pPr>
              <a:defRPr/>
            </a:pPr>
            <a:r>
              <a:rPr lang="en-US" smtClean="0"/>
              <a:t>Chapter 5</a:t>
            </a:r>
            <a:endParaRPr lang="en-US"/>
          </a:p>
        </p:txBody>
      </p:sp>
      <p:sp>
        <p:nvSpPr>
          <p:cNvPr id="6" name="Slide Number Placeholder 5"/>
          <p:cNvSpPr>
            <a:spLocks noGrp="1"/>
          </p:cNvSpPr>
          <p:nvPr>
            <p:ph type="sldNum" sz="quarter" idx="12"/>
          </p:nvPr>
        </p:nvSpPr>
        <p:spPr/>
        <p:txBody>
          <a:bodyPr/>
          <a:lstStyle/>
          <a:p>
            <a:fld id="{6D7284A2-600D-45DC-90E1-4B77835C7B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107EBC45-FA2A-4F7D-9726-107463EE8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BPS - 5th Ed.</a:t>
            </a:r>
            <a:endParaRPr lang="en-US"/>
          </a:p>
        </p:txBody>
      </p:sp>
      <p:sp>
        <p:nvSpPr>
          <p:cNvPr id="8" name="Footer Placeholder 7"/>
          <p:cNvSpPr>
            <a:spLocks noGrp="1"/>
          </p:cNvSpPr>
          <p:nvPr>
            <p:ph type="ftr" sz="quarter" idx="11"/>
          </p:nvPr>
        </p:nvSpPr>
        <p:spPr/>
        <p:txBody>
          <a:bodyPr/>
          <a:lstStyle/>
          <a:p>
            <a:pPr>
              <a:defRPr/>
            </a:pPr>
            <a:r>
              <a:rPr lang="en-US" smtClean="0"/>
              <a:t>Chapter 5</a:t>
            </a:r>
            <a:endParaRPr lang="en-US"/>
          </a:p>
        </p:txBody>
      </p:sp>
      <p:sp>
        <p:nvSpPr>
          <p:cNvPr id="9" name="Slide Number Placeholder 8"/>
          <p:cNvSpPr>
            <a:spLocks noGrp="1"/>
          </p:cNvSpPr>
          <p:nvPr>
            <p:ph type="sldNum" sz="quarter" idx="12"/>
          </p:nvPr>
        </p:nvSpPr>
        <p:spPr/>
        <p:txBody>
          <a:bodyPr/>
          <a:lstStyle/>
          <a:p>
            <a:fld id="{F0EC9DC8-80F5-4DB1-8B11-0234F6F87F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BPS - 5th Ed.</a:t>
            </a:r>
            <a:endParaRPr lang="en-US"/>
          </a:p>
        </p:txBody>
      </p:sp>
      <p:sp>
        <p:nvSpPr>
          <p:cNvPr id="4" name="Footer Placeholder 3"/>
          <p:cNvSpPr>
            <a:spLocks noGrp="1"/>
          </p:cNvSpPr>
          <p:nvPr>
            <p:ph type="ftr" sz="quarter" idx="11"/>
          </p:nvPr>
        </p:nvSpPr>
        <p:spPr/>
        <p:txBody>
          <a:bodyPr/>
          <a:lstStyle/>
          <a:p>
            <a:pPr>
              <a:defRPr/>
            </a:pPr>
            <a:r>
              <a:rPr lang="en-US" smtClean="0"/>
              <a:t>Chapter 5</a:t>
            </a:r>
            <a:endParaRPr lang="en-US"/>
          </a:p>
        </p:txBody>
      </p:sp>
      <p:sp>
        <p:nvSpPr>
          <p:cNvPr id="5" name="Slide Number Placeholder 4"/>
          <p:cNvSpPr>
            <a:spLocks noGrp="1"/>
          </p:cNvSpPr>
          <p:nvPr>
            <p:ph type="sldNum" sz="quarter" idx="12"/>
          </p:nvPr>
        </p:nvSpPr>
        <p:spPr/>
        <p:txBody>
          <a:bodyPr/>
          <a:lstStyle/>
          <a:p>
            <a:fld id="{A8BFC0E0-2D67-4F09-9805-E820004D8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BPS - 5th Ed.</a:t>
            </a:r>
            <a:endParaRPr lang="en-US"/>
          </a:p>
        </p:txBody>
      </p:sp>
      <p:sp>
        <p:nvSpPr>
          <p:cNvPr id="3" name="Footer Placeholder 2"/>
          <p:cNvSpPr>
            <a:spLocks noGrp="1"/>
          </p:cNvSpPr>
          <p:nvPr>
            <p:ph type="ftr" sz="quarter" idx="11"/>
          </p:nvPr>
        </p:nvSpPr>
        <p:spPr/>
        <p:txBody>
          <a:bodyPr/>
          <a:lstStyle/>
          <a:p>
            <a:pPr>
              <a:defRPr/>
            </a:pPr>
            <a:r>
              <a:rPr lang="en-US" smtClean="0"/>
              <a:t>Chapter 5</a:t>
            </a:r>
            <a:endParaRPr lang="en-US"/>
          </a:p>
        </p:txBody>
      </p:sp>
      <p:sp>
        <p:nvSpPr>
          <p:cNvPr id="4" name="Slide Number Placeholder 3"/>
          <p:cNvSpPr>
            <a:spLocks noGrp="1"/>
          </p:cNvSpPr>
          <p:nvPr>
            <p:ph type="sldNum" sz="quarter" idx="12"/>
          </p:nvPr>
        </p:nvSpPr>
        <p:spPr/>
        <p:txBody>
          <a:bodyPr/>
          <a:lstStyle/>
          <a:p>
            <a:fld id="{C4782F01-9F1B-4D00-8A3D-B52C881BB6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p:txBody>
          <a:bodyPr/>
          <a:lstStyle/>
          <a:p>
            <a:fld id="{0FAA9381-81E4-45CA-81DC-B46CB546C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BPS - 5th Ed.</a:t>
            </a:r>
            <a:endParaRPr lang="en-US"/>
          </a:p>
        </p:txBody>
      </p:sp>
      <p:sp>
        <p:nvSpPr>
          <p:cNvPr id="6" name="Footer Placeholder 5"/>
          <p:cNvSpPr>
            <a:spLocks noGrp="1"/>
          </p:cNvSpPr>
          <p:nvPr>
            <p:ph type="ftr" sz="quarter" idx="11"/>
          </p:nvPr>
        </p:nvSpPr>
        <p:spPr/>
        <p:txBody>
          <a:bodyPr/>
          <a:lstStyle/>
          <a:p>
            <a:pPr>
              <a:defRPr/>
            </a:pPr>
            <a:r>
              <a:rPr lang="en-US" smtClean="0"/>
              <a:t>Chapter 5</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F2A003-8710-4CD4-8110-33E468165A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BPS - 5th Ed.</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Chapter 5</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C8D743-E708-45B6-8E91-6185BD036C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4537381" y="2987050"/>
            <a:ext cx="4267199" cy="1244600"/>
          </a:xfrm>
        </p:spPr>
        <p:txBody>
          <a:bodyPr>
            <a:noAutofit/>
          </a:bodyPr>
          <a:lstStyle/>
          <a:p>
            <a:pPr>
              <a:defRPr/>
            </a:pPr>
            <a:r>
              <a:rPr lang="en-US" sz="3200" b="1" cap="none" dirty="0">
                <a:latin typeface="Arial" charset="0"/>
                <a:cs typeface="Arial" charset="0"/>
              </a:rPr>
              <a:t>CHAPTER </a:t>
            </a:r>
            <a:r>
              <a:rPr lang="en-US" sz="3200" b="1" dirty="0" smtClean="0">
                <a:latin typeface="Arial" charset="0"/>
                <a:cs typeface="Arial" charset="0"/>
              </a:rPr>
              <a:t>25</a:t>
            </a:r>
            <a:r>
              <a:rPr lang="en-US" sz="3200" b="1" cap="none" dirty="0" smtClean="0">
                <a:latin typeface="Arial" charset="0"/>
                <a:cs typeface="Arial" charset="0"/>
              </a:rPr>
              <a:t>:</a:t>
            </a:r>
            <a:br>
              <a:rPr lang="en-US" sz="3200" b="1" cap="none" dirty="0" smtClean="0">
                <a:latin typeface="Arial" charset="0"/>
                <a:cs typeface="Arial" charset="0"/>
              </a:rPr>
            </a:br>
            <a:r>
              <a:rPr lang="en-US" sz="3200" b="1" dirty="0">
                <a:latin typeface="Arial" charset="0"/>
                <a:cs typeface="Arial" charset="0"/>
              </a:rPr>
              <a:t>Two Categorical </a:t>
            </a:r>
            <a:r>
              <a:rPr lang="en-US" sz="3200" b="1" dirty="0" smtClean="0">
                <a:latin typeface="Arial" charset="0"/>
                <a:cs typeface="Arial" charset="0"/>
              </a:rPr>
              <a:t>Variables:  The</a:t>
            </a:r>
            <a:br>
              <a:rPr lang="en-US" sz="3200" b="1" dirty="0" smtClean="0">
                <a:latin typeface="Arial" charset="0"/>
                <a:cs typeface="Arial" charset="0"/>
              </a:rPr>
            </a:br>
            <a:r>
              <a:rPr lang="en-US" sz="3200" b="1" dirty="0" smtClean="0">
                <a:latin typeface="Arial" charset="0"/>
                <a:cs typeface="Arial" charset="0"/>
              </a:rPr>
              <a:t>Chi-Square </a:t>
            </a:r>
            <a:r>
              <a:rPr lang="en-US" sz="3200" b="1" dirty="0">
                <a:latin typeface="Arial" charset="0"/>
                <a:cs typeface="Arial" charset="0"/>
              </a:rPr>
              <a:t>Test</a:t>
            </a:r>
            <a:endParaRPr lang="en-US" sz="2800" b="1" cap="none" dirty="0">
              <a:latin typeface="Arial" charset="0"/>
              <a:cs typeface="Arial" charset="0"/>
            </a:endParaRPr>
          </a:p>
        </p:txBody>
      </p:sp>
      <p:sp>
        <p:nvSpPr>
          <p:cNvPr id="16386" name="Rectangle 3"/>
          <p:cNvSpPr>
            <a:spLocks noGrp="1" noChangeArrowheads="1"/>
          </p:cNvSpPr>
          <p:nvPr>
            <p:ph type="subTitle" idx="1"/>
          </p:nvPr>
        </p:nvSpPr>
        <p:spPr>
          <a:xfrm>
            <a:off x="4733365" y="5691334"/>
            <a:ext cx="3309803" cy="407065"/>
          </a:xfrm>
        </p:spPr>
        <p:txBody>
          <a:bodyPr>
            <a:normAutofit fontScale="77500" lnSpcReduction="20000"/>
          </a:bodyPr>
          <a:lstStyle/>
          <a:p>
            <a:pPr algn="r" eaLnBrk="1" hangingPunct="1"/>
            <a:r>
              <a:rPr lang="en-US" b="1" dirty="0" smtClean="0">
                <a:solidFill>
                  <a:schemeClr val="bg2"/>
                </a:solidFill>
                <a:latin typeface="Arial" pitchFamily="34" charset="0"/>
                <a:ea typeface="ＭＳ Ｐゴシック" pitchFamily="34" charset="-128"/>
                <a:cs typeface="Arial" pitchFamily="34" charset="0"/>
              </a:rPr>
              <a:t>Lecture PowerPoint Slides</a:t>
            </a:r>
          </a:p>
        </p:txBody>
      </p:sp>
      <p:sp>
        <p:nvSpPr>
          <p:cNvPr id="5" name="Rectangle 4"/>
          <p:cNvSpPr/>
          <p:nvPr/>
        </p:nvSpPr>
        <p:spPr>
          <a:xfrm>
            <a:off x="4744128" y="4441444"/>
            <a:ext cx="3974950" cy="1107996"/>
          </a:xfrm>
          <a:prstGeom prst="rect">
            <a:avLst/>
          </a:prstGeom>
        </p:spPr>
        <p:txBody>
          <a:bodyPr wrap="square">
            <a:spAutoFit/>
          </a:bodyPr>
          <a:lstStyle/>
          <a:p>
            <a:r>
              <a:rPr lang="en-US" sz="2400" b="1" dirty="0" smtClean="0">
                <a:solidFill>
                  <a:srgbClr val="727CA3"/>
                </a:solidFill>
                <a:cs typeface="Arial" pitchFamily="34" charset="0"/>
              </a:rPr>
              <a:t>Basic Practice of Statistics</a:t>
            </a:r>
            <a:endParaRPr lang="en-US" sz="2000" i="1" dirty="0">
              <a:solidFill>
                <a:srgbClr val="727CA3"/>
              </a:solidFill>
              <a:cs typeface="Arial" pitchFamily="34" charset="0"/>
            </a:endParaRPr>
          </a:p>
          <a:p>
            <a:r>
              <a:rPr lang="en-US" dirty="0" smtClean="0">
                <a:solidFill>
                  <a:srgbClr val="727CA3"/>
                </a:solidFill>
                <a:cs typeface="Arial" pitchFamily="34" charset="0"/>
              </a:rPr>
              <a:t>7</a:t>
            </a:r>
            <a:r>
              <a:rPr lang="en-US" baseline="30000" dirty="0" smtClean="0">
                <a:solidFill>
                  <a:srgbClr val="727CA3"/>
                </a:solidFill>
                <a:cs typeface="Arial" pitchFamily="34" charset="0"/>
              </a:rPr>
              <a:t>th</a:t>
            </a:r>
            <a:r>
              <a:rPr lang="en-US" dirty="0" smtClean="0">
                <a:solidFill>
                  <a:srgbClr val="727CA3"/>
                </a:solidFill>
                <a:cs typeface="Arial" pitchFamily="34" charset="0"/>
              </a:rPr>
              <a:t> Edition</a:t>
            </a:r>
            <a:endParaRPr lang="en-US" dirty="0">
              <a:solidFill>
                <a:srgbClr val="727CA3"/>
              </a:solidFill>
              <a:cs typeface="Arial" pitchFamily="34" charset="0"/>
            </a:endParaRPr>
          </a:p>
        </p:txBody>
      </p:sp>
    </p:spTree>
    <p:extLst>
      <p:ext uri="{BB962C8B-B14F-4D97-AF65-F5344CB8AC3E}">
        <p14:creationId xmlns:p14="http://schemas.microsoft.com/office/powerpoint/2010/main" val="273474700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6710" y="4631352"/>
            <a:ext cx="3294113" cy="209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If the </a:t>
            </a:r>
            <a:r>
              <a:rPr lang="en-US" altLang="en-US" sz="1800" dirty="0" smtClean="0"/>
              <a:t>age of the young adult</a:t>
            </a:r>
            <a:r>
              <a:rPr lang="en-US" altLang="ja-JP" sz="1800" dirty="0" smtClean="0"/>
              <a:t> </a:t>
            </a:r>
            <a:r>
              <a:rPr lang="en-US" altLang="ja-JP" sz="1800" dirty="0"/>
              <a:t>has </a:t>
            </a:r>
            <a:r>
              <a:rPr lang="en-US" altLang="ja-JP" sz="1800" i="1" dirty="0"/>
              <a:t>no effect</a:t>
            </a:r>
            <a:r>
              <a:rPr lang="en-US" altLang="ja-JP" sz="1800" dirty="0"/>
              <a:t> on </a:t>
            </a:r>
            <a:r>
              <a:rPr lang="en-US" altLang="ja-JP" sz="1800" dirty="0" smtClean="0"/>
              <a:t>their chosen living arrangement, </a:t>
            </a:r>
            <a:r>
              <a:rPr lang="en-US" altLang="ja-JP" sz="1800" dirty="0"/>
              <a:t>the proportion of </a:t>
            </a:r>
            <a:r>
              <a:rPr lang="en-US" altLang="ja-JP" sz="1800" dirty="0" smtClean="0"/>
              <a:t>those living at their parents’ home for </a:t>
            </a:r>
            <a:r>
              <a:rPr lang="en-US" altLang="ja-JP" sz="1800" dirty="0"/>
              <a:t>each </a:t>
            </a:r>
            <a:r>
              <a:rPr lang="en-US" altLang="ja-JP" sz="1800" dirty="0" smtClean="0"/>
              <a:t>age </a:t>
            </a:r>
            <a:r>
              <a:rPr lang="en-US" altLang="ja-JP" sz="1800" dirty="0"/>
              <a:t>should be </a:t>
            </a:r>
            <a:r>
              <a:rPr lang="en-US" altLang="ja-JP" sz="1800" dirty="0" smtClean="0"/>
              <a:t>1357/2984 = 0.455. </a:t>
            </a:r>
            <a:endParaRPr lang="en-US" altLang="en-US" sz="1800" dirty="0"/>
          </a:p>
        </p:txBody>
      </p:sp>
      <p:sp>
        <p:nvSpPr>
          <p:cNvPr id="24578" name="Rectangle 2"/>
          <p:cNvSpPr>
            <a:spLocks noGrp="1" noChangeArrowheads="1"/>
          </p:cNvSpPr>
          <p:nvPr>
            <p:ph type="title"/>
          </p:nvPr>
        </p:nvSpPr>
        <p:spPr>
          <a:xfrm>
            <a:off x="377110" y="732974"/>
            <a:ext cx="7982662" cy="1219200"/>
          </a:xfrm>
        </p:spPr>
        <p:txBody>
          <a:bodyPr>
            <a:normAutofit/>
          </a:bodyPr>
          <a:lstStyle/>
          <a:p>
            <a:r>
              <a:rPr lang="en-US" altLang="en-US" sz="3600" dirty="0">
                <a:latin typeface="Gill Sans" charset="0"/>
                <a:ea typeface="ＭＳ Ｐゴシック" pitchFamily="34" charset="-128"/>
              </a:rPr>
              <a:t>Expected Counts </a:t>
            </a:r>
            <a:r>
              <a:rPr lang="en-US" altLang="en-US" sz="3600" dirty="0" smtClean="0">
                <a:latin typeface="Gill Sans" charset="0"/>
                <a:ea typeface="ＭＳ Ｐゴシック" pitchFamily="34" charset="-128"/>
              </a:rPr>
              <a:t>in Two-Way Tables —Example</a:t>
            </a:r>
          </a:p>
        </p:txBody>
      </p:sp>
      <p:sp>
        <p:nvSpPr>
          <p:cNvPr id="24580" name="Rectangle 14"/>
          <p:cNvSpPr>
            <a:spLocks noChangeArrowheads="1"/>
          </p:cNvSpPr>
          <p:nvPr/>
        </p:nvSpPr>
        <p:spPr bwMode="auto">
          <a:xfrm>
            <a:off x="366706" y="2066478"/>
            <a:ext cx="833438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Finding the expected counts is not that difficult, as the following example illustrates.</a:t>
            </a:r>
            <a:endParaRPr lang="en-US" altLang="en-US" sz="1800" b="1" dirty="0"/>
          </a:p>
        </p:txBody>
      </p:sp>
      <p:sp>
        <p:nvSpPr>
          <p:cNvPr id="24581" name="Rectangle 8"/>
          <p:cNvSpPr>
            <a:spLocks noChangeArrowheads="1"/>
          </p:cNvSpPr>
          <p:nvPr/>
        </p:nvSpPr>
        <p:spPr bwMode="auto">
          <a:xfrm>
            <a:off x="352421" y="2755449"/>
            <a:ext cx="8320091"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pPr>
            <a:r>
              <a:rPr lang="en-US" altLang="en-US" sz="1800" dirty="0"/>
              <a:t>The null hypothesis in the </a:t>
            </a:r>
            <a:r>
              <a:rPr lang="en-US" altLang="en-US" sz="1800" dirty="0" smtClean="0"/>
              <a:t>age and living arrangements study is that there is no difference in the distribution of living arrangements, whether it’s a 19-, 20-, 21-, or 22-year-old.</a:t>
            </a:r>
            <a:endParaRPr lang="en-US" altLang="ja-JP" sz="1800" dirty="0"/>
          </a:p>
          <a:p>
            <a:pPr eaLnBrk="1" hangingPunct="1">
              <a:spcAft>
                <a:spcPts val="600"/>
              </a:spcAft>
            </a:pPr>
            <a:r>
              <a:rPr lang="en-US" altLang="en-US" sz="1800" dirty="0"/>
              <a:t>To find the expected counts, we start by assuming that </a:t>
            </a:r>
            <a:r>
              <a:rPr lang="en-US" altLang="en-US" sz="1800" i="1" dirty="0"/>
              <a:t>H</a:t>
            </a:r>
            <a:r>
              <a:rPr lang="en-US" altLang="en-US" sz="1800" baseline="-25000" dirty="0"/>
              <a:t>0</a:t>
            </a:r>
            <a:r>
              <a:rPr lang="en-US" altLang="en-US" sz="1800" i="1" dirty="0"/>
              <a:t> </a:t>
            </a:r>
            <a:r>
              <a:rPr lang="en-US" altLang="en-US" sz="1800" dirty="0"/>
              <a:t>is true. We can see from the two-way table </a:t>
            </a:r>
            <a:r>
              <a:rPr lang="en-US" altLang="en-US" sz="1800" dirty="0" smtClean="0"/>
              <a:t>that 1357 of the 2984 young adults surveyed lived in their parents’ homes.</a:t>
            </a:r>
          </a:p>
          <a:p>
            <a:pPr eaLnBrk="1" hangingPunct="1">
              <a:spcAft>
                <a:spcPts val="600"/>
              </a:spcAft>
            </a:pPr>
            <a:endParaRPr lang="en-US" altLang="en-US" sz="1800"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735" y="4413017"/>
            <a:ext cx="5035353" cy="212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679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7110" y="190036"/>
            <a:ext cx="7938215" cy="1219200"/>
          </a:xfrm>
        </p:spPr>
        <p:txBody>
          <a:bodyPr>
            <a:noAutofit/>
          </a:bodyPr>
          <a:lstStyle/>
          <a:p>
            <a:r>
              <a:rPr lang="en-US" altLang="en-US" sz="3600" dirty="0">
                <a:latin typeface="Gill Sans" charset="0"/>
                <a:ea typeface="ＭＳ Ｐゴシック" pitchFamily="34" charset="-128"/>
              </a:rPr>
              <a:t>Expected Counts </a:t>
            </a:r>
            <a:r>
              <a:rPr lang="en-US" altLang="en-US" sz="3600" dirty="0" smtClean="0">
                <a:latin typeface="Gill Sans" charset="0"/>
                <a:ea typeface="ＭＳ Ｐゴシック" pitchFamily="34" charset="-128"/>
              </a:rPr>
              <a:t>in Two-Way Tables —Example (cont’d)</a:t>
            </a:r>
          </a:p>
        </p:txBody>
      </p:sp>
      <p:sp>
        <p:nvSpPr>
          <p:cNvPr id="24580" name="Rectangle 14"/>
          <p:cNvSpPr>
            <a:spLocks noChangeArrowheads="1"/>
          </p:cNvSpPr>
          <p:nvPr/>
        </p:nvSpPr>
        <p:spPr bwMode="auto">
          <a:xfrm>
            <a:off x="538162" y="1409236"/>
            <a:ext cx="7893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Finding the expected counts is not that difficult, as the following example illustrates.</a:t>
            </a:r>
            <a:endParaRPr lang="en-US" altLang="en-US" sz="1800" b="1" dirty="0"/>
          </a:p>
        </p:txBody>
      </p:sp>
      <mc:AlternateContent xmlns:mc="http://schemas.openxmlformats.org/markup-compatibility/2006" xmlns:a14="http://schemas.microsoft.com/office/drawing/2010/main">
        <mc:Choice Requires="a14">
          <p:sp>
            <p:nvSpPr>
              <p:cNvPr id="19" name="Rectangle 18"/>
              <p:cNvSpPr>
                <a:spLocks noChangeArrowheads="1"/>
              </p:cNvSpPr>
              <p:nvPr/>
            </p:nvSpPr>
            <p:spPr bwMode="auto">
              <a:xfrm>
                <a:off x="185386" y="1494925"/>
                <a:ext cx="8675690" cy="1376399"/>
              </a:xfrm>
              <a:prstGeom prst="rect">
                <a:avLst/>
              </a:prstGeom>
              <a:solidFill>
                <a:srgbClr val="D6DFE8"/>
              </a:solidFill>
              <a:ln w="10000">
                <a:solidFill>
                  <a:schemeClr val="accent2"/>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smtClean="0">
                    <a:solidFill>
                      <a:srgbClr val="000000"/>
                    </a:solidFill>
                  </a:rPr>
                  <a:t>The overall proportion of young adults living in their parents’ homes was 1357/2984 = 0.455. So the expected counts of those living at their parents’ homes for each age are:  19-yr olds, </a:t>
                </a:r>
                <a14:m>
                  <m:oMath xmlns:m="http://schemas.openxmlformats.org/officeDocument/2006/math">
                    <m:r>
                      <a:rPr lang="en-US" sz="1800" b="0" i="1" smtClean="0">
                        <a:solidFill>
                          <a:srgbClr val="000000"/>
                        </a:solidFill>
                        <a:latin typeface="Cambria Math"/>
                      </a:rPr>
                      <m:t>540</m:t>
                    </m:r>
                    <m:d>
                      <m:dPr>
                        <m:ctrlPr>
                          <a:rPr lang="en-US" sz="1800" b="0" i="1" smtClean="0">
                            <a:solidFill>
                              <a:srgbClr val="000000"/>
                            </a:solidFill>
                            <a:latin typeface="Cambria Math"/>
                          </a:rPr>
                        </m:ctrlPr>
                      </m:dPr>
                      <m:e>
                        <m:f>
                          <m:fPr>
                            <m:ctrlPr>
                              <a:rPr lang="en-US" sz="1800" b="0" i="1" smtClean="0">
                                <a:solidFill>
                                  <a:srgbClr val="000000"/>
                                </a:solidFill>
                                <a:latin typeface="Cambria Math"/>
                              </a:rPr>
                            </m:ctrlPr>
                          </m:fPr>
                          <m:num>
                            <m:r>
                              <a:rPr lang="en-US" sz="1800" b="0" i="1" smtClean="0">
                                <a:solidFill>
                                  <a:srgbClr val="000000"/>
                                </a:solidFill>
                                <a:latin typeface="Cambria Math"/>
                              </a:rPr>
                              <m:t>1357</m:t>
                            </m:r>
                          </m:num>
                          <m:den>
                            <m:r>
                              <a:rPr lang="en-US" sz="1800" b="0" i="1" smtClean="0">
                                <a:solidFill>
                                  <a:srgbClr val="000000"/>
                                </a:solidFill>
                                <a:latin typeface="Cambria Math"/>
                              </a:rPr>
                              <m:t>2984</m:t>
                            </m:r>
                          </m:den>
                        </m:f>
                      </m:e>
                    </m:d>
                    <m:r>
                      <a:rPr lang="en-US" sz="1800" b="0" i="1" smtClean="0">
                        <a:solidFill>
                          <a:srgbClr val="000000"/>
                        </a:solidFill>
                        <a:latin typeface="Cambria Math"/>
                      </a:rPr>
                      <m:t>=245.57</m:t>
                    </m:r>
                  </m:oMath>
                </a14:m>
                <a:r>
                  <a:rPr lang="en-US" sz="1800" dirty="0" smtClean="0">
                    <a:solidFill>
                      <a:srgbClr val="000000"/>
                    </a:solidFill>
                  </a:rPr>
                  <a:t>; 20-year olds, </a:t>
                </a:r>
                <a14:m>
                  <m:oMath xmlns:m="http://schemas.openxmlformats.org/officeDocument/2006/math">
                    <m:r>
                      <a:rPr lang="en-US" sz="1800" b="0" i="1" smtClean="0">
                        <a:solidFill>
                          <a:srgbClr val="000000"/>
                        </a:solidFill>
                        <a:latin typeface="Cambria Math"/>
                      </a:rPr>
                      <m:t>766</m:t>
                    </m:r>
                    <m:d>
                      <m:dPr>
                        <m:ctrlPr>
                          <a:rPr lang="en-US" sz="1800" i="1">
                            <a:solidFill>
                              <a:srgbClr val="000000"/>
                            </a:solidFill>
                            <a:latin typeface="Cambria Math"/>
                          </a:rPr>
                        </m:ctrlPr>
                      </m:dPr>
                      <m:e>
                        <m:f>
                          <m:fPr>
                            <m:ctrlPr>
                              <a:rPr lang="en-US" sz="1800" i="1">
                                <a:solidFill>
                                  <a:srgbClr val="000000"/>
                                </a:solidFill>
                                <a:latin typeface="Cambria Math"/>
                              </a:rPr>
                            </m:ctrlPr>
                          </m:fPr>
                          <m:num>
                            <m:r>
                              <a:rPr lang="en-US" sz="1800" i="1">
                                <a:solidFill>
                                  <a:srgbClr val="000000"/>
                                </a:solidFill>
                                <a:latin typeface="Cambria Math"/>
                              </a:rPr>
                              <m:t>1357</m:t>
                            </m:r>
                          </m:num>
                          <m:den>
                            <m:r>
                              <a:rPr lang="en-US" sz="1800" i="1">
                                <a:solidFill>
                                  <a:srgbClr val="000000"/>
                                </a:solidFill>
                                <a:latin typeface="Cambria Math"/>
                              </a:rPr>
                              <m:t>2984</m:t>
                            </m:r>
                          </m:den>
                        </m:f>
                      </m:e>
                    </m:d>
                    <m:r>
                      <a:rPr lang="en-US" sz="1800" i="1">
                        <a:solidFill>
                          <a:srgbClr val="000000"/>
                        </a:solidFill>
                        <a:latin typeface="Cambria Math"/>
                      </a:rPr>
                      <m:t>=</m:t>
                    </m:r>
                    <m:r>
                      <a:rPr lang="en-US" sz="1800" b="0" i="1" smtClean="0">
                        <a:solidFill>
                          <a:srgbClr val="000000"/>
                        </a:solidFill>
                        <a:latin typeface="Cambria Math"/>
                      </a:rPr>
                      <m:t>348.35</m:t>
                    </m:r>
                  </m:oMath>
                </a14:m>
                <a:r>
                  <a:rPr lang="en-US" sz="1800" dirty="0" smtClean="0">
                    <a:solidFill>
                      <a:srgbClr val="000000"/>
                    </a:solidFill>
                  </a:rPr>
                  <a:t>; etc.</a:t>
                </a:r>
              </a:p>
            </p:txBody>
          </p:sp>
        </mc:Choice>
        <mc:Fallback xmlns="">
          <p:sp>
            <p:nvSpPr>
              <p:cNvPr id="19" name="Rectangle 18"/>
              <p:cNvSpPr>
                <a:spLocks noRot="1" noChangeAspect="1" noMove="1" noResize="1" noEditPoints="1" noAdjustHandles="1" noChangeArrowheads="1" noChangeShapeType="1" noTextEdit="1"/>
              </p:cNvSpPr>
              <p:nvPr/>
            </p:nvSpPr>
            <p:spPr bwMode="auto">
              <a:xfrm>
                <a:off x="185386" y="1494925"/>
                <a:ext cx="8675690" cy="1376399"/>
              </a:xfrm>
              <a:prstGeom prst="rect">
                <a:avLst/>
              </a:prstGeom>
              <a:blipFill rotWithShape="0">
                <a:blip r:embed="rId3"/>
                <a:stretch>
                  <a:fillRect/>
                </a:stretch>
              </a:blipFill>
              <a:ln w="10000">
                <a:solidFill>
                  <a:schemeClr val="accent2"/>
                </a:solidFill>
                <a:miter lim="800000"/>
                <a:headEnd/>
                <a:tailEnd/>
              </a:ln>
              <a:effectLst>
                <a:outerShdw blurRad="38100" dist="30000" dir="5400000" rotWithShape="0">
                  <a:srgbClr val="808080">
                    <a:alpha val="45000"/>
                  </a:srgbClr>
                </a:outerShdw>
              </a:effectLst>
            </p:spPr>
            <p:txBody>
              <a:bodyPr/>
              <a:lstStyle/>
              <a:p>
                <a:r>
                  <a:rPr lang="en-US">
                    <a:noFill/>
                  </a:rPr>
                  <a:t> </a:t>
                </a:r>
              </a:p>
            </p:txBody>
          </p:sp>
        </mc:Fallback>
      </mc:AlternateContent>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906" y="4544951"/>
            <a:ext cx="5448769" cy="230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Rectangle 15"/>
              <p:cNvSpPr>
                <a:spLocks noChangeArrowheads="1"/>
              </p:cNvSpPr>
              <p:nvPr/>
            </p:nvSpPr>
            <p:spPr bwMode="auto">
              <a:xfrm>
                <a:off x="184150" y="2997135"/>
                <a:ext cx="8675688" cy="1462088"/>
              </a:xfrm>
              <a:prstGeom prst="rect">
                <a:avLst/>
              </a:prstGeom>
              <a:solidFill>
                <a:srgbClr val="C9CCD8"/>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smtClean="0">
                    <a:solidFill>
                      <a:srgbClr val="000000"/>
                    </a:solidFill>
                  </a:rPr>
                  <a:t>The overall proportion of young adults living in another person’s home </a:t>
                </a:r>
                <a:r>
                  <a:rPr lang="en-US" sz="1800" dirty="0">
                    <a:solidFill>
                      <a:srgbClr val="000000"/>
                    </a:solidFill>
                  </a:rPr>
                  <a:t>was </a:t>
                </a:r>
                <a:r>
                  <a:rPr lang="en-US" sz="1800" dirty="0" smtClean="0">
                    <a:solidFill>
                      <a:srgbClr val="000000"/>
                    </a:solidFill>
                  </a:rPr>
                  <a:t>162/2984 </a:t>
                </a:r>
                <a:r>
                  <a:rPr lang="en-US" sz="1800" dirty="0">
                    <a:solidFill>
                      <a:srgbClr val="000000"/>
                    </a:solidFill>
                  </a:rPr>
                  <a:t>= </a:t>
                </a:r>
                <a:r>
                  <a:rPr lang="en-US" sz="1800" dirty="0" smtClean="0">
                    <a:solidFill>
                      <a:srgbClr val="000000"/>
                    </a:solidFill>
                  </a:rPr>
                  <a:t>0.0543. </a:t>
                </a:r>
                <a:r>
                  <a:rPr lang="en-US" sz="1800" dirty="0">
                    <a:solidFill>
                      <a:srgbClr val="000000"/>
                    </a:solidFill>
                  </a:rPr>
                  <a:t>So the expected counts of those </a:t>
                </a:r>
                <a:r>
                  <a:rPr lang="en-US" sz="1800" dirty="0" smtClean="0">
                    <a:solidFill>
                      <a:srgbClr val="000000"/>
                    </a:solidFill>
                  </a:rPr>
                  <a:t>living</a:t>
                </a:r>
                <a:r>
                  <a:rPr lang="en-US" sz="1800" dirty="0">
                    <a:solidFill>
                      <a:srgbClr val="000000"/>
                    </a:solidFill>
                  </a:rPr>
                  <a:t> in another person’s home </a:t>
                </a:r>
                <a:r>
                  <a:rPr lang="en-US" sz="1800" dirty="0" smtClean="0">
                    <a:solidFill>
                      <a:srgbClr val="000000"/>
                    </a:solidFill>
                  </a:rPr>
                  <a:t>for </a:t>
                </a:r>
                <a:r>
                  <a:rPr lang="en-US" sz="1800" dirty="0">
                    <a:solidFill>
                      <a:srgbClr val="000000"/>
                    </a:solidFill>
                  </a:rPr>
                  <a:t>each age are:  19-yr olds, </a:t>
                </a:r>
                <a14:m>
                  <m:oMath xmlns:m="http://schemas.openxmlformats.org/officeDocument/2006/math">
                    <m:r>
                      <a:rPr lang="en-US" sz="1800" i="1">
                        <a:solidFill>
                          <a:srgbClr val="000000"/>
                        </a:solidFill>
                        <a:latin typeface="Cambria Math"/>
                      </a:rPr>
                      <m:t>540</m:t>
                    </m:r>
                    <m:d>
                      <m:dPr>
                        <m:ctrlPr>
                          <a:rPr lang="en-US" sz="1800" i="1">
                            <a:solidFill>
                              <a:srgbClr val="000000"/>
                            </a:solidFill>
                            <a:latin typeface="Cambria Math"/>
                          </a:rPr>
                        </m:ctrlPr>
                      </m:dPr>
                      <m:e>
                        <m:f>
                          <m:fPr>
                            <m:ctrlPr>
                              <a:rPr lang="en-US" sz="1800" i="1">
                                <a:solidFill>
                                  <a:srgbClr val="000000"/>
                                </a:solidFill>
                                <a:latin typeface="Cambria Math"/>
                              </a:rPr>
                            </m:ctrlPr>
                          </m:fPr>
                          <m:num>
                            <m:r>
                              <a:rPr lang="en-US" sz="1800" i="1">
                                <a:solidFill>
                                  <a:srgbClr val="000000"/>
                                </a:solidFill>
                                <a:latin typeface="Cambria Math"/>
                              </a:rPr>
                              <m:t>1</m:t>
                            </m:r>
                            <m:r>
                              <a:rPr lang="en-US" sz="1800" b="0" i="1" smtClean="0">
                                <a:solidFill>
                                  <a:srgbClr val="000000"/>
                                </a:solidFill>
                                <a:latin typeface="Cambria Math"/>
                              </a:rPr>
                              <m:t>62</m:t>
                            </m:r>
                          </m:num>
                          <m:den>
                            <m:r>
                              <a:rPr lang="en-US" sz="1800" i="1">
                                <a:solidFill>
                                  <a:srgbClr val="000000"/>
                                </a:solidFill>
                                <a:latin typeface="Cambria Math"/>
                              </a:rPr>
                              <m:t>2984</m:t>
                            </m:r>
                          </m:den>
                        </m:f>
                      </m:e>
                    </m:d>
                    <m:r>
                      <a:rPr lang="en-US" sz="1800" i="1">
                        <a:solidFill>
                          <a:srgbClr val="000000"/>
                        </a:solidFill>
                        <a:latin typeface="Cambria Math"/>
                      </a:rPr>
                      <m:t>=2</m:t>
                    </m:r>
                    <m:r>
                      <a:rPr lang="en-US" sz="1800" b="0" i="1" smtClean="0">
                        <a:solidFill>
                          <a:srgbClr val="000000"/>
                        </a:solidFill>
                        <a:latin typeface="Cambria Math"/>
                      </a:rPr>
                      <m:t>9.32</m:t>
                    </m:r>
                  </m:oMath>
                </a14:m>
                <a:r>
                  <a:rPr lang="en-US" sz="1800" dirty="0" smtClean="0">
                    <a:solidFill>
                      <a:srgbClr val="000000"/>
                    </a:solidFill>
                  </a:rPr>
                  <a:t>; 20-year </a:t>
                </a:r>
                <a:r>
                  <a:rPr lang="en-US" sz="1800" dirty="0">
                    <a:solidFill>
                      <a:srgbClr val="000000"/>
                    </a:solidFill>
                  </a:rPr>
                  <a:t>olds, </a:t>
                </a:r>
                <a14:m>
                  <m:oMath xmlns:m="http://schemas.openxmlformats.org/officeDocument/2006/math">
                    <m:r>
                      <a:rPr lang="en-US" sz="1800" i="1">
                        <a:solidFill>
                          <a:srgbClr val="000000"/>
                        </a:solidFill>
                        <a:latin typeface="Cambria Math"/>
                      </a:rPr>
                      <m:t>766</m:t>
                    </m:r>
                    <m:d>
                      <m:dPr>
                        <m:ctrlPr>
                          <a:rPr lang="en-US" sz="1800" i="1">
                            <a:solidFill>
                              <a:srgbClr val="000000"/>
                            </a:solidFill>
                            <a:latin typeface="Cambria Math"/>
                          </a:rPr>
                        </m:ctrlPr>
                      </m:dPr>
                      <m:e>
                        <m:f>
                          <m:fPr>
                            <m:ctrlPr>
                              <a:rPr lang="en-US" sz="1800" i="1">
                                <a:solidFill>
                                  <a:srgbClr val="000000"/>
                                </a:solidFill>
                                <a:latin typeface="Cambria Math"/>
                              </a:rPr>
                            </m:ctrlPr>
                          </m:fPr>
                          <m:num>
                            <m:r>
                              <a:rPr lang="en-US" sz="1800" i="1">
                                <a:solidFill>
                                  <a:srgbClr val="000000"/>
                                </a:solidFill>
                                <a:latin typeface="Cambria Math"/>
                              </a:rPr>
                              <m:t>1</m:t>
                            </m:r>
                            <m:r>
                              <a:rPr lang="en-US" sz="1800" b="0" i="1" smtClean="0">
                                <a:solidFill>
                                  <a:srgbClr val="000000"/>
                                </a:solidFill>
                                <a:latin typeface="Cambria Math"/>
                              </a:rPr>
                              <m:t>62</m:t>
                            </m:r>
                          </m:num>
                          <m:den>
                            <m:r>
                              <a:rPr lang="en-US" sz="1800" i="1">
                                <a:solidFill>
                                  <a:srgbClr val="000000"/>
                                </a:solidFill>
                                <a:latin typeface="Cambria Math"/>
                              </a:rPr>
                              <m:t>2984</m:t>
                            </m:r>
                          </m:den>
                        </m:f>
                      </m:e>
                    </m:d>
                    <m:r>
                      <a:rPr lang="en-US" sz="1800" i="1">
                        <a:solidFill>
                          <a:srgbClr val="000000"/>
                        </a:solidFill>
                        <a:latin typeface="Cambria Math"/>
                      </a:rPr>
                      <m:t>=</m:t>
                    </m:r>
                    <m:r>
                      <a:rPr lang="en-US" sz="1800" b="0" i="1" smtClean="0">
                        <a:solidFill>
                          <a:srgbClr val="000000"/>
                        </a:solidFill>
                        <a:latin typeface="Cambria Math"/>
                      </a:rPr>
                      <m:t>41.59</m:t>
                    </m:r>
                  </m:oMath>
                </a14:m>
                <a:r>
                  <a:rPr lang="en-US" sz="1800" dirty="0" smtClean="0">
                    <a:solidFill>
                      <a:srgbClr val="000000"/>
                    </a:solidFill>
                  </a:rPr>
                  <a:t>; etc</a:t>
                </a:r>
                <a:r>
                  <a:rPr lang="en-US" sz="1800" dirty="0">
                    <a:solidFill>
                      <a:srgbClr val="000000"/>
                    </a:solidFill>
                  </a:rPr>
                  <a:t>.</a:t>
                </a:r>
              </a:p>
            </p:txBody>
          </p:sp>
        </mc:Choice>
        <mc:Fallback xmlns="">
          <p:sp>
            <p:nvSpPr>
              <p:cNvPr id="16" name="Rectangle 15"/>
              <p:cNvSpPr>
                <a:spLocks noRot="1" noChangeAspect="1" noMove="1" noResize="1" noEditPoints="1" noAdjustHandles="1" noChangeArrowheads="1" noChangeShapeType="1" noTextEdit="1"/>
              </p:cNvSpPr>
              <p:nvPr/>
            </p:nvSpPr>
            <p:spPr bwMode="auto">
              <a:xfrm>
                <a:off x="184150" y="2997135"/>
                <a:ext cx="8675688" cy="1462088"/>
              </a:xfrm>
              <a:prstGeom prst="rect">
                <a:avLst/>
              </a:prstGeom>
              <a:blipFill rotWithShape="0">
                <a:blip r:embed="rId5"/>
                <a:stretch>
                  <a:fillRect/>
                </a:stretch>
              </a:blipFill>
              <a:ln w="10000">
                <a:solidFill>
                  <a:schemeClr val="accent1"/>
                </a:solidFill>
                <a:miter lim="800000"/>
                <a:headEnd/>
                <a:tailEnd/>
              </a:ln>
              <a:effectLst>
                <a:outerShdw blurRad="38100" dist="30000" dir="5400000" rotWithShape="0">
                  <a:srgbClr val="808080">
                    <a:alpha val="45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595985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85784" y="266708"/>
            <a:ext cx="7772400" cy="1219200"/>
          </a:xfrm>
        </p:spPr>
        <p:txBody>
          <a:bodyPr>
            <a:normAutofit/>
          </a:bodyPr>
          <a:lstStyle/>
          <a:p>
            <a:pPr eaLnBrk="1" hangingPunct="1"/>
            <a:r>
              <a:rPr lang="en-US" altLang="en-US" sz="3600" dirty="0" smtClean="0">
                <a:latin typeface="Gill Sans" charset="0"/>
                <a:ea typeface="ＭＳ Ｐゴシック" pitchFamily="34" charset="-128"/>
              </a:rPr>
              <a:t>The Chi-</a:t>
            </a:r>
            <a:r>
              <a:rPr lang="en-US" altLang="en-US" sz="3600" dirty="0">
                <a:latin typeface="Gill Sans" charset="0"/>
                <a:ea typeface="ＭＳ Ｐゴシック" pitchFamily="34" charset="-128"/>
              </a:rPr>
              <a:t>S</a:t>
            </a:r>
            <a:r>
              <a:rPr lang="en-US" altLang="en-US" sz="3600" dirty="0" smtClean="0">
                <a:latin typeface="Gill Sans" charset="0"/>
                <a:ea typeface="ＭＳ Ｐゴシック" pitchFamily="34" charset="-128"/>
              </a:rPr>
              <a:t>quare </a:t>
            </a:r>
            <a:r>
              <a:rPr lang="en-US" altLang="en-US" sz="3600" dirty="0">
                <a:latin typeface="Gill Sans" charset="0"/>
                <a:ea typeface="ＭＳ Ｐゴシック" pitchFamily="34" charset="-128"/>
              </a:rPr>
              <a:t>S</a:t>
            </a:r>
            <a:r>
              <a:rPr lang="en-US" altLang="en-US" sz="3600" dirty="0" smtClean="0">
                <a:latin typeface="Gill Sans" charset="0"/>
                <a:ea typeface="ＭＳ Ｐゴシック" pitchFamily="34" charset="-128"/>
              </a:rPr>
              <a:t>tatistic</a:t>
            </a:r>
          </a:p>
        </p:txBody>
      </p:sp>
      <mc:AlternateContent xmlns:mc="http://schemas.openxmlformats.org/markup-compatibility/2006" xmlns:a14="http://schemas.microsoft.com/office/drawing/2010/main">
        <mc:Choice Requires="a14">
          <p:sp>
            <p:nvSpPr>
              <p:cNvPr id="7" name="Rectangle 3"/>
              <p:cNvSpPr>
                <a:spLocks noGrp="1" noChangeArrowheads="1"/>
              </p:cNvSpPr>
              <p:nvPr>
                <p:ph idx="1"/>
              </p:nvPr>
            </p:nvSpPr>
            <p:spPr>
              <a:xfrm>
                <a:off x="371463" y="1619261"/>
                <a:ext cx="8286761" cy="5010150"/>
              </a:xfrm>
            </p:spPr>
            <p:txBody>
              <a:bodyPr>
                <a:normAutofit/>
              </a:bodyPr>
              <a:lstStyle/>
              <a:p>
                <a:pPr>
                  <a:spcAft>
                    <a:spcPts val="1200"/>
                  </a:spcAft>
                </a:pPr>
                <a:r>
                  <a:rPr lang="en-US" sz="2200" dirty="0" smtClean="0">
                    <a:latin typeface="Arial" panose="020B0604020202020204" pitchFamily="34" charset="0"/>
                    <a:cs typeface="Arial" panose="020B0604020202020204" pitchFamily="34" charset="0"/>
                  </a:rPr>
                  <a:t>To test whether the observed differences </a:t>
                </a:r>
                <a:r>
                  <a:rPr lang="en-US" sz="2200" dirty="0">
                    <a:latin typeface="Arial" panose="020B0604020202020204" pitchFamily="34" charset="0"/>
                    <a:cs typeface="Arial" panose="020B0604020202020204" pitchFamily="34" charset="0"/>
                  </a:rPr>
                  <a:t>among the </a:t>
                </a:r>
                <a:r>
                  <a:rPr lang="en-US" sz="2200" dirty="0" smtClean="0">
                    <a:latin typeface="Arial" panose="020B0604020202020204" pitchFamily="34" charset="0"/>
                    <a:cs typeface="Arial" panose="020B0604020202020204" pitchFamily="34" charset="0"/>
                  </a:rPr>
                  <a:t>conditional distributions </a:t>
                </a:r>
                <a:r>
                  <a:rPr lang="en-US" sz="2200" dirty="0">
                    <a:latin typeface="Arial" panose="020B0604020202020204" pitchFamily="34" charset="0"/>
                    <a:cs typeface="Arial" panose="020B0604020202020204" pitchFamily="34" charset="0"/>
                  </a:rPr>
                  <a:t>are statistically </a:t>
                </a:r>
                <a:r>
                  <a:rPr lang="en-US" sz="2200" dirty="0" smtClean="0">
                    <a:latin typeface="Arial" panose="020B0604020202020204" pitchFamily="34" charset="0"/>
                    <a:cs typeface="Arial" panose="020B0604020202020204" pitchFamily="34" charset="0"/>
                  </a:rPr>
                  <a:t>significant</a:t>
                </a:r>
                <a:r>
                  <a:rPr lang="en-US" sz="2200" dirty="0">
                    <a:latin typeface="Arial" panose="020B0604020202020204" pitchFamily="34" charset="0"/>
                    <a:cs typeface="Arial" panose="020B0604020202020204" pitchFamily="34" charset="0"/>
                  </a:rPr>
                  <a:t>, we compare the observed and </a:t>
                </a:r>
                <a:r>
                  <a:rPr lang="en-US" sz="2200" dirty="0" smtClean="0">
                    <a:latin typeface="Arial" panose="020B0604020202020204" pitchFamily="34" charset="0"/>
                    <a:cs typeface="Arial" panose="020B0604020202020204" pitchFamily="34" charset="0"/>
                  </a:rPr>
                  <a:t>expected </a:t>
                </a:r>
                <a:r>
                  <a:rPr lang="en-US" sz="2200" dirty="0">
                    <a:latin typeface="Arial" panose="020B0604020202020204" pitchFamily="34" charset="0"/>
                    <a:cs typeface="Arial" panose="020B0604020202020204" pitchFamily="34" charset="0"/>
                  </a:rPr>
                  <a:t>counts. The test statistic that makes the comparison is the </a:t>
                </a:r>
                <a:r>
                  <a:rPr lang="en-US" sz="2200" i="1" dirty="0">
                    <a:latin typeface="Arial" panose="020B0604020202020204" pitchFamily="34" charset="0"/>
                    <a:cs typeface="Arial" panose="020B0604020202020204" pitchFamily="34" charset="0"/>
                  </a:rPr>
                  <a:t>chi-square statistic</a:t>
                </a:r>
                <a:r>
                  <a:rPr lang="en-US" sz="2200" dirty="0" smtClean="0">
                    <a:latin typeface="Arial" panose="020B0604020202020204" pitchFamily="34" charset="0"/>
                    <a:cs typeface="Arial" panose="020B0604020202020204" pitchFamily="34" charset="0"/>
                  </a:rPr>
                  <a:t>.</a:t>
                </a:r>
              </a:p>
              <a:p>
                <a:pPr marL="0" indent="0">
                  <a:spcAft>
                    <a:spcPts val="1200"/>
                  </a:spcAft>
                  <a:buNone/>
                </a:pPr>
                <a:endParaRPr lang="en-US" sz="800" dirty="0" smtClean="0">
                  <a:latin typeface="Arial" panose="020B0604020202020204" pitchFamily="34" charset="0"/>
                  <a:cs typeface="Arial" panose="020B0604020202020204" pitchFamily="34" charset="0"/>
                </a:endParaRPr>
              </a:p>
              <a:p>
                <a:pPr marL="68580" indent="0">
                  <a:spcBef>
                    <a:spcPts val="0"/>
                  </a:spcBef>
                  <a:buNone/>
                </a:pPr>
                <a:r>
                  <a:rPr lang="en-US" sz="2200" b="1" cap="all" dirty="0">
                    <a:latin typeface="Arial" panose="020B0604020202020204" pitchFamily="34" charset="0"/>
                    <a:cs typeface="Arial" panose="020B0604020202020204" pitchFamily="34" charset="0"/>
                  </a:rPr>
                  <a:t>chi-square </a:t>
                </a:r>
                <a:r>
                  <a:rPr lang="en-US" sz="2200" b="1" cap="all" dirty="0" smtClean="0">
                    <a:latin typeface="Arial" panose="020B0604020202020204" pitchFamily="34" charset="0"/>
                    <a:cs typeface="Arial" panose="020B0604020202020204" pitchFamily="34" charset="0"/>
                  </a:rPr>
                  <a:t>statistic</a:t>
                </a:r>
              </a:p>
              <a:p>
                <a:r>
                  <a:rPr lang="en-US" sz="2200" dirty="0">
                    <a:latin typeface="Arial" panose="020B0604020202020204" pitchFamily="34" charset="0"/>
                    <a:cs typeface="Arial" panose="020B0604020202020204" pitchFamily="34" charset="0"/>
                  </a:rPr>
                  <a:t>The </a:t>
                </a:r>
                <a:r>
                  <a:rPr lang="en-US" sz="2200" dirty="0">
                    <a:solidFill>
                      <a:srgbClr val="FF0000"/>
                    </a:solidFill>
                    <a:latin typeface="Arial" panose="020B0604020202020204" pitchFamily="34" charset="0"/>
                    <a:cs typeface="Arial" panose="020B0604020202020204" pitchFamily="34" charset="0"/>
                  </a:rPr>
                  <a:t>chi-square statistic</a:t>
                </a:r>
                <a:r>
                  <a:rPr lang="en-US" sz="2200" dirty="0">
                    <a:latin typeface="Arial" panose="020B0604020202020204" pitchFamily="34" charset="0"/>
                    <a:cs typeface="Arial" panose="020B0604020202020204" pitchFamily="34" charset="0"/>
                  </a:rPr>
                  <a:t> is a measure of how far the observed counts in a </a:t>
                </a:r>
                <a:r>
                  <a:rPr lang="en-US" sz="2200" dirty="0" smtClean="0">
                    <a:latin typeface="Arial" panose="020B0604020202020204" pitchFamily="34" charset="0"/>
                    <a:cs typeface="Arial" panose="020B0604020202020204" pitchFamily="34" charset="0"/>
                  </a:rPr>
                  <a:t>two-way table </a:t>
                </a:r>
                <a:r>
                  <a:rPr lang="en-US" sz="2200" dirty="0">
                    <a:latin typeface="Arial" panose="020B0604020202020204" pitchFamily="34" charset="0"/>
                    <a:cs typeface="Arial" panose="020B0604020202020204" pitchFamily="34" charset="0"/>
                  </a:rPr>
                  <a:t>are from the expected counts if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i="1" dirty="0">
                            <a:latin typeface="Cambria Math"/>
                            <a:cs typeface="Arial" panose="020B0604020202020204" pitchFamily="34" charset="0"/>
                          </a:rPr>
                          <m:t>0</m:t>
                        </m:r>
                      </m:sub>
                    </m:sSub>
                  </m:oMath>
                </a14:m>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were true. The formula for the statistic is </a:t>
                </a:r>
                <a:endParaRPr lang="en-US" sz="2200" dirty="0" smtClean="0">
                  <a:latin typeface="Arial" panose="020B0604020202020204" pitchFamily="34" charset="0"/>
                  <a:cs typeface="Arial" panose="020B0604020202020204" pitchFamily="34" charset="0"/>
                </a:endParaRPr>
              </a:p>
              <a:p>
                <a:pPr marL="68580" indent="0">
                  <a:buNone/>
                </a:pPr>
                <a14:m>
                  <m:oMathPara xmlns:m="http://schemas.openxmlformats.org/officeDocument/2006/math">
                    <m:oMathParaPr>
                      <m:jc m:val="centerGroup"/>
                    </m:oMathParaPr>
                    <m:oMath xmlns:m="http://schemas.openxmlformats.org/officeDocument/2006/math">
                      <m:sSup>
                        <m:sSupPr>
                          <m:ctrlPr>
                            <a:rPr lang="en-US" sz="2200" b="0" i="1" smtClean="0">
                              <a:latin typeface="Cambria Math"/>
                              <a:cs typeface="Arial" panose="020B0604020202020204" pitchFamily="34" charset="0"/>
                            </a:rPr>
                          </m:ctrlPr>
                        </m:sSupPr>
                        <m:e>
                          <m:r>
                            <a:rPr lang="en-US" sz="2200" b="0" i="1" smtClean="0">
                              <a:latin typeface="Cambria Math"/>
                              <a:ea typeface="Cambria Math"/>
                              <a:cs typeface="Arial" panose="020B0604020202020204" pitchFamily="34" charset="0"/>
                            </a:rPr>
                            <m:t>𝜒</m:t>
                          </m:r>
                        </m:e>
                        <m:sup>
                          <m:r>
                            <a:rPr lang="en-US" sz="2200" b="0" i="1" smtClean="0">
                              <a:latin typeface="Cambria Math"/>
                              <a:cs typeface="Arial" panose="020B0604020202020204" pitchFamily="34" charset="0"/>
                            </a:rPr>
                            <m:t>2</m:t>
                          </m:r>
                        </m:sup>
                      </m:sSup>
                      <m:r>
                        <a:rPr lang="en-US" sz="2200" b="0" i="1" smtClean="0">
                          <a:latin typeface="Cambria Math"/>
                          <a:cs typeface="Arial" panose="020B0604020202020204" pitchFamily="34" charset="0"/>
                        </a:rPr>
                        <m:t>=</m:t>
                      </m:r>
                      <m:nary>
                        <m:naryPr>
                          <m:chr m:val="∑"/>
                          <m:subHide m:val="on"/>
                          <m:supHide m:val="on"/>
                          <m:ctrlPr>
                            <a:rPr lang="en-US" sz="2200" b="0" i="1" smtClean="0">
                              <a:latin typeface="Cambria Math"/>
                              <a:cs typeface="Arial" panose="020B0604020202020204" pitchFamily="34" charset="0"/>
                            </a:rPr>
                          </m:ctrlPr>
                        </m:naryPr>
                        <m:sub/>
                        <m:sup/>
                        <m:e>
                          <m:f>
                            <m:fPr>
                              <m:ctrlPr>
                                <a:rPr lang="en-US" sz="2200" b="0" i="1" smtClean="0">
                                  <a:latin typeface="Cambria Math"/>
                                  <a:cs typeface="Arial" panose="020B0604020202020204" pitchFamily="34" charset="0"/>
                                </a:rPr>
                              </m:ctrlPr>
                            </m:fPr>
                            <m:num>
                              <m:sSup>
                                <m:sSupPr>
                                  <m:ctrlPr>
                                    <a:rPr lang="en-US" sz="2200" b="0" i="1" smtClean="0">
                                      <a:latin typeface="Cambria Math"/>
                                      <a:cs typeface="Arial" panose="020B0604020202020204" pitchFamily="34" charset="0"/>
                                    </a:rPr>
                                  </m:ctrlPr>
                                </m:sSupPr>
                                <m:e>
                                  <m:d>
                                    <m:dPr>
                                      <m:ctrlPr>
                                        <a:rPr lang="en-US" sz="2200" b="0" i="1" smtClean="0">
                                          <a:latin typeface="Cambria Math"/>
                                          <a:cs typeface="Arial" panose="020B0604020202020204" pitchFamily="34" charset="0"/>
                                        </a:rPr>
                                      </m:ctrlPr>
                                    </m:dPr>
                                    <m:e>
                                      <m:r>
                                        <m:rPr>
                                          <m:nor/>
                                        </m:rPr>
                                        <a:rPr lang="en-US" sz="2200" b="0" i="0" smtClean="0">
                                          <a:latin typeface="Cambria Math"/>
                                          <a:cs typeface="Arial" panose="020B0604020202020204" pitchFamily="34" charset="0"/>
                                        </a:rPr>
                                        <m:t>observed</m:t>
                                      </m:r>
                                      <m:r>
                                        <m:rPr>
                                          <m:nor/>
                                        </m:rPr>
                                        <a:rPr lang="en-US" sz="2200" b="0" i="0" smtClean="0">
                                          <a:latin typeface="Cambria Math"/>
                                          <a:cs typeface="Arial" panose="020B0604020202020204" pitchFamily="34" charset="0"/>
                                        </a:rPr>
                                        <m:t> </m:t>
                                      </m:r>
                                      <m:r>
                                        <m:rPr>
                                          <m:nor/>
                                        </m:rPr>
                                        <a:rPr lang="en-US" sz="2200" b="0" i="0" smtClean="0">
                                          <a:latin typeface="Cambria Math"/>
                                          <a:cs typeface="Arial" panose="020B0604020202020204" pitchFamily="34" charset="0"/>
                                        </a:rPr>
                                        <m:t>count</m:t>
                                      </m:r>
                                      <m:r>
                                        <a:rPr lang="en-US" sz="2200" b="0" i="1" smtClean="0">
                                          <a:latin typeface="Cambria Math"/>
                                          <a:cs typeface="Arial" panose="020B0604020202020204" pitchFamily="34" charset="0"/>
                                        </a:rPr>
                                        <m:t>−</m:t>
                                      </m:r>
                                      <m:r>
                                        <m:rPr>
                                          <m:nor/>
                                        </m:rPr>
                                        <a:rPr lang="en-US" sz="2200" b="0" i="0" smtClean="0">
                                          <a:latin typeface="Cambria Math"/>
                                          <a:cs typeface="Arial" panose="020B0604020202020204" pitchFamily="34" charset="0"/>
                                        </a:rPr>
                                        <m:t>expected</m:t>
                                      </m:r>
                                      <m:r>
                                        <m:rPr>
                                          <m:nor/>
                                        </m:rPr>
                                        <a:rPr lang="en-US" sz="2200" b="0" i="0" smtClean="0">
                                          <a:latin typeface="Cambria Math"/>
                                          <a:cs typeface="Arial" panose="020B0604020202020204" pitchFamily="34" charset="0"/>
                                        </a:rPr>
                                        <m:t> </m:t>
                                      </m:r>
                                      <m:r>
                                        <m:rPr>
                                          <m:nor/>
                                        </m:rPr>
                                        <a:rPr lang="en-US" sz="2200" b="0" i="0" smtClean="0">
                                          <a:latin typeface="Cambria Math"/>
                                          <a:cs typeface="Arial" panose="020B0604020202020204" pitchFamily="34" charset="0"/>
                                        </a:rPr>
                                        <m:t>count</m:t>
                                      </m:r>
                                    </m:e>
                                  </m:d>
                                </m:e>
                                <m:sup>
                                  <m:r>
                                    <a:rPr lang="en-US" sz="2200" b="0" i="1" smtClean="0">
                                      <a:latin typeface="Cambria Math"/>
                                      <a:cs typeface="Arial" panose="020B0604020202020204" pitchFamily="34" charset="0"/>
                                    </a:rPr>
                                    <m:t>2</m:t>
                                  </m:r>
                                </m:sup>
                              </m:sSup>
                            </m:num>
                            <m:den>
                              <m:r>
                                <m:rPr>
                                  <m:nor/>
                                </m:rPr>
                                <a:rPr lang="en-US" sz="2200" b="0" i="0" smtClean="0">
                                  <a:latin typeface="Cambria Math"/>
                                  <a:cs typeface="Arial" panose="020B0604020202020204" pitchFamily="34" charset="0"/>
                                </a:rPr>
                                <m:t>expected</m:t>
                              </m:r>
                              <m:r>
                                <m:rPr>
                                  <m:nor/>
                                </m:rPr>
                                <a:rPr lang="en-US" sz="2200" b="0" i="0" smtClean="0">
                                  <a:latin typeface="Cambria Math"/>
                                  <a:cs typeface="Arial" panose="020B0604020202020204" pitchFamily="34" charset="0"/>
                                </a:rPr>
                                <m:t> </m:t>
                              </m:r>
                              <m:r>
                                <m:rPr>
                                  <m:nor/>
                                </m:rPr>
                                <a:rPr lang="en-US" sz="2200" b="0" i="0" smtClean="0">
                                  <a:latin typeface="Cambria Math"/>
                                  <a:cs typeface="Arial" panose="020B0604020202020204" pitchFamily="34" charset="0"/>
                                </a:rPr>
                                <m:t>count</m:t>
                              </m:r>
                            </m:den>
                          </m:f>
                        </m:e>
                      </m:nary>
                    </m:oMath>
                  </m:oMathPara>
                </a14:m>
                <a:endParaRPr lang="en-US" sz="2200" i="1"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The sum is over all cells in the table.</a:t>
                </a:r>
                <a:endParaRPr lang="en-US" sz="2200" dirty="0">
                  <a:latin typeface="Arial" panose="020B0604020202020204" pitchFamily="34" charset="0"/>
                  <a:cs typeface="Arial" panose="020B0604020202020204" pitchFamily="34" charset="0"/>
                </a:endParaRPr>
              </a:p>
            </p:txBody>
          </p:sp>
        </mc:Choice>
        <mc:Fallback xmlns="">
          <p:sp>
            <p:nvSpPr>
              <p:cNvPr id="7" name="Rectangle 3"/>
              <p:cNvSpPr>
                <a:spLocks noGrp="1" noRot="1" noChangeAspect="1" noMove="1" noResize="1" noEditPoints="1" noAdjustHandles="1" noChangeArrowheads="1" noChangeShapeType="1" noTextEdit="1"/>
              </p:cNvSpPr>
              <p:nvPr>
                <p:ph idx="1"/>
              </p:nvPr>
            </p:nvSpPr>
            <p:spPr>
              <a:xfrm>
                <a:off x="371463" y="1619261"/>
                <a:ext cx="8286761" cy="5010150"/>
              </a:xfrm>
              <a:blipFill rotWithShape="0">
                <a:blip r:embed="rId3"/>
                <a:stretch>
                  <a:fillRect l="-662" t="-730" r="-1766"/>
                </a:stretch>
              </a:blipFill>
            </p:spPr>
            <p:txBody>
              <a:bodyPr/>
              <a:lstStyle/>
              <a:p>
                <a:r>
                  <a:rPr lang="en-US">
                    <a:noFill/>
                  </a:rPr>
                  <a:t> </a:t>
                </a:r>
              </a:p>
            </p:txBody>
          </p:sp>
        </mc:Fallback>
      </mc:AlternateContent>
      <p:sp>
        <p:nvSpPr>
          <p:cNvPr id="8" name="Rectangle 7"/>
          <p:cNvSpPr/>
          <p:nvPr/>
        </p:nvSpPr>
        <p:spPr>
          <a:xfrm>
            <a:off x="371464" y="3364029"/>
            <a:ext cx="8286760" cy="2836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0558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54126" y="373331"/>
            <a:ext cx="8732701" cy="1219200"/>
          </a:xfrm>
        </p:spPr>
        <p:txBody>
          <a:bodyPr>
            <a:normAutofit/>
          </a:bodyPr>
          <a:lstStyle/>
          <a:p>
            <a:pPr eaLnBrk="1" hangingPunct="1"/>
            <a:r>
              <a:rPr lang="en-US" altLang="en-US" sz="3400" dirty="0" smtClean="0">
                <a:latin typeface="Gill Sans" charset="0"/>
                <a:ea typeface="ＭＳ Ｐゴシック" pitchFamily="34" charset="-128"/>
              </a:rPr>
              <a:t>Cell Counts Required</a:t>
            </a:r>
            <a:r>
              <a:rPr lang="en-US" altLang="en-US" sz="3400" dirty="0">
                <a:latin typeface="Gill Sans" charset="0"/>
                <a:ea typeface="ＭＳ Ｐゴシック" pitchFamily="34" charset="-128"/>
              </a:rPr>
              <a:t> </a:t>
            </a:r>
            <a:r>
              <a:rPr lang="en-US" altLang="en-US" sz="3400" dirty="0" smtClean="0">
                <a:latin typeface="Gill Sans" charset="0"/>
                <a:ea typeface="ＭＳ Ｐゴシック" pitchFamily="34" charset="-128"/>
              </a:rPr>
              <a:t>for the Chi-Square </a:t>
            </a:r>
            <a:r>
              <a:rPr lang="en-US" altLang="en-US" sz="3400" dirty="0">
                <a:latin typeface="Gill Sans" charset="0"/>
                <a:ea typeface="ＭＳ Ｐゴシック" pitchFamily="34" charset="-128"/>
              </a:rPr>
              <a:t>T</a:t>
            </a:r>
            <a:r>
              <a:rPr lang="en-US" altLang="en-US" sz="3400" dirty="0" smtClean="0">
                <a:latin typeface="Gill Sans" charset="0"/>
                <a:ea typeface="ＭＳ Ｐゴシック" pitchFamily="34" charset="-128"/>
              </a:rPr>
              <a:t>est</a:t>
            </a:r>
          </a:p>
        </p:txBody>
      </p:sp>
      <p:sp>
        <p:nvSpPr>
          <p:cNvPr id="6" name="Rectangle 3"/>
          <p:cNvSpPr>
            <a:spLocks noGrp="1" noChangeArrowheads="1"/>
          </p:cNvSpPr>
          <p:nvPr>
            <p:ph idx="1"/>
          </p:nvPr>
        </p:nvSpPr>
        <p:spPr>
          <a:xfrm>
            <a:off x="300033" y="1822967"/>
            <a:ext cx="8572495" cy="4677854"/>
          </a:xfrm>
        </p:spPr>
        <p:txBody>
          <a:bodyPr>
            <a:normAutofit/>
          </a:bodyPr>
          <a:lstStyle/>
          <a:p>
            <a:pPr>
              <a:spcAft>
                <a:spcPts val="1200"/>
              </a:spcAft>
            </a:pPr>
            <a:r>
              <a:rPr lang="en-US" sz="2100" dirty="0">
                <a:latin typeface="Arial" panose="020B0604020202020204" pitchFamily="34" charset="0"/>
                <a:cs typeface="Arial" panose="020B0604020202020204" pitchFamily="34" charset="0"/>
              </a:rPr>
              <a:t>The chi-square test, like the </a:t>
            </a:r>
            <a:r>
              <a:rPr lang="en-US" sz="2100" i="1" dirty="0">
                <a:latin typeface="Arial" panose="020B0604020202020204" pitchFamily="34" charset="0"/>
                <a:cs typeface="Arial" panose="020B0604020202020204" pitchFamily="34" charset="0"/>
              </a:rPr>
              <a:t>z</a:t>
            </a:r>
            <a:r>
              <a:rPr lang="en-US" sz="2100" dirty="0">
                <a:latin typeface="Arial" panose="020B0604020202020204" pitchFamily="34" charset="0"/>
                <a:cs typeface="Arial" panose="020B0604020202020204" pitchFamily="34" charset="0"/>
              </a:rPr>
              <a:t> procedures for comparing two proportions, is an </a:t>
            </a:r>
            <a:r>
              <a:rPr lang="en-US" sz="2100" dirty="0" smtClean="0">
                <a:latin typeface="Arial" panose="020B0604020202020204" pitchFamily="34" charset="0"/>
                <a:cs typeface="Arial" panose="020B0604020202020204" pitchFamily="34" charset="0"/>
              </a:rPr>
              <a:t>approximate </a:t>
            </a:r>
            <a:r>
              <a:rPr lang="en-US" sz="2100" dirty="0">
                <a:latin typeface="Arial" panose="020B0604020202020204" pitchFamily="34" charset="0"/>
                <a:cs typeface="Arial" panose="020B0604020202020204" pitchFamily="34" charset="0"/>
              </a:rPr>
              <a:t>method that becomes more accurate as the counts in the cells of the </a:t>
            </a:r>
            <a:r>
              <a:rPr lang="en-US" sz="2100" dirty="0" smtClean="0">
                <a:latin typeface="Arial" panose="020B0604020202020204" pitchFamily="34" charset="0"/>
                <a:cs typeface="Arial" panose="020B0604020202020204" pitchFamily="34" charset="0"/>
              </a:rPr>
              <a:t>table get larger.</a:t>
            </a:r>
          </a:p>
          <a:p>
            <a:pPr>
              <a:spcAft>
                <a:spcPts val="1200"/>
              </a:spcAft>
            </a:pPr>
            <a:r>
              <a:rPr lang="en-US" sz="2100" dirty="0">
                <a:latin typeface="Arial" panose="020B0604020202020204" pitchFamily="34" charset="0"/>
                <a:cs typeface="Arial" panose="020B0604020202020204" pitchFamily="34" charset="0"/>
              </a:rPr>
              <a:t>Fortunately, the chi-square approximation is accurate for </a:t>
            </a:r>
            <a:r>
              <a:rPr lang="en-US" sz="2100" dirty="0" smtClean="0">
                <a:latin typeface="Arial" panose="020B0604020202020204" pitchFamily="34" charset="0"/>
                <a:cs typeface="Arial" panose="020B0604020202020204" pitchFamily="34" charset="0"/>
              </a:rPr>
              <a:t>quite modest </a:t>
            </a:r>
            <a:r>
              <a:rPr lang="en-US" sz="2100" dirty="0">
                <a:latin typeface="Arial" panose="020B0604020202020204" pitchFamily="34" charset="0"/>
                <a:cs typeface="Arial" panose="020B0604020202020204" pitchFamily="34" charset="0"/>
              </a:rPr>
              <a:t>counts.</a:t>
            </a:r>
          </a:p>
          <a:p>
            <a:pPr marL="68580" indent="0">
              <a:buNone/>
            </a:pPr>
            <a:r>
              <a:rPr lang="en-US" sz="2100" b="1" dirty="0" smtClean="0">
                <a:latin typeface="Arial" panose="020B0604020202020204" pitchFamily="34" charset="0"/>
                <a:cs typeface="Arial" panose="020B0604020202020204" pitchFamily="34" charset="0"/>
              </a:rPr>
              <a:t>CELL </a:t>
            </a:r>
            <a:r>
              <a:rPr lang="en-US" sz="2100" b="1" dirty="0">
                <a:latin typeface="Arial" panose="020B0604020202020204" pitchFamily="34" charset="0"/>
                <a:cs typeface="Arial" panose="020B0604020202020204" pitchFamily="34" charset="0"/>
              </a:rPr>
              <a:t>COUNTS REQUIRED FOR THE CHI-SQUARE TEST</a:t>
            </a:r>
          </a:p>
          <a:p>
            <a:pPr>
              <a:spcAft>
                <a:spcPts val="600"/>
              </a:spcAft>
            </a:pPr>
            <a:r>
              <a:rPr lang="en-US" sz="2100" dirty="0">
                <a:latin typeface="Arial" panose="020B0604020202020204" pitchFamily="34" charset="0"/>
                <a:cs typeface="Arial" panose="020B0604020202020204" pitchFamily="34" charset="0"/>
              </a:rPr>
              <a:t>You can safely use the chi-square test with critical values from the chi-square </a:t>
            </a:r>
            <a:r>
              <a:rPr lang="en-US" sz="2100" dirty="0" smtClean="0">
                <a:latin typeface="Arial" panose="020B0604020202020204" pitchFamily="34" charset="0"/>
                <a:cs typeface="Arial" panose="020B0604020202020204" pitchFamily="34" charset="0"/>
              </a:rPr>
              <a:t>distribution </a:t>
            </a:r>
            <a:r>
              <a:rPr lang="en-US" sz="2100" dirty="0">
                <a:latin typeface="Arial" panose="020B0604020202020204" pitchFamily="34" charset="0"/>
                <a:cs typeface="Arial" panose="020B0604020202020204" pitchFamily="34" charset="0"/>
              </a:rPr>
              <a:t>when no more than 20% of the expected counts are less than 5 and all </a:t>
            </a:r>
            <a:r>
              <a:rPr lang="en-US" sz="2100" dirty="0" smtClean="0">
                <a:latin typeface="Arial" panose="020B0604020202020204" pitchFamily="34" charset="0"/>
                <a:cs typeface="Arial" panose="020B0604020202020204" pitchFamily="34" charset="0"/>
              </a:rPr>
              <a:t>individual expected </a:t>
            </a:r>
            <a:r>
              <a:rPr lang="en-US" sz="2100" dirty="0">
                <a:latin typeface="Arial" panose="020B0604020202020204" pitchFamily="34" charset="0"/>
                <a:cs typeface="Arial" panose="020B0604020202020204" pitchFamily="34" charset="0"/>
              </a:rPr>
              <a:t>counts are 1 or greater. In particular, all four expected counts in a 2 </a:t>
            </a:r>
            <a:r>
              <a:rPr lang="en-US" sz="2100" dirty="0" smtClean="0">
                <a:latin typeface="Times New Roman" panose="02020603050405020304" pitchFamily="18" charset="0"/>
                <a:cs typeface="Times New Roman" panose="02020603050405020304" pitchFamily="18" charset="0"/>
              </a:rPr>
              <a:t>×</a:t>
            </a:r>
            <a:r>
              <a:rPr lang="en-US" sz="2100" dirty="0" smtClean="0">
                <a:latin typeface="Arial" panose="020B0604020202020204" pitchFamily="34" charset="0"/>
                <a:cs typeface="Arial" panose="020B0604020202020204" pitchFamily="34" charset="0"/>
              </a:rPr>
              <a:t> 2 table </a:t>
            </a:r>
            <a:r>
              <a:rPr lang="en-US" sz="2100" dirty="0">
                <a:latin typeface="Arial" panose="020B0604020202020204" pitchFamily="34" charset="0"/>
                <a:cs typeface="Arial" panose="020B0604020202020204" pitchFamily="34" charset="0"/>
              </a:rPr>
              <a:t>should be 5 or greater</a:t>
            </a:r>
            <a:r>
              <a:rPr lang="en-US" sz="2100" dirty="0" smtClean="0">
                <a:latin typeface="Arial" panose="020B0604020202020204" pitchFamily="34" charset="0"/>
                <a:cs typeface="Arial" panose="020B0604020202020204" pitchFamily="34" charset="0"/>
              </a:rPr>
              <a:t>.</a:t>
            </a:r>
          </a:p>
          <a:p>
            <a:r>
              <a:rPr lang="en-US" sz="2100" dirty="0" smtClean="0">
                <a:latin typeface="Arial" panose="020B0604020202020204" pitchFamily="34" charset="0"/>
                <a:cs typeface="Arial" panose="020B0604020202020204" pitchFamily="34" charset="0"/>
              </a:rPr>
              <a:t>Note that the guideline uses </a:t>
            </a:r>
            <a:r>
              <a:rPr lang="en-US" sz="2100" i="1" dirty="0" smtClean="0">
                <a:latin typeface="Arial" panose="020B0604020202020204" pitchFamily="34" charset="0"/>
                <a:cs typeface="Arial" panose="020B0604020202020204" pitchFamily="34" charset="0"/>
              </a:rPr>
              <a:t>expected</a:t>
            </a:r>
            <a:r>
              <a:rPr lang="en-US" sz="2100" dirty="0" smtClean="0">
                <a:latin typeface="Arial" panose="020B0604020202020204" pitchFamily="34" charset="0"/>
                <a:cs typeface="Arial" panose="020B0604020202020204" pitchFamily="34" charset="0"/>
              </a:rPr>
              <a:t> cell counts.</a:t>
            </a:r>
            <a:endParaRPr lang="en-US" sz="2100" dirty="0">
              <a:latin typeface="Arial" panose="020B0604020202020204" pitchFamily="34" charset="0"/>
              <a:cs typeface="Arial" panose="020B0604020202020204" pitchFamily="34" charset="0"/>
            </a:endParaRPr>
          </a:p>
        </p:txBody>
      </p:sp>
      <p:sp>
        <p:nvSpPr>
          <p:cNvPr id="7" name="Rectangle 6"/>
          <p:cNvSpPr/>
          <p:nvPr/>
        </p:nvSpPr>
        <p:spPr>
          <a:xfrm>
            <a:off x="300034" y="3808313"/>
            <a:ext cx="8572494" cy="2663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78367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35084" y="80960"/>
            <a:ext cx="7772400" cy="835742"/>
          </a:xfrm>
        </p:spPr>
        <p:txBody>
          <a:bodyPr>
            <a:normAutofit/>
          </a:bodyPr>
          <a:lstStyle/>
          <a:p>
            <a:pPr eaLnBrk="1" hangingPunct="1"/>
            <a:r>
              <a:rPr lang="en-US" altLang="en-US" sz="3600" dirty="0">
                <a:latin typeface="Gill Sans" charset="0"/>
                <a:ea typeface="ＭＳ Ｐゴシック" pitchFamily="34" charset="-128"/>
              </a:rPr>
              <a:t>Using T</a:t>
            </a:r>
            <a:r>
              <a:rPr lang="en-US" altLang="en-US" sz="3600" dirty="0" smtClean="0">
                <a:latin typeface="Gill Sans" charset="0"/>
                <a:ea typeface="ＭＳ Ｐゴシック" pitchFamily="34" charset="-128"/>
              </a:rPr>
              <a:t>echnology</a:t>
            </a:r>
            <a:endParaRPr lang="en-US" altLang="en-US" sz="3600" dirty="0" smtClean="0">
              <a:solidFill>
                <a:srgbClr val="FF0000"/>
              </a:solidFill>
              <a:latin typeface="Gill Sans" charset="0"/>
              <a:ea typeface="ＭＳ Ｐゴシック" pitchFamily="34"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66" y="988142"/>
            <a:ext cx="3086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95466" y="2153878"/>
            <a:ext cx="4440339" cy="4704122"/>
            <a:chOff x="595466" y="2153878"/>
            <a:chExt cx="4440339" cy="4704122"/>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66" y="2153878"/>
              <a:ext cx="4440339" cy="470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632" y="5036820"/>
              <a:ext cx="1292173" cy="30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420" y="2546033"/>
              <a:ext cx="704850" cy="32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805" y="580600"/>
            <a:ext cx="4020148" cy="627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952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48444" y="306508"/>
            <a:ext cx="7772400" cy="1219200"/>
          </a:xfrm>
        </p:spPr>
        <p:txBody>
          <a:bodyPr>
            <a:normAutofit/>
          </a:bodyPr>
          <a:lstStyle/>
          <a:p>
            <a:pPr eaLnBrk="1" hangingPunct="1"/>
            <a:r>
              <a:rPr lang="en-US" altLang="en-US" sz="3600" dirty="0" smtClean="0">
                <a:latin typeface="Gill Sans" charset="0"/>
                <a:ea typeface="ＭＳ Ｐゴシック" pitchFamily="34" charset="-128"/>
              </a:rPr>
              <a:t>Using Technology</a:t>
            </a:r>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285741" y="1728957"/>
                <a:ext cx="8558222" cy="4428967"/>
              </a:xfrm>
            </p:spPr>
            <p:txBody>
              <a:bodyPr>
                <a:noAutofit/>
              </a:bodyPr>
              <a:lstStyle/>
              <a:p>
                <a:pPr>
                  <a:spcBef>
                    <a:spcPts val="0"/>
                  </a:spcBef>
                </a:pPr>
                <a:r>
                  <a:rPr lang="en-US" sz="2200" dirty="0">
                    <a:latin typeface="Arial" panose="020B0604020202020204" pitchFamily="34" charset="0"/>
                    <a:cs typeface="Arial" panose="020B0604020202020204" pitchFamily="34" charset="0"/>
                  </a:rPr>
                  <a:t>The chi-square test is an overall test for detecting relationships between two categorical variables. If the test is significant, it is important to look at the data to learn the nature of the relationship. We have three ways to look at the data</a:t>
                </a:r>
                <a:r>
                  <a:rPr lang="en-US" sz="2200" dirty="0" smtClean="0">
                    <a:latin typeface="Arial" panose="020B0604020202020204" pitchFamily="34" charset="0"/>
                    <a:cs typeface="Arial" panose="020B0604020202020204" pitchFamily="34" charset="0"/>
                  </a:rPr>
                  <a:t>:</a:t>
                </a:r>
              </a:p>
              <a:p>
                <a:pPr marL="1108710" lvl="1" indent="-742950">
                  <a:spcBef>
                    <a:spcPts val="0"/>
                  </a:spcBef>
                  <a:buFont typeface="+mj-lt"/>
                  <a:buAutoNum type="arabicPeriod"/>
                </a:pPr>
                <a:endParaRPr lang="en-US" sz="1000" dirty="0" smtClean="0">
                  <a:latin typeface="Arial" panose="020B0604020202020204" pitchFamily="34" charset="0"/>
                  <a:cs typeface="Arial" panose="020B0604020202020204" pitchFamily="34" charset="0"/>
                </a:endParaRPr>
              </a:p>
              <a:p>
                <a:pPr marL="1108710" lvl="1" indent="-548640">
                  <a:spcBef>
                    <a:spcPts val="0"/>
                  </a:spcBef>
                  <a:spcAft>
                    <a:spcPts val="600"/>
                  </a:spcAft>
                  <a:buFont typeface="+mj-lt"/>
                  <a:buAutoNum type="arabicPeriod"/>
                </a:pPr>
                <a:r>
                  <a:rPr lang="en-US" sz="2200" dirty="0" smtClean="0">
                    <a:latin typeface="Arial" panose="020B0604020202020204" pitchFamily="34" charset="0"/>
                    <a:cs typeface="Arial" panose="020B0604020202020204" pitchFamily="34" charset="0"/>
                  </a:rPr>
                  <a:t>Compare </a:t>
                </a:r>
                <a:r>
                  <a:rPr lang="en-US" sz="2200" dirty="0">
                    <a:latin typeface="Arial" panose="020B0604020202020204" pitchFamily="34" charset="0"/>
                    <a:cs typeface="Arial" panose="020B0604020202020204" pitchFamily="34" charset="0"/>
                  </a:rPr>
                  <a:t>selected percents: </a:t>
                </a: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cells occur in quite different percents </a:t>
                </a:r>
                <a:r>
                  <a:rPr lang="en-US" sz="2200" dirty="0" smtClean="0">
                    <a:latin typeface="Arial" panose="020B0604020202020204" pitchFamily="34" charset="0"/>
                    <a:cs typeface="Arial" panose="020B0604020202020204" pitchFamily="34" charset="0"/>
                  </a:rPr>
                  <a:t>in the different conditional distributions?</a:t>
                </a:r>
                <a:endParaRPr lang="en-US" sz="2200" dirty="0">
                  <a:latin typeface="Arial" panose="020B0604020202020204" pitchFamily="34" charset="0"/>
                  <a:cs typeface="Arial" panose="020B0604020202020204" pitchFamily="34" charset="0"/>
                </a:endParaRPr>
              </a:p>
              <a:p>
                <a:pPr marL="1108710" lvl="1" indent="-548640">
                  <a:spcBef>
                    <a:spcPts val="0"/>
                  </a:spcBef>
                  <a:spcAft>
                    <a:spcPts val="600"/>
                  </a:spcAft>
                  <a:buFont typeface="+mj-lt"/>
                  <a:buAutoNum type="arabicPeriod"/>
                </a:pPr>
                <a:r>
                  <a:rPr lang="en-US" sz="2200" dirty="0" smtClean="0">
                    <a:latin typeface="Arial" panose="020B0604020202020204" pitchFamily="34" charset="0"/>
                    <a:cs typeface="Arial" panose="020B0604020202020204" pitchFamily="34" charset="0"/>
                  </a:rPr>
                  <a:t>Compare </a:t>
                </a:r>
                <a:r>
                  <a:rPr lang="en-US" sz="2200" dirty="0">
                    <a:latin typeface="Arial" panose="020B0604020202020204" pitchFamily="34" charset="0"/>
                    <a:cs typeface="Arial" panose="020B0604020202020204" pitchFamily="34" charset="0"/>
                  </a:rPr>
                  <a:t>observed and expected cell counts: </a:t>
                </a: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cells have more or </a:t>
                </a:r>
                <a:r>
                  <a:rPr lang="en-US" sz="2200" dirty="0" smtClean="0">
                    <a:latin typeface="Arial" panose="020B0604020202020204" pitchFamily="34" charset="0"/>
                    <a:cs typeface="Arial" panose="020B0604020202020204" pitchFamily="34" charset="0"/>
                  </a:rPr>
                  <a:t>fewer observations </a:t>
                </a:r>
                <a:r>
                  <a:rPr lang="en-US" sz="2200" dirty="0">
                    <a:latin typeface="Arial" panose="020B0604020202020204" pitchFamily="34" charset="0"/>
                    <a:cs typeface="Arial" panose="020B0604020202020204" pitchFamily="34" charset="0"/>
                  </a:rPr>
                  <a:t>than we would expect if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i="1" dirty="0">
                            <a:latin typeface="Cambria Math"/>
                            <a:cs typeface="Arial" panose="020B0604020202020204" pitchFamily="34" charset="0"/>
                          </a:rPr>
                          <m:t>0</m:t>
                        </m:r>
                      </m:sub>
                    </m:sSub>
                  </m:oMath>
                </a14:m>
                <a:r>
                  <a:rPr lang="en-US" sz="2200" dirty="0">
                    <a:latin typeface="Arial" panose="020B0604020202020204" pitchFamily="34" charset="0"/>
                    <a:cs typeface="Arial" panose="020B0604020202020204" pitchFamily="34" charset="0"/>
                  </a:rPr>
                  <a:t> were true?</a:t>
                </a:r>
              </a:p>
              <a:p>
                <a:pPr marL="1108710" lvl="1" indent="-548640">
                  <a:spcBef>
                    <a:spcPts val="0"/>
                  </a:spcBef>
                  <a:spcAft>
                    <a:spcPts val="600"/>
                  </a:spcAft>
                  <a:buFont typeface="+mj-lt"/>
                  <a:buAutoNum type="arabicPeriod"/>
                </a:pPr>
                <a:r>
                  <a:rPr lang="en-US" sz="2200" dirty="0" smtClean="0">
                    <a:latin typeface="Arial" panose="020B0604020202020204" pitchFamily="34" charset="0"/>
                    <a:cs typeface="Arial" panose="020B0604020202020204" pitchFamily="34" charset="0"/>
                  </a:rPr>
                  <a:t>Look </a:t>
                </a:r>
                <a:r>
                  <a:rPr lang="en-US" sz="2200" dirty="0">
                    <a:latin typeface="Arial" panose="020B0604020202020204" pitchFamily="34" charset="0"/>
                    <a:cs typeface="Arial" panose="020B0604020202020204" pitchFamily="34" charset="0"/>
                  </a:rPr>
                  <a:t>at the terms of the chi-square statistic: </a:t>
                </a: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cells contribute the </a:t>
                </a:r>
                <a:r>
                  <a:rPr lang="en-US" sz="2200" dirty="0" smtClean="0">
                    <a:latin typeface="Arial" panose="020B0604020202020204" pitchFamily="34" charset="0"/>
                    <a:cs typeface="Arial" panose="020B0604020202020204" pitchFamily="34" charset="0"/>
                  </a:rPr>
                  <a:t>most </a:t>
                </a:r>
                <a:r>
                  <a:rPr lang="en-US" sz="2200" dirty="0">
                    <a:latin typeface="Arial" panose="020B0604020202020204" pitchFamily="34" charset="0"/>
                    <a:cs typeface="Arial" panose="020B0604020202020204" pitchFamily="34" charset="0"/>
                  </a:rPr>
                  <a:t>to the value of </a:t>
                </a:r>
                <a:r>
                  <a:rPr lang="en-US" sz="2200" i="1" dirty="0" smtClean="0">
                    <a:latin typeface="Symbol" panose="05050102010706020507" pitchFamily="18" charset="2"/>
                    <a:cs typeface="Arial" panose="020B0604020202020204" pitchFamily="34" charset="0"/>
                  </a:rPr>
                  <a:t>c</a:t>
                </a:r>
                <a:r>
                  <a:rPr lang="en-US" sz="2200" baseline="30000" dirty="0" smtClean="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a:t>
                </a:r>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285741" y="1728957"/>
                <a:ext cx="8558222" cy="4428967"/>
              </a:xfrm>
              <a:blipFill rotWithShape="0">
                <a:blip r:embed="rId3"/>
                <a:stretch>
                  <a:fillRect l="-641" t="-826"/>
                </a:stretch>
              </a:blipFill>
            </p:spPr>
            <p:txBody>
              <a:bodyPr/>
              <a:lstStyle/>
              <a:p>
                <a:r>
                  <a:rPr lang="en-US">
                    <a:noFill/>
                  </a:rPr>
                  <a:t> </a:t>
                </a:r>
              </a:p>
            </p:txBody>
          </p:sp>
        </mc:Fallback>
      </mc:AlternateContent>
    </p:spTree>
    <p:extLst>
      <p:ext uri="{BB962C8B-B14F-4D97-AF65-F5344CB8AC3E}">
        <p14:creationId xmlns:p14="http://schemas.microsoft.com/office/powerpoint/2010/main" val="33039908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00200" y="607308"/>
            <a:ext cx="7924800" cy="1219200"/>
          </a:xfrm>
        </p:spPr>
        <p:txBody>
          <a:bodyPr>
            <a:normAutofit/>
          </a:bodyPr>
          <a:lstStyle/>
          <a:p>
            <a:pPr eaLnBrk="1" hangingPunct="1"/>
            <a:r>
              <a:rPr lang="en-US" altLang="en-US" sz="3200" dirty="0" smtClean="0">
                <a:latin typeface="Gill Sans" charset="0"/>
                <a:ea typeface="ＭＳ Ｐゴシック" pitchFamily="34" charset="-128"/>
              </a:rPr>
              <a:t>Uses of the Chi-Square</a:t>
            </a:r>
            <a:r>
              <a:rPr lang="en-US" altLang="en-US" sz="3200" dirty="0">
                <a:latin typeface="Gill Sans" charset="0"/>
                <a:ea typeface="ＭＳ Ｐゴシック" pitchFamily="34" charset="-128"/>
              </a:rPr>
              <a:t> </a:t>
            </a:r>
            <a:r>
              <a:rPr lang="en-US" altLang="en-US" sz="3200" dirty="0" smtClean="0">
                <a:latin typeface="Gill Sans" charset="0"/>
                <a:ea typeface="ＭＳ Ｐゴシック" pitchFamily="34" charset="-128"/>
              </a:rPr>
              <a:t>Test: Independence and Homogeneity</a:t>
            </a:r>
          </a:p>
        </p:txBody>
      </p:sp>
      <p:sp>
        <p:nvSpPr>
          <p:cNvPr id="6" name="Rectangle 3"/>
          <p:cNvSpPr>
            <a:spLocks noGrp="1" noChangeArrowheads="1"/>
          </p:cNvSpPr>
          <p:nvPr>
            <p:ph idx="1"/>
          </p:nvPr>
        </p:nvSpPr>
        <p:spPr>
          <a:xfrm>
            <a:off x="339205" y="1939887"/>
            <a:ext cx="8436086" cy="4746679"/>
          </a:xfrm>
        </p:spPr>
        <p:txBody>
          <a:bodyPr>
            <a:normAutofit fontScale="92500" lnSpcReduction="10000"/>
          </a:bodyPr>
          <a:lstStyle/>
          <a:p>
            <a:pPr>
              <a:lnSpc>
                <a:spcPct val="110000"/>
              </a:lnSpc>
              <a:spcBef>
                <a:spcPts val="0"/>
              </a:spcBef>
              <a:spcAft>
                <a:spcPts val="1200"/>
              </a:spcAft>
            </a:pPr>
            <a:r>
              <a:rPr lang="en-US" sz="1800" dirty="0">
                <a:latin typeface="Arial" panose="020B0604020202020204" pitchFamily="34" charset="0"/>
                <a:cs typeface="Arial" panose="020B0604020202020204" pitchFamily="34" charset="0"/>
              </a:rPr>
              <a:t>The test we have been using to this point is generally referred to </a:t>
            </a:r>
            <a:r>
              <a:rPr lang="en-US" sz="1800" dirty="0" smtClean="0">
                <a:latin typeface="Arial" panose="020B0604020202020204" pitchFamily="34" charset="0"/>
                <a:cs typeface="Arial" panose="020B0604020202020204" pitchFamily="34" charset="0"/>
              </a:rPr>
              <a:t>as the </a:t>
            </a:r>
            <a:r>
              <a:rPr lang="en-US" sz="1800" b="1" dirty="0">
                <a:latin typeface="Arial" panose="020B0604020202020204" pitchFamily="34" charset="0"/>
                <a:cs typeface="Arial" panose="020B0604020202020204" pitchFamily="34" charset="0"/>
              </a:rPr>
              <a:t>chi-square test for independence</a:t>
            </a:r>
            <a:r>
              <a:rPr lang="en-US" sz="1800" dirty="0">
                <a:latin typeface="Arial" panose="020B0604020202020204" pitchFamily="34" charset="0"/>
                <a:cs typeface="Arial" panose="020B0604020202020204" pitchFamily="34" charset="0"/>
              </a:rPr>
              <a:t>, as thus far all the </a:t>
            </a:r>
            <a:r>
              <a:rPr lang="en-US" sz="1800" dirty="0" smtClean="0">
                <a:latin typeface="Arial" panose="020B0604020202020204" pitchFamily="34" charset="0"/>
                <a:cs typeface="Arial" panose="020B0604020202020204" pitchFamily="34" charset="0"/>
              </a:rPr>
              <a:t>examples have </a:t>
            </a:r>
            <a:r>
              <a:rPr lang="en-US" sz="1800" dirty="0">
                <a:latin typeface="Arial" panose="020B0604020202020204" pitchFamily="34" charset="0"/>
                <a:cs typeface="Arial" panose="020B0604020202020204" pitchFamily="34" charset="0"/>
              </a:rPr>
              <a:t>been questions about whether two </a:t>
            </a:r>
            <a:r>
              <a:rPr lang="en-US" sz="1800" dirty="0" smtClean="0">
                <a:latin typeface="Arial" panose="020B0604020202020204" pitchFamily="34" charset="0"/>
                <a:cs typeface="Arial" panose="020B0604020202020204" pitchFamily="34" charset="0"/>
              </a:rPr>
              <a:t>classification </a:t>
            </a:r>
            <a:r>
              <a:rPr lang="en-US" sz="1800" dirty="0">
                <a:latin typeface="Arial" panose="020B0604020202020204" pitchFamily="34" charset="0"/>
                <a:cs typeface="Arial" panose="020B0604020202020204" pitchFamily="34" charset="0"/>
              </a:rPr>
              <a:t>variables are independent </a:t>
            </a:r>
            <a:r>
              <a:rPr lang="en-US" sz="1800" dirty="0" smtClean="0">
                <a:latin typeface="Arial" panose="020B0604020202020204" pitchFamily="34" charset="0"/>
                <a:cs typeface="Arial" panose="020B0604020202020204" pitchFamily="34" charset="0"/>
              </a:rPr>
              <a:t>or not.</a:t>
            </a:r>
            <a:endParaRPr lang="en-US" sz="1800" b="1" dirty="0">
              <a:latin typeface="Arial" panose="020B0604020202020204" pitchFamily="34" charset="0"/>
              <a:cs typeface="Arial" panose="020B0604020202020204" pitchFamily="34" charset="0"/>
            </a:endParaRPr>
          </a:p>
          <a:p>
            <a:pPr>
              <a:lnSpc>
                <a:spcPct val="110000"/>
              </a:lnSpc>
              <a:spcBef>
                <a:spcPts val="0"/>
              </a:spcBef>
              <a:spcAft>
                <a:spcPts val="600"/>
              </a:spcAft>
            </a:pPr>
            <a:r>
              <a:rPr lang="en-US" sz="1800" dirty="0" smtClean="0">
                <a:latin typeface="Arial" panose="020B0604020202020204" pitchFamily="34" charset="0"/>
                <a:cs typeface="Arial" panose="020B0604020202020204" pitchFamily="34" charset="0"/>
              </a:rPr>
              <a:t>In a different </a:t>
            </a:r>
            <a:r>
              <a:rPr lang="en-US" sz="1800" dirty="0">
                <a:latin typeface="Arial" panose="020B0604020202020204" pitchFamily="34" charset="0"/>
                <a:cs typeface="Arial" panose="020B0604020202020204" pitchFamily="34" charset="0"/>
              </a:rPr>
              <a:t>setting for a two-way table, in </a:t>
            </a:r>
            <a:r>
              <a:rPr lang="en-US" sz="1800" dirty="0" smtClean="0">
                <a:latin typeface="Arial" panose="020B0604020202020204" pitchFamily="34" charset="0"/>
                <a:cs typeface="Arial" panose="020B0604020202020204" pitchFamily="34" charset="0"/>
              </a:rPr>
              <a:t>which we </a:t>
            </a:r>
            <a:r>
              <a:rPr lang="en-US" sz="1800" dirty="0">
                <a:latin typeface="Arial" panose="020B0604020202020204" pitchFamily="34" charset="0"/>
                <a:cs typeface="Arial" panose="020B0604020202020204" pitchFamily="34" charset="0"/>
              </a:rPr>
              <a:t>compare separate samples from two or more populations, or from two or </a:t>
            </a:r>
            <a:r>
              <a:rPr lang="en-US" sz="1800" dirty="0" smtClean="0">
                <a:latin typeface="Arial" panose="020B0604020202020204" pitchFamily="34" charset="0"/>
                <a:cs typeface="Arial" panose="020B0604020202020204" pitchFamily="34" charset="0"/>
              </a:rPr>
              <a:t>more treatments </a:t>
            </a:r>
            <a:r>
              <a:rPr lang="en-US" sz="1800" dirty="0">
                <a:latin typeface="Arial" panose="020B0604020202020204" pitchFamily="34" charset="0"/>
                <a:cs typeface="Arial" panose="020B0604020202020204" pitchFamily="34" charset="0"/>
              </a:rPr>
              <a:t>in a randomized controlled </a:t>
            </a:r>
            <a:r>
              <a:rPr lang="en-US" sz="1800" dirty="0" smtClean="0">
                <a:latin typeface="Arial" panose="020B0604020202020204" pitchFamily="34" charset="0"/>
                <a:cs typeface="Arial" panose="020B0604020202020204" pitchFamily="34" charset="0"/>
              </a:rPr>
              <a:t>experiment, “which </a:t>
            </a:r>
            <a:r>
              <a:rPr lang="en-US" sz="1800" dirty="0">
                <a:latin typeface="Arial" panose="020B0604020202020204" pitchFamily="34" charset="0"/>
                <a:cs typeface="Arial" panose="020B0604020202020204" pitchFamily="34" charset="0"/>
              </a:rPr>
              <a:t>population" is now one of the variables for the two-way </a:t>
            </a:r>
            <a:r>
              <a:rPr lang="en-US" sz="1800" dirty="0" smtClean="0">
                <a:latin typeface="Arial" panose="020B0604020202020204" pitchFamily="34" charset="0"/>
                <a:cs typeface="Arial" panose="020B0604020202020204" pitchFamily="34" charset="0"/>
              </a:rPr>
              <a:t>table.</a:t>
            </a:r>
          </a:p>
          <a:p>
            <a:pPr>
              <a:lnSpc>
                <a:spcPct val="110000"/>
              </a:lnSpc>
              <a:spcBef>
                <a:spcPts val="0"/>
              </a:spcBef>
              <a:spcAft>
                <a:spcPts val="600"/>
              </a:spcAft>
            </a:pPr>
            <a:r>
              <a:rPr lang="en-US" sz="1800" dirty="0" smtClean="0">
                <a:latin typeface="Arial" panose="020B0604020202020204" pitchFamily="34" charset="0"/>
                <a:cs typeface="Arial" panose="020B0604020202020204" pitchFamily="34" charset="0"/>
              </a:rPr>
              <a:t>For each </a:t>
            </a:r>
            <a:r>
              <a:rPr lang="en-US" sz="1800" dirty="0">
                <a:latin typeface="Arial" panose="020B0604020202020204" pitchFamily="34" charset="0"/>
                <a:cs typeface="Arial" panose="020B0604020202020204" pitchFamily="34" charset="0"/>
              </a:rPr>
              <a:t>sample, we classify individuals according to one variable, and we are </a:t>
            </a:r>
            <a:r>
              <a:rPr lang="en-US" sz="1800" dirty="0" smtClean="0">
                <a:latin typeface="Arial" panose="020B0604020202020204" pitchFamily="34" charset="0"/>
                <a:cs typeface="Arial" panose="020B0604020202020204" pitchFamily="34" charset="0"/>
              </a:rPr>
              <a:t>interested in </a:t>
            </a:r>
            <a:r>
              <a:rPr lang="en-US" sz="1800" dirty="0">
                <a:latin typeface="Arial" panose="020B0604020202020204" pitchFamily="34" charset="0"/>
                <a:cs typeface="Arial" panose="020B0604020202020204" pitchFamily="34" charset="0"/>
              </a:rPr>
              <a:t>whether or not the probabilities of being </a:t>
            </a:r>
            <a:r>
              <a:rPr lang="en-US" sz="1800" dirty="0" smtClean="0">
                <a:latin typeface="Arial" panose="020B0604020202020204" pitchFamily="34" charset="0"/>
                <a:cs typeface="Arial" panose="020B0604020202020204" pitchFamily="34" charset="0"/>
              </a:rPr>
              <a:t>classified </a:t>
            </a:r>
            <a:r>
              <a:rPr lang="en-US" sz="1800" dirty="0">
                <a:latin typeface="Arial" panose="020B0604020202020204" pitchFamily="34" charset="0"/>
                <a:cs typeface="Arial" panose="020B0604020202020204" pitchFamily="34" charset="0"/>
              </a:rPr>
              <a:t>in each category of this </a:t>
            </a:r>
            <a:r>
              <a:rPr lang="en-US" sz="1800" dirty="0" smtClean="0">
                <a:latin typeface="Arial" panose="020B0604020202020204" pitchFamily="34" charset="0"/>
                <a:cs typeface="Arial" panose="020B0604020202020204" pitchFamily="34" charset="0"/>
              </a:rPr>
              <a:t>variable </a:t>
            </a:r>
            <a:r>
              <a:rPr lang="en-US" sz="1800" dirty="0">
                <a:latin typeface="Arial" panose="020B0604020202020204" pitchFamily="34" charset="0"/>
                <a:cs typeface="Arial" panose="020B0604020202020204" pitchFamily="34" charset="0"/>
              </a:rPr>
              <a:t>are the same for each population</a:t>
            </a:r>
            <a:r>
              <a:rPr lang="en-US" sz="1800" dirty="0" smtClean="0">
                <a:latin typeface="Arial" panose="020B0604020202020204" pitchFamily="34" charset="0"/>
                <a:cs typeface="Arial" panose="020B0604020202020204" pitchFamily="34" charset="0"/>
              </a:rPr>
              <a:t>.</a:t>
            </a:r>
          </a:p>
          <a:p>
            <a:pPr>
              <a:lnSpc>
                <a:spcPct val="110000"/>
              </a:lnSpc>
              <a:spcBef>
                <a:spcPts val="0"/>
              </a:spcBef>
              <a:spcAft>
                <a:spcPts val="600"/>
              </a:spcAft>
            </a:pPr>
            <a:r>
              <a:rPr lang="en-US" sz="1800" dirty="0" smtClean="0">
                <a:latin typeface="Arial" panose="020B0604020202020204" pitchFamily="34" charset="0"/>
                <a:cs typeface="Arial" panose="020B0604020202020204" pitchFamily="34" charset="0"/>
              </a:rPr>
              <a:t>In this context, our </a:t>
            </a:r>
            <a:r>
              <a:rPr lang="en-US" sz="1800" dirty="0">
                <a:latin typeface="Arial" panose="020B0604020202020204" pitchFamily="34" charset="0"/>
                <a:cs typeface="Arial" panose="020B0604020202020204" pitchFamily="34" charset="0"/>
              </a:rPr>
              <a:t>calculations for the </a:t>
            </a:r>
            <a:r>
              <a:rPr lang="en-US" sz="1800" dirty="0" smtClean="0">
                <a:latin typeface="Arial" panose="020B0604020202020204" pitchFamily="34" charset="0"/>
                <a:cs typeface="Arial" panose="020B0604020202020204" pitchFamily="34" charset="0"/>
              </a:rPr>
              <a:t>chi-square test </a:t>
            </a:r>
            <a:r>
              <a:rPr lang="en-US" sz="1800" dirty="0">
                <a:latin typeface="Arial" panose="020B0604020202020204" pitchFamily="34" charset="0"/>
                <a:cs typeface="Arial" panose="020B0604020202020204" pitchFamily="34" charset="0"/>
              </a:rPr>
              <a:t>are unchanged, </a:t>
            </a:r>
            <a:r>
              <a:rPr lang="en-US" sz="1800" dirty="0" smtClean="0">
                <a:latin typeface="Arial" panose="020B0604020202020204" pitchFamily="34" charset="0"/>
                <a:cs typeface="Arial" panose="020B0604020202020204" pitchFamily="34" charset="0"/>
              </a:rPr>
              <a:t>but the </a:t>
            </a:r>
            <a:r>
              <a:rPr lang="en-US" sz="1800" dirty="0">
                <a:latin typeface="Arial" panose="020B0604020202020204" pitchFamily="34" charset="0"/>
                <a:cs typeface="Arial" panose="020B0604020202020204" pitchFamily="34" charset="0"/>
              </a:rPr>
              <a:t>method of collecting the data is </a:t>
            </a:r>
            <a:r>
              <a:rPr lang="en-US" sz="1800" dirty="0" smtClean="0">
                <a:latin typeface="Arial" panose="020B0604020202020204" pitchFamily="34" charset="0"/>
                <a:cs typeface="Arial" panose="020B0604020202020204" pitchFamily="34" charset="0"/>
              </a:rPr>
              <a:t>different.</a:t>
            </a:r>
          </a:p>
          <a:p>
            <a:pPr>
              <a:lnSpc>
                <a:spcPct val="110000"/>
              </a:lnSpc>
              <a:spcBef>
                <a:spcPts val="0"/>
              </a:spcBef>
              <a:spcAft>
                <a:spcPts val="600"/>
              </a:spcAft>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use of </a:t>
            </a:r>
            <a:r>
              <a:rPr lang="en-US" sz="1800" dirty="0" smtClean="0">
                <a:latin typeface="Arial" panose="020B0604020202020204" pitchFamily="34" charset="0"/>
                <a:cs typeface="Arial" panose="020B0604020202020204" pitchFamily="34" charset="0"/>
              </a:rPr>
              <a:t>the chi-square </a:t>
            </a:r>
            <a:r>
              <a:rPr lang="en-US" sz="1800" dirty="0">
                <a:latin typeface="Arial" panose="020B0604020202020204" pitchFamily="34" charset="0"/>
                <a:cs typeface="Arial" panose="020B0604020202020204" pitchFamily="34" charset="0"/>
              </a:rPr>
              <a:t>test is referred to as the </a:t>
            </a:r>
            <a:r>
              <a:rPr lang="en-US" sz="1800" b="1" dirty="0">
                <a:latin typeface="Arial" panose="020B0604020202020204" pitchFamily="34" charset="0"/>
                <a:cs typeface="Arial" panose="020B0604020202020204" pitchFamily="34" charset="0"/>
              </a:rPr>
              <a:t>chi-square test for homogeneity</a:t>
            </a:r>
            <a:r>
              <a:rPr lang="en-US" sz="1800" dirty="0">
                <a:latin typeface="Arial" panose="020B0604020202020204" pitchFamily="34" charset="0"/>
                <a:cs typeface="Arial" panose="020B0604020202020204" pitchFamily="34" charset="0"/>
              </a:rPr>
              <a:t> since we </a:t>
            </a:r>
            <a:r>
              <a:rPr lang="en-US" sz="1800" dirty="0" smtClean="0">
                <a:latin typeface="Arial" panose="020B0604020202020204" pitchFamily="34" charset="0"/>
                <a:cs typeface="Arial" panose="020B0604020202020204" pitchFamily="34" charset="0"/>
              </a:rPr>
              <a:t>are interested </a:t>
            </a:r>
            <a:r>
              <a:rPr lang="en-US" sz="1800" dirty="0">
                <a:latin typeface="Arial" panose="020B0604020202020204" pitchFamily="34" charset="0"/>
                <a:cs typeface="Arial" panose="020B0604020202020204" pitchFamily="34" charset="0"/>
              </a:rPr>
              <a:t>in whether or not the populations from which the samples are selected </a:t>
            </a:r>
            <a:r>
              <a:rPr lang="en-US" sz="1800" dirty="0" smtClean="0">
                <a:latin typeface="Arial" panose="020B0604020202020204" pitchFamily="34" charset="0"/>
                <a:cs typeface="Arial" panose="020B0604020202020204" pitchFamily="34" charset="0"/>
              </a:rPr>
              <a:t>are homogeneous </a:t>
            </a:r>
            <a:r>
              <a:rPr lang="en-US" sz="1800" dirty="0">
                <a:latin typeface="Arial" panose="020B0604020202020204" pitchFamily="34" charset="0"/>
                <a:cs typeface="Arial" panose="020B0604020202020204" pitchFamily="34" charset="0"/>
              </a:rPr>
              <a:t>(the same) with respect to the single </a:t>
            </a:r>
            <a:r>
              <a:rPr lang="en-US" sz="1800" dirty="0" smtClean="0">
                <a:latin typeface="Arial" panose="020B0604020202020204" pitchFamily="34" charset="0"/>
                <a:cs typeface="Arial" panose="020B0604020202020204" pitchFamily="34" charset="0"/>
              </a:rPr>
              <a:t>classification </a:t>
            </a:r>
            <a:r>
              <a:rPr lang="en-US" sz="1800" dirty="0">
                <a:latin typeface="Arial" panose="020B0604020202020204" pitchFamily="34" charset="0"/>
                <a:cs typeface="Arial" panose="020B0604020202020204" pitchFamily="34" charset="0"/>
              </a:rPr>
              <a:t>variable.</a:t>
            </a:r>
          </a:p>
        </p:txBody>
      </p:sp>
    </p:spTree>
    <p:extLst>
      <p:ext uri="{BB962C8B-B14F-4D97-AF65-F5344CB8AC3E}">
        <p14:creationId xmlns:p14="http://schemas.microsoft.com/office/powerpoint/2010/main" val="279057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85686" y="635882"/>
            <a:ext cx="7924800" cy="1219200"/>
          </a:xfrm>
        </p:spPr>
        <p:txBody>
          <a:bodyPr>
            <a:normAutofit/>
          </a:bodyPr>
          <a:lstStyle/>
          <a:p>
            <a:pPr eaLnBrk="1" hangingPunct="1"/>
            <a:r>
              <a:rPr lang="en-US" altLang="en-US" sz="3200" dirty="0" smtClean="0">
                <a:latin typeface="Gill Sans" charset="0"/>
                <a:ea typeface="ＭＳ Ｐゴシック" pitchFamily="34" charset="-128"/>
              </a:rPr>
              <a:t>Uses of the Chi-Square</a:t>
            </a:r>
            <a:r>
              <a:rPr lang="en-US" altLang="en-US" sz="3200" dirty="0">
                <a:latin typeface="Gill Sans" charset="0"/>
                <a:ea typeface="ＭＳ Ｐゴシック" pitchFamily="34" charset="-128"/>
              </a:rPr>
              <a:t> </a:t>
            </a:r>
            <a:r>
              <a:rPr lang="en-US" altLang="en-US" sz="3200" dirty="0" smtClean="0">
                <a:latin typeface="Gill Sans" charset="0"/>
                <a:ea typeface="ＭＳ Ｐゴシック" pitchFamily="34" charset="-128"/>
              </a:rPr>
              <a:t>Test: Independence and Homogeneity</a:t>
            </a:r>
          </a:p>
        </p:txBody>
      </p:sp>
      <mc:AlternateContent xmlns:mc="http://schemas.openxmlformats.org/markup-compatibility/2006" xmlns:a14="http://schemas.microsoft.com/office/drawing/2010/main">
        <mc:Choice Requires="a14">
          <p:sp>
            <p:nvSpPr>
              <p:cNvPr id="6" name="Rectangle 3"/>
              <p:cNvSpPr>
                <a:spLocks noGrp="1" noChangeArrowheads="1"/>
              </p:cNvSpPr>
              <p:nvPr>
                <p:ph idx="1"/>
              </p:nvPr>
            </p:nvSpPr>
            <p:spPr>
              <a:xfrm>
                <a:off x="368701" y="2141294"/>
                <a:ext cx="8332846" cy="4530985"/>
              </a:xfrm>
            </p:spPr>
            <p:txBody>
              <a:bodyPr>
                <a:noAutofit/>
              </a:bodyPr>
              <a:lstStyle/>
              <a:p>
                <a:pPr marL="68580" indent="0">
                  <a:spcBef>
                    <a:spcPts val="0"/>
                  </a:spcBef>
                  <a:buNone/>
                </a:pPr>
                <a:r>
                  <a:rPr lang="en-US" sz="1900" b="1" cap="all" dirty="0">
                    <a:latin typeface="Arial" panose="020B0604020202020204" pitchFamily="34" charset="0"/>
                    <a:cs typeface="Arial" panose="020B0604020202020204" pitchFamily="34" charset="0"/>
                  </a:rPr>
                  <a:t>Uses of the Chi-Square Test</a:t>
                </a:r>
              </a:p>
              <a:p>
                <a:pPr>
                  <a:spcBef>
                    <a:spcPts val="0"/>
                  </a:spcBef>
                  <a:spcAft>
                    <a:spcPts val="600"/>
                  </a:spcAft>
                </a:pPr>
                <a:r>
                  <a:rPr lang="en-US" sz="1900" dirty="0">
                    <a:latin typeface="Arial" panose="020B0604020202020204" pitchFamily="34" charset="0"/>
                    <a:cs typeface="Arial" panose="020B0604020202020204" pitchFamily="34" charset="0"/>
                  </a:rPr>
                  <a:t>Use the chi-square test to test the null </a:t>
                </a:r>
                <a:r>
                  <a:rPr lang="en-US" sz="1900" dirty="0" smtClean="0">
                    <a:latin typeface="Arial" panose="020B0604020202020204" pitchFamily="34" charset="0"/>
                    <a:cs typeface="Arial" panose="020B0604020202020204" pitchFamily="34" charset="0"/>
                  </a:rPr>
                  <a:t>hypothesis</a:t>
                </a:r>
                <a:endParaRPr lang="en-US" sz="1900" dirty="0">
                  <a:latin typeface="Arial" panose="020B0604020202020204" pitchFamily="34" charset="0"/>
                  <a:cs typeface="Arial" panose="020B0604020202020204" pitchFamily="34" charset="0"/>
                </a:endParaRPr>
              </a:p>
              <a:p>
                <a:pPr marL="640080" lvl="2" indent="-1828800">
                  <a:spcBef>
                    <a:spcPts val="0"/>
                  </a:spcBef>
                  <a:spcAft>
                    <a:spcPts val="600"/>
                  </a:spcAft>
                  <a:buNone/>
                </a:pPr>
                <a:r>
                  <a:rPr lang="en-US" sz="1900" dirty="0">
                    <a:latin typeface="Arial" panose="020B0604020202020204" pitchFamily="34" charset="0"/>
                    <a:cs typeface="Arial" panose="020B0604020202020204" pitchFamily="34" charset="0"/>
                  </a:rPr>
                  <a:t>	</a:t>
                </a:r>
                <a:r>
                  <a:rPr lang="en-US" sz="1900" dirty="0">
                    <a:cs typeface="Arial" panose="020B0604020202020204" pitchFamily="34" charset="0"/>
                  </a:rPr>
                  <a:t> </a:t>
                </a:r>
                <a14:m>
                  <m:oMath xmlns:m="http://schemas.openxmlformats.org/officeDocument/2006/math">
                    <m:sSub>
                      <m:sSubPr>
                        <m:ctrlPr>
                          <a:rPr lang="en-US" sz="1900" i="1" dirty="0">
                            <a:latin typeface="Cambria Math"/>
                            <a:cs typeface="Arial" panose="020B0604020202020204" pitchFamily="34" charset="0"/>
                          </a:rPr>
                        </m:ctrlPr>
                      </m:sSubPr>
                      <m:e>
                        <m:r>
                          <a:rPr lang="en-US" sz="1900" i="1" dirty="0">
                            <a:latin typeface="Cambria Math"/>
                            <a:cs typeface="Arial" panose="020B0604020202020204" pitchFamily="34" charset="0"/>
                          </a:rPr>
                          <m:t>𝐻</m:t>
                        </m:r>
                      </m:e>
                      <m:sub>
                        <m:r>
                          <a:rPr lang="en-US" sz="1900" i="1" dirty="0">
                            <a:latin typeface="Cambria Math"/>
                            <a:cs typeface="Arial" panose="020B0604020202020204" pitchFamily="34" charset="0"/>
                          </a:rPr>
                          <m:t>0</m:t>
                        </m:r>
                      </m:sub>
                    </m:sSub>
                    <m:r>
                      <a:rPr lang="en-US" sz="1900" i="1" dirty="0">
                        <a:latin typeface="Cambria Math"/>
                        <a:cs typeface="Arial" panose="020B0604020202020204" pitchFamily="34" charset="0"/>
                      </a:rPr>
                      <m:t> </m:t>
                    </m:r>
                  </m:oMath>
                </a14:m>
                <a:r>
                  <a:rPr lang="en-US" sz="1900" dirty="0">
                    <a:latin typeface="Arial" panose="020B0604020202020204" pitchFamily="34" charset="0"/>
                    <a:cs typeface="Arial" panose="020B0604020202020204" pitchFamily="34" charset="0"/>
                  </a:rPr>
                  <a:t>: there is no relationship between two </a:t>
                </a:r>
                <a:r>
                  <a:rPr lang="en-US" sz="1900" dirty="0" smtClean="0">
                    <a:latin typeface="Arial" panose="020B0604020202020204" pitchFamily="34" charset="0"/>
                    <a:cs typeface="Arial" panose="020B0604020202020204" pitchFamily="34" charset="0"/>
                  </a:rPr>
                  <a:t>categorical variables</a:t>
                </a:r>
                <a:endParaRPr lang="en-US" sz="1900" dirty="0">
                  <a:latin typeface="Arial" panose="020B0604020202020204" pitchFamily="34" charset="0"/>
                  <a:cs typeface="Arial" panose="020B0604020202020204" pitchFamily="34" charset="0"/>
                </a:endParaRPr>
              </a:p>
              <a:p>
                <a:pPr marL="365760" indent="0">
                  <a:spcBef>
                    <a:spcPts val="0"/>
                  </a:spcBef>
                  <a:spcAft>
                    <a:spcPts val="1200"/>
                  </a:spcAft>
                  <a:buNone/>
                </a:pPr>
                <a:r>
                  <a:rPr lang="en-US" sz="1900" dirty="0">
                    <a:latin typeface="Arial" panose="020B0604020202020204" pitchFamily="34" charset="0"/>
                    <a:cs typeface="Arial" panose="020B0604020202020204" pitchFamily="34" charset="0"/>
                  </a:rPr>
                  <a:t>w</a:t>
                </a:r>
                <a:r>
                  <a:rPr lang="en-US" sz="1900" dirty="0" smtClean="0">
                    <a:latin typeface="Arial" panose="020B0604020202020204" pitchFamily="34" charset="0"/>
                    <a:cs typeface="Arial" panose="020B0604020202020204" pitchFamily="34" charset="0"/>
                  </a:rPr>
                  <a:t>hen </a:t>
                </a:r>
                <a:r>
                  <a:rPr lang="en-US" sz="1900" dirty="0">
                    <a:latin typeface="Arial" panose="020B0604020202020204" pitchFamily="34" charset="0"/>
                    <a:cs typeface="Arial" panose="020B0604020202020204" pitchFamily="34" charset="0"/>
                  </a:rPr>
                  <a:t>you have a two-way table from one of these situations</a:t>
                </a: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lvl="1">
                  <a:spcBef>
                    <a:spcPts val="0"/>
                  </a:spcBef>
                </a:pPr>
                <a:r>
                  <a:rPr lang="en-US" sz="1900" dirty="0">
                    <a:latin typeface="Arial" panose="020B0604020202020204" pitchFamily="34" charset="0"/>
                    <a:cs typeface="Arial" panose="020B0604020202020204" pitchFamily="34" charset="0"/>
                  </a:rPr>
                  <a:t>A single SRS, with each individual </a:t>
                </a:r>
                <a:r>
                  <a:rPr lang="en-US" sz="1900" dirty="0" smtClean="0">
                    <a:latin typeface="Arial" panose="020B0604020202020204" pitchFamily="34" charset="0"/>
                    <a:cs typeface="Arial" panose="020B0604020202020204" pitchFamily="34" charset="0"/>
                  </a:rPr>
                  <a:t>classified </a:t>
                </a:r>
                <a:r>
                  <a:rPr lang="en-US" sz="1900" dirty="0">
                    <a:latin typeface="Arial" panose="020B0604020202020204" pitchFamily="34" charset="0"/>
                    <a:cs typeface="Arial" panose="020B0604020202020204" pitchFamily="34" charset="0"/>
                  </a:rPr>
                  <a:t>according to both of two </a:t>
                </a:r>
                <a:r>
                  <a:rPr lang="en-US" sz="1900" dirty="0" smtClean="0">
                    <a:latin typeface="Arial" panose="020B0604020202020204" pitchFamily="34" charset="0"/>
                    <a:cs typeface="Arial" panose="020B0604020202020204" pitchFamily="34" charset="0"/>
                  </a:rPr>
                  <a:t>categorical variables</a:t>
                </a:r>
                <a:r>
                  <a:rPr lang="en-US" sz="1900" dirty="0">
                    <a:latin typeface="Arial" panose="020B0604020202020204" pitchFamily="34" charset="0"/>
                    <a:cs typeface="Arial" panose="020B0604020202020204" pitchFamily="34" charset="0"/>
                  </a:rPr>
                  <a:t>. In this case, the null hypothesis of no relationship says that the </a:t>
                </a:r>
                <a:r>
                  <a:rPr lang="en-US" sz="1900" dirty="0" smtClean="0">
                    <a:latin typeface="Arial" panose="020B0604020202020204" pitchFamily="34" charset="0"/>
                    <a:cs typeface="Arial" panose="020B0604020202020204" pitchFamily="34" charset="0"/>
                  </a:rPr>
                  <a:t>two categorical </a:t>
                </a:r>
                <a:r>
                  <a:rPr lang="en-US" sz="1900" dirty="0">
                    <a:latin typeface="Arial" panose="020B0604020202020204" pitchFamily="34" charset="0"/>
                    <a:cs typeface="Arial" panose="020B0604020202020204" pitchFamily="34" charset="0"/>
                  </a:rPr>
                  <a:t>variables are independent and the test is called the </a:t>
                </a:r>
                <a:r>
                  <a:rPr lang="en-US" sz="1900" b="1" dirty="0">
                    <a:latin typeface="Arial" panose="020B0604020202020204" pitchFamily="34" charset="0"/>
                    <a:cs typeface="Arial" panose="020B0604020202020204" pitchFamily="34" charset="0"/>
                  </a:rPr>
                  <a:t>chi-square </a:t>
                </a:r>
                <a:r>
                  <a:rPr lang="en-US" sz="1900" b="1" dirty="0" smtClean="0">
                    <a:latin typeface="Arial" panose="020B0604020202020204" pitchFamily="34" charset="0"/>
                    <a:cs typeface="Arial" panose="020B0604020202020204" pitchFamily="34" charset="0"/>
                  </a:rPr>
                  <a:t>test of </a:t>
                </a:r>
                <a:r>
                  <a:rPr lang="en-US" sz="1900" b="1" dirty="0">
                    <a:latin typeface="Arial" panose="020B0604020202020204" pitchFamily="34" charset="0"/>
                    <a:cs typeface="Arial" panose="020B0604020202020204" pitchFamily="34" charset="0"/>
                  </a:rPr>
                  <a:t>independence</a:t>
                </a:r>
                <a:r>
                  <a:rPr lang="en-US" sz="1900" dirty="0">
                    <a:latin typeface="Arial" panose="020B0604020202020204" pitchFamily="34" charset="0"/>
                    <a:cs typeface="Arial" panose="020B0604020202020204" pitchFamily="34" charset="0"/>
                  </a:rPr>
                  <a:t>.</a:t>
                </a:r>
              </a:p>
              <a:p>
                <a:pPr lvl="1">
                  <a:spcBef>
                    <a:spcPts val="0"/>
                  </a:spcBef>
                </a:pPr>
                <a:r>
                  <a:rPr lang="en-US" sz="1900" dirty="0" smtClean="0">
                    <a:latin typeface="Arial" panose="020B0604020202020204" pitchFamily="34" charset="0"/>
                    <a:cs typeface="Arial" panose="020B0604020202020204" pitchFamily="34" charset="0"/>
                  </a:rPr>
                  <a:t>Independent </a:t>
                </a:r>
                <a:r>
                  <a:rPr lang="en-US" sz="1900" dirty="0">
                    <a:latin typeface="Arial" panose="020B0604020202020204" pitchFamily="34" charset="0"/>
                    <a:cs typeface="Arial" panose="020B0604020202020204" pitchFamily="34" charset="0"/>
                  </a:rPr>
                  <a:t>SRSs from two or more populations, with each individual </a:t>
                </a:r>
                <a:r>
                  <a:rPr lang="en-US" sz="1900" dirty="0" smtClean="0">
                    <a:latin typeface="Arial" panose="020B0604020202020204" pitchFamily="34" charset="0"/>
                    <a:cs typeface="Arial" panose="020B0604020202020204" pitchFamily="34" charset="0"/>
                  </a:rPr>
                  <a:t>classified according </a:t>
                </a:r>
                <a:r>
                  <a:rPr lang="en-US" sz="1900" dirty="0">
                    <a:latin typeface="Arial" panose="020B0604020202020204" pitchFamily="34" charset="0"/>
                    <a:cs typeface="Arial" panose="020B0604020202020204" pitchFamily="34" charset="0"/>
                  </a:rPr>
                  <a:t>to one categorical variable. (The other variable says which </a:t>
                </a:r>
                <a:r>
                  <a:rPr lang="en-US" sz="1900" dirty="0" smtClean="0">
                    <a:latin typeface="Arial" panose="020B0604020202020204" pitchFamily="34" charset="0"/>
                    <a:cs typeface="Arial" panose="020B0604020202020204" pitchFamily="34" charset="0"/>
                  </a:rPr>
                  <a:t>sample the </a:t>
                </a:r>
                <a:r>
                  <a:rPr lang="en-US" sz="1900" dirty="0">
                    <a:latin typeface="Arial" panose="020B0604020202020204" pitchFamily="34" charset="0"/>
                    <a:cs typeface="Arial" panose="020B0604020202020204" pitchFamily="34" charset="0"/>
                  </a:rPr>
                  <a:t>individual comes from.) In this case, the null hypothesis of no </a:t>
                </a:r>
                <a:r>
                  <a:rPr lang="en-US" sz="1900" dirty="0" smtClean="0">
                    <a:latin typeface="Arial" panose="020B0604020202020204" pitchFamily="34" charset="0"/>
                    <a:cs typeface="Arial" panose="020B0604020202020204" pitchFamily="34" charset="0"/>
                  </a:rPr>
                  <a:t>relationship says </a:t>
                </a:r>
                <a:r>
                  <a:rPr lang="en-US" sz="1900" dirty="0">
                    <a:latin typeface="Arial" panose="020B0604020202020204" pitchFamily="34" charset="0"/>
                    <a:cs typeface="Arial" panose="020B0604020202020204" pitchFamily="34" charset="0"/>
                  </a:rPr>
                  <a:t>the populations are homogeneous and the test is called the </a:t>
                </a:r>
                <a:r>
                  <a:rPr lang="en-US" sz="1900" b="1" dirty="0">
                    <a:latin typeface="Arial" panose="020B0604020202020204" pitchFamily="34" charset="0"/>
                    <a:cs typeface="Arial" panose="020B0604020202020204" pitchFamily="34" charset="0"/>
                  </a:rPr>
                  <a:t>chi-square </a:t>
                </a:r>
                <a:r>
                  <a:rPr lang="en-US" sz="1900" b="1" dirty="0" smtClean="0">
                    <a:latin typeface="Arial" panose="020B0604020202020204" pitchFamily="34" charset="0"/>
                    <a:cs typeface="Arial" panose="020B0604020202020204" pitchFamily="34" charset="0"/>
                  </a:rPr>
                  <a:t>test of </a:t>
                </a:r>
                <a:r>
                  <a:rPr lang="en-US" sz="1900" b="1" dirty="0">
                    <a:latin typeface="Arial" panose="020B0604020202020204" pitchFamily="34" charset="0"/>
                    <a:cs typeface="Arial" panose="020B0604020202020204" pitchFamily="34" charset="0"/>
                  </a:rPr>
                  <a:t>homogeneity</a:t>
                </a:r>
                <a:r>
                  <a:rPr lang="en-US" sz="1900" dirty="0">
                    <a:latin typeface="Arial" panose="020B0604020202020204" pitchFamily="34" charset="0"/>
                    <a:cs typeface="Arial" panose="020B0604020202020204" pitchFamily="34" charset="0"/>
                  </a:rPr>
                  <a:t>.</a:t>
                </a:r>
              </a:p>
            </p:txBody>
          </p:sp>
        </mc:Choice>
        <mc:Fallback xmlns="">
          <p:sp>
            <p:nvSpPr>
              <p:cNvPr id="6" name="Rectangle 3"/>
              <p:cNvSpPr>
                <a:spLocks noGrp="1" noRot="1" noChangeAspect="1" noMove="1" noResize="1" noEditPoints="1" noAdjustHandles="1" noChangeArrowheads="1" noChangeShapeType="1" noTextEdit="1"/>
              </p:cNvSpPr>
              <p:nvPr>
                <p:ph idx="1"/>
              </p:nvPr>
            </p:nvSpPr>
            <p:spPr>
              <a:xfrm>
                <a:off x="368701" y="2141294"/>
                <a:ext cx="8332846" cy="4530985"/>
              </a:xfrm>
              <a:blipFill rotWithShape="0">
                <a:blip r:embed="rId3"/>
                <a:stretch>
                  <a:fillRect l="-366" t="-806" r="-1024"/>
                </a:stretch>
              </a:blipFill>
            </p:spPr>
            <p:txBody>
              <a:bodyPr/>
              <a:lstStyle/>
              <a:p>
                <a:r>
                  <a:rPr lang="en-US">
                    <a:noFill/>
                  </a:rPr>
                  <a:t> </a:t>
                </a:r>
              </a:p>
            </p:txBody>
          </p:sp>
        </mc:Fallback>
      </mc:AlternateContent>
      <p:sp>
        <p:nvSpPr>
          <p:cNvPr id="7" name="Rectangle 6"/>
          <p:cNvSpPr/>
          <p:nvPr/>
        </p:nvSpPr>
        <p:spPr>
          <a:xfrm>
            <a:off x="382989" y="2000250"/>
            <a:ext cx="8332845" cy="4459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0356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20336" y="216779"/>
            <a:ext cx="8077200" cy="1219200"/>
          </a:xfrm>
        </p:spPr>
        <p:txBody>
          <a:bodyPr>
            <a:normAutofit/>
          </a:bodyPr>
          <a:lstStyle/>
          <a:p>
            <a:pPr eaLnBrk="1" hangingPunct="1"/>
            <a:r>
              <a:rPr lang="en-US" altLang="en-US" sz="3600" dirty="0" smtClean="0">
                <a:latin typeface="Gill Sans" charset="0"/>
                <a:ea typeface="ＭＳ Ｐゴシック" pitchFamily="34" charset="-128"/>
              </a:rPr>
              <a:t>The Chi-Square </a:t>
            </a:r>
            <a:r>
              <a:rPr lang="en-US" altLang="en-US" sz="3600" dirty="0">
                <a:latin typeface="Gill Sans" charset="0"/>
                <a:ea typeface="ＭＳ Ｐゴシック" pitchFamily="34" charset="-128"/>
              </a:rPr>
              <a:t>D</a:t>
            </a:r>
            <a:r>
              <a:rPr lang="en-US" altLang="en-US" sz="3600" dirty="0" smtClean="0">
                <a:latin typeface="Gill Sans" charset="0"/>
                <a:ea typeface="ＭＳ Ｐゴシック" pitchFamily="34" charset="-128"/>
              </a:rPr>
              <a:t>istributions</a:t>
            </a:r>
          </a:p>
        </p:txBody>
      </p:sp>
      <p:sp>
        <p:nvSpPr>
          <p:cNvPr id="9" name="Rectangle 3"/>
          <p:cNvSpPr>
            <a:spLocks noGrp="1" noChangeArrowheads="1"/>
          </p:cNvSpPr>
          <p:nvPr>
            <p:ph idx="1"/>
          </p:nvPr>
        </p:nvSpPr>
        <p:spPr>
          <a:xfrm>
            <a:off x="282053" y="1496968"/>
            <a:ext cx="8436086" cy="1519086"/>
          </a:xfrm>
        </p:spPr>
        <p:txBody>
          <a:bodyPr>
            <a:normAutofit fontScale="55000" lnSpcReduction="20000"/>
          </a:bodyPr>
          <a:lstStyle/>
          <a:p>
            <a:pPr>
              <a:spcAft>
                <a:spcPts val="1200"/>
              </a:spcAft>
            </a:pPr>
            <a:r>
              <a:rPr lang="en-US" sz="3600" dirty="0">
                <a:latin typeface="Arial" panose="020B0604020202020204" pitchFamily="34" charset="0"/>
                <a:cs typeface="Arial" panose="020B0604020202020204" pitchFamily="34" charset="0"/>
              </a:rPr>
              <a:t>Software usually </a:t>
            </a:r>
            <a:r>
              <a:rPr lang="en-US" sz="3600" dirty="0" smtClean="0">
                <a:latin typeface="Arial" panose="020B0604020202020204" pitchFamily="34" charset="0"/>
                <a:cs typeface="Arial" panose="020B0604020202020204" pitchFamily="34" charset="0"/>
              </a:rPr>
              <a:t>finds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-values for us. The </a:t>
            </a:r>
            <a:r>
              <a:rPr lang="en-US" sz="3600" i="1"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-value for a chi-square test comes </a:t>
            </a:r>
            <a:r>
              <a:rPr lang="en-US" sz="3600" dirty="0" smtClean="0">
                <a:latin typeface="Arial" panose="020B0604020202020204" pitchFamily="34" charset="0"/>
                <a:cs typeface="Arial" panose="020B0604020202020204" pitchFamily="34" charset="0"/>
              </a:rPr>
              <a:t>from comparing </a:t>
            </a:r>
            <a:r>
              <a:rPr lang="en-US" sz="3600" dirty="0">
                <a:latin typeface="Arial" panose="020B0604020202020204" pitchFamily="34" charset="0"/>
                <a:cs typeface="Arial" panose="020B0604020202020204" pitchFamily="34" charset="0"/>
              </a:rPr>
              <a:t>the value of the chi-square statistic with critical values for a </a:t>
            </a:r>
            <a:r>
              <a:rPr lang="en-US" sz="3600" dirty="0" smtClean="0">
                <a:latin typeface="Arial" panose="020B0604020202020204" pitchFamily="34" charset="0"/>
                <a:cs typeface="Arial" panose="020B0604020202020204" pitchFamily="34" charset="0"/>
              </a:rPr>
              <a:t>chi-square distribution.</a:t>
            </a:r>
            <a:endParaRPr lang="en-US" sz="3600" dirty="0">
              <a:latin typeface="Arial" panose="020B0604020202020204" pitchFamily="34" charset="0"/>
              <a:cs typeface="Arial" panose="020B0604020202020204" pitchFamily="34" charset="0"/>
            </a:endParaRPr>
          </a:p>
          <a:p>
            <a:pPr marL="68580" indent="0">
              <a:spcAft>
                <a:spcPts val="1200"/>
              </a:spcAft>
              <a:buNone/>
            </a:pPr>
            <a:r>
              <a:rPr lang="en-US" sz="3600" b="1" dirty="0">
                <a:latin typeface="Arial" panose="020B0604020202020204" pitchFamily="34" charset="0"/>
                <a:cs typeface="Arial" panose="020B0604020202020204" pitchFamily="34" charset="0"/>
              </a:rPr>
              <a:t>THE CHI-SQUARE </a:t>
            </a:r>
            <a:r>
              <a:rPr lang="en-US" sz="3600" b="1" dirty="0" smtClean="0">
                <a:latin typeface="Arial" panose="020B0604020202020204" pitchFamily="34" charset="0"/>
                <a:cs typeface="Arial" panose="020B0604020202020204" pitchFamily="34" charset="0"/>
              </a:rPr>
              <a:t>DISTRIBUTIONS</a:t>
            </a:r>
            <a:endParaRPr lang="en-US" sz="3600" b="1" dirty="0">
              <a:latin typeface="Arial" panose="020B0604020202020204" pitchFamily="34" charset="0"/>
              <a:cs typeface="Arial" panose="020B0604020202020204" pitchFamily="34" charset="0"/>
            </a:endParaRPr>
          </a:p>
        </p:txBody>
      </p:sp>
      <p:pic>
        <p:nvPicPr>
          <p:cNvPr id="11" name="Picture 10"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4387" y="3194306"/>
            <a:ext cx="3779837"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291744" y="2795745"/>
            <a:ext cx="4662643" cy="3778812"/>
          </a:xfrm>
          <a:prstGeom prst="rect">
            <a:avLst/>
          </a:prstGeom>
        </p:spPr>
        <p:txBody>
          <a:bodyPr vert="horz" lIns="91440" tIns="45720" rIns="91440" bIns="45720" rtlCol="0">
            <a:normAutofit fontScale="5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1200"/>
              </a:spcAft>
            </a:pPr>
            <a:r>
              <a:rPr lang="en-US" sz="3600" dirty="0" smtClean="0">
                <a:latin typeface="Arial" panose="020B0604020202020204" pitchFamily="34" charset="0"/>
                <a:cs typeface="Arial" panose="020B0604020202020204" pitchFamily="34" charset="0"/>
              </a:rPr>
              <a:t>The </a:t>
            </a:r>
            <a:r>
              <a:rPr lang="en-US" sz="3600" dirty="0" smtClean="0">
                <a:solidFill>
                  <a:srgbClr val="FF0000"/>
                </a:solidFill>
                <a:latin typeface="Arial" panose="020B0604020202020204" pitchFamily="34" charset="0"/>
                <a:cs typeface="Arial" panose="020B0604020202020204" pitchFamily="34" charset="0"/>
              </a:rPr>
              <a:t>chi-square distributions</a:t>
            </a:r>
            <a:r>
              <a:rPr lang="en-US" sz="3600" dirty="0" smtClean="0">
                <a:latin typeface="Arial" panose="020B0604020202020204" pitchFamily="34" charset="0"/>
                <a:cs typeface="Arial" panose="020B0604020202020204" pitchFamily="34" charset="0"/>
              </a:rPr>
              <a:t> are a family of distributions that take only positive values and are skewed to the right. A specific chi-square distribution is specified by giving its </a:t>
            </a:r>
            <a:r>
              <a:rPr lang="en-US" sz="3600" dirty="0" smtClean="0">
                <a:solidFill>
                  <a:srgbClr val="FF0000"/>
                </a:solidFill>
                <a:latin typeface="Arial" panose="020B0604020202020204" pitchFamily="34" charset="0"/>
                <a:cs typeface="Arial" panose="020B0604020202020204" pitchFamily="34" charset="0"/>
              </a:rPr>
              <a:t>degrees of freedom</a:t>
            </a:r>
            <a:r>
              <a:rPr lang="en-US" sz="3600" dirty="0" smtClean="0">
                <a:latin typeface="Arial" panose="020B0604020202020204" pitchFamily="34" charset="0"/>
                <a:cs typeface="Arial" panose="020B0604020202020204" pitchFamily="34" charset="0"/>
              </a:rPr>
              <a:t>.</a:t>
            </a:r>
          </a:p>
          <a:p>
            <a:pPr fontAlgn="auto">
              <a:spcAft>
                <a:spcPts val="1200"/>
              </a:spcAft>
            </a:pPr>
            <a:r>
              <a:rPr lang="en-US" sz="3600" dirty="0" smtClean="0">
                <a:latin typeface="Arial" panose="020B0604020202020204" pitchFamily="34" charset="0"/>
                <a:cs typeface="Arial" panose="020B0604020202020204" pitchFamily="34" charset="0"/>
              </a:rPr>
              <a:t>The chi-square test for a two-way table with </a:t>
            </a:r>
            <a:r>
              <a:rPr lang="en-US" sz="3600" i="1" dirty="0" smtClean="0">
                <a:latin typeface="Arial" panose="020B0604020202020204" pitchFamily="34" charset="0"/>
                <a:cs typeface="Arial" panose="020B0604020202020204" pitchFamily="34" charset="0"/>
              </a:rPr>
              <a:t>r</a:t>
            </a:r>
            <a:r>
              <a:rPr lang="en-US" sz="3600" dirty="0" smtClean="0">
                <a:latin typeface="Arial" panose="020B0604020202020204" pitchFamily="34" charset="0"/>
                <a:cs typeface="Arial" panose="020B0604020202020204" pitchFamily="34" charset="0"/>
              </a:rPr>
              <a:t> rows and</a:t>
            </a:r>
            <a:r>
              <a:rPr lang="en-US" sz="3600" i="1" dirty="0" smtClean="0">
                <a:latin typeface="Arial" panose="020B0604020202020204" pitchFamily="34" charset="0"/>
                <a:cs typeface="Arial" panose="020B0604020202020204" pitchFamily="34" charset="0"/>
              </a:rPr>
              <a:t> c</a:t>
            </a:r>
            <a:r>
              <a:rPr lang="en-US" sz="3600" dirty="0" smtClean="0">
                <a:latin typeface="Arial" panose="020B0604020202020204" pitchFamily="34" charset="0"/>
                <a:cs typeface="Arial" panose="020B0604020202020204" pitchFamily="34" charset="0"/>
              </a:rPr>
              <a:t> columns uses critical values from the chi-square distribution with (</a:t>
            </a:r>
            <a:r>
              <a:rPr lang="en-US" sz="3600" i="1" dirty="0" smtClean="0">
                <a:latin typeface="Arial" panose="020B0604020202020204" pitchFamily="34" charset="0"/>
                <a:cs typeface="Arial" panose="020B0604020202020204" pitchFamily="34" charset="0"/>
              </a:rPr>
              <a:t>r</a:t>
            </a:r>
            <a:r>
              <a:rPr lang="en-US" sz="3600" dirty="0" smtClean="0">
                <a:latin typeface="Arial" panose="020B0604020202020204" pitchFamily="34" charset="0"/>
                <a:cs typeface="Arial" panose="020B0604020202020204" pitchFamily="34" charset="0"/>
              </a:rPr>
              <a:t>  – 1)(</a:t>
            </a:r>
            <a:r>
              <a:rPr lang="en-US" sz="3600" i="1" dirty="0" smtClean="0">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 – 1) degrees of freedom. The </a:t>
            </a:r>
            <a:r>
              <a:rPr lang="en-US" sz="3600" i="1" dirty="0" smtClean="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-value is the area under the density curve of this chi-square distribution to the right of the value of test statistic.</a:t>
            </a:r>
          </a:p>
        </p:txBody>
      </p:sp>
      <p:sp>
        <p:nvSpPr>
          <p:cNvPr id="15" name="Rectangle 14"/>
          <p:cNvSpPr/>
          <p:nvPr/>
        </p:nvSpPr>
        <p:spPr>
          <a:xfrm>
            <a:off x="339205" y="2386012"/>
            <a:ext cx="8547620" cy="4231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9788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91518" y="225159"/>
            <a:ext cx="8738178" cy="1219200"/>
          </a:xfrm>
        </p:spPr>
        <p:txBody>
          <a:bodyPr>
            <a:normAutofit/>
          </a:bodyPr>
          <a:lstStyle/>
          <a:p>
            <a:pPr eaLnBrk="1" hangingPunct="1"/>
            <a:r>
              <a:rPr lang="en-US" altLang="en-US" sz="3600" dirty="0" smtClean="0">
                <a:latin typeface="Gill Sans" charset="0"/>
                <a:ea typeface="ＭＳ Ｐゴシック" pitchFamily="34" charset="-128"/>
              </a:rPr>
              <a:t>The Chi-Square </a:t>
            </a:r>
            <a:r>
              <a:rPr lang="en-US" altLang="en-US" sz="3600" dirty="0">
                <a:latin typeface="Gill Sans" charset="0"/>
                <a:ea typeface="ＭＳ Ｐゴシック" pitchFamily="34" charset="-128"/>
              </a:rPr>
              <a:t>T</a:t>
            </a:r>
            <a:r>
              <a:rPr lang="en-US" altLang="en-US" sz="3600" dirty="0" smtClean="0">
                <a:latin typeface="Gill Sans" charset="0"/>
                <a:ea typeface="ＭＳ Ｐゴシック" pitchFamily="34" charset="-128"/>
              </a:rPr>
              <a:t>est for </a:t>
            </a:r>
            <a:r>
              <a:rPr lang="en-US" altLang="en-US" sz="3600" dirty="0">
                <a:latin typeface="Gill Sans" charset="0"/>
                <a:ea typeface="ＭＳ Ｐゴシック" pitchFamily="34" charset="-128"/>
              </a:rPr>
              <a:t>G</a:t>
            </a:r>
            <a:r>
              <a:rPr lang="en-US" altLang="en-US" sz="3600" dirty="0" smtClean="0">
                <a:latin typeface="Gill Sans" charset="0"/>
                <a:ea typeface="ＭＳ Ｐゴシック" pitchFamily="34" charset="-128"/>
              </a:rPr>
              <a:t>oodness of Fit*</a:t>
            </a:r>
          </a:p>
        </p:txBody>
      </p:sp>
      <mc:AlternateContent xmlns:mc="http://schemas.openxmlformats.org/markup-compatibility/2006" xmlns:a14="http://schemas.microsoft.com/office/drawing/2010/main">
        <mc:Choice Requires="a14">
          <p:sp>
            <p:nvSpPr>
              <p:cNvPr id="11" name="Rectangle 3"/>
              <p:cNvSpPr>
                <a:spLocks noGrp="1" noChangeArrowheads="1"/>
              </p:cNvSpPr>
              <p:nvPr>
                <p:ph idx="1"/>
              </p:nvPr>
            </p:nvSpPr>
            <p:spPr>
              <a:xfrm>
                <a:off x="324457" y="1447183"/>
                <a:ext cx="8436086" cy="5110789"/>
              </a:xfrm>
            </p:spPr>
            <p:txBody>
              <a:bodyPr>
                <a:noAutofit/>
              </a:bodyPr>
              <a:lstStyle/>
              <a:p>
                <a:pPr>
                  <a:spcAft>
                    <a:spcPts val="1200"/>
                  </a:spcAft>
                </a:pPr>
                <a:r>
                  <a:rPr lang="en-US" sz="1700" dirty="0" smtClean="0">
                    <a:latin typeface="Arial" panose="020B0604020202020204" pitchFamily="34" charset="0"/>
                    <a:cs typeface="Arial" panose="020B0604020202020204" pitchFamily="34" charset="0"/>
                  </a:rPr>
                  <a:t>The most common and most important use of the chi-square statistic is to test the hypothesis </a:t>
                </a:r>
                <a:r>
                  <a:rPr lang="en-US" sz="1700" dirty="0">
                    <a:latin typeface="Arial" panose="020B0604020202020204" pitchFamily="34" charset="0"/>
                    <a:cs typeface="Arial" panose="020B0604020202020204" pitchFamily="34" charset="0"/>
                  </a:rPr>
                  <a:t>that there is no relationship between two categorical variables. A </a:t>
                </a:r>
                <a:r>
                  <a:rPr lang="en-US" sz="1700" dirty="0" smtClean="0">
                    <a:latin typeface="Arial" panose="020B0604020202020204" pitchFamily="34" charset="0"/>
                    <a:cs typeface="Arial" panose="020B0604020202020204" pitchFamily="34" charset="0"/>
                  </a:rPr>
                  <a:t>variation of </a:t>
                </a:r>
                <a:r>
                  <a:rPr lang="en-US" sz="1700" dirty="0">
                    <a:latin typeface="Arial" panose="020B0604020202020204" pitchFamily="34" charset="0"/>
                    <a:cs typeface="Arial" panose="020B0604020202020204" pitchFamily="34" charset="0"/>
                  </a:rPr>
                  <a:t>the statistic can be used to test a </a:t>
                </a:r>
                <a:r>
                  <a:rPr lang="en-US" sz="1700" dirty="0" smtClean="0">
                    <a:latin typeface="Arial" panose="020B0604020202020204" pitchFamily="34" charset="0"/>
                    <a:cs typeface="Arial" panose="020B0604020202020204" pitchFamily="34" charset="0"/>
                  </a:rPr>
                  <a:t>different </a:t>
                </a:r>
                <a:r>
                  <a:rPr lang="en-US" sz="1700" dirty="0">
                    <a:latin typeface="Arial" panose="020B0604020202020204" pitchFamily="34" charset="0"/>
                    <a:cs typeface="Arial" panose="020B0604020202020204" pitchFamily="34" charset="0"/>
                  </a:rPr>
                  <a:t>kind of null hypothesis: that a </a:t>
                </a:r>
                <a:r>
                  <a:rPr lang="en-US" sz="1700" dirty="0" smtClean="0">
                    <a:latin typeface="Arial" panose="020B0604020202020204" pitchFamily="34" charset="0"/>
                    <a:cs typeface="Arial" panose="020B0604020202020204" pitchFamily="34" charset="0"/>
                  </a:rPr>
                  <a:t>categorical variable </a:t>
                </a:r>
                <a:r>
                  <a:rPr lang="en-US" sz="1700" dirty="0">
                    <a:latin typeface="Arial" panose="020B0604020202020204" pitchFamily="34" charset="0"/>
                    <a:cs typeface="Arial" panose="020B0604020202020204" pitchFamily="34" charset="0"/>
                  </a:rPr>
                  <a:t>has a </a:t>
                </a:r>
                <a:r>
                  <a:rPr lang="en-US" sz="1700" dirty="0" smtClean="0">
                    <a:latin typeface="Arial" panose="020B0604020202020204" pitchFamily="34" charset="0"/>
                    <a:cs typeface="Arial" panose="020B0604020202020204" pitchFamily="34" charset="0"/>
                  </a:rPr>
                  <a:t>specified </a:t>
                </a:r>
                <a:r>
                  <a:rPr lang="en-US" sz="1700" dirty="0">
                    <a:latin typeface="Arial" panose="020B0604020202020204" pitchFamily="34" charset="0"/>
                    <a:cs typeface="Arial" panose="020B0604020202020204" pitchFamily="34" charset="0"/>
                  </a:rPr>
                  <a:t>distribution</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a:p>
                <a:pPr marL="68580" indent="0">
                  <a:buNone/>
                </a:pPr>
                <a:r>
                  <a:rPr lang="en-US" sz="1700" b="1" dirty="0" smtClean="0">
                    <a:latin typeface="Arial" panose="020B0604020202020204" pitchFamily="34" charset="0"/>
                    <a:cs typeface="Arial" panose="020B0604020202020204" pitchFamily="34" charset="0"/>
                  </a:rPr>
                  <a:t>THE </a:t>
                </a:r>
                <a:r>
                  <a:rPr lang="en-US" sz="1700" b="1" dirty="0">
                    <a:latin typeface="Arial" panose="020B0604020202020204" pitchFamily="34" charset="0"/>
                    <a:cs typeface="Arial" panose="020B0604020202020204" pitchFamily="34" charset="0"/>
                  </a:rPr>
                  <a:t>CHI-SQUARE TEST FOR GOODNESS OF FIT</a:t>
                </a:r>
              </a:p>
              <a:p>
                <a:r>
                  <a:rPr lang="en-US" sz="1700" dirty="0">
                    <a:latin typeface="Arial" panose="020B0604020202020204" pitchFamily="34" charset="0"/>
                    <a:cs typeface="Arial" panose="020B0604020202020204" pitchFamily="34" charset="0"/>
                  </a:rPr>
                  <a:t>A categorical variable has </a:t>
                </a:r>
                <a:r>
                  <a:rPr lang="en-US" sz="1700" i="1" dirty="0">
                    <a:latin typeface="Arial" panose="020B0604020202020204" pitchFamily="34" charset="0"/>
                    <a:cs typeface="Arial" panose="020B0604020202020204" pitchFamily="34" charset="0"/>
                  </a:rPr>
                  <a:t>k</a:t>
                </a:r>
                <a:r>
                  <a:rPr lang="en-US" sz="1700" dirty="0">
                    <a:latin typeface="Arial" panose="020B0604020202020204" pitchFamily="34" charset="0"/>
                    <a:cs typeface="Arial" panose="020B0604020202020204" pitchFamily="34" charset="0"/>
                  </a:rPr>
                  <a:t> possible outcomes, with probabilities </a:t>
                </a:r>
                <a14:m>
                  <m:oMath xmlns:m="http://schemas.openxmlformats.org/officeDocument/2006/math">
                    <m:sSub>
                      <m:sSubPr>
                        <m:ctrlPr>
                          <a:rPr lang="en-US" sz="1700" i="1" dirty="0" smtClean="0">
                            <a:latin typeface="Cambria Math"/>
                            <a:cs typeface="Arial" panose="020B0604020202020204" pitchFamily="34" charset="0"/>
                          </a:rPr>
                        </m:ctrlPr>
                      </m:sSubPr>
                      <m:e>
                        <m:r>
                          <a:rPr lang="en-US" sz="1700" b="0" i="1" dirty="0" smtClean="0">
                            <a:latin typeface="Cambria Math"/>
                            <a:cs typeface="Arial" panose="020B0604020202020204" pitchFamily="34" charset="0"/>
                          </a:rPr>
                          <m:t>𝑝</m:t>
                        </m:r>
                      </m:e>
                      <m:sub>
                        <m:r>
                          <a:rPr lang="en-US" sz="1700" b="0" i="1" dirty="0" smtClean="0">
                            <a:latin typeface="Cambria Math"/>
                            <a:cs typeface="Arial" panose="020B0604020202020204" pitchFamily="34" charset="0"/>
                          </a:rPr>
                          <m:t>1</m:t>
                        </m:r>
                      </m:sub>
                    </m:sSub>
                  </m:oMath>
                </a14:m>
                <a:r>
                  <a:rPr lang="en-US" sz="1700" dirty="0">
                    <a:latin typeface="Arial" panose="020B0604020202020204" pitchFamily="34" charset="0"/>
                    <a:cs typeface="Arial" panose="020B0604020202020204" pitchFamily="34" charset="0"/>
                  </a:rPr>
                  <a:t>,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2</m:t>
                        </m:r>
                      </m:sub>
                    </m:sSub>
                  </m:oMath>
                </a14:m>
                <a:r>
                  <a:rPr lang="en-US" sz="17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3</m:t>
                        </m:r>
                      </m:sub>
                    </m:sSub>
                  </m:oMath>
                </a14:m>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 . . ,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𝑘</m:t>
                        </m:r>
                      </m:sub>
                    </m:sSub>
                  </m:oMath>
                </a14:m>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That is,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𝑖</m:t>
                        </m:r>
                      </m:sub>
                    </m:sSub>
                    <m:r>
                      <a:rPr lang="en-US" sz="1700" i="1" dirty="0">
                        <a:latin typeface="Cambria Math"/>
                        <a:cs typeface="Arial" panose="020B0604020202020204" pitchFamily="34" charset="0"/>
                      </a:rPr>
                      <m:t> </m:t>
                    </m:r>
                  </m:oMath>
                </a14:m>
                <a:r>
                  <a:rPr lang="en-US" sz="1700" dirty="0" smtClean="0">
                    <a:latin typeface="Arial" panose="020B0604020202020204" pitchFamily="34" charset="0"/>
                    <a:cs typeface="Arial" panose="020B0604020202020204" pitchFamily="34" charset="0"/>
                  </a:rPr>
                  <a:t>is </a:t>
                </a:r>
                <a:r>
                  <a:rPr lang="en-US" sz="1700" dirty="0">
                    <a:latin typeface="Arial" panose="020B0604020202020204" pitchFamily="34" charset="0"/>
                    <a:cs typeface="Arial" panose="020B0604020202020204" pitchFamily="34" charset="0"/>
                  </a:rPr>
                  <a:t>the probability of the </a:t>
                </a:r>
                <a14:m>
                  <m:oMath xmlns:m="http://schemas.openxmlformats.org/officeDocument/2006/math">
                    <m:sSup>
                      <m:sSupPr>
                        <m:ctrlPr>
                          <a:rPr lang="en-US" sz="1700" i="1" smtClean="0">
                            <a:latin typeface="Cambria Math"/>
                            <a:cs typeface="Arial" panose="020B0604020202020204" pitchFamily="34" charset="0"/>
                          </a:rPr>
                        </m:ctrlPr>
                      </m:sSupPr>
                      <m:e>
                        <m:r>
                          <a:rPr lang="en-US" sz="1700" b="0" i="1" smtClean="0">
                            <a:latin typeface="Cambria Math"/>
                            <a:cs typeface="Arial" panose="020B0604020202020204" pitchFamily="34" charset="0"/>
                          </a:rPr>
                          <m:t>𝑖</m:t>
                        </m:r>
                      </m:e>
                      <m:sup>
                        <m:r>
                          <a:rPr lang="en-US" sz="1700" b="0" i="1" smtClean="0">
                            <a:latin typeface="Cambria Math"/>
                            <a:cs typeface="Arial" panose="020B0604020202020204" pitchFamily="34" charset="0"/>
                          </a:rPr>
                          <m:t>𝑡h</m:t>
                        </m:r>
                      </m:sup>
                    </m:sSup>
                  </m:oMath>
                </a14:m>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outcome. We have </a:t>
                </a:r>
                <a:r>
                  <a:rPr lang="en-US" sz="1700" i="1" dirty="0">
                    <a:latin typeface="Arial" panose="020B0604020202020204" pitchFamily="34" charset="0"/>
                    <a:cs typeface="Arial" panose="020B0604020202020204" pitchFamily="34" charset="0"/>
                  </a:rPr>
                  <a:t>n</a:t>
                </a:r>
                <a:r>
                  <a:rPr lang="en-US" sz="1700" dirty="0">
                    <a:latin typeface="Arial" panose="020B0604020202020204" pitchFamily="34" charset="0"/>
                    <a:cs typeface="Arial" panose="020B0604020202020204" pitchFamily="34" charset="0"/>
                  </a:rPr>
                  <a:t> independent </a:t>
                </a:r>
                <a:r>
                  <a:rPr lang="en-US" sz="1700" dirty="0" smtClean="0">
                    <a:latin typeface="Arial" panose="020B0604020202020204" pitchFamily="34" charset="0"/>
                    <a:cs typeface="Arial" panose="020B0604020202020204" pitchFamily="34" charset="0"/>
                  </a:rPr>
                  <a:t>observations from </a:t>
                </a:r>
                <a:r>
                  <a:rPr lang="en-US" sz="1700" dirty="0">
                    <a:latin typeface="Arial" panose="020B0604020202020204" pitchFamily="34" charset="0"/>
                    <a:cs typeface="Arial" panose="020B0604020202020204" pitchFamily="34" charset="0"/>
                  </a:rPr>
                  <a:t>this categorical variable.</a:t>
                </a:r>
              </a:p>
              <a:p>
                <a:r>
                  <a:rPr lang="en-US" sz="1700" dirty="0">
                    <a:latin typeface="Arial" panose="020B0604020202020204" pitchFamily="34" charset="0"/>
                    <a:cs typeface="Arial" panose="020B0604020202020204" pitchFamily="34" charset="0"/>
                  </a:rPr>
                  <a:t>To test the null hypothesis that the probabilities have </a:t>
                </a:r>
                <a:r>
                  <a:rPr lang="en-US" sz="1700" dirty="0" smtClean="0">
                    <a:latin typeface="Arial" panose="020B0604020202020204" pitchFamily="34" charset="0"/>
                    <a:cs typeface="Arial" panose="020B0604020202020204" pitchFamily="34" charset="0"/>
                  </a:rPr>
                  <a:t>specified </a:t>
                </a:r>
                <a:r>
                  <a:rPr lang="en-US" sz="1700" dirty="0">
                    <a:latin typeface="Arial" panose="020B0604020202020204" pitchFamily="34" charset="0"/>
                    <a:cs typeface="Arial" panose="020B0604020202020204" pitchFamily="34" charset="0"/>
                  </a:rPr>
                  <a:t>values</a:t>
                </a:r>
              </a:p>
              <a:p>
                <a:pPr marL="68580" indent="0" algn="ctr">
                  <a:buNone/>
                </a:pPr>
                <a14:m>
                  <m:oMath xmlns:m="http://schemas.openxmlformats.org/officeDocument/2006/math">
                    <m:sSub>
                      <m:sSubPr>
                        <m:ctrlPr>
                          <a:rPr lang="en-US" sz="1700" i="1" dirty="0">
                            <a:latin typeface="Cambria Math"/>
                            <a:cs typeface="Arial" panose="020B0604020202020204" pitchFamily="34" charset="0"/>
                          </a:rPr>
                        </m:ctrlPr>
                      </m:sSubPr>
                      <m:e>
                        <m:r>
                          <a:rPr lang="en-US" sz="1700" b="0" i="1" dirty="0" smtClean="0">
                            <a:latin typeface="Cambria Math"/>
                            <a:cs typeface="Arial" panose="020B0604020202020204" pitchFamily="34" charset="0"/>
                          </a:rPr>
                          <m:t>𝐻</m:t>
                        </m:r>
                      </m:e>
                      <m:sub>
                        <m:r>
                          <a:rPr lang="en-US" sz="1700" b="0" i="1" dirty="0" smtClean="0">
                            <a:latin typeface="Cambria Math"/>
                            <a:cs typeface="Arial" panose="020B0604020202020204" pitchFamily="34" charset="0"/>
                          </a:rPr>
                          <m:t>0</m:t>
                        </m:r>
                      </m:sub>
                    </m:sSub>
                    <m:r>
                      <a:rPr lang="en-US" sz="1700" i="1" dirty="0">
                        <a:latin typeface="Cambria Math"/>
                        <a:cs typeface="Arial" panose="020B0604020202020204" pitchFamily="34" charset="0"/>
                      </a:rPr>
                      <m:t> </m:t>
                    </m:r>
                  </m:oMath>
                </a14:m>
                <a:r>
                  <a:rPr lang="en-US" sz="1700" dirty="0" smtClean="0">
                    <a:latin typeface="Arial" panose="020B0604020202020204" pitchFamily="34" charset="0"/>
                    <a:cs typeface="Arial" panose="020B0604020202020204" pitchFamily="34" charset="0"/>
                  </a:rPr>
                  <a:t>: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i="1" dirty="0">
                            <a:latin typeface="Cambria Math"/>
                            <a:cs typeface="Arial" panose="020B0604020202020204" pitchFamily="34" charset="0"/>
                          </a:rPr>
                          <m:t>1</m:t>
                        </m:r>
                      </m:sub>
                    </m:sSub>
                    <m:r>
                      <a:rPr lang="en-US" sz="1700" b="0" i="1" dirty="0" smtClean="0">
                        <a:latin typeface="Cambria Math"/>
                        <a:cs typeface="Arial" panose="020B0604020202020204" pitchFamily="34" charset="0"/>
                      </a:rPr>
                      <m:t>=</m:t>
                    </m:r>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i="1" dirty="0">
                            <a:latin typeface="Cambria Math"/>
                            <a:cs typeface="Arial" panose="020B0604020202020204" pitchFamily="34" charset="0"/>
                          </a:rPr>
                          <m:t>1</m:t>
                        </m:r>
                        <m:r>
                          <a:rPr lang="en-US" sz="1700" b="0" i="1" dirty="0" smtClean="0">
                            <a:latin typeface="Cambria Math"/>
                            <a:cs typeface="Arial" panose="020B0604020202020204" pitchFamily="34" charset="0"/>
                          </a:rPr>
                          <m:t>0</m:t>
                        </m:r>
                      </m:sub>
                    </m:sSub>
                  </m:oMath>
                </a14:m>
                <a:r>
                  <a:rPr lang="en-US" sz="1700" dirty="0" smtClean="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2</m:t>
                        </m:r>
                      </m:sub>
                    </m:sSub>
                    <m:r>
                      <a:rPr lang="en-US" sz="1700" i="1" dirty="0">
                        <a:latin typeface="Cambria Math"/>
                        <a:cs typeface="Arial" panose="020B0604020202020204" pitchFamily="34" charset="0"/>
                      </a:rPr>
                      <m:t>=</m:t>
                    </m:r>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2</m:t>
                        </m:r>
                        <m:r>
                          <a:rPr lang="en-US" sz="1700" i="1" dirty="0">
                            <a:latin typeface="Cambria Math"/>
                            <a:cs typeface="Arial" panose="020B0604020202020204" pitchFamily="34" charset="0"/>
                          </a:rPr>
                          <m:t>0</m:t>
                        </m:r>
                      </m:sub>
                    </m:sSub>
                  </m:oMath>
                </a14:m>
                <a:r>
                  <a:rPr lang="en-US" sz="1700" dirty="0" smtClean="0">
                    <a:latin typeface="Arial" panose="020B0604020202020204" pitchFamily="34" charset="0"/>
                    <a:cs typeface="Arial" panose="020B0604020202020204" pitchFamily="34" charset="0"/>
                  </a:rPr>
                  <a:t>, …, </a:t>
                </a: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𝑘</m:t>
                        </m:r>
                      </m:sub>
                    </m:sSub>
                    <m:r>
                      <a:rPr lang="en-US" sz="1700" i="1" dirty="0">
                        <a:latin typeface="Cambria Math"/>
                        <a:cs typeface="Arial" panose="020B0604020202020204" pitchFamily="34" charset="0"/>
                      </a:rPr>
                      <m:t>=</m:t>
                    </m:r>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𝑘</m:t>
                        </m:r>
                        <m:r>
                          <a:rPr lang="en-US" sz="1700" i="1" dirty="0">
                            <a:latin typeface="Cambria Math"/>
                            <a:cs typeface="Arial" panose="020B0604020202020204" pitchFamily="34" charset="0"/>
                          </a:rPr>
                          <m:t>0</m:t>
                        </m:r>
                      </m:sub>
                    </m:sSub>
                  </m:oMath>
                </a14:m>
                <a:endParaRPr lang="en-US" sz="1700" dirty="0">
                  <a:latin typeface="Arial" panose="020B0604020202020204" pitchFamily="34" charset="0"/>
                  <a:cs typeface="Arial" panose="020B0604020202020204" pitchFamily="34" charset="0"/>
                </a:endParaRPr>
              </a:p>
              <a:p>
                <a:pPr indent="0">
                  <a:buNone/>
                </a:pPr>
                <a:r>
                  <a:rPr lang="en-US" sz="1700" dirty="0" smtClean="0">
                    <a:latin typeface="Arial" panose="020B0604020202020204" pitchFamily="34" charset="0"/>
                    <a:cs typeface="Arial" panose="020B0604020202020204" pitchFamily="34" charset="0"/>
                  </a:rPr>
                  <a:t>find </a:t>
                </a:r>
                <a:r>
                  <a:rPr lang="en-US" sz="1700" dirty="0">
                    <a:latin typeface="Arial" panose="020B0604020202020204" pitchFamily="34" charset="0"/>
                    <a:cs typeface="Arial" panose="020B0604020202020204" pitchFamily="34" charset="0"/>
                  </a:rPr>
                  <a:t>the </a:t>
                </a:r>
                <a:r>
                  <a:rPr lang="en-US" sz="1700" b="1" dirty="0">
                    <a:latin typeface="Arial" panose="020B0604020202020204" pitchFamily="34" charset="0"/>
                    <a:cs typeface="Arial" panose="020B0604020202020204" pitchFamily="34" charset="0"/>
                  </a:rPr>
                  <a:t>expected count</a:t>
                </a:r>
                <a:r>
                  <a:rPr lang="en-US" sz="1700" dirty="0">
                    <a:latin typeface="Arial" panose="020B0604020202020204" pitchFamily="34" charset="0"/>
                    <a:cs typeface="Arial" panose="020B0604020202020204" pitchFamily="34" charset="0"/>
                  </a:rPr>
                  <a:t> for the </a:t>
                </a:r>
                <a14:m>
                  <m:oMath xmlns:m="http://schemas.openxmlformats.org/officeDocument/2006/math">
                    <m:sSup>
                      <m:sSupPr>
                        <m:ctrlPr>
                          <a:rPr lang="en-US" sz="1700" i="1">
                            <a:latin typeface="Cambria Math"/>
                            <a:cs typeface="Arial" panose="020B0604020202020204" pitchFamily="34" charset="0"/>
                          </a:rPr>
                        </m:ctrlPr>
                      </m:sSupPr>
                      <m:e>
                        <m:r>
                          <a:rPr lang="en-US" sz="1700" i="1">
                            <a:latin typeface="Cambria Math"/>
                            <a:cs typeface="Arial" panose="020B0604020202020204" pitchFamily="34" charset="0"/>
                          </a:rPr>
                          <m:t>𝑖</m:t>
                        </m:r>
                      </m:e>
                      <m:sup>
                        <m:r>
                          <a:rPr lang="en-US" sz="1700" i="1">
                            <a:latin typeface="Cambria Math"/>
                            <a:cs typeface="Arial" panose="020B0604020202020204" pitchFamily="34" charset="0"/>
                          </a:rPr>
                          <m:t>𝑡h</m:t>
                        </m:r>
                      </m:sup>
                    </m:sSup>
                  </m:oMath>
                </a14:m>
                <a:r>
                  <a:rPr lang="en-US" sz="1700" dirty="0">
                    <a:latin typeface="Arial" panose="020B0604020202020204" pitchFamily="34" charset="0"/>
                    <a:cs typeface="Arial" panose="020B0604020202020204" pitchFamily="34" charset="0"/>
                  </a:rPr>
                  <a:t> possible outcome as </a:t>
                </a:r>
                <a14:m>
                  <m:oMath xmlns:m="http://schemas.openxmlformats.org/officeDocument/2006/math">
                    <m:sSub>
                      <m:sSubPr>
                        <m:ctrlPr>
                          <a:rPr lang="en-US" sz="1700" i="1" dirty="0">
                            <a:latin typeface="Cambria Math"/>
                            <a:cs typeface="Arial" panose="020B0604020202020204" pitchFamily="34" charset="0"/>
                          </a:rPr>
                        </m:ctrlPr>
                      </m:sSubPr>
                      <m:e>
                        <m:r>
                          <a:rPr lang="en-US" sz="1700" b="0" i="1" dirty="0" smtClean="0">
                            <a:latin typeface="Cambria Math"/>
                            <a:cs typeface="Arial" panose="020B0604020202020204" pitchFamily="34" charset="0"/>
                          </a:rPr>
                          <m:t>𝑛</m:t>
                        </m:r>
                        <m:r>
                          <a:rPr lang="en-US" sz="1700" i="1" dirty="0">
                            <a:latin typeface="Cambria Math"/>
                            <a:cs typeface="Arial" panose="020B0604020202020204" pitchFamily="34" charset="0"/>
                          </a:rPr>
                          <m:t>𝑝</m:t>
                        </m:r>
                      </m:e>
                      <m:sub>
                        <m:r>
                          <a:rPr lang="en-US" sz="1700" b="0" i="1" dirty="0" smtClean="0">
                            <a:latin typeface="Cambria Math"/>
                            <a:cs typeface="Arial" panose="020B0604020202020204" pitchFamily="34" charset="0"/>
                          </a:rPr>
                          <m:t>𝑖</m:t>
                        </m:r>
                        <m:r>
                          <a:rPr lang="en-US" sz="1700" i="1" dirty="0">
                            <a:latin typeface="Cambria Math"/>
                            <a:cs typeface="Arial" panose="020B0604020202020204" pitchFamily="34" charset="0"/>
                          </a:rPr>
                          <m:t>0</m:t>
                        </m:r>
                      </m:sub>
                    </m:sSub>
                  </m:oMath>
                </a14:m>
                <a:r>
                  <a:rPr lang="en-US" sz="1700" dirty="0" smtClean="0">
                    <a:latin typeface="Arial" panose="020B0604020202020204" pitchFamily="34" charset="0"/>
                    <a:cs typeface="Arial" panose="020B0604020202020204" pitchFamily="34" charset="0"/>
                  </a:rPr>
                  <a:t> and </a:t>
                </a:r>
                <a:r>
                  <a:rPr lang="en-US" sz="1700" dirty="0">
                    <a:latin typeface="Arial" panose="020B0604020202020204" pitchFamily="34" charset="0"/>
                    <a:cs typeface="Arial" panose="020B0604020202020204" pitchFamily="34" charset="0"/>
                  </a:rPr>
                  <a:t>use the </a:t>
                </a:r>
                <a:r>
                  <a:rPr lang="en-US" sz="1700" b="1" dirty="0" smtClean="0">
                    <a:latin typeface="Arial" panose="020B0604020202020204" pitchFamily="34" charset="0"/>
                    <a:cs typeface="Arial" panose="020B0604020202020204" pitchFamily="34" charset="0"/>
                  </a:rPr>
                  <a:t>chi-square statistic</a:t>
                </a:r>
                <a:endParaRPr lang="en-US" sz="1700" b="1" dirty="0">
                  <a:latin typeface="Arial" panose="020B0604020202020204" pitchFamily="34" charset="0"/>
                  <a:cs typeface="Arial" panose="020B0604020202020204" pitchFamily="34" charset="0"/>
                </a:endParaRPr>
              </a:p>
              <a:p>
                <a:pPr marL="68580" indent="0">
                  <a:buNone/>
                </a:pPr>
                <a14:m>
                  <m:oMathPara xmlns:m="http://schemas.openxmlformats.org/officeDocument/2006/math">
                    <m:oMathParaPr>
                      <m:jc m:val="centerGroup"/>
                    </m:oMathParaPr>
                    <m:oMath xmlns:m="http://schemas.openxmlformats.org/officeDocument/2006/math">
                      <m:sSup>
                        <m:sSupPr>
                          <m:ctrlPr>
                            <a:rPr lang="en-US" sz="1700" i="1">
                              <a:latin typeface="Cambria Math"/>
                              <a:cs typeface="Arial" panose="020B0604020202020204" pitchFamily="34" charset="0"/>
                            </a:rPr>
                          </m:ctrlPr>
                        </m:sSupPr>
                        <m:e>
                          <m:r>
                            <a:rPr lang="en-US" sz="1700" i="1">
                              <a:latin typeface="Cambria Math"/>
                              <a:ea typeface="Cambria Math"/>
                              <a:cs typeface="Arial" panose="020B0604020202020204" pitchFamily="34" charset="0"/>
                            </a:rPr>
                            <m:t>𝜒</m:t>
                          </m:r>
                        </m:e>
                        <m:sup>
                          <m:r>
                            <a:rPr lang="en-US" sz="1700" i="1">
                              <a:latin typeface="Cambria Math"/>
                              <a:cs typeface="Arial" panose="020B0604020202020204" pitchFamily="34" charset="0"/>
                            </a:rPr>
                            <m:t>2</m:t>
                          </m:r>
                        </m:sup>
                      </m:sSup>
                      <m:r>
                        <a:rPr lang="en-US" sz="1700" i="1">
                          <a:latin typeface="Cambria Math"/>
                          <a:cs typeface="Arial" panose="020B0604020202020204" pitchFamily="34" charset="0"/>
                        </a:rPr>
                        <m:t>=</m:t>
                      </m:r>
                      <m:nary>
                        <m:naryPr>
                          <m:chr m:val="∑"/>
                          <m:subHide m:val="on"/>
                          <m:supHide m:val="on"/>
                          <m:ctrlPr>
                            <a:rPr lang="en-US" sz="1700" i="1">
                              <a:latin typeface="Cambria Math"/>
                              <a:cs typeface="Arial" panose="020B0604020202020204" pitchFamily="34" charset="0"/>
                            </a:rPr>
                          </m:ctrlPr>
                        </m:naryPr>
                        <m:sub/>
                        <m:sup/>
                        <m:e>
                          <m:f>
                            <m:fPr>
                              <m:ctrlPr>
                                <a:rPr lang="en-US" sz="1700" i="1">
                                  <a:latin typeface="Cambria Math"/>
                                  <a:cs typeface="Arial" panose="020B0604020202020204" pitchFamily="34" charset="0"/>
                                </a:rPr>
                              </m:ctrlPr>
                            </m:fPr>
                            <m:num>
                              <m:sSup>
                                <m:sSupPr>
                                  <m:ctrlPr>
                                    <a:rPr lang="en-US" sz="1700" i="1">
                                      <a:latin typeface="Cambria Math"/>
                                      <a:cs typeface="Arial" panose="020B0604020202020204" pitchFamily="34" charset="0"/>
                                    </a:rPr>
                                  </m:ctrlPr>
                                </m:sSupPr>
                                <m:e>
                                  <m:d>
                                    <m:dPr>
                                      <m:ctrlPr>
                                        <a:rPr lang="en-US" sz="1700" i="1">
                                          <a:latin typeface="Cambria Math"/>
                                          <a:cs typeface="Arial" panose="020B0604020202020204" pitchFamily="34" charset="0"/>
                                        </a:rPr>
                                      </m:ctrlPr>
                                    </m:dPr>
                                    <m:e>
                                      <m:r>
                                        <m:rPr>
                                          <m:nor/>
                                        </m:rPr>
                                        <a:rPr lang="en-US" sz="1700">
                                          <a:latin typeface="Cambria Math"/>
                                          <a:cs typeface="Arial" panose="020B0604020202020204" pitchFamily="34" charset="0"/>
                                        </a:rPr>
                                        <m:t>observed</m:t>
                                      </m:r>
                                      <m:r>
                                        <m:rPr>
                                          <m:nor/>
                                        </m:rPr>
                                        <a:rPr lang="en-US" sz="1700">
                                          <a:latin typeface="Cambria Math"/>
                                          <a:cs typeface="Arial" panose="020B0604020202020204" pitchFamily="34" charset="0"/>
                                        </a:rPr>
                                        <m:t> </m:t>
                                      </m:r>
                                      <m:r>
                                        <m:rPr>
                                          <m:nor/>
                                        </m:rPr>
                                        <a:rPr lang="en-US" sz="1700">
                                          <a:latin typeface="Cambria Math"/>
                                          <a:cs typeface="Arial" panose="020B0604020202020204" pitchFamily="34" charset="0"/>
                                        </a:rPr>
                                        <m:t>count</m:t>
                                      </m:r>
                                      <m:r>
                                        <a:rPr lang="en-US" sz="1700" i="1">
                                          <a:latin typeface="Cambria Math"/>
                                          <a:cs typeface="Arial" panose="020B0604020202020204" pitchFamily="34" charset="0"/>
                                        </a:rPr>
                                        <m:t>−</m:t>
                                      </m:r>
                                      <m:r>
                                        <m:rPr>
                                          <m:nor/>
                                        </m:rPr>
                                        <a:rPr lang="en-US" sz="1700">
                                          <a:latin typeface="Cambria Math"/>
                                          <a:cs typeface="Arial" panose="020B0604020202020204" pitchFamily="34" charset="0"/>
                                        </a:rPr>
                                        <m:t>expected</m:t>
                                      </m:r>
                                      <m:r>
                                        <m:rPr>
                                          <m:nor/>
                                        </m:rPr>
                                        <a:rPr lang="en-US" sz="1700">
                                          <a:latin typeface="Cambria Math"/>
                                          <a:cs typeface="Arial" panose="020B0604020202020204" pitchFamily="34" charset="0"/>
                                        </a:rPr>
                                        <m:t> </m:t>
                                      </m:r>
                                      <m:r>
                                        <m:rPr>
                                          <m:nor/>
                                        </m:rPr>
                                        <a:rPr lang="en-US" sz="1700">
                                          <a:latin typeface="Cambria Math"/>
                                          <a:cs typeface="Arial" panose="020B0604020202020204" pitchFamily="34" charset="0"/>
                                        </a:rPr>
                                        <m:t>count</m:t>
                                      </m:r>
                                    </m:e>
                                  </m:d>
                                </m:e>
                                <m:sup>
                                  <m:r>
                                    <a:rPr lang="en-US" sz="1700" i="1">
                                      <a:latin typeface="Cambria Math"/>
                                      <a:cs typeface="Arial" panose="020B0604020202020204" pitchFamily="34" charset="0"/>
                                    </a:rPr>
                                    <m:t>2</m:t>
                                  </m:r>
                                </m:sup>
                              </m:sSup>
                            </m:num>
                            <m:den>
                              <m:r>
                                <m:rPr>
                                  <m:nor/>
                                </m:rPr>
                                <a:rPr lang="en-US" sz="1700">
                                  <a:latin typeface="Cambria Math"/>
                                  <a:cs typeface="Arial" panose="020B0604020202020204" pitchFamily="34" charset="0"/>
                                </a:rPr>
                                <m:t>expected</m:t>
                              </m:r>
                              <m:r>
                                <m:rPr>
                                  <m:nor/>
                                </m:rPr>
                                <a:rPr lang="en-US" sz="1700">
                                  <a:latin typeface="Cambria Math"/>
                                  <a:cs typeface="Arial" panose="020B0604020202020204" pitchFamily="34" charset="0"/>
                                </a:rPr>
                                <m:t> </m:t>
                              </m:r>
                              <m:r>
                                <m:rPr>
                                  <m:nor/>
                                </m:rPr>
                                <a:rPr lang="en-US" sz="1700">
                                  <a:latin typeface="Cambria Math"/>
                                  <a:cs typeface="Arial" panose="020B0604020202020204" pitchFamily="34" charset="0"/>
                                </a:rPr>
                                <m:t>count</m:t>
                              </m:r>
                            </m:den>
                          </m:f>
                        </m:e>
                      </m:nary>
                    </m:oMath>
                  </m:oMathPara>
                </a14:m>
                <a:endParaRPr lang="en-US" sz="1700" dirty="0" smtClean="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The </a:t>
                </a:r>
                <a:r>
                  <a:rPr lang="en-US" sz="1700" dirty="0">
                    <a:latin typeface="Arial" panose="020B0604020202020204" pitchFamily="34" charset="0"/>
                    <a:cs typeface="Arial" panose="020B0604020202020204" pitchFamily="34" charset="0"/>
                  </a:rPr>
                  <a:t>sum is over all the possible outcomes.</a:t>
                </a:r>
              </a:p>
              <a:p>
                <a:r>
                  <a:rPr lang="en-US" sz="1700" dirty="0">
                    <a:latin typeface="Arial" panose="020B0604020202020204" pitchFamily="34" charset="0"/>
                    <a:cs typeface="Arial" panose="020B0604020202020204" pitchFamily="34" charset="0"/>
                  </a:rPr>
                  <a:t>The </a:t>
                </a:r>
                <a:r>
                  <a:rPr lang="en-US" sz="1700" i="1" dirty="0">
                    <a:latin typeface="Arial" panose="020B0604020202020204" pitchFamily="34" charset="0"/>
                    <a:cs typeface="Arial" panose="020B0604020202020204" pitchFamily="34" charset="0"/>
                  </a:rPr>
                  <a:t>P</a:t>
                </a:r>
                <a:r>
                  <a:rPr lang="en-US" sz="1700" dirty="0">
                    <a:latin typeface="Arial" panose="020B0604020202020204" pitchFamily="34" charset="0"/>
                    <a:cs typeface="Arial" panose="020B0604020202020204" pitchFamily="34" charset="0"/>
                  </a:rPr>
                  <a:t>-value is the area to the right of </a:t>
                </a:r>
                <a14:m>
                  <m:oMath xmlns:m="http://schemas.openxmlformats.org/officeDocument/2006/math">
                    <m:sSup>
                      <m:sSupPr>
                        <m:ctrlPr>
                          <a:rPr lang="en-US" sz="1700" i="1">
                            <a:latin typeface="Cambria Math"/>
                            <a:cs typeface="Arial" panose="020B0604020202020204" pitchFamily="34" charset="0"/>
                          </a:rPr>
                        </m:ctrlPr>
                      </m:sSupPr>
                      <m:e>
                        <m:r>
                          <a:rPr lang="en-US" sz="1700" i="1">
                            <a:latin typeface="Cambria Math"/>
                            <a:ea typeface="Cambria Math"/>
                            <a:cs typeface="Arial" panose="020B0604020202020204" pitchFamily="34" charset="0"/>
                          </a:rPr>
                          <m:t>𝜒</m:t>
                        </m:r>
                      </m:e>
                      <m:sup>
                        <m:r>
                          <a:rPr lang="en-US" sz="1700" i="1">
                            <a:latin typeface="Cambria Math"/>
                            <a:cs typeface="Arial" panose="020B0604020202020204" pitchFamily="34" charset="0"/>
                          </a:rPr>
                          <m:t>2</m:t>
                        </m:r>
                      </m:sup>
                    </m:sSup>
                  </m:oMath>
                </a14:m>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under the density curve of the </a:t>
                </a:r>
                <a:r>
                  <a:rPr lang="en-US" sz="1700" dirty="0" smtClean="0">
                    <a:latin typeface="Arial" panose="020B0604020202020204" pitchFamily="34" charset="0"/>
                    <a:cs typeface="Arial" panose="020B0604020202020204" pitchFamily="34" charset="0"/>
                  </a:rPr>
                  <a:t>chi-square distribution </a:t>
                </a:r>
                <a:r>
                  <a:rPr lang="en-US" sz="1700" dirty="0">
                    <a:latin typeface="Arial" panose="020B0604020202020204" pitchFamily="34" charset="0"/>
                    <a:cs typeface="Arial" panose="020B0604020202020204" pitchFamily="34" charset="0"/>
                  </a:rPr>
                  <a:t>with </a:t>
                </a:r>
                <a14:m>
                  <m:oMath xmlns:m="http://schemas.openxmlformats.org/officeDocument/2006/math">
                    <m:r>
                      <a:rPr lang="en-US" sz="1700" i="1" dirty="0" smtClean="0">
                        <a:latin typeface="Cambria Math"/>
                        <a:cs typeface="Arial" panose="020B0604020202020204" pitchFamily="34" charset="0"/>
                      </a:rPr>
                      <m:t>𝑘</m:t>
                    </m:r>
                    <m:r>
                      <a:rPr lang="en-US" sz="1700" i="1" dirty="0" smtClean="0">
                        <a:latin typeface="Cambria Math"/>
                        <a:cs typeface="Arial" panose="020B0604020202020204" pitchFamily="34" charset="0"/>
                      </a:rPr>
                      <m:t> −1</m:t>
                    </m:r>
                  </m:oMath>
                </a14:m>
                <a:r>
                  <a:rPr lang="en-US" sz="1700" dirty="0">
                    <a:latin typeface="Arial" panose="020B0604020202020204" pitchFamily="34" charset="0"/>
                    <a:cs typeface="Arial" panose="020B0604020202020204" pitchFamily="34" charset="0"/>
                  </a:rPr>
                  <a:t> degrees of freedom.</a:t>
                </a:r>
              </a:p>
            </p:txBody>
          </p:sp>
        </mc:Choice>
        <mc:Fallback xmlns="">
          <p:sp>
            <p:nvSpPr>
              <p:cNvPr id="11" name="Rectangle 3"/>
              <p:cNvSpPr>
                <a:spLocks noGrp="1" noRot="1" noChangeAspect="1" noMove="1" noResize="1" noEditPoints="1" noAdjustHandles="1" noChangeArrowheads="1" noChangeShapeType="1" noTextEdit="1"/>
              </p:cNvSpPr>
              <p:nvPr>
                <p:ph idx="1"/>
              </p:nvPr>
            </p:nvSpPr>
            <p:spPr>
              <a:xfrm>
                <a:off x="324457" y="1447183"/>
                <a:ext cx="8436086" cy="5110789"/>
              </a:xfrm>
              <a:blipFill rotWithShape="0">
                <a:blip r:embed="rId2"/>
                <a:stretch>
                  <a:fillRect l="-217" t="-358" r="-1084" b="-2384"/>
                </a:stretch>
              </a:blipFill>
            </p:spPr>
            <p:txBody>
              <a:bodyPr/>
              <a:lstStyle/>
              <a:p>
                <a:r>
                  <a:rPr lang="en-US">
                    <a:noFill/>
                  </a:rPr>
                  <a:t> </a:t>
                </a:r>
              </a:p>
            </p:txBody>
          </p:sp>
        </mc:Fallback>
      </mc:AlternateContent>
      <p:sp>
        <p:nvSpPr>
          <p:cNvPr id="13" name="Rectangle 12"/>
          <p:cNvSpPr/>
          <p:nvPr/>
        </p:nvSpPr>
        <p:spPr>
          <a:xfrm>
            <a:off x="324457" y="2643187"/>
            <a:ext cx="8436085" cy="3988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0197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585784" y="661988"/>
            <a:ext cx="7772400" cy="914400"/>
          </a:xfrm>
        </p:spPr>
        <p:txBody>
          <a:bodyPr>
            <a:normAutofit fontScale="90000"/>
          </a:bodyPr>
          <a:lstStyle/>
          <a:p>
            <a:pPr eaLnBrk="1" hangingPunct="1"/>
            <a:r>
              <a:rPr lang="en-US" dirty="0" smtClean="0">
                <a:latin typeface="Gill Sans" charset="0"/>
                <a:ea typeface="ＭＳ Ｐゴシック" pitchFamily="34" charset="-128"/>
              </a:rPr>
              <a:t>In Chapter 25, We </a:t>
            </a:r>
            <a:r>
              <a:rPr lang="en-US" dirty="0">
                <a:latin typeface="Gill Sans" charset="0"/>
                <a:ea typeface="ＭＳ Ｐゴシック" pitchFamily="34" charset="-128"/>
              </a:rPr>
              <a:t>C</a:t>
            </a:r>
            <a:r>
              <a:rPr lang="en-US" dirty="0" smtClean="0">
                <a:latin typeface="Gill Sans" charset="0"/>
                <a:ea typeface="ＭＳ Ｐゴシック" pitchFamily="34" charset="-128"/>
              </a:rPr>
              <a:t>over …</a:t>
            </a:r>
          </a:p>
        </p:txBody>
      </p:sp>
      <p:sp>
        <p:nvSpPr>
          <p:cNvPr id="12292" name="Rectangle 3"/>
          <p:cNvSpPr>
            <a:spLocks noGrp="1" noChangeArrowheads="1"/>
          </p:cNvSpPr>
          <p:nvPr>
            <p:ph idx="1"/>
          </p:nvPr>
        </p:nvSpPr>
        <p:spPr>
          <a:xfrm>
            <a:off x="571496" y="1862141"/>
            <a:ext cx="7562850" cy="4810125"/>
          </a:xfrm>
        </p:spPr>
        <p:txBody>
          <a:bodyPr>
            <a:normAutofit lnSpcReduction="10000"/>
          </a:bodyPr>
          <a:lstStyle/>
          <a:p>
            <a:r>
              <a:rPr lang="en-US" sz="2800" dirty="0">
                <a:latin typeface="Arial" panose="020B0604020202020204" pitchFamily="34" charset="0"/>
                <a:cs typeface="Arial" panose="020B0604020202020204" pitchFamily="34" charset="0"/>
              </a:rPr>
              <a:t>Two-way tables</a:t>
            </a:r>
          </a:p>
          <a:p>
            <a:r>
              <a:rPr lang="en-US" sz="2800" dirty="0">
                <a:latin typeface="Arial" panose="020B0604020202020204" pitchFamily="34" charset="0"/>
                <a:cs typeface="Arial" panose="020B0604020202020204" pitchFamily="34" charset="0"/>
              </a:rPr>
              <a:t>The problem of multiple comparisons</a:t>
            </a:r>
          </a:p>
          <a:p>
            <a:r>
              <a:rPr lang="en-US" sz="2800" dirty="0">
                <a:latin typeface="Arial" panose="020B0604020202020204" pitchFamily="34" charset="0"/>
                <a:cs typeface="Arial" panose="020B0604020202020204" pitchFamily="34" charset="0"/>
              </a:rPr>
              <a:t>Expected counts in two-way tables</a:t>
            </a:r>
          </a:p>
          <a:p>
            <a:r>
              <a:rPr lang="en-US" sz="2800" dirty="0">
                <a:latin typeface="Arial" panose="020B0604020202020204" pitchFamily="34" charset="0"/>
                <a:cs typeface="Arial" panose="020B0604020202020204" pitchFamily="34" charset="0"/>
              </a:rPr>
              <a:t>The chi-square test statistic</a:t>
            </a:r>
          </a:p>
          <a:p>
            <a:r>
              <a:rPr lang="en-US" sz="2800" dirty="0">
                <a:latin typeface="Arial" panose="020B0604020202020204" pitchFamily="34" charset="0"/>
                <a:cs typeface="Arial" panose="020B0604020202020204" pitchFamily="34" charset="0"/>
              </a:rPr>
              <a:t>Cell counts required for the chi-square test</a:t>
            </a:r>
          </a:p>
          <a:p>
            <a:r>
              <a:rPr lang="en-US" sz="2800" dirty="0">
                <a:latin typeface="Arial" panose="020B0604020202020204" pitchFamily="34" charset="0"/>
                <a:cs typeface="Arial" panose="020B0604020202020204" pitchFamily="34" charset="0"/>
              </a:rPr>
              <a:t>Using technology</a:t>
            </a:r>
          </a:p>
          <a:p>
            <a:r>
              <a:rPr lang="en-US" sz="2800" dirty="0">
                <a:latin typeface="Arial" panose="020B0604020202020204" pitchFamily="34" charset="0"/>
                <a:cs typeface="Arial" panose="020B0604020202020204" pitchFamily="34" charset="0"/>
              </a:rPr>
              <a:t>Uses of the chi-square test: </a:t>
            </a:r>
            <a:r>
              <a:rPr lang="en-US" sz="2800" dirty="0" smtClean="0">
                <a:latin typeface="Arial" panose="020B0604020202020204" pitchFamily="34" charset="0"/>
                <a:cs typeface="Arial" panose="020B0604020202020204" pitchFamily="34" charset="0"/>
              </a:rPr>
              <a:t>independence </a:t>
            </a:r>
            <a:r>
              <a:rPr lang="en-US" sz="2800" dirty="0">
                <a:latin typeface="Arial" panose="020B0604020202020204" pitchFamily="34" charset="0"/>
                <a:cs typeface="Arial" panose="020B0604020202020204" pitchFamily="34" charset="0"/>
              </a:rPr>
              <a:t>and homogeneity</a:t>
            </a:r>
          </a:p>
          <a:p>
            <a:r>
              <a:rPr lang="en-US" sz="2800" dirty="0">
                <a:latin typeface="Arial" panose="020B0604020202020204" pitchFamily="34" charset="0"/>
                <a:cs typeface="Arial" panose="020B0604020202020204" pitchFamily="34" charset="0"/>
              </a:rPr>
              <a:t>The chi-square distributions</a:t>
            </a:r>
          </a:p>
          <a:p>
            <a:r>
              <a:rPr lang="en-US" sz="2800" dirty="0">
                <a:latin typeface="Arial" panose="020B0604020202020204" pitchFamily="34" charset="0"/>
                <a:cs typeface="Arial" panose="020B0604020202020204" pitchFamily="34" charset="0"/>
              </a:rPr>
              <a:t>The chi-square test for goodness of </a:t>
            </a:r>
            <a:r>
              <a:rPr lang="en-US" sz="2800" dirty="0" smtClean="0">
                <a:latin typeface="Arial" panose="020B0604020202020204" pitchFamily="34" charset="0"/>
                <a:cs typeface="Arial" panose="020B0604020202020204" pitchFamily="34" charset="0"/>
              </a:rPr>
              <a:t>fit</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703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28625" y="236180"/>
            <a:ext cx="8570356" cy="1219200"/>
          </a:xfrm>
        </p:spPr>
        <p:txBody>
          <a:bodyPr>
            <a:normAutofit/>
          </a:bodyPr>
          <a:lstStyle/>
          <a:p>
            <a:r>
              <a:rPr lang="en-US" altLang="en-US" sz="3600" dirty="0">
                <a:latin typeface="Gill Sans" charset="0"/>
                <a:ea typeface="ＭＳ Ｐゴシック" pitchFamily="34" charset="-128"/>
              </a:rPr>
              <a:t>The </a:t>
            </a:r>
            <a:r>
              <a:rPr lang="en-US" altLang="en-US" sz="3600" dirty="0" smtClean="0">
                <a:latin typeface="Gill Sans" charset="0"/>
                <a:ea typeface="ＭＳ Ｐゴシック" pitchFamily="34" charset="-128"/>
              </a:rPr>
              <a:t>Chi-Square </a:t>
            </a:r>
            <a:r>
              <a:rPr lang="en-US" altLang="en-US" sz="3600" dirty="0">
                <a:latin typeface="Gill Sans" charset="0"/>
                <a:ea typeface="ＭＳ Ｐゴシック" pitchFamily="34" charset="-128"/>
              </a:rPr>
              <a:t>T</a:t>
            </a:r>
            <a:r>
              <a:rPr lang="en-US" altLang="en-US" sz="3600" dirty="0" smtClean="0">
                <a:latin typeface="Gill Sans" charset="0"/>
                <a:ea typeface="ＭＳ Ｐゴシック" pitchFamily="34" charset="-128"/>
              </a:rPr>
              <a:t>est </a:t>
            </a:r>
            <a:r>
              <a:rPr lang="en-US" altLang="en-US" sz="3600" dirty="0">
                <a:latin typeface="Gill Sans" charset="0"/>
                <a:ea typeface="ＭＳ Ｐゴシック" pitchFamily="34" charset="-128"/>
              </a:rPr>
              <a:t>for </a:t>
            </a:r>
            <a:r>
              <a:rPr lang="en-US" altLang="en-US" sz="3600" dirty="0" smtClean="0">
                <a:latin typeface="Gill Sans" charset="0"/>
                <a:ea typeface="ＭＳ Ｐゴシック" pitchFamily="34" charset="-128"/>
              </a:rPr>
              <a:t>Goodness </a:t>
            </a:r>
            <a:r>
              <a:rPr lang="en-US" altLang="en-US" sz="3600" dirty="0">
                <a:latin typeface="Gill Sans" charset="0"/>
                <a:ea typeface="ＭＳ Ｐゴシック" pitchFamily="34" charset="-128"/>
              </a:rPr>
              <a:t>of </a:t>
            </a:r>
            <a:r>
              <a:rPr lang="en-US" altLang="en-US" sz="3600" dirty="0" smtClean="0">
                <a:latin typeface="Gill Sans" charset="0"/>
                <a:ea typeface="ＭＳ Ｐゴシック" pitchFamily="34" charset="-128"/>
              </a:rPr>
              <a:t>Fit</a:t>
            </a:r>
            <a:r>
              <a:rPr lang="en-US" altLang="en-US" sz="3600" dirty="0">
                <a:latin typeface="Gill Sans" charset="0"/>
                <a:ea typeface="ＭＳ Ｐゴシック" pitchFamily="34" charset="-128"/>
              </a:rPr>
              <a:t>*</a:t>
            </a:r>
            <a:endParaRPr lang="en-US" altLang="en-US" sz="3600" dirty="0" smtClean="0">
              <a:latin typeface="Gill Sans" charset="0"/>
              <a:ea typeface="ＭＳ Ｐゴシック" pitchFamily="34" charset="-128"/>
            </a:endParaRPr>
          </a:p>
        </p:txBody>
      </p:sp>
      <p:sp>
        <p:nvSpPr>
          <p:cNvPr id="9" name="Rectangle 3"/>
          <p:cNvSpPr>
            <a:spLocks noGrp="1" noChangeArrowheads="1"/>
          </p:cNvSpPr>
          <p:nvPr>
            <p:ph idx="1"/>
          </p:nvPr>
        </p:nvSpPr>
        <p:spPr>
          <a:xfrm>
            <a:off x="385751" y="1594364"/>
            <a:ext cx="8272474" cy="4892167"/>
          </a:xfrm>
        </p:spPr>
        <p:txBody>
          <a:bodyPr>
            <a:noAutofit/>
          </a:bodyPr>
          <a:lstStyle/>
          <a:p>
            <a:pPr>
              <a:spcAft>
                <a:spcPts val="1200"/>
              </a:spcAft>
            </a:pPr>
            <a:r>
              <a:rPr lang="en-US" sz="2200" dirty="0" smtClean="0">
                <a:latin typeface="Arial" panose="020B0604020202020204" pitchFamily="34" charset="0"/>
                <a:cs typeface="Arial" panose="020B0604020202020204" pitchFamily="34" charset="0"/>
              </a:rPr>
              <a:t>EXAMPLE:   Births </a:t>
            </a:r>
            <a:r>
              <a:rPr lang="en-US" sz="2200" dirty="0">
                <a:latin typeface="Arial" panose="020B0604020202020204" pitchFamily="34" charset="0"/>
                <a:cs typeface="Arial" panose="020B0604020202020204" pitchFamily="34" charset="0"/>
              </a:rPr>
              <a:t>are not evenly distributed across the days of the week. Fewer </a:t>
            </a:r>
            <a:r>
              <a:rPr lang="en-US" sz="2200" dirty="0" smtClean="0">
                <a:latin typeface="Arial" panose="020B0604020202020204" pitchFamily="34" charset="0"/>
                <a:cs typeface="Arial" panose="020B0604020202020204" pitchFamily="34" charset="0"/>
              </a:rPr>
              <a:t>babies are </a:t>
            </a:r>
            <a:r>
              <a:rPr lang="en-US" sz="2200" dirty="0">
                <a:latin typeface="Arial" panose="020B0604020202020204" pitchFamily="34" charset="0"/>
                <a:cs typeface="Arial" panose="020B0604020202020204" pitchFamily="34" charset="0"/>
              </a:rPr>
              <a:t>born on Saturday and Sunday than on other days, probably </a:t>
            </a:r>
            <a:r>
              <a:rPr lang="en-US" sz="2200" dirty="0" smtClean="0">
                <a:latin typeface="Arial" panose="020B0604020202020204" pitchFamily="34" charset="0"/>
                <a:cs typeface="Arial" panose="020B0604020202020204" pitchFamily="34" charset="0"/>
              </a:rPr>
              <a:t>because doctors find </a:t>
            </a:r>
            <a:r>
              <a:rPr lang="en-US" sz="2200" dirty="0">
                <a:latin typeface="Arial" panose="020B0604020202020204" pitchFamily="34" charset="0"/>
                <a:cs typeface="Arial" panose="020B0604020202020204" pitchFamily="34" charset="0"/>
              </a:rPr>
              <a:t>weekend births inconvenient.</a:t>
            </a:r>
          </a:p>
          <a:p>
            <a:pPr>
              <a:spcAft>
                <a:spcPts val="1200"/>
              </a:spcAft>
            </a:pPr>
            <a:r>
              <a:rPr lang="en-US" sz="2200" dirty="0">
                <a:latin typeface="Arial" panose="020B0604020202020204" pitchFamily="34" charset="0"/>
                <a:cs typeface="Arial" panose="020B0604020202020204" pitchFamily="34" charset="0"/>
              </a:rPr>
              <a:t>A random sample of 140 births from local records shows this </a:t>
            </a:r>
            <a:r>
              <a:rPr lang="en-US" sz="2200" dirty="0" smtClean="0">
                <a:latin typeface="Arial" panose="020B0604020202020204" pitchFamily="34" charset="0"/>
                <a:cs typeface="Arial" panose="020B0604020202020204" pitchFamily="34" charset="0"/>
              </a:rPr>
              <a:t>distribution across </a:t>
            </a:r>
            <a:r>
              <a:rPr lang="en-US" sz="2200" dirty="0">
                <a:latin typeface="Arial" panose="020B0604020202020204" pitchFamily="34" charset="0"/>
                <a:cs typeface="Arial" panose="020B0604020202020204" pitchFamily="34" charset="0"/>
              </a:rPr>
              <a:t>the days of the week</a:t>
            </a:r>
            <a:r>
              <a:rPr lang="en-US" sz="2200" dirty="0" smtClean="0">
                <a:latin typeface="Arial" panose="020B0604020202020204" pitchFamily="34" charset="0"/>
                <a:cs typeface="Arial" panose="020B0604020202020204" pitchFamily="34" charset="0"/>
              </a:rPr>
              <a:t>:</a:t>
            </a:r>
          </a:p>
          <a:p>
            <a:pPr>
              <a:spcAft>
                <a:spcPts val="1200"/>
              </a:spcAft>
            </a:pPr>
            <a:endParaRPr lang="en-US" sz="2200" dirty="0" smtClean="0">
              <a:latin typeface="Arial" panose="020B0604020202020204" pitchFamily="34" charset="0"/>
              <a:cs typeface="Arial" panose="020B0604020202020204" pitchFamily="34" charset="0"/>
            </a:endParaRPr>
          </a:p>
          <a:p>
            <a:pPr>
              <a:spcAft>
                <a:spcPts val="1200"/>
              </a:spcAft>
            </a:pPr>
            <a:endParaRPr lang="en-US" sz="2200" b="1" dirty="0" smtClean="0">
              <a:latin typeface="Arial" panose="020B0604020202020204" pitchFamily="34" charset="0"/>
              <a:cs typeface="Arial" panose="020B0604020202020204" pitchFamily="34" charset="0"/>
            </a:endParaRPr>
          </a:p>
          <a:p>
            <a:pPr>
              <a:spcAft>
                <a:spcPts val="600"/>
              </a:spcAft>
            </a:pPr>
            <a:r>
              <a:rPr lang="en-US" sz="2200" dirty="0">
                <a:latin typeface="Arial" panose="020B0604020202020204" pitchFamily="34" charset="0"/>
                <a:cs typeface="Arial" panose="020B0604020202020204" pitchFamily="34" charset="0"/>
              </a:rPr>
              <a:t>Sure enough, the two smallest counts of births are on Saturday and </a:t>
            </a:r>
            <a:r>
              <a:rPr lang="en-US" sz="2200" dirty="0" smtClean="0">
                <a:latin typeface="Arial" panose="020B0604020202020204" pitchFamily="34" charset="0"/>
                <a:cs typeface="Arial" panose="020B0604020202020204" pitchFamily="34" charset="0"/>
              </a:rPr>
              <a:t>Sunday</a:t>
            </a:r>
            <a:r>
              <a:rPr lang="en-US" sz="2200" dirty="0">
                <a:latin typeface="Arial" panose="020B0604020202020204" pitchFamily="34" charset="0"/>
                <a:cs typeface="Arial" panose="020B0604020202020204" pitchFamily="34" charset="0"/>
              </a:rPr>
              <a:t>. Do these data give </a:t>
            </a:r>
            <a:r>
              <a:rPr lang="en-US" sz="2200" dirty="0" smtClean="0">
                <a:latin typeface="Arial" panose="020B0604020202020204" pitchFamily="34" charset="0"/>
                <a:cs typeface="Arial" panose="020B0604020202020204" pitchFamily="34" charset="0"/>
              </a:rPr>
              <a:t>significant </a:t>
            </a:r>
            <a:r>
              <a:rPr lang="en-US" sz="2200" dirty="0">
                <a:latin typeface="Arial" panose="020B0604020202020204" pitchFamily="34" charset="0"/>
                <a:cs typeface="Arial" panose="020B0604020202020204" pitchFamily="34" charset="0"/>
              </a:rPr>
              <a:t>evidence that local births are </a:t>
            </a:r>
            <a:r>
              <a:rPr lang="en-US" sz="2200" dirty="0" smtClean="0">
                <a:latin typeface="Arial" panose="020B0604020202020204" pitchFamily="34" charset="0"/>
                <a:cs typeface="Arial" panose="020B0604020202020204" pitchFamily="34" charset="0"/>
              </a:rPr>
              <a:t>not equally </a:t>
            </a:r>
            <a:r>
              <a:rPr lang="en-US" sz="2200" dirty="0">
                <a:latin typeface="Arial" panose="020B0604020202020204" pitchFamily="34" charset="0"/>
                <a:cs typeface="Arial" panose="020B0604020202020204" pitchFamily="34" charset="0"/>
              </a:rPr>
              <a:t>likely on all days of the week?</a:t>
            </a:r>
          </a:p>
        </p:txBody>
      </p:sp>
      <p:graphicFrame>
        <p:nvGraphicFramePr>
          <p:cNvPr id="4" name="Table 3"/>
          <p:cNvGraphicFramePr>
            <a:graphicFrameLocks noGrp="1"/>
          </p:cNvGraphicFramePr>
          <p:nvPr>
            <p:extLst>
              <p:ext uri="{D42A27DB-BD31-4B8C-83A1-F6EECF244321}">
                <p14:modId xmlns:p14="http://schemas.microsoft.com/office/powerpoint/2010/main" val="252642690"/>
              </p:ext>
            </p:extLst>
          </p:nvPr>
        </p:nvGraphicFramePr>
        <p:xfrm>
          <a:off x="730044" y="4112096"/>
          <a:ext cx="7752744" cy="741680"/>
        </p:xfrm>
        <a:graphic>
          <a:graphicData uri="http://schemas.openxmlformats.org/drawingml/2006/table">
            <a:tbl>
              <a:tblPr firstRow="1" bandRow="1">
                <a:tableStyleId>{5C22544A-7EE6-4342-B048-85BDC9FD1C3A}</a:tableStyleId>
              </a:tblPr>
              <a:tblGrid>
                <a:gridCol w="969093"/>
                <a:gridCol w="969093"/>
                <a:gridCol w="969093"/>
                <a:gridCol w="969093"/>
                <a:gridCol w="969093"/>
                <a:gridCol w="969093"/>
                <a:gridCol w="969093"/>
                <a:gridCol w="969093"/>
              </a:tblGrid>
              <a:tr h="370840">
                <a:tc>
                  <a:txBody>
                    <a:bodyPr/>
                    <a:lstStyle/>
                    <a:p>
                      <a:r>
                        <a:rPr lang="en-US" dirty="0" smtClean="0"/>
                        <a:t>Day</a:t>
                      </a:r>
                      <a:endParaRPr lang="en-US" dirty="0"/>
                    </a:p>
                  </a:txBody>
                  <a:tcPr/>
                </a:tc>
                <a:tc>
                  <a:txBody>
                    <a:bodyPr/>
                    <a:lstStyle/>
                    <a:p>
                      <a:pPr algn="ctr"/>
                      <a:r>
                        <a:rPr lang="en-US" dirty="0" smtClean="0"/>
                        <a:t>Sun.</a:t>
                      </a:r>
                      <a:endParaRPr lang="en-US" dirty="0"/>
                    </a:p>
                  </a:txBody>
                  <a:tcPr/>
                </a:tc>
                <a:tc>
                  <a:txBody>
                    <a:bodyPr/>
                    <a:lstStyle/>
                    <a:p>
                      <a:pPr algn="ctr"/>
                      <a:r>
                        <a:rPr lang="en-US" dirty="0" smtClean="0"/>
                        <a:t>Mon.</a:t>
                      </a:r>
                      <a:endParaRPr lang="en-US" dirty="0"/>
                    </a:p>
                  </a:txBody>
                  <a:tcPr/>
                </a:tc>
                <a:tc>
                  <a:txBody>
                    <a:bodyPr/>
                    <a:lstStyle/>
                    <a:p>
                      <a:pPr algn="ctr"/>
                      <a:r>
                        <a:rPr lang="en-US" dirty="0" smtClean="0"/>
                        <a:t>Tues.</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a:t>
                      </a:r>
                      <a:endParaRPr lang="en-US" dirty="0"/>
                    </a:p>
                  </a:txBody>
                  <a:tcPr/>
                </a:tc>
                <a:tc>
                  <a:txBody>
                    <a:bodyPr/>
                    <a:lstStyle/>
                    <a:p>
                      <a:pPr algn="ctr"/>
                      <a:r>
                        <a:rPr lang="en-US" dirty="0" smtClean="0"/>
                        <a:t>Fri.</a:t>
                      </a:r>
                      <a:endParaRPr lang="en-US" dirty="0"/>
                    </a:p>
                  </a:txBody>
                  <a:tcPr/>
                </a:tc>
                <a:tc>
                  <a:txBody>
                    <a:bodyPr/>
                    <a:lstStyle/>
                    <a:p>
                      <a:pPr algn="ctr"/>
                      <a:r>
                        <a:rPr lang="en-US" dirty="0" smtClean="0"/>
                        <a:t>Sat.</a:t>
                      </a:r>
                      <a:endParaRPr lang="en-US" dirty="0"/>
                    </a:p>
                  </a:txBody>
                  <a:tcPr/>
                </a:tc>
              </a:tr>
              <a:tr h="370840">
                <a:tc>
                  <a:txBody>
                    <a:bodyPr/>
                    <a:lstStyle/>
                    <a:p>
                      <a:r>
                        <a:rPr lang="en-US" dirty="0" smtClean="0"/>
                        <a:t>Births</a:t>
                      </a:r>
                      <a:endParaRPr lang="en-US" dirty="0"/>
                    </a:p>
                  </a:txBody>
                  <a:tcPr/>
                </a:tc>
                <a:tc>
                  <a:txBody>
                    <a:bodyPr/>
                    <a:lstStyle/>
                    <a:p>
                      <a:pPr algn="ctr"/>
                      <a:r>
                        <a:rPr lang="en-US" dirty="0" smtClean="0"/>
                        <a:t>13</a:t>
                      </a:r>
                      <a:endParaRPr lang="en-US" dirty="0"/>
                    </a:p>
                  </a:txBody>
                  <a:tcPr/>
                </a:tc>
                <a:tc>
                  <a:txBody>
                    <a:bodyPr/>
                    <a:lstStyle/>
                    <a:p>
                      <a:pPr algn="ctr"/>
                      <a:r>
                        <a:rPr lang="en-US" dirty="0" smtClean="0"/>
                        <a:t>23</a:t>
                      </a:r>
                      <a:endParaRPr lang="en-US" dirty="0"/>
                    </a:p>
                  </a:txBody>
                  <a:tcPr/>
                </a:tc>
                <a:tc>
                  <a:txBody>
                    <a:bodyPr/>
                    <a:lstStyle/>
                    <a:p>
                      <a:pPr algn="ctr"/>
                      <a:r>
                        <a:rPr lang="en-US" dirty="0" smtClean="0"/>
                        <a:t>24</a:t>
                      </a:r>
                      <a:endParaRPr lang="en-US" dirty="0"/>
                    </a:p>
                  </a:txBody>
                  <a:tcPr/>
                </a:tc>
                <a:tc>
                  <a:txBody>
                    <a:bodyPr/>
                    <a:lstStyle/>
                    <a:p>
                      <a:pPr algn="ctr"/>
                      <a:r>
                        <a:rPr lang="en-US" dirty="0" smtClean="0"/>
                        <a:t>20</a:t>
                      </a:r>
                      <a:endParaRPr lang="en-US" dirty="0"/>
                    </a:p>
                  </a:txBody>
                  <a:tcPr/>
                </a:tc>
                <a:tc>
                  <a:txBody>
                    <a:bodyPr/>
                    <a:lstStyle/>
                    <a:p>
                      <a:pPr algn="ctr"/>
                      <a:r>
                        <a:rPr lang="en-US" dirty="0" smtClean="0"/>
                        <a:t>27</a:t>
                      </a:r>
                      <a:endParaRPr lang="en-US"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r>
            </a:tbl>
          </a:graphicData>
        </a:graphic>
      </p:graphicFrame>
    </p:spTree>
    <p:extLst>
      <p:ext uri="{BB962C8B-B14F-4D97-AF65-F5344CB8AC3E}">
        <p14:creationId xmlns:p14="http://schemas.microsoft.com/office/powerpoint/2010/main" val="3889732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75857" y="278442"/>
            <a:ext cx="8468105" cy="1219200"/>
          </a:xfrm>
        </p:spPr>
        <p:txBody>
          <a:bodyPr>
            <a:normAutofit/>
          </a:bodyPr>
          <a:lstStyle/>
          <a:p>
            <a:r>
              <a:rPr lang="en-US" altLang="en-US" sz="3600" dirty="0">
                <a:latin typeface="Gill Sans" charset="0"/>
                <a:ea typeface="ＭＳ Ｐゴシック" pitchFamily="34" charset="-128"/>
              </a:rPr>
              <a:t>The </a:t>
            </a:r>
            <a:r>
              <a:rPr lang="en-US" altLang="en-US" sz="3600" dirty="0" smtClean="0">
                <a:latin typeface="Gill Sans" charset="0"/>
                <a:ea typeface="ＭＳ Ｐゴシック" pitchFamily="34" charset="-128"/>
              </a:rPr>
              <a:t>Chi-Square </a:t>
            </a:r>
            <a:r>
              <a:rPr lang="en-US" altLang="en-US" sz="3600" dirty="0">
                <a:latin typeface="Gill Sans" charset="0"/>
                <a:ea typeface="ＭＳ Ｐゴシック" pitchFamily="34" charset="-128"/>
              </a:rPr>
              <a:t>T</a:t>
            </a:r>
            <a:r>
              <a:rPr lang="en-US" altLang="en-US" sz="3600" dirty="0" smtClean="0">
                <a:latin typeface="Gill Sans" charset="0"/>
                <a:ea typeface="ＭＳ Ｐゴシック" pitchFamily="34" charset="-128"/>
              </a:rPr>
              <a:t>est </a:t>
            </a:r>
            <a:r>
              <a:rPr lang="en-US" altLang="en-US" sz="3600" dirty="0">
                <a:latin typeface="Gill Sans" charset="0"/>
                <a:ea typeface="ＭＳ Ｐゴシック" pitchFamily="34" charset="-128"/>
              </a:rPr>
              <a:t>for </a:t>
            </a:r>
            <a:r>
              <a:rPr lang="en-US" altLang="en-US" sz="3600" dirty="0" smtClean="0">
                <a:latin typeface="Gill Sans" charset="0"/>
                <a:ea typeface="ＭＳ Ｐゴシック" pitchFamily="34" charset="-128"/>
              </a:rPr>
              <a:t>Goodness </a:t>
            </a:r>
            <a:r>
              <a:rPr lang="en-US" altLang="en-US" sz="3600" dirty="0">
                <a:latin typeface="Gill Sans" charset="0"/>
                <a:ea typeface="ＭＳ Ｐゴシック" pitchFamily="34" charset="-128"/>
              </a:rPr>
              <a:t>of </a:t>
            </a:r>
            <a:r>
              <a:rPr lang="en-US" altLang="en-US" sz="3600" dirty="0" smtClean="0">
                <a:latin typeface="Gill Sans" charset="0"/>
                <a:ea typeface="ＭＳ Ｐゴシック" pitchFamily="34" charset="-128"/>
              </a:rPr>
              <a:t>Fit</a:t>
            </a:r>
            <a:r>
              <a:rPr lang="en-US" altLang="en-US" sz="3600" dirty="0">
                <a:latin typeface="Gill Sans" charset="0"/>
                <a:ea typeface="ＭＳ Ｐゴシック" pitchFamily="34" charset="-128"/>
              </a:rPr>
              <a:t>*</a:t>
            </a:r>
            <a:endParaRPr lang="en-US" altLang="en-US" sz="3600" dirty="0" smtClean="0">
              <a:latin typeface="Gill Sans" charset="0"/>
              <a:ea typeface="ＭＳ Ｐゴシック" pitchFamily="34" charset="-128"/>
            </a:endParaRPr>
          </a:p>
        </p:txBody>
      </p:sp>
      <mc:AlternateContent xmlns:mc="http://schemas.openxmlformats.org/markup-compatibility/2006" xmlns:a14="http://schemas.microsoft.com/office/drawing/2010/main">
        <mc:Choice Requires="a14">
          <p:sp>
            <p:nvSpPr>
              <p:cNvPr id="9" name="Rectangle 3"/>
              <p:cNvSpPr>
                <a:spLocks noGrp="1" noChangeArrowheads="1"/>
              </p:cNvSpPr>
              <p:nvPr>
                <p:ph idx="1"/>
              </p:nvPr>
            </p:nvSpPr>
            <p:spPr>
              <a:xfrm>
                <a:off x="361344" y="1694377"/>
                <a:ext cx="8224680" cy="4820729"/>
              </a:xfrm>
            </p:spPr>
            <p:txBody>
              <a:bodyPr>
                <a:normAutofit fontScale="62500" lnSpcReduction="20000"/>
              </a:bodyPr>
              <a:lstStyle/>
              <a:p>
                <a:pPr>
                  <a:spcAft>
                    <a:spcPts val="1200"/>
                  </a:spcAft>
                </a:pPr>
                <a:r>
                  <a:rPr lang="en-US" sz="3600" dirty="0" smtClean="0">
                    <a:latin typeface="Arial" panose="020B0604020202020204" pitchFamily="34" charset="0"/>
                    <a:cs typeface="Arial" panose="020B0604020202020204" pitchFamily="34" charset="0"/>
                  </a:rPr>
                  <a:t>The null hypothesis for births says </a:t>
                </a:r>
                <a:r>
                  <a:rPr lang="en-US" sz="3600" dirty="0">
                    <a:latin typeface="Arial" panose="020B0604020202020204" pitchFamily="34" charset="0"/>
                    <a:cs typeface="Arial" panose="020B0604020202020204" pitchFamily="34" charset="0"/>
                  </a:rPr>
                  <a:t>that they are evenly distributed. To state the hypotheses carefully, write </a:t>
                </a:r>
                <a:r>
                  <a:rPr lang="en-US" sz="3600" dirty="0" smtClean="0">
                    <a:latin typeface="Arial" panose="020B0604020202020204" pitchFamily="34" charset="0"/>
                    <a:cs typeface="Arial" panose="020B0604020202020204" pitchFamily="34" charset="0"/>
                  </a:rPr>
                  <a:t>the discrete </a:t>
                </a:r>
                <a:r>
                  <a:rPr lang="en-US" sz="3600" dirty="0">
                    <a:latin typeface="Arial" panose="020B0604020202020204" pitchFamily="34" charset="0"/>
                    <a:cs typeface="Arial" panose="020B0604020202020204" pitchFamily="34" charset="0"/>
                  </a:rPr>
                  <a:t>probability distribution for days of birth</a:t>
                </a:r>
                <a:r>
                  <a:rPr lang="en-US" sz="3600" dirty="0" smtClean="0">
                    <a:latin typeface="Arial" panose="020B0604020202020204" pitchFamily="34" charset="0"/>
                    <a:cs typeface="Arial" panose="020B0604020202020204" pitchFamily="34" charset="0"/>
                  </a:rPr>
                  <a:t>:</a:t>
                </a:r>
              </a:p>
              <a:p>
                <a:pPr>
                  <a:spcAft>
                    <a:spcPts val="1200"/>
                  </a:spcAft>
                </a:pPr>
                <a:endParaRPr lang="en-US" sz="3600" dirty="0">
                  <a:latin typeface="Arial" panose="020B0604020202020204" pitchFamily="34" charset="0"/>
                  <a:cs typeface="Arial" panose="020B0604020202020204" pitchFamily="34" charset="0"/>
                </a:endParaRPr>
              </a:p>
              <a:p>
                <a:pPr>
                  <a:spcAft>
                    <a:spcPts val="1200"/>
                  </a:spcAft>
                </a:pPr>
                <a:endParaRPr lang="en-US" sz="3600" dirty="0" smtClean="0">
                  <a:latin typeface="Arial" panose="020B0604020202020204" pitchFamily="34" charset="0"/>
                  <a:cs typeface="Arial" panose="020B0604020202020204" pitchFamily="34" charset="0"/>
                </a:endParaRPr>
              </a:p>
              <a:p>
                <a:pPr>
                  <a:spcAft>
                    <a:spcPts val="1200"/>
                  </a:spcAft>
                </a:pPr>
                <a:r>
                  <a:rPr lang="en-US" sz="3600" dirty="0" smtClean="0">
                    <a:latin typeface="Arial" panose="020B0604020202020204" pitchFamily="34" charset="0"/>
                    <a:cs typeface="Arial" panose="020B0604020202020204" pitchFamily="34" charset="0"/>
                  </a:rPr>
                  <a:t>The null hypothesis says the probabilities are the same on all days, so</a:t>
                </a:r>
              </a:p>
              <a:p>
                <a:pPr marL="68580" indent="0" algn="ctr">
                  <a:spcAft>
                    <a:spcPts val="1200"/>
                  </a:spcAft>
                  <a:buNone/>
                </a:pPr>
                <a14:m>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𝐻</m:t>
                        </m:r>
                      </m:e>
                      <m:sub>
                        <m:r>
                          <a:rPr lang="en-US" sz="3600" i="1" dirty="0">
                            <a:latin typeface="Cambria Math"/>
                            <a:cs typeface="Arial" panose="020B0604020202020204" pitchFamily="34" charset="0"/>
                          </a:rPr>
                          <m:t>0</m:t>
                        </m:r>
                      </m:sub>
                    </m:sSub>
                    <m:r>
                      <a:rPr lang="en-US" sz="3600" i="1" dirty="0">
                        <a:latin typeface="Cambria Math"/>
                        <a:cs typeface="Arial" panose="020B0604020202020204" pitchFamily="34" charset="0"/>
                      </a:rPr>
                      <m:t> </m:t>
                    </m:r>
                  </m:oMath>
                </a14:m>
                <a:r>
                  <a:rPr lang="en-US" sz="3600" dirty="0">
                    <a:latin typeface="Arial" panose="020B0604020202020204" pitchFamily="34" charset="0"/>
                    <a:cs typeface="Arial" panose="020B0604020202020204" pitchFamily="34" charset="0"/>
                  </a:rPr>
                  <a:t>: </a:t>
                </a:r>
                <a14:m>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i="1" dirty="0">
                            <a:latin typeface="Cambria Math"/>
                            <a:cs typeface="Arial" panose="020B0604020202020204" pitchFamily="34" charset="0"/>
                          </a:rPr>
                          <m:t>1</m:t>
                        </m:r>
                      </m:sub>
                    </m:sSub>
                    <m:r>
                      <a:rPr lang="en-US" sz="3600" i="1" dirty="0">
                        <a:latin typeface="Cambria Math"/>
                        <a:cs typeface="Arial" panose="020B0604020202020204" pitchFamily="34" charset="0"/>
                      </a:rPr>
                      <m:t>=</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2</m:t>
                        </m:r>
                      </m:sub>
                    </m:sSub>
                    <m:r>
                      <a:rPr lang="en-US" sz="3600" i="1" dirty="0">
                        <a:latin typeface="Cambria Math"/>
                        <a:cs typeface="Arial" panose="020B0604020202020204" pitchFamily="34" charset="0"/>
                      </a:rPr>
                      <m:t>=</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3</m:t>
                        </m:r>
                      </m:sub>
                    </m:sSub>
                    <m:r>
                      <a:rPr lang="en-US" sz="3600" i="1" dirty="0">
                        <a:latin typeface="Cambria Math"/>
                        <a:cs typeface="Arial" panose="020B0604020202020204" pitchFamily="34" charset="0"/>
                      </a:rPr>
                      <m:t>=</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4</m:t>
                        </m:r>
                      </m:sub>
                    </m:sSub>
                    <m:r>
                      <a:rPr lang="en-US" sz="3600" i="1" dirty="0">
                        <a:latin typeface="Cambria Math"/>
                        <a:cs typeface="Arial" panose="020B0604020202020204" pitchFamily="34" charset="0"/>
                      </a:rPr>
                      <m:t>=</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5</m:t>
                        </m:r>
                      </m:sub>
                    </m:sSub>
                    <m:r>
                      <a:rPr lang="en-US" sz="3600" i="1" dirty="0">
                        <a:latin typeface="Cambria Math"/>
                        <a:cs typeface="Arial" panose="020B0604020202020204" pitchFamily="34" charset="0"/>
                      </a:rPr>
                      <m:t>=</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6</m:t>
                        </m:r>
                      </m:sub>
                    </m:sSub>
                    <m:r>
                      <a:rPr lang="en-US" sz="3600" i="1" dirty="0">
                        <a:latin typeface="Cambria Math"/>
                        <a:cs typeface="Arial" panose="020B0604020202020204" pitchFamily="34" charset="0"/>
                      </a:rPr>
                      <m:t>=</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7</m:t>
                        </m:r>
                      </m:sub>
                    </m:sSub>
                    <m:r>
                      <a:rPr lang="en-US" sz="3600" b="0" i="1" dirty="0" smtClean="0">
                        <a:latin typeface="Cambria Math"/>
                        <a:cs typeface="Arial" panose="020B0604020202020204" pitchFamily="34" charset="0"/>
                      </a:rPr>
                      <m:t>=</m:t>
                    </m:r>
                    <m:f>
                      <m:fPr>
                        <m:ctrlPr>
                          <a:rPr lang="en-US" sz="3600" b="0" i="1" dirty="0" smtClean="0">
                            <a:latin typeface="Cambria Math"/>
                            <a:cs typeface="Arial" panose="020B0604020202020204" pitchFamily="34" charset="0"/>
                          </a:rPr>
                        </m:ctrlPr>
                      </m:fPr>
                      <m:num>
                        <m:r>
                          <a:rPr lang="en-US" sz="3600" b="0" i="1" dirty="0" smtClean="0">
                            <a:latin typeface="Cambria Math"/>
                            <a:cs typeface="Arial" panose="020B0604020202020204" pitchFamily="34" charset="0"/>
                          </a:rPr>
                          <m:t>1</m:t>
                        </m:r>
                      </m:num>
                      <m:den>
                        <m:r>
                          <a:rPr lang="en-US" sz="3600" b="0" i="1" dirty="0" smtClean="0">
                            <a:latin typeface="Cambria Math"/>
                            <a:cs typeface="Arial" panose="020B0604020202020204" pitchFamily="34" charset="0"/>
                          </a:rPr>
                          <m:t>7</m:t>
                        </m:r>
                      </m:den>
                    </m:f>
                  </m:oMath>
                </a14:m>
                <a:endParaRPr lang="en-US" sz="3600" b="0" dirty="0" smtClean="0">
                  <a:latin typeface="Arial" panose="020B0604020202020204" pitchFamily="34" charset="0"/>
                  <a:cs typeface="Arial" panose="020B0604020202020204" pitchFamily="34" charset="0"/>
                </a:endParaRPr>
              </a:p>
              <a:p>
                <a:pPr>
                  <a:spcAft>
                    <a:spcPts val="1200"/>
                  </a:spcAft>
                </a:pPr>
                <a:r>
                  <a:rPr lang="en-US" sz="3600" dirty="0" smtClean="0">
                    <a:latin typeface="Arial" panose="020B0604020202020204" pitchFamily="34" charset="0"/>
                    <a:cs typeface="Arial" panose="020B0604020202020204" pitchFamily="34" charset="0"/>
                  </a:rPr>
                  <a:t>The alternative hypothesis says they are not all equally probable:</a:t>
                </a:r>
              </a:p>
              <a:p>
                <a:pPr marL="68580" indent="0" algn="ctr">
                  <a:spcAft>
                    <a:spcPts val="1200"/>
                  </a:spcAft>
                  <a:buNone/>
                </a:pPr>
                <a14:m>
                  <m:oMath xmlns:m="http://schemas.openxmlformats.org/officeDocument/2006/math">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𝐻</m:t>
                        </m:r>
                      </m:e>
                      <m:sub>
                        <m:r>
                          <a:rPr lang="en-US" sz="3600" b="0" i="1" dirty="0" smtClean="0">
                            <a:latin typeface="Cambria Math"/>
                            <a:cs typeface="Arial" panose="020B0604020202020204" pitchFamily="34" charset="0"/>
                          </a:rPr>
                          <m:t>𝑎</m:t>
                        </m:r>
                      </m:sub>
                    </m:sSub>
                    <m:r>
                      <a:rPr lang="en-US" sz="3600" i="1" dirty="0">
                        <a:latin typeface="Cambria Math"/>
                        <a:cs typeface="Arial" panose="020B0604020202020204" pitchFamily="34" charset="0"/>
                      </a:rPr>
                      <m:t> </m:t>
                    </m:r>
                  </m:oMath>
                </a14:m>
                <a:r>
                  <a:rPr lang="en-US" sz="3600" dirty="0">
                    <a:latin typeface="Arial" panose="020B0604020202020204" pitchFamily="34" charset="0"/>
                    <a:cs typeface="Arial" panose="020B0604020202020204" pitchFamily="34" charset="0"/>
                  </a:rPr>
                  <a:t>: </a:t>
                </a:r>
                <a14:m>
                  <m:oMath xmlns:m="http://schemas.openxmlformats.org/officeDocument/2006/math">
                    <m:r>
                      <m:rPr>
                        <m:nor/>
                      </m:rPr>
                      <a:rPr lang="en-US" sz="3600" b="0" i="0" dirty="0" smtClean="0">
                        <a:latin typeface="Cambria Math"/>
                        <a:cs typeface="Arial" panose="020B0604020202020204" pitchFamily="34" charset="0"/>
                      </a:rPr>
                      <m:t>not</m:t>
                    </m:r>
                    <m:r>
                      <m:rPr>
                        <m:nor/>
                      </m:rPr>
                      <a:rPr lang="en-US" sz="3600" b="0" i="0" dirty="0" smtClean="0">
                        <a:latin typeface="Cambria Math"/>
                        <a:cs typeface="Arial" panose="020B0604020202020204" pitchFamily="34" charset="0"/>
                      </a:rPr>
                      <m:t> </m:t>
                    </m:r>
                    <m:r>
                      <m:rPr>
                        <m:nor/>
                      </m:rPr>
                      <a:rPr lang="en-US" sz="3600" b="0" i="0" dirty="0" smtClean="0">
                        <a:latin typeface="Cambria Math"/>
                        <a:cs typeface="Arial" panose="020B0604020202020204" pitchFamily="34" charset="0"/>
                      </a:rPr>
                      <m:t>all</m:t>
                    </m:r>
                    <m:r>
                      <m:rPr>
                        <m:nor/>
                      </m:rPr>
                      <a:rPr lang="en-US" sz="3600" b="0" i="0" dirty="0" smtClean="0">
                        <a:latin typeface="Cambria Math"/>
                        <a:cs typeface="Arial" panose="020B0604020202020204" pitchFamily="34" charset="0"/>
                      </a:rPr>
                      <m:t> </m:t>
                    </m:r>
                    <m:sSub>
                      <m:sSubPr>
                        <m:ctrlPr>
                          <a:rPr lang="en-US" sz="3600" i="1" dirty="0">
                            <a:latin typeface="Cambria Math"/>
                            <a:cs typeface="Arial" panose="020B0604020202020204" pitchFamily="34" charset="0"/>
                          </a:rPr>
                        </m:ctrlPr>
                      </m:sSubPr>
                      <m:e>
                        <m:r>
                          <a:rPr lang="en-US" sz="3600" i="1" dirty="0">
                            <a:latin typeface="Cambria Math"/>
                            <a:cs typeface="Arial" panose="020B0604020202020204" pitchFamily="34" charset="0"/>
                          </a:rPr>
                          <m:t>𝑝</m:t>
                        </m:r>
                      </m:e>
                      <m:sub>
                        <m:r>
                          <a:rPr lang="en-US" sz="3600" b="0" i="1" dirty="0" smtClean="0">
                            <a:latin typeface="Cambria Math"/>
                            <a:cs typeface="Arial" panose="020B0604020202020204" pitchFamily="34" charset="0"/>
                          </a:rPr>
                          <m:t>𝑖</m:t>
                        </m:r>
                      </m:sub>
                    </m:sSub>
                    <m:r>
                      <a:rPr lang="en-US" sz="3600" i="1" dirty="0">
                        <a:latin typeface="Cambria Math"/>
                        <a:cs typeface="Arial" panose="020B0604020202020204" pitchFamily="34" charset="0"/>
                      </a:rPr>
                      <m:t>=</m:t>
                    </m:r>
                    <m:f>
                      <m:fPr>
                        <m:ctrlPr>
                          <a:rPr lang="en-US" sz="3600" i="1" dirty="0" smtClean="0">
                            <a:latin typeface="Cambria Math"/>
                            <a:cs typeface="Arial" panose="020B0604020202020204" pitchFamily="34" charset="0"/>
                          </a:rPr>
                        </m:ctrlPr>
                      </m:fPr>
                      <m:num>
                        <m:r>
                          <a:rPr lang="en-US" sz="3600" i="1" dirty="0">
                            <a:latin typeface="Cambria Math"/>
                            <a:cs typeface="Arial" panose="020B0604020202020204" pitchFamily="34" charset="0"/>
                          </a:rPr>
                          <m:t>1</m:t>
                        </m:r>
                      </m:num>
                      <m:den>
                        <m:r>
                          <a:rPr lang="en-US" sz="3600" i="1" dirty="0">
                            <a:latin typeface="Cambria Math"/>
                            <a:cs typeface="Arial" panose="020B0604020202020204" pitchFamily="34" charset="0"/>
                          </a:rPr>
                          <m:t>7</m:t>
                        </m:r>
                      </m:den>
                    </m:f>
                  </m:oMath>
                </a14:m>
                <a:endParaRPr lang="en-US" sz="3600" dirty="0" smtClean="0">
                  <a:latin typeface="Arial" panose="020B0604020202020204" pitchFamily="34" charset="0"/>
                  <a:cs typeface="Arial" panose="020B0604020202020204" pitchFamily="34" charset="0"/>
                </a:endParaRPr>
              </a:p>
            </p:txBody>
          </p:sp>
        </mc:Choice>
        <mc:Fallback xmlns="">
          <p:sp>
            <p:nvSpPr>
              <p:cNvPr id="9" name="Rectangle 3"/>
              <p:cNvSpPr>
                <a:spLocks noGrp="1" noRot="1" noChangeAspect="1" noMove="1" noResize="1" noEditPoints="1" noAdjustHandles="1" noChangeArrowheads="1" noChangeShapeType="1" noTextEdit="1"/>
              </p:cNvSpPr>
              <p:nvPr>
                <p:ph idx="1"/>
              </p:nvPr>
            </p:nvSpPr>
            <p:spPr>
              <a:xfrm>
                <a:off x="361344" y="1694377"/>
                <a:ext cx="8224680" cy="4820729"/>
              </a:xfrm>
              <a:blipFill rotWithShape="0">
                <a:blip r:embed="rId2"/>
                <a:stretch>
                  <a:fillRect l="-741" t="-2528" b="-1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509000469"/>
                  </p:ext>
                </p:extLst>
              </p:nvPr>
            </p:nvGraphicFramePr>
            <p:xfrm>
              <a:off x="560436" y="2775547"/>
              <a:ext cx="7996092" cy="741680"/>
            </p:xfrm>
            <a:graphic>
              <a:graphicData uri="http://schemas.openxmlformats.org/drawingml/2006/table">
                <a:tbl>
                  <a:tblPr firstRow="1" bandRow="1">
                    <a:tableStyleId>{5C22544A-7EE6-4342-B048-85BDC9FD1C3A}</a:tableStyleId>
                  </a:tblPr>
                  <a:tblGrid>
                    <a:gridCol w="1356851"/>
                    <a:gridCol w="824683"/>
                    <a:gridCol w="969093"/>
                    <a:gridCol w="969093"/>
                    <a:gridCol w="969093"/>
                    <a:gridCol w="969093"/>
                    <a:gridCol w="969093"/>
                    <a:gridCol w="969093"/>
                  </a:tblGrid>
                  <a:tr h="370840">
                    <a:tc>
                      <a:txBody>
                        <a:bodyPr/>
                        <a:lstStyle/>
                        <a:p>
                          <a:r>
                            <a:rPr lang="en-US" dirty="0" smtClean="0"/>
                            <a:t>Day</a:t>
                          </a:r>
                          <a:endParaRPr lang="en-US" dirty="0"/>
                        </a:p>
                      </a:txBody>
                      <a:tcPr/>
                    </a:tc>
                    <a:tc>
                      <a:txBody>
                        <a:bodyPr/>
                        <a:lstStyle/>
                        <a:p>
                          <a:pPr algn="ctr"/>
                          <a:r>
                            <a:rPr lang="en-US" dirty="0" smtClean="0"/>
                            <a:t>Sun.</a:t>
                          </a:r>
                          <a:endParaRPr lang="en-US" dirty="0"/>
                        </a:p>
                      </a:txBody>
                      <a:tcPr/>
                    </a:tc>
                    <a:tc>
                      <a:txBody>
                        <a:bodyPr/>
                        <a:lstStyle/>
                        <a:p>
                          <a:pPr algn="ctr"/>
                          <a:r>
                            <a:rPr lang="en-US" dirty="0" smtClean="0"/>
                            <a:t>Mon.</a:t>
                          </a:r>
                          <a:endParaRPr lang="en-US" dirty="0"/>
                        </a:p>
                      </a:txBody>
                      <a:tcPr/>
                    </a:tc>
                    <a:tc>
                      <a:txBody>
                        <a:bodyPr/>
                        <a:lstStyle/>
                        <a:p>
                          <a:pPr algn="ctr"/>
                          <a:r>
                            <a:rPr lang="en-US" dirty="0" smtClean="0"/>
                            <a:t>Tues.</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a:t>
                          </a:r>
                          <a:endParaRPr lang="en-US" dirty="0"/>
                        </a:p>
                      </a:txBody>
                      <a:tcPr/>
                    </a:tc>
                    <a:tc>
                      <a:txBody>
                        <a:bodyPr/>
                        <a:lstStyle/>
                        <a:p>
                          <a:pPr algn="ctr"/>
                          <a:r>
                            <a:rPr lang="en-US" dirty="0" smtClean="0"/>
                            <a:t>Fri.</a:t>
                          </a:r>
                          <a:endParaRPr lang="en-US" dirty="0"/>
                        </a:p>
                      </a:txBody>
                      <a:tcPr/>
                    </a:tc>
                    <a:tc>
                      <a:txBody>
                        <a:bodyPr/>
                        <a:lstStyle/>
                        <a:p>
                          <a:pPr algn="ctr"/>
                          <a:r>
                            <a:rPr lang="en-US" dirty="0" smtClean="0"/>
                            <a:t>Sat.</a:t>
                          </a:r>
                          <a:endParaRPr lang="en-US" dirty="0"/>
                        </a:p>
                      </a:txBody>
                      <a:tcPr/>
                    </a:tc>
                  </a:tr>
                  <a:tr h="370840">
                    <a:tc>
                      <a:txBody>
                        <a:bodyPr/>
                        <a:lstStyle/>
                        <a:p>
                          <a:r>
                            <a:rPr lang="en-US" dirty="0" smtClean="0"/>
                            <a:t>Probability</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1</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2</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3</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4</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5</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6</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𝑝</m:t>
                                    </m:r>
                                  </m:e>
                                  <m:sub>
                                    <m:r>
                                      <a:rPr lang="en-US" b="0" i="1" dirty="0" smtClean="0">
                                        <a:latin typeface="Cambria Math"/>
                                      </a:rPr>
                                      <m:t>7</m:t>
                                    </m:r>
                                  </m:sub>
                                </m:sSub>
                              </m:oMath>
                            </m:oMathPara>
                          </a14:m>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509000469"/>
                  </p:ext>
                </p:extLst>
              </p:nvPr>
            </p:nvGraphicFramePr>
            <p:xfrm>
              <a:off x="560436" y="2775547"/>
              <a:ext cx="7996092" cy="741680"/>
            </p:xfrm>
            <a:graphic>
              <a:graphicData uri="http://schemas.openxmlformats.org/drawingml/2006/table">
                <a:tbl>
                  <a:tblPr firstRow="1" bandRow="1">
                    <a:tableStyleId>{5C22544A-7EE6-4342-B048-85BDC9FD1C3A}</a:tableStyleId>
                  </a:tblPr>
                  <a:tblGrid>
                    <a:gridCol w="1356851"/>
                    <a:gridCol w="824683"/>
                    <a:gridCol w="969093"/>
                    <a:gridCol w="969093"/>
                    <a:gridCol w="969093"/>
                    <a:gridCol w="969093"/>
                    <a:gridCol w="969093"/>
                    <a:gridCol w="969093"/>
                  </a:tblGrid>
                  <a:tr h="370840">
                    <a:tc>
                      <a:txBody>
                        <a:bodyPr/>
                        <a:lstStyle/>
                        <a:p>
                          <a:r>
                            <a:rPr lang="en-US" dirty="0" smtClean="0"/>
                            <a:t>Day</a:t>
                          </a:r>
                          <a:endParaRPr lang="en-US" dirty="0"/>
                        </a:p>
                      </a:txBody>
                      <a:tcPr/>
                    </a:tc>
                    <a:tc>
                      <a:txBody>
                        <a:bodyPr/>
                        <a:lstStyle/>
                        <a:p>
                          <a:pPr algn="ctr"/>
                          <a:r>
                            <a:rPr lang="en-US" dirty="0" smtClean="0"/>
                            <a:t>Sun.</a:t>
                          </a:r>
                          <a:endParaRPr lang="en-US" dirty="0"/>
                        </a:p>
                      </a:txBody>
                      <a:tcPr/>
                    </a:tc>
                    <a:tc>
                      <a:txBody>
                        <a:bodyPr/>
                        <a:lstStyle/>
                        <a:p>
                          <a:pPr algn="ctr"/>
                          <a:r>
                            <a:rPr lang="en-US" dirty="0" smtClean="0"/>
                            <a:t>Mon.</a:t>
                          </a:r>
                          <a:endParaRPr lang="en-US" dirty="0"/>
                        </a:p>
                      </a:txBody>
                      <a:tcPr/>
                    </a:tc>
                    <a:tc>
                      <a:txBody>
                        <a:bodyPr/>
                        <a:lstStyle/>
                        <a:p>
                          <a:pPr algn="ctr"/>
                          <a:r>
                            <a:rPr lang="en-US" dirty="0" smtClean="0"/>
                            <a:t>Tues.</a:t>
                          </a:r>
                          <a:endParaRPr lang="en-US" dirty="0"/>
                        </a:p>
                      </a:txBody>
                      <a:tcPr/>
                    </a:tc>
                    <a:tc>
                      <a:txBody>
                        <a:bodyPr/>
                        <a:lstStyle/>
                        <a:p>
                          <a:pPr algn="ctr"/>
                          <a:r>
                            <a:rPr lang="en-US" dirty="0" smtClean="0"/>
                            <a:t>Wed.</a:t>
                          </a:r>
                          <a:endParaRPr lang="en-US" dirty="0"/>
                        </a:p>
                      </a:txBody>
                      <a:tcPr/>
                    </a:tc>
                    <a:tc>
                      <a:txBody>
                        <a:bodyPr/>
                        <a:lstStyle/>
                        <a:p>
                          <a:pPr algn="ctr"/>
                          <a:r>
                            <a:rPr lang="en-US" dirty="0" smtClean="0"/>
                            <a:t>Thurs.</a:t>
                          </a:r>
                          <a:endParaRPr lang="en-US" dirty="0"/>
                        </a:p>
                      </a:txBody>
                      <a:tcPr/>
                    </a:tc>
                    <a:tc>
                      <a:txBody>
                        <a:bodyPr/>
                        <a:lstStyle/>
                        <a:p>
                          <a:pPr algn="ctr"/>
                          <a:r>
                            <a:rPr lang="en-US" dirty="0" smtClean="0"/>
                            <a:t>Fri.</a:t>
                          </a:r>
                          <a:endParaRPr lang="en-US" dirty="0"/>
                        </a:p>
                      </a:txBody>
                      <a:tcPr/>
                    </a:tc>
                    <a:tc>
                      <a:txBody>
                        <a:bodyPr/>
                        <a:lstStyle/>
                        <a:p>
                          <a:pPr algn="ctr"/>
                          <a:r>
                            <a:rPr lang="en-US" dirty="0" smtClean="0"/>
                            <a:t>Sat.</a:t>
                          </a:r>
                          <a:endParaRPr lang="en-US" dirty="0"/>
                        </a:p>
                      </a:txBody>
                      <a:tcPr/>
                    </a:tc>
                  </a:tr>
                  <a:tr h="370840">
                    <a:tc>
                      <a:txBody>
                        <a:bodyPr/>
                        <a:lstStyle/>
                        <a:p>
                          <a:r>
                            <a:rPr lang="en-US" dirty="0" smtClean="0"/>
                            <a:t>Probability</a:t>
                          </a:r>
                          <a:endParaRPr lang="en-US" dirty="0"/>
                        </a:p>
                      </a:txBody>
                      <a:tcPr/>
                    </a:tc>
                    <a:tc>
                      <a:txBody>
                        <a:bodyPr/>
                        <a:lstStyle/>
                        <a:p>
                          <a:endParaRPr lang="en-US"/>
                        </a:p>
                      </a:txBody>
                      <a:tcPr>
                        <a:blipFill rotWithShape="0">
                          <a:blip r:embed="rId3"/>
                          <a:stretch>
                            <a:fillRect l="-165926" t="-108197" r="-710370" b="-24590"/>
                          </a:stretch>
                        </a:blipFill>
                      </a:tcPr>
                    </a:tc>
                    <a:tc>
                      <a:txBody>
                        <a:bodyPr/>
                        <a:lstStyle/>
                        <a:p>
                          <a:endParaRPr lang="en-US"/>
                        </a:p>
                      </a:txBody>
                      <a:tcPr>
                        <a:blipFill rotWithShape="0">
                          <a:blip r:embed="rId3"/>
                          <a:stretch>
                            <a:fillRect l="-225786" t="-108197" r="-503145" b="-24590"/>
                          </a:stretch>
                        </a:blipFill>
                      </a:tcPr>
                    </a:tc>
                    <a:tc>
                      <a:txBody>
                        <a:bodyPr/>
                        <a:lstStyle/>
                        <a:p>
                          <a:endParaRPr lang="en-US"/>
                        </a:p>
                      </a:txBody>
                      <a:tcPr>
                        <a:blipFill rotWithShape="0">
                          <a:blip r:embed="rId3"/>
                          <a:stretch>
                            <a:fillRect l="-325786" t="-108197" r="-403145" b="-24590"/>
                          </a:stretch>
                        </a:blipFill>
                      </a:tcPr>
                    </a:tc>
                    <a:tc>
                      <a:txBody>
                        <a:bodyPr/>
                        <a:lstStyle/>
                        <a:p>
                          <a:endParaRPr lang="en-US"/>
                        </a:p>
                      </a:txBody>
                      <a:tcPr>
                        <a:blipFill rotWithShape="0">
                          <a:blip r:embed="rId3"/>
                          <a:stretch>
                            <a:fillRect l="-423125" t="-108197" r="-300625" b="-24590"/>
                          </a:stretch>
                        </a:blipFill>
                      </a:tcPr>
                    </a:tc>
                    <a:tc>
                      <a:txBody>
                        <a:bodyPr/>
                        <a:lstStyle/>
                        <a:p>
                          <a:endParaRPr lang="en-US"/>
                        </a:p>
                      </a:txBody>
                      <a:tcPr>
                        <a:blipFill rotWithShape="0">
                          <a:blip r:embed="rId3"/>
                          <a:stretch>
                            <a:fillRect l="-526415" t="-108197" r="-202516" b="-24590"/>
                          </a:stretch>
                        </a:blipFill>
                      </a:tcPr>
                    </a:tc>
                    <a:tc>
                      <a:txBody>
                        <a:bodyPr/>
                        <a:lstStyle/>
                        <a:p>
                          <a:endParaRPr lang="en-US"/>
                        </a:p>
                      </a:txBody>
                      <a:tcPr>
                        <a:blipFill rotWithShape="0">
                          <a:blip r:embed="rId3"/>
                          <a:stretch>
                            <a:fillRect l="-626415" t="-108197" r="-102516" b="-24590"/>
                          </a:stretch>
                        </a:blipFill>
                      </a:tcPr>
                    </a:tc>
                    <a:tc>
                      <a:txBody>
                        <a:bodyPr/>
                        <a:lstStyle/>
                        <a:p>
                          <a:endParaRPr lang="en-US"/>
                        </a:p>
                      </a:txBody>
                      <a:tcPr>
                        <a:blipFill rotWithShape="0">
                          <a:blip r:embed="rId3"/>
                          <a:stretch>
                            <a:fillRect l="-726415" t="-108197" r="-2516" b="-24590"/>
                          </a:stretch>
                        </a:blipFill>
                      </a:tcPr>
                    </a:tc>
                  </a:tr>
                </a:tbl>
              </a:graphicData>
            </a:graphic>
          </p:graphicFrame>
        </mc:Fallback>
      </mc:AlternateContent>
    </p:spTree>
    <p:extLst>
      <p:ext uri="{BB962C8B-B14F-4D97-AF65-F5344CB8AC3E}">
        <p14:creationId xmlns:p14="http://schemas.microsoft.com/office/powerpoint/2010/main" val="3121126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61343" y="307018"/>
            <a:ext cx="8411181" cy="1219200"/>
          </a:xfrm>
        </p:spPr>
        <p:txBody>
          <a:bodyPr>
            <a:normAutofit/>
          </a:bodyPr>
          <a:lstStyle/>
          <a:p>
            <a:r>
              <a:rPr lang="en-US" altLang="en-US" sz="3600" dirty="0">
                <a:latin typeface="Gill Sans" charset="0"/>
                <a:ea typeface="ＭＳ Ｐゴシック" pitchFamily="34" charset="-128"/>
              </a:rPr>
              <a:t>The </a:t>
            </a:r>
            <a:r>
              <a:rPr lang="en-US" altLang="en-US" sz="3600" dirty="0" smtClean="0">
                <a:latin typeface="Gill Sans" charset="0"/>
                <a:ea typeface="ＭＳ Ｐゴシック" pitchFamily="34" charset="-128"/>
              </a:rPr>
              <a:t>Chi-Square </a:t>
            </a:r>
            <a:r>
              <a:rPr lang="en-US" altLang="en-US" sz="3600" dirty="0">
                <a:latin typeface="Gill Sans" charset="0"/>
                <a:ea typeface="ＭＳ Ｐゴシック" pitchFamily="34" charset="-128"/>
              </a:rPr>
              <a:t>T</a:t>
            </a:r>
            <a:r>
              <a:rPr lang="en-US" altLang="en-US" sz="3600" dirty="0" smtClean="0">
                <a:latin typeface="Gill Sans" charset="0"/>
                <a:ea typeface="ＭＳ Ｐゴシック" pitchFamily="34" charset="-128"/>
              </a:rPr>
              <a:t>est </a:t>
            </a:r>
            <a:r>
              <a:rPr lang="en-US" altLang="en-US" sz="3600" dirty="0">
                <a:latin typeface="Gill Sans" charset="0"/>
                <a:ea typeface="ＭＳ Ｐゴシック" pitchFamily="34" charset="-128"/>
              </a:rPr>
              <a:t>for </a:t>
            </a:r>
            <a:r>
              <a:rPr lang="en-US" altLang="en-US" sz="3600" dirty="0" smtClean="0">
                <a:latin typeface="Gill Sans" charset="0"/>
                <a:ea typeface="ＭＳ Ｐゴシック" pitchFamily="34" charset="-128"/>
              </a:rPr>
              <a:t>Goodness </a:t>
            </a:r>
            <a:r>
              <a:rPr lang="en-US" altLang="en-US" sz="3600" dirty="0">
                <a:latin typeface="Gill Sans" charset="0"/>
                <a:ea typeface="ＭＳ Ｐゴシック" pitchFamily="34" charset="-128"/>
              </a:rPr>
              <a:t>of </a:t>
            </a:r>
            <a:r>
              <a:rPr lang="en-US" altLang="en-US" sz="3600" dirty="0" smtClean="0">
                <a:latin typeface="Gill Sans" charset="0"/>
                <a:ea typeface="ＭＳ Ｐゴシック" pitchFamily="34" charset="-128"/>
              </a:rPr>
              <a:t>Fit</a:t>
            </a:r>
            <a:r>
              <a:rPr lang="en-US" altLang="en-US" sz="3600" dirty="0">
                <a:latin typeface="Gill Sans" charset="0"/>
                <a:ea typeface="ＭＳ Ｐゴシック" pitchFamily="34" charset="-128"/>
              </a:rPr>
              <a:t>*</a:t>
            </a:r>
            <a:endParaRPr lang="en-US" altLang="en-US" sz="3600" dirty="0" smtClean="0">
              <a:latin typeface="Gill Sans" charset="0"/>
              <a:ea typeface="ＭＳ Ｐゴシック" pitchFamily="34" charset="-128"/>
            </a:endParaRPr>
          </a:p>
        </p:txBody>
      </p:sp>
      <mc:AlternateContent xmlns:mc="http://schemas.openxmlformats.org/markup-compatibility/2006" xmlns:a14="http://schemas.microsoft.com/office/drawing/2010/main">
        <mc:Choice Requires="a14">
          <p:sp>
            <p:nvSpPr>
              <p:cNvPr id="9" name="Rectangle 3"/>
              <p:cNvSpPr>
                <a:spLocks noGrp="1" noChangeArrowheads="1"/>
              </p:cNvSpPr>
              <p:nvPr>
                <p:ph idx="1"/>
              </p:nvPr>
            </p:nvSpPr>
            <p:spPr>
              <a:xfrm>
                <a:off x="361344" y="1697667"/>
                <a:ext cx="8411180" cy="4946030"/>
              </a:xfrm>
            </p:spPr>
            <p:txBody>
              <a:bodyPr>
                <a:noAutofit/>
              </a:bodyPr>
              <a:lstStyle/>
              <a:p>
                <a:pPr>
                  <a:spcBef>
                    <a:spcPts val="0"/>
                  </a:spcBef>
                  <a:spcAft>
                    <a:spcPts val="600"/>
                  </a:spcAft>
                </a:pPr>
                <a:r>
                  <a:rPr lang="en-US" sz="2200" dirty="0" smtClean="0">
                    <a:latin typeface="Arial" panose="020B0604020202020204" pitchFamily="34" charset="0"/>
                    <a:cs typeface="Arial" panose="020B0604020202020204" pitchFamily="34" charset="0"/>
                  </a:rPr>
                  <a:t>Under the null, all the expected counts are one-seventh of the total count of 140, or 20, so the chi-square statistic is</a:t>
                </a:r>
              </a:p>
              <a:p>
                <a:pPr marL="68580" indent="0">
                  <a:spcBef>
                    <a:spcPts val="0"/>
                  </a:spcBef>
                  <a:spcAft>
                    <a:spcPts val="600"/>
                  </a:spcAf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sz="2200" i="1" smtClean="0">
                              <a:latin typeface="Cambria Math"/>
                              <a:cs typeface="Arial" panose="020B0604020202020204" pitchFamily="34" charset="0"/>
                            </a:rPr>
                          </m:ctrlPr>
                        </m:mPr>
                        <m:mr>
                          <m:e>
                            <m:sSup>
                              <m:sSupPr>
                                <m:ctrlPr>
                                  <a:rPr lang="en-US" sz="2200" i="1">
                                    <a:latin typeface="Cambria Math"/>
                                    <a:cs typeface="Arial" panose="020B0604020202020204" pitchFamily="34" charset="0"/>
                                  </a:rPr>
                                </m:ctrlPr>
                              </m:sSupPr>
                              <m:e>
                                <m:r>
                                  <a:rPr lang="en-US" sz="2200" i="1">
                                    <a:latin typeface="Cambria Math"/>
                                    <a:ea typeface="Cambria Math"/>
                                    <a:cs typeface="Arial" panose="020B0604020202020204" pitchFamily="34" charset="0"/>
                                  </a:rPr>
                                  <m:t>𝜒</m:t>
                                </m:r>
                              </m:e>
                              <m:sup>
                                <m:r>
                                  <a:rPr lang="en-US" sz="2200" i="1">
                                    <a:latin typeface="Cambria Math"/>
                                    <a:cs typeface="Arial" panose="020B0604020202020204" pitchFamily="34" charset="0"/>
                                  </a:rPr>
                                  <m:t>2</m:t>
                                </m:r>
                              </m:sup>
                            </m:sSup>
                          </m:e>
                          <m:e>
                            <m:r>
                              <a:rPr lang="en-US" sz="2200" i="1">
                                <a:latin typeface="Cambria Math"/>
                                <a:cs typeface="Arial" panose="020B0604020202020204" pitchFamily="34" charset="0"/>
                              </a:rPr>
                              <m:t>=</m:t>
                            </m:r>
                          </m:e>
                          <m:e>
                            <m:nary>
                              <m:naryPr>
                                <m:chr m:val="∑"/>
                                <m:subHide m:val="on"/>
                                <m:supHide m:val="on"/>
                                <m:ctrlPr>
                                  <a:rPr lang="en-US" sz="2200" i="1">
                                    <a:latin typeface="Cambria Math"/>
                                    <a:cs typeface="Arial" panose="020B0604020202020204" pitchFamily="34" charset="0"/>
                                  </a:rPr>
                                </m:ctrlPr>
                              </m:naryPr>
                              <m:sub/>
                              <m:sup/>
                              <m:e>
                                <m:f>
                                  <m:fPr>
                                    <m:ctrlPr>
                                      <a:rPr lang="en-US" sz="2200" i="1">
                                        <a:latin typeface="Cambria Math"/>
                                        <a:cs typeface="Arial" panose="020B0604020202020204" pitchFamily="34" charset="0"/>
                                      </a:rPr>
                                    </m:ctrlPr>
                                  </m:fPr>
                                  <m:num>
                                    <m:sSup>
                                      <m:sSupPr>
                                        <m:ctrlPr>
                                          <a:rPr lang="en-US" sz="2200" i="1">
                                            <a:latin typeface="Cambria Math"/>
                                            <a:cs typeface="Arial" panose="020B0604020202020204" pitchFamily="34" charset="0"/>
                                          </a:rPr>
                                        </m:ctrlPr>
                                      </m:sSupPr>
                                      <m:e>
                                        <m:d>
                                          <m:dPr>
                                            <m:ctrlPr>
                                              <a:rPr lang="en-US" sz="2200" i="1">
                                                <a:latin typeface="Cambria Math"/>
                                                <a:cs typeface="Arial" panose="020B0604020202020204" pitchFamily="34" charset="0"/>
                                              </a:rPr>
                                            </m:ctrlPr>
                                          </m:dPr>
                                          <m:e>
                                            <m:r>
                                              <m:rPr>
                                                <m:nor/>
                                              </m:rPr>
                                              <a:rPr lang="en-US" sz="2200">
                                                <a:latin typeface="Cambria Math"/>
                                                <a:cs typeface="Arial" panose="020B0604020202020204" pitchFamily="34" charset="0"/>
                                              </a:rPr>
                                              <m:t>observed</m:t>
                                            </m:r>
                                            <m:r>
                                              <m:rPr>
                                                <m:nor/>
                                              </m:rPr>
                                              <a:rPr lang="en-US" sz="2200">
                                                <a:latin typeface="Cambria Math"/>
                                                <a:cs typeface="Arial" panose="020B0604020202020204" pitchFamily="34" charset="0"/>
                                              </a:rPr>
                                              <m:t> </m:t>
                                            </m:r>
                                            <m:r>
                                              <m:rPr>
                                                <m:nor/>
                                              </m:rPr>
                                              <a:rPr lang="en-US" sz="2200">
                                                <a:latin typeface="Cambria Math"/>
                                                <a:cs typeface="Arial" panose="020B0604020202020204" pitchFamily="34" charset="0"/>
                                              </a:rPr>
                                              <m:t>count</m:t>
                                            </m:r>
                                            <m:r>
                                              <a:rPr lang="en-US" sz="2200" i="1">
                                                <a:latin typeface="Cambria Math"/>
                                                <a:cs typeface="Arial" panose="020B0604020202020204" pitchFamily="34" charset="0"/>
                                              </a:rPr>
                                              <m:t>−</m:t>
                                            </m:r>
                                            <m:r>
                                              <m:rPr>
                                                <m:nor/>
                                              </m:rPr>
                                              <a:rPr lang="en-US" sz="2200">
                                                <a:latin typeface="Cambria Math"/>
                                                <a:cs typeface="Arial" panose="020B0604020202020204" pitchFamily="34" charset="0"/>
                                              </a:rPr>
                                              <m:t>expected</m:t>
                                            </m:r>
                                            <m:r>
                                              <m:rPr>
                                                <m:nor/>
                                              </m:rPr>
                                              <a:rPr lang="en-US" sz="2200">
                                                <a:latin typeface="Cambria Math"/>
                                                <a:cs typeface="Arial" panose="020B0604020202020204" pitchFamily="34" charset="0"/>
                                              </a:rPr>
                                              <m:t> </m:t>
                                            </m:r>
                                            <m:r>
                                              <m:rPr>
                                                <m:nor/>
                                              </m:rPr>
                                              <a:rPr lang="en-US" sz="2200">
                                                <a:latin typeface="Cambria Math"/>
                                                <a:cs typeface="Arial" panose="020B0604020202020204" pitchFamily="34" charset="0"/>
                                              </a:rPr>
                                              <m:t>count</m:t>
                                            </m:r>
                                          </m:e>
                                        </m:d>
                                      </m:e>
                                      <m:sup>
                                        <m:r>
                                          <a:rPr lang="en-US" sz="2200" i="1">
                                            <a:latin typeface="Cambria Math"/>
                                            <a:cs typeface="Arial" panose="020B0604020202020204" pitchFamily="34" charset="0"/>
                                          </a:rPr>
                                          <m:t>2</m:t>
                                        </m:r>
                                      </m:sup>
                                    </m:sSup>
                                  </m:num>
                                  <m:den>
                                    <m:r>
                                      <m:rPr>
                                        <m:nor/>
                                      </m:rPr>
                                      <a:rPr lang="en-US" sz="2200">
                                        <a:latin typeface="Cambria Math"/>
                                        <a:cs typeface="Arial" panose="020B0604020202020204" pitchFamily="34" charset="0"/>
                                      </a:rPr>
                                      <m:t>expected</m:t>
                                    </m:r>
                                    <m:r>
                                      <m:rPr>
                                        <m:nor/>
                                      </m:rPr>
                                      <a:rPr lang="en-US" sz="2200">
                                        <a:latin typeface="Cambria Math"/>
                                        <a:cs typeface="Arial" panose="020B0604020202020204" pitchFamily="34" charset="0"/>
                                      </a:rPr>
                                      <m:t> </m:t>
                                    </m:r>
                                    <m:r>
                                      <m:rPr>
                                        <m:nor/>
                                      </m:rPr>
                                      <a:rPr lang="en-US" sz="2200">
                                        <a:latin typeface="Cambria Math"/>
                                        <a:cs typeface="Arial" panose="020B0604020202020204" pitchFamily="34" charset="0"/>
                                      </a:rPr>
                                      <m:t>count</m:t>
                                    </m:r>
                                  </m:den>
                                </m:f>
                              </m:e>
                            </m:nary>
                          </m:e>
                        </m:mr>
                        <m:mr>
                          <m:e>
                            <m:sSup>
                              <m:sSupPr>
                                <m:ctrlPr>
                                  <a:rPr lang="en-US" sz="2200" i="1">
                                    <a:latin typeface="Cambria Math"/>
                                    <a:cs typeface="Arial" panose="020B0604020202020204" pitchFamily="34" charset="0"/>
                                  </a:rPr>
                                </m:ctrlPr>
                              </m:sSupPr>
                              <m:e>
                                <m:r>
                                  <a:rPr lang="en-US" sz="2200" i="1">
                                    <a:latin typeface="Cambria Math"/>
                                    <a:ea typeface="Cambria Math"/>
                                    <a:cs typeface="Arial" panose="020B0604020202020204" pitchFamily="34" charset="0"/>
                                  </a:rPr>
                                  <m:t>𝜒</m:t>
                                </m:r>
                              </m:e>
                              <m:sup>
                                <m:r>
                                  <a:rPr lang="en-US" sz="2200" i="1">
                                    <a:latin typeface="Cambria Math"/>
                                    <a:cs typeface="Arial" panose="020B0604020202020204" pitchFamily="34" charset="0"/>
                                  </a:rPr>
                                  <m:t>2</m:t>
                                </m:r>
                              </m:sup>
                            </m:sSup>
                          </m:e>
                          <m:e>
                            <m:r>
                              <a:rPr lang="en-US" sz="2200" b="0" i="1" smtClean="0">
                                <a:latin typeface="Cambria Math"/>
                                <a:cs typeface="Arial" panose="020B0604020202020204" pitchFamily="34" charset="0"/>
                              </a:rPr>
                              <m:t>=</m:t>
                            </m:r>
                          </m:e>
                          <m:e>
                            <m:f>
                              <m:fPr>
                                <m:ctrlPr>
                                  <a:rPr lang="en-US" sz="2200" i="1" smtClean="0">
                                    <a:latin typeface="Cambria Math"/>
                                    <a:cs typeface="Arial" panose="020B0604020202020204" pitchFamily="34" charset="0"/>
                                  </a:rPr>
                                </m:ctrlPr>
                              </m:fPr>
                              <m:num>
                                <m:sSup>
                                  <m:sSupPr>
                                    <m:ctrlPr>
                                      <a:rPr lang="en-US" sz="2200" i="1" smtClean="0">
                                        <a:latin typeface="Cambria Math"/>
                                        <a:cs typeface="Arial" panose="020B0604020202020204" pitchFamily="34" charset="0"/>
                                      </a:rPr>
                                    </m:ctrlPr>
                                  </m:sSupPr>
                                  <m:e>
                                    <m:d>
                                      <m:dPr>
                                        <m:ctrlPr>
                                          <a:rPr lang="en-US" sz="2200" i="1" smtClean="0">
                                            <a:latin typeface="Cambria Math"/>
                                            <a:cs typeface="Arial" panose="020B0604020202020204" pitchFamily="34" charset="0"/>
                                          </a:rPr>
                                        </m:ctrlPr>
                                      </m:dPr>
                                      <m:e>
                                        <m:r>
                                          <a:rPr lang="en-US" sz="2200" b="0" i="1" smtClean="0">
                                            <a:latin typeface="Cambria Math"/>
                                            <a:cs typeface="Arial" panose="020B0604020202020204" pitchFamily="34" charset="0"/>
                                          </a:rPr>
                                          <m:t>13−20</m:t>
                                        </m:r>
                                      </m:e>
                                    </m:d>
                                  </m:e>
                                  <m:sup>
                                    <m:r>
                                      <a:rPr lang="en-US" sz="2200" b="0" i="1" smtClean="0">
                                        <a:latin typeface="Cambria Math"/>
                                        <a:cs typeface="Arial" panose="020B0604020202020204" pitchFamily="34" charset="0"/>
                                      </a:rPr>
                                      <m:t>2</m:t>
                                    </m:r>
                                  </m:sup>
                                </m:sSup>
                              </m:num>
                              <m:den>
                                <m:r>
                                  <a:rPr lang="en-US" sz="2200" b="0" i="1" smtClean="0">
                                    <a:latin typeface="Cambria Math"/>
                                    <a:cs typeface="Arial" panose="020B0604020202020204" pitchFamily="34" charset="0"/>
                                  </a:rPr>
                                  <m:t>20</m:t>
                                </m:r>
                              </m:den>
                            </m:f>
                            <m:r>
                              <a:rPr lang="en-US" sz="2200" b="0" i="1" smtClean="0">
                                <a:latin typeface="Cambria Math"/>
                                <a:cs typeface="Arial" panose="020B0604020202020204" pitchFamily="34" charset="0"/>
                              </a:rPr>
                              <m:t>+</m:t>
                            </m:r>
                            <m:f>
                              <m:fPr>
                                <m:ctrlPr>
                                  <a:rPr lang="en-US" sz="2200" i="1">
                                    <a:latin typeface="Cambria Math"/>
                                    <a:cs typeface="Arial" panose="020B0604020202020204" pitchFamily="34" charset="0"/>
                                  </a:rPr>
                                </m:ctrlPr>
                              </m:fPr>
                              <m:num>
                                <m:sSup>
                                  <m:sSupPr>
                                    <m:ctrlPr>
                                      <a:rPr lang="en-US" sz="2200" i="1">
                                        <a:latin typeface="Cambria Math"/>
                                        <a:cs typeface="Arial" panose="020B0604020202020204" pitchFamily="34" charset="0"/>
                                      </a:rPr>
                                    </m:ctrlPr>
                                  </m:sSupPr>
                                  <m:e>
                                    <m:d>
                                      <m:dPr>
                                        <m:ctrlPr>
                                          <a:rPr lang="en-US" sz="2200" i="1">
                                            <a:latin typeface="Cambria Math"/>
                                            <a:cs typeface="Arial" panose="020B0604020202020204" pitchFamily="34" charset="0"/>
                                          </a:rPr>
                                        </m:ctrlPr>
                                      </m:dPr>
                                      <m:e>
                                        <m:r>
                                          <a:rPr lang="en-US" sz="2200" b="0" i="1" smtClean="0">
                                            <a:latin typeface="Cambria Math"/>
                                            <a:cs typeface="Arial" panose="020B0604020202020204" pitchFamily="34" charset="0"/>
                                          </a:rPr>
                                          <m:t>2</m:t>
                                        </m:r>
                                        <m:r>
                                          <a:rPr lang="en-US" sz="2200" i="1">
                                            <a:latin typeface="Cambria Math"/>
                                            <a:cs typeface="Arial" panose="020B0604020202020204" pitchFamily="34" charset="0"/>
                                          </a:rPr>
                                          <m:t>3−20</m:t>
                                        </m:r>
                                      </m:e>
                                    </m:d>
                                  </m:e>
                                  <m:sup>
                                    <m:r>
                                      <a:rPr lang="en-US" sz="2200" i="1">
                                        <a:latin typeface="Cambria Math"/>
                                        <a:cs typeface="Arial" panose="020B0604020202020204" pitchFamily="34" charset="0"/>
                                      </a:rPr>
                                      <m:t>2</m:t>
                                    </m:r>
                                  </m:sup>
                                </m:sSup>
                              </m:num>
                              <m:den>
                                <m:r>
                                  <a:rPr lang="en-US" sz="2200" i="1">
                                    <a:latin typeface="Cambria Math"/>
                                    <a:cs typeface="Arial" panose="020B0604020202020204" pitchFamily="34" charset="0"/>
                                  </a:rPr>
                                  <m:t>20</m:t>
                                </m:r>
                              </m:den>
                            </m:f>
                            <m:r>
                              <a:rPr lang="en-US" sz="2200" b="0" i="1" smtClean="0">
                                <a:latin typeface="Cambria Math"/>
                                <a:cs typeface="Arial" panose="020B0604020202020204" pitchFamily="34" charset="0"/>
                              </a:rPr>
                              <m:t>+</m:t>
                            </m:r>
                            <m:r>
                              <a:rPr lang="en-US" sz="2200" b="0" i="1" smtClean="0">
                                <a:latin typeface="Cambria Math"/>
                                <a:ea typeface="Cambria Math"/>
                                <a:cs typeface="Arial" panose="020B0604020202020204" pitchFamily="34" charset="0"/>
                              </a:rPr>
                              <m:t>⋯</m:t>
                            </m:r>
                            <m:r>
                              <a:rPr lang="en-US" sz="2200" b="0" i="1" smtClean="0">
                                <a:latin typeface="Cambria Math"/>
                                <a:cs typeface="Arial" panose="020B0604020202020204" pitchFamily="34" charset="0"/>
                              </a:rPr>
                              <m:t>+</m:t>
                            </m:r>
                            <m:f>
                              <m:fPr>
                                <m:ctrlPr>
                                  <a:rPr lang="en-US" sz="2200" i="1">
                                    <a:latin typeface="Cambria Math"/>
                                    <a:cs typeface="Arial" panose="020B0604020202020204" pitchFamily="34" charset="0"/>
                                  </a:rPr>
                                </m:ctrlPr>
                              </m:fPr>
                              <m:num>
                                <m:sSup>
                                  <m:sSupPr>
                                    <m:ctrlPr>
                                      <a:rPr lang="en-US" sz="2200" i="1">
                                        <a:latin typeface="Cambria Math"/>
                                        <a:cs typeface="Arial" panose="020B0604020202020204" pitchFamily="34" charset="0"/>
                                      </a:rPr>
                                    </m:ctrlPr>
                                  </m:sSupPr>
                                  <m:e>
                                    <m:d>
                                      <m:dPr>
                                        <m:ctrlPr>
                                          <a:rPr lang="en-US" sz="2200" i="1">
                                            <a:latin typeface="Cambria Math"/>
                                            <a:cs typeface="Arial" panose="020B0604020202020204" pitchFamily="34" charset="0"/>
                                          </a:rPr>
                                        </m:ctrlPr>
                                      </m:dPr>
                                      <m:e>
                                        <m:r>
                                          <a:rPr lang="en-US" sz="2200" i="1">
                                            <a:latin typeface="Cambria Math"/>
                                            <a:cs typeface="Arial" panose="020B0604020202020204" pitchFamily="34" charset="0"/>
                                          </a:rPr>
                                          <m:t>1</m:t>
                                        </m:r>
                                        <m:r>
                                          <a:rPr lang="en-US" sz="2200" b="0" i="1" smtClean="0">
                                            <a:latin typeface="Cambria Math"/>
                                            <a:cs typeface="Arial" panose="020B0604020202020204" pitchFamily="34" charset="0"/>
                                          </a:rPr>
                                          <m:t>5</m:t>
                                        </m:r>
                                        <m:r>
                                          <a:rPr lang="en-US" sz="2200" i="1">
                                            <a:latin typeface="Cambria Math"/>
                                            <a:cs typeface="Arial" panose="020B0604020202020204" pitchFamily="34" charset="0"/>
                                          </a:rPr>
                                          <m:t>−20</m:t>
                                        </m:r>
                                      </m:e>
                                    </m:d>
                                  </m:e>
                                  <m:sup>
                                    <m:r>
                                      <a:rPr lang="en-US" sz="2200" i="1">
                                        <a:latin typeface="Cambria Math"/>
                                        <a:cs typeface="Arial" panose="020B0604020202020204" pitchFamily="34" charset="0"/>
                                      </a:rPr>
                                      <m:t>2</m:t>
                                    </m:r>
                                  </m:sup>
                                </m:sSup>
                              </m:num>
                              <m:den>
                                <m:r>
                                  <a:rPr lang="en-US" sz="2200" i="1">
                                    <a:latin typeface="Cambria Math"/>
                                    <a:cs typeface="Arial" panose="020B0604020202020204" pitchFamily="34" charset="0"/>
                                  </a:rPr>
                                  <m:t>20</m:t>
                                </m:r>
                              </m:den>
                            </m:f>
                          </m:e>
                        </m:mr>
                        <m:mr>
                          <m:e>
                            <m:sSup>
                              <m:sSupPr>
                                <m:ctrlPr>
                                  <a:rPr lang="en-US" sz="2200" i="1">
                                    <a:latin typeface="Cambria Math"/>
                                    <a:cs typeface="Arial" panose="020B0604020202020204" pitchFamily="34" charset="0"/>
                                  </a:rPr>
                                </m:ctrlPr>
                              </m:sSupPr>
                              <m:e>
                                <m:r>
                                  <a:rPr lang="en-US" sz="2200" i="1">
                                    <a:latin typeface="Cambria Math"/>
                                    <a:ea typeface="Cambria Math"/>
                                    <a:cs typeface="Arial" panose="020B0604020202020204" pitchFamily="34" charset="0"/>
                                  </a:rPr>
                                  <m:t>𝜒</m:t>
                                </m:r>
                              </m:e>
                              <m:sup>
                                <m:r>
                                  <a:rPr lang="en-US" sz="2200" i="1">
                                    <a:latin typeface="Cambria Math"/>
                                    <a:cs typeface="Arial" panose="020B0604020202020204" pitchFamily="34" charset="0"/>
                                  </a:rPr>
                                  <m:t>2</m:t>
                                </m:r>
                              </m:sup>
                            </m:sSup>
                          </m:e>
                          <m:e>
                            <m:r>
                              <a:rPr lang="en-US" sz="2200" b="0" i="1" smtClean="0">
                                <a:latin typeface="Cambria Math"/>
                                <a:cs typeface="Arial" panose="020B0604020202020204" pitchFamily="34" charset="0"/>
                              </a:rPr>
                              <m:t>=</m:t>
                            </m:r>
                          </m:e>
                          <m:e>
                            <m:r>
                              <a:rPr lang="en-US" sz="2200" b="0" i="1" smtClean="0">
                                <a:latin typeface="Cambria Math"/>
                                <a:cs typeface="Arial" panose="020B0604020202020204" pitchFamily="34" charset="0"/>
                              </a:rPr>
                              <m:t>7.6</m:t>
                            </m:r>
                          </m:e>
                        </m:mr>
                      </m:m>
                    </m:oMath>
                  </m:oMathPara>
                </a14:m>
                <a:endParaRPr lang="en-US" sz="2200" dirty="0" smtClean="0">
                  <a:latin typeface="Arial" panose="020B0604020202020204" pitchFamily="34" charset="0"/>
                  <a:cs typeface="Arial" panose="020B0604020202020204" pitchFamily="34" charset="0"/>
                </a:endParaRPr>
              </a:p>
              <a:p>
                <a:pPr>
                  <a:spcBef>
                    <a:spcPts val="0"/>
                  </a:spcBef>
                  <a:spcAft>
                    <a:spcPts val="600"/>
                  </a:spcAft>
                </a:pPr>
                <a:r>
                  <a:rPr lang="en-US" sz="2200" dirty="0" smtClean="0">
                    <a:latin typeface="Arial" panose="020B0604020202020204" pitchFamily="34" charset="0"/>
                    <a:cs typeface="Arial" panose="020B0604020202020204" pitchFamily="34" charset="0"/>
                  </a:rPr>
                  <a:t>The new use of the </a:t>
                </a:r>
                <a:r>
                  <a:rPr lang="en-US" sz="2200" i="1" dirty="0" smtClean="0">
                    <a:latin typeface="Symbol" panose="05050102010706020507" pitchFamily="18" charset="2"/>
                    <a:cs typeface="Arial" panose="020B0604020202020204" pitchFamily="34" charset="0"/>
                  </a:rPr>
                  <a:t>c</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requires a new degrees of freedom:  one fewer than the number of values the categorical variable (in this case, day of the week), can take.  So here, </a:t>
                </a:r>
                <a:r>
                  <a:rPr lang="en-US" sz="2200" dirty="0" err="1" smtClean="0">
                    <a:latin typeface="Arial" panose="020B0604020202020204" pitchFamily="34" charset="0"/>
                    <a:cs typeface="Arial" panose="020B0604020202020204" pitchFamily="34" charset="0"/>
                  </a:rPr>
                  <a:t>df</a:t>
                </a:r>
                <a:r>
                  <a:rPr lang="en-US" sz="2200" dirty="0" smtClean="0">
                    <a:latin typeface="Arial" panose="020B0604020202020204" pitchFamily="34" charset="0"/>
                    <a:cs typeface="Arial" panose="020B0604020202020204" pitchFamily="34" charset="0"/>
                  </a:rPr>
                  <a:t> = 7 – 1 = 6.</a:t>
                </a:r>
              </a:p>
              <a:p>
                <a:pPr>
                  <a:spcBef>
                    <a:spcPts val="0"/>
                  </a:spcBef>
                  <a:spcAft>
                    <a:spcPts val="600"/>
                  </a:spcAft>
                </a:pPr>
                <a:r>
                  <a:rPr lang="en-US" sz="2200" dirty="0" smtClean="0">
                    <a:latin typeface="Arial" panose="020B0604020202020204" pitchFamily="34" charset="0"/>
                    <a:cs typeface="Arial" panose="020B0604020202020204" pitchFamily="34" charset="0"/>
                  </a:rPr>
                  <a:t>Software gives a </a:t>
                </a:r>
                <a:r>
                  <a:rPr lang="en-US" sz="2200" i="1"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-value of 0.269, so these 140 births don’t give convincing evidence that births are not equally likely on all days of the week.</a:t>
                </a:r>
                <a:endParaRPr lang="en-US" sz="2200" dirty="0">
                  <a:latin typeface="Arial" panose="020B0604020202020204" pitchFamily="34" charset="0"/>
                  <a:cs typeface="Arial" panose="020B0604020202020204" pitchFamily="34" charset="0"/>
                </a:endParaRPr>
              </a:p>
            </p:txBody>
          </p:sp>
        </mc:Choice>
        <mc:Fallback xmlns="">
          <p:sp>
            <p:nvSpPr>
              <p:cNvPr id="9" name="Rectangle 3"/>
              <p:cNvSpPr>
                <a:spLocks noGrp="1" noRot="1" noChangeAspect="1" noMove="1" noResize="1" noEditPoints="1" noAdjustHandles="1" noChangeArrowheads="1" noChangeShapeType="1" noTextEdit="1"/>
              </p:cNvSpPr>
              <p:nvPr>
                <p:ph idx="1"/>
              </p:nvPr>
            </p:nvSpPr>
            <p:spPr>
              <a:xfrm>
                <a:off x="361344" y="1697667"/>
                <a:ext cx="8411180" cy="4946030"/>
              </a:xfrm>
              <a:blipFill rotWithShape="0">
                <a:blip r:embed="rId2"/>
                <a:stretch>
                  <a:fillRect l="-580" t="-616" r="-652" b="-2340"/>
                </a:stretch>
              </a:blipFill>
            </p:spPr>
            <p:txBody>
              <a:bodyPr/>
              <a:lstStyle/>
              <a:p>
                <a:r>
                  <a:rPr lang="en-US">
                    <a:noFill/>
                  </a:rPr>
                  <a:t> </a:t>
                </a:r>
              </a:p>
            </p:txBody>
          </p:sp>
        </mc:Fallback>
      </mc:AlternateContent>
    </p:spTree>
    <p:extLst>
      <p:ext uri="{BB962C8B-B14F-4D97-AF65-F5344CB8AC3E}">
        <p14:creationId xmlns:p14="http://schemas.microsoft.com/office/powerpoint/2010/main" val="1494509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00072" y="295280"/>
            <a:ext cx="8328025" cy="1219200"/>
          </a:xfrm>
        </p:spPr>
        <p:txBody>
          <a:bodyPr>
            <a:normAutofit/>
          </a:bodyPr>
          <a:lstStyle/>
          <a:p>
            <a:pPr eaLnBrk="1" hangingPunct="1"/>
            <a:r>
              <a:rPr lang="en-US" altLang="en-US" sz="3600" dirty="0" smtClean="0">
                <a:latin typeface="Gill Sans" charset="0"/>
                <a:ea typeface="ＭＳ Ｐゴシック" pitchFamily="34" charset="-128"/>
              </a:rPr>
              <a:t>Two-Way Tables</a:t>
            </a:r>
          </a:p>
        </p:txBody>
      </p:sp>
      <p:sp>
        <p:nvSpPr>
          <p:cNvPr id="6" name="Rectangle 3"/>
          <p:cNvSpPr>
            <a:spLocks noGrp="1" noChangeArrowheads="1"/>
          </p:cNvSpPr>
          <p:nvPr>
            <p:ph sz="quarter" idx="2"/>
          </p:nvPr>
        </p:nvSpPr>
        <p:spPr>
          <a:xfrm>
            <a:off x="285742" y="1890725"/>
            <a:ext cx="8486783" cy="4781550"/>
          </a:xfrm>
        </p:spPr>
        <p:txBody>
          <a:bodyPr>
            <a:normAutofit fontScale="85000" lnSpcReduction="10000"/>
          </a:bodyPr>
          <a:lstStyle/>
          <a:p>
            <a:r>
              <a:rPr lang="en-US" sz="3100" dirty="0">
                <a:latin typeface="Arial" panose="020B0604020202020204" pitchFamily="34" charset="0"/>
                <a:cs typeface="Arial" panose="020B0604020202020204" pitchFamily="34" charset="0"/>
              </a:rPr>
              <a:t>The two-sample </a:t>
            </a:r>
            <a:r>
              <a:rPr lang="en-US" sz="3100" i="1" dirty="0">
                <a:latin typeface="Arial" panose="020B0604020202020204" pitchFamily="34" charset="0"/>
                <a:cs typeface="Arial" panose="020B0604020202020204" pitchFamily="34" charset="0"/>
              </a:rPr>
              <a:t>z</a:t>
            </a:r>
            <a:r>
              <a:rPr lang="en-US" sz="3100" dirty="0">
                <a:latin typeface="Arial" panose="020B0604020202020204" pitchFamily="34" charset="0"/>
                <a:cs typeface="Arial" panose="020B0604020202020204" pitchFamily="34" charset="0"/>
              </a:rPr>
              <a:t> procedures of Chapter 18 allow us to compare the </a:t>
            </a:r>
            <a:r>
              <a:rPr lang="en-US" sz="3100" dirty="0" smtClean="0">
                <a:latin typeface="Arial" panose="020B0604020202020204" pitchFamily="34" charset="0"/>
                <a:cs typeface="Arial" panose="020B0604020202020204" pitchFamily="34" charset="0"/>
              </a:rPr>
              <a:t>proportions of </a:t>
            </a:r>
            <a:r>
              <a:rPr lang="en-US" sz="3100" dirty="0">
                <a:latin typeface="Arial" panose="020B0604020202020204" pitchFamily="34" charset="0"/>
                <a:cs typeface="Arial" panose="020B0604020202020204" pitchFamily="34" charset="0"/>
              </a:rPr>
              <a:t>successes in two groups, either two populations or two treatment groups in </a:t>
            </a:r>
            <a:r>
              <a:rPr lang="en-US" sz="3100" dirty="0" smtClean="0">
                <a:latin typeface="Arial" panose="020B0604020202020204" pitchFamily="34" charset="0"/>
                <a:cs typeface="Arial" panose="020B0604020202020204" pitchFamily="34" charset="0"/>
              </a:rPr>
              <a:t>an experiment.</a:t>
            </a:r>
          </a:p>
          <a:p>
            <a:r>
              <a:rPr lang="en-US" sz="3100" dirty="0">
                <a:latin typeface="Arial" panose="020B0604020202020204" pitchFamily="34" charset="0"/>
                <a:cs typeface="Arial" panose="020B0604020202020204" pitchFamily="34" charset="0"/>
              </a:rPr>
              <a:t>When there are </a:t>
            </a:r>
            <a:r>
              <a:rPr lang="en-US" sz="3100" dirty="0" smtClean="0">
                <a:latin typeface="Arial" panose="020B0604020202020204" pitchFamily="34" charset="0"/>
                <a:cs typeface="Arial" panose="020B0604020202020204" pitchFamily="34" charset="0"/>
              </a:rPr>
              <a:t>more than </a:t>
            </a:r>
            <a:r>
              <a:rPr lang="en-US" sz="3100" dirty="0">
                <a:latin typeface="Arial" panose="020B0604020202020204" pitchFamily="34" charset="0"/>
                <a:cs typeface="Arial" panose="020B0604020202020204" pitchFamily="34" charset="0"/>
              </a:rPr>
              <a:t>two outcomes, or when we want to compare more than two groups, we need </a:t>
            </a:r>
            <a:r>
              <a:rPr lang="en-US" sz="3100" dirty="0" smtClean="0">
                <a:latin typeface="Arial" panose="020B0604020202020204" pitchFamily="34" charset="0"/>
                <a:cs typeface="Arial" panose="020B0604020202020204" pitchFamily="34" charset="0"/>
              </a:rPr>
              <a:t>a new </a:t>
            </a:r>
            <a:r>
              <a:rPr lang="en-US" sz="3100" dirty="0">
                <a:latin typeface="Arial" panose="020B0604020202020204" pitchFamily="34" charset="0"/>
                <a:cs typeface="Arial" panose="020B0604020202020204" pitchFamily="34" charset="0"/>
              </a:rPr>
              <a:t>statistical </a:t>
            </a:r>
            <a:r>
              <a:rPr lang="en-US" sz="3100" dirty="0" smtClean="0">
                <a:latin typeface="Arial" panose="020B0604020202020204" pitchFamily="34" charset="0"/>
                <a:cs typeface="Arial" panose="020B0604020202020204" pitchFamily="34" charset="0"/>
              </a:rPr>
              <a:t>test.</a:t>
            </a:r>
          </a:p>
          <a:p>
            <a:r>
              <a:rPr lang="en-US" sz="3100" dirty="0" smtClean="0">
                <a:latin typeface="Arial" panose="020B0604020202020204" pitchFamily="34" charset="0"/>
                <a:cs typeface="Arial" panose="020B0604020202020204" pitchFamily="34" charset="0"/>
              </a:rPr>
              <a:t>The </a:t>
            </a:r>
            <a:r>
              <a:rPr lang="en-US" sz="3100" dirty="0">
                <a:latin typeface="Arial" panose="020B0604020202020204" pitchFamily="34" charset="0"/>
                <a:cs typeface="Arial" panose="020B0604020202020204" pitchFamily="34" charset="0"/>
              </a:rPr>
              <a:t>new test addresses a general question: </a:t>
            </a:r>
            <a:r>
              <a:rPr lang="en-US" sz="3100" dirty="0" smtClean="0">
                <a:latin typeface="Arial" panose="020B0604020202020204" pitchFamily="34" charset="0"/>
                <a:cs typeface="Arial" panose="020B0604020202020204" pitchFamily="34" charset="0"/>
              </a:rPr>
              <a:t>Is </a:t>
            </a:r>
            <a:r>
              <a:rPr lang="en-US" sz="3100" dirty="0">
                <a:latin typeface="Arial" panose="020B0604020202020204" pitchFamily="34" charset="0"/>
                <a:cs typeface="Arial" panose="020B0604020202020204" pitchFamily="34" charset="0"/>
              </a:rPr>
              <a:t>there a </a:t>
            </a:r>
            <a:r>
              <a:rPr lang="en-US" sz="3100" dirty="0" smtClean="0">
                <a:latin typeface="Arial" panose="020B0604020202020204" pitchFamily="34" charset="0"/>
                <a:cs typeface="Arial" panose="020B0604020202020204" pitchFamily="34" charset="0"/>
              </a:rPr>
              <a:t>relationship between </a:t>
            </a:r>
            <a:r>
              <a:rPr lang="en-US" sz="3100" dirty="0">
                <a:latin typeface="Arial" panose="020B0604020202020204" pitchFamily="34" charset="0"/>
                <a:cs typeface="Arial" panose="020B0604020202020204" pitchFamily="34" charset="0"/>
              </a:rPr>
              <a:t>two categorical variables</a:t>
            </a:r>
            <a:r>
              <a:rPr lang="en-US" sz="3100" dirty="0" smtClean="0">
                <a:latin typeface="Arial" panose="020B0604020202020204" pitchFamily="34" charset="0"/>
                <a:cs typeface="Arial" panose="020B0604020202020204" pitchFamily="34" charset="0"/>
              </a:rPr>
              <a:t>?</a:t>
            </a:r>
          </a:p>
          <a:p>
            <a:r>
              <a:rPr lang="en-US" sz="3100" dirty="0">
                <a:solidFill>
                  <a:srgbClr val="FF0000"/>
                </a:solidFill>
                <a:latin typeface="Arial" panose="020B0604020202020204" pitchFamily="34" charset="0"/>
                <a:cs typeface="Arial" panose="020B0604020202020204" pitchFamily="34" charset="0"/>
              </a:rPr>
              <a:t>Two-way tables of counts</a:t>
            </a:r>
            <a:r>
              <a:rPr lang="en-US" sz="3100"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can </a:t>
            </a:r>
            <a:r>
              <a:rPr lang="en-US" sz="3100" dirty="0">
                <a:latin typeface="Arial" panose="020B0604020202020204" pitchFamily="34" charset="0"/>
                <a:cs typeface="Arial" panose="020B0604020202020204" pitchFamily="34" charset="0"/>
              </a:rPr>
              <a:t>be used to describe relationships between any two categorical variables.</a:t>
            </a:r>
          </a:p>
          <a:p>
            <a:endParaRPr lang="en-US" sz="3600" dirty="0" smtClean="0">
              <a:latin typeface="Arial" panose="020B0604020202020204" pitchFamily="34" charset="0"/>
              <a:cs typeface="Arial" panose="020B0604020202020204" pitchFamily="34" charset="0"/>
            </a:endParaRPr>
          </a:p>
        </p:txBody>
      </p:sp>
      <p:sp>
        <p:nvSpPr>
          <p:cNvPr id="7" name="Rectangle 6"/>
          <p:cNvSpPr/>
          <p:nvPr/>
        </p:nvSpPr>
        <p:spPr>
          <a:xfrm>
            <a:off x="285742" y="5343903"/>
            <a:ext cx="8486783" cy="856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42986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1882" y="761324"/>
            <a:ext cx="8399463" cy="685800"/>
          </a:xfrm>
        </p:spPr>
        <p:txBody>
          <a:bodyPr>
            <a:noAutofit/>
          </a:bodyPr>
          <a:lstStyle/>
          <a:p>
            <a:pPr eaLnBrk="1" hangingPunct="1"/>
            <a:r>
              <a:rPr lang="en-US" altLang="en-US" sz="3600" dirty="0">
                <a:latin typeface="Gill Sans" charset="0"/>
                <a:ea typeface="ＭＳ Ｐゴシック" pitchFamily="34" charset="-128"/>
              </a:rPr>
              <a:t>Two-Way </a:t>
            </a:r>
            <a:r>
              <a:rPr lang="en-US" altLang="en-US" sz="3600" dirty="0" smtClean="0">
                <a:latin typeface="Gill Sans" charset="0"/>
                <a:ea typeface="ＭＳ Ｐゴシック" pitchFamily="34" charset="-128"/>
              </a:rPr>
              <a:t>Tables—Example</a:t>
            </a:r>
            <a:endParaRPr lang="en-US" altLang="en-US" sz="3600" dirty="0">
              <a:latin typeface="Gill Sans" charset="0"/>
              <a:ea typeface="ＭＳ Ｐゴシック" pitchFamily="34" charset="-128"/>
            </a:endParaRPr>
          </a:p>
        </p:txBody>
      </p:sp>
      <p:sp>
        <p:nvSpPr>
          <p:cNvPr id="20483" name="Rectangle 1"/>
          <p:cNvSpPr>
            <a:spLocks noChangeArrowheads="1"/>
          </p:cNvSpPr>
          <p:nvPr/>
        </p:nvSpPr>
        <p:spPr bwMode="auto">
          <a:xfrm>
            <a:off x="363306" y="1499739"/>
            <a:ext cx="855208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None/>
            </a:pPr>
            <a:r>
              <a:rPr lang="en-US" altLang="en-US" sz="1800" dirty="0">
                <a:solidFill>
                  <a:srgbClr val="000000"/>
                </a:solidFill>
              </a:rPr>
              <a:t>A sample survey asked a random sample of young adults, “Where do you live </a:t>
            </a:r>
            <a:r>
              <a:rPr lang="en-US" altLang="en-US" sz="1800" dirty="0" smtClean="0">
                <a:solidFill>
                  <a:srgbClr val="000000"/>
                </a:solidFill>
              </a:rPr>
              <a:t>now?”  The table below is </a:t>
            </a:r>
            <a:r>
              <a:rPr lang="en-US" altLang="en-US" sz="1800" dirty="0">
                <a:solidFill>
                  <a:srgbClr val="000000"/>
                </a:solidFill>
              </a:rPr>
              <a:t>a two-way table of all </a:t>
            </a:r>
            <a:r>
              <a:rPr lang="en-US" altLang="en-US" sz="1800" dirty="0" smtClean="0">
                <a:solidFill>
                  <a:srgbClr val="000000"/>
                </a:solidFill>
              </a:rPr>
              <a:t>2984 people </a:t>
            </a:r>
            <a:r>
              <a:rPr lang="en-US" altLang="en-US" sz="1800" dirty="0">
                <a:solidFill>
                  <a:srgbClr val="000000"/>
                </a:solidFill>
              </a:rPr>
              <a:t>in the sample (both men and women) classified by their age and by </a:t>
            </a:r>
            <a:r>
              <a:rPr lang="en-US" altLang="en-US" sz="1800" dirty="0" smtClean="0">
                <a:solidFill>
                  <a:srgbClr val="000000"/>
                </a:solidFill>
              </a:rPr>
              <a:t>where they live.  Living </a:t>
            </a:r>
            <a:r>
              <a:rPr lang="en-US" altLang="en-US" sz="1800" dirty="0">
                <a:solidFill>
                  <a:srgbClr val="000000"/>
                </a:solidFill>
              </a:rPr>
              <a:t>arrangement is a categorical variable. Even though age is </a:t>
            </a:r>
            <a:r>
              <a:rPr lang="en-US" altLang="en-US" sz="1800" dirty="0" smtClean="0">
                <a:solidFill>
                  <a:srgbClr val="000000"/>
                </a:solidFill>
              </a:rPr>
              <a:t>quantitative, the </a:t>
            </a:r>
            <a:r>
              <a:rPr lang="en-US" altLang="en-US" sz="1800" dirty="0">
                <a:solidFill>
                  <a:srgbClr val="000000"/>
                </a:solidFill>
              </a:rPr>
              <a:t>two-way table treats age as dividing young adults into four categories</a:t>
            </a:r>
            <a:r>
              <a:rPr lang="en-US" altLang="en-US" sz="1800" dirty="0" smtClean="0">
                <a:solidFill>
                  <a:srgbClr val="000000"/>
                </a:solidFill>
              </a:rPr>
              <a:t>.  Here </a:t>
            </a:r>
            <a:r>
              <a:rPr lang="en-US" altLang="en-US" sz="1800" dirty="0">
                <a:solidFill>
                  <a:srgbClr val="000000"/>
                </a:solidFill>
              </a:rPr>
              <a:t>is a table that summarizes the data:</a:t>
            </a:r>
          </a:p>
          <a:p>
            <a:pPr eaLnBrk="1" hangingPunct="1">
              <a:buFont typeface="Wingdings" pitchFamily="2" charset="2"/>
              <a:buNone/>
            </a:pPr>
            <a:endParaRPr lang="en-US" altLang="en-US" sz="2800" dirty="0">
              <a:solidFill>
                <a:srgbClr val="000000"/>
              </a:solidFill>
            </a:endParaRPr>
          </a:p>
        </p:txBody>
      </p:sp>
      <p:sp>
        <p:nvSpPr>
          <p:cNvPr id="20485" name="Rectangle 20"/>
          <p:cNvSpPr>
            <a:spLocks noChangeArrowheads="1"/>
          </p:cNvSpPr>
          <p:nvPr/>
        </p:nvSpPr>
        <p:spPr bwMode="auto">
          <a:xfrm>
            <a:off x="374419" y="4884747"/>
            <a:ext cx="84582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600"/>
              </a:spcAft>
            </a:pPr>
            <a:r>
              <a:rPr lang="en-US" altLang="en-US" sz="1600" b="1" dirty="0">
                <a:solidFill>
                  <a:srgbClr val="E81F30"/>
                </a:solidFill>
              </a:rPr>
              <a:t>PROBLEM:</a:t>
            </a:r>
          </a:p>
          <a:p>
            <a:pPr eaLnBrk="1" hangingPunct="1">
              <a:spcAft>
                <a:spcPts val="600"/>
              </a:spcAft>
            </a:pPr>
            <a:r>
              <a:rPr lang="en-US" altLang="en-US" sz="1600" dirty="0"/>
              <a:t>(a) Calculate the conditional distribution (in proportions) of </a:t>
            </a:r>
            <a:r>
              <a:rPr lang="en-US" altLang="en-US" sz="1600" dirty="0" smtClean="0"/>
              <a:t>the living arrangement for each age.</a:t>
            </a:r>
            <a:endParaRPr lang="en-US" altLang="en-US" sz="1600" dirty="0"/>
          </a:p>
          <a:p>
            <a:pPr eaLnBrk="1" hangingPunct="1">
              <a:spcAft>
                <a:spcPts val="600"/>
              </a:spcAft>
            </a:pPr>
            <a:r>
              <a:rPr lang="en-US" altLang="en-US" sz="1600" dirty="0"/>
              <a:t>(b) Make an appropriate graph for comparing the conditional distributions in part (a).</a:t>
            </a:r>
          </a:p>
          <a:p>
            <a:pPr eaLnBrk="1" hangingPunct="1">
              <a:spcAft>
                <a:spcPts val="600"/>
              </a:spcAft>
            </a:pPr>
            <a:r>
              <a:rPr lang="en-US" altLang="en-US" sz="1600" dirty="0"/>
              <a:t>(c) Are the distributions of </a:t>
            </a:r>
            <a:r>
              <a:rPr lang="en-US" altLang="en-US" sz="1600" dirty="0" smtClean="0"/>
              <a:t>living arrangements </a:t>
            </a:r>
            <a:r>
              <a:rPr lang="en-US" altLang="en-US" sz="1600" dirty="0"/>
              <a:t>under the </a:t>
            </a:r>
            <a:r>
              <a:rPr lang="en-US" altLang="en-US" sz="1600" dirty="0" smtClean="0"/>
              <a:t>four ages </a:t>
            </a:r>
            <a:r>
              <a:rPr lang="en-US" altLang="en-US" sz="1600" dirty="0"/>
              <a:t>similar or </a:t>
            </a:r>
            <a:r>
              <a:rPr lang="en-US" altLang="en-US" sz="1600" dirty="0" smtClean="0"/>
              <a:t>different</a:t>
            </a:r>
            <a:r>
              <a:rPr lang="en-US" altLang="en-US" sz="1600" dirty="0"/>
              <a:t>? </a:t>
            </a:r>
            <a:r>
              <a:rPr lang="en-US" altLang="en-US" sz="1600" dirty="0" smtClean="0"/>
              <a:t>  Give </a:t>
            </a:r>
            <a:r>
              <a:rPr lang="en-US" altLang="en-US" sz="1600" dirty="0"/>
              <a:t>appropriate evidence from parts (a) and (b) to support your answer.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0" y="3019732"/>
            <a:ext cx="4933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3924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4497" y="523888"/>
            <a:ext cx="8705850" cy="1219200"/>
          </a:xfrm>
        </p:spPr>
        <p:txBody>
          <a:bodyPr>
            <a:normAutofit/>
          </a:bodyPr>
          <a:lstStyle/>
          <a:p>
            <a:r>
              <a:rPr lang="en-US" altLang="en-US" sz="3600" dirty="0">
                <a:latin typeface="Gill Sans" charset="0"/>
                <a:ea typeface="ＭＳ Ｐゴシック" pitchFamily="34" charset="-128"/>
              </a:rPr>
              <a:t>Two-Way </a:t>
            </a:r>
            <a:r>
              <a:rPr lang="en-US" altLang="en-US" sz="3600" dirty="0" smtClean="0">
                <a:latin typeface="Gill Sans" charset="0"/>
                <a:ea typeface="ＭＳ Ｐゴシック" pitchFamily="34" charset="-128"/>
              </a:rPr>
              <a:t>Tables—</a:t>
            </a:r>
            <a:br>
              <a:rPr lang="en-US" altLang="en-US" sz="3600" dirty="0" smtClean="0">
                <a:latin typeface="Gill Sans" charset="0"/>
                <a:ea typeface="ＭＳ Ｐゴシック" pitchFamily="34" charset="-128"/>
              </a:rPr>
            </a:br>
            <a:r>
              <a:rPr lang="en-US" altLang="en-US" sz="3600" dirty="0" smtClean="0">
                <a:latin typeface="Gill Sans" charset="0"/>
                <a:ea typeface="ＭＳ Ｐゴシック" pitchFamily="34" charset="-128"/>
              </a:rPr>
              <a:t>Example</a:t>
            </a:r>
          </a:p>
        </p:txBody>
      </p:sp>
      <mc:AlternateContent xmlns:mc="http://schemas.openxmlformats.org/markup-compatibility/2006" xmlns:a14="http://schemas.microsoft.com/office/drawing/2010/main">
        <mc:Choice Requires="a14">
          <p:sp>
            <p:nvSpPr>
              <p:cNvPr id="2" name="TextBox 1"/>
              <p:cNvSpPr txBox="1"/>
              <p:nvPr/>
            </p:nvSpPr>
            <p:spPr>
              <a:xfrm>
                <a:off x="380994" y="1781321"/>
                <a:ext cx="8405819" cy="4904291"/>
              </a:xfrm>
              <a:prstGeom prst="rect">
                <a:avLst/>
              </a:prstGeom>
              <a:noFill/>
            </p:spPr>
            <p:txBody>
              <a:bodyPr wrap="square" rtlCol="0">
                <a:spAutoFit/>
              </a:bodyPr>
              <a:lstStyle/>
              <a:p>
                <a:r>
                  <a:rPr lang="en-US" sz="1700" dirty="0" smtClean="0"/>
                  <a:t>For 19-year olds, the distribution of living arrangements was:</a:t>
                </a:r>
              </a:p>
              <a:p>
                <a:r>
                  <a:rPr lang="en-US" sz="1700" dirty="0" smtClean="0"/>
                  <a:t>Parents’ home, </a:t>
                </a:r>
                <a14:m>
                  <m:oMath xmlns:m="http://schemas.openxmlformats.org/officeDocument/2006/math">
                    <m:f>
                      <m:fPr>
                        <m:ctrlPr>
                          <a:rPr lang="en-US" sz="1700" i="1" smtClean="0">
                            <a:latin typeface="Cambria Math"/>
                          </a:rPr>
                        </m:ctrlPr>
                      </m:fPr>
                      <m:num>
                        <m:r>
                          <a:rPr lang="en-US" sz="1700" b="0" i="1" smtClean="0">
                            <a:latin typeface="Cambria Math"/>
                          </a:rPr>
                          <m:t>324</m:t>
                        </m:r>
                      </m:num>
                      <m:den>
                        <m:r>
                          <a:rPr lang="en-US" sz="1700" b="0" i="1" smtClean="0">
                            <a:latin typeface="Cambria Math"/>
                          </a:rPr>
                          <m:t>540</m:t>
                        </m:r>
                      </m:den>
                    </m:f>
                    <m:r>
                      <a:rPr lang="en-US" sz="1700" b="0" i="1" smtClean="0">
                        <a:latin typeface="Cambria Math"/>
                      </a:rPr>
                      <m:t>=60.0%</m:t>
                    </m:r>
                  </m:oMath>
                </a14:m>
                <a:r>
                  <a:rPr lang="en-US" sz="1700" dirty="0" smtClean="0"/>
                  <a:t>; Another person’s home, </a:t>
                </a:r>
                <a14:m>
                  <m:oMath xmlns:m="http://schemas.openxmlformats.org/officeDocument/2006/math">
                    <m:f>
                      <m:fPr>
                        <m:ctrlPr>
                          <a:rPr lang="en-US" sz="1700" i="1">
                            <a:latin typeface="Cambria Math"/>
                          </a:rPr>
                        </m:ctrlPr>
                      </m:fPr>
                      <m:num>
                        <m:r>
                          <a:rPr lang="en-US" sz="1700" i="1">
                            <a:latin typeface="Cambria Math"/>
                          </a:rPr>
                          <m:t>3</m:t>
                        </m:r>
                        <m:r>
                          <a:rPr lang="en-US" sz="1700" b="0" i="1" smtClean="0">
                            <a:latin typeface="Cambria Math"/>
                          </a:rPr>
                          <m:t>7</m:t>
                        </m:r>
                      </m:num>
                      <m:den>
                        <m:r>
                          <a:rPr lang="en-US" sz="1700" i="1">
                            <a:latin typeface="Cambria Math"/>
                          </a:rPr>
                          <m:t>540</m:t>
                        </m:r>
                      </m:den>
                    </m:f>
                    <m:r>
                      <a:rPr lang="en-US" sz="1700" i="1">
                        <a:latin typeface="Cambria Math"/>
                      </a:rPr>
                      <m:t>=6</m:t>
                    </m:r>
                    <m:r>
                      <a:rPr lang="en-US" sz="1700" b="0" i="1" smtClean="0">
                        <a:latin typeface="Cambria Math"/>
                      </a:rPr>
                      <m:t>.9</m:t>
                    </m:r>
                    <m:r>
                      <a:rPr lang="en-US" sz="1700" i="1">
                        <a:latin typeface="Cambria Math"/>
                      </a:rPr>
                      <m:t>%</m:t>
                    </m:r>
                  </m:oMath>
                </a14:m>
                <a:r>
                  <a:rPr lang="en-US" sz="1700" dirty="0" smtClean="0"/>
                  <a:t>; Your own Place, </a:t>
                </a:r>
                <a14:m>
                  <m:oMath xmlns:m="http://schemas.openxmlformats.org/officeDocument/2006/math">
                    <m:f>
                      <m:fPr>
                        <m:ctrlPr>
                          <a:rPr lang="en-US" sz="1700" i="1">
                            <a:latin typeface="Cambria Math"/>
                          </a:rPr>
                        </m:ctrlPr>
                      </m:fPr>
                      <m:num>
                        <m:r>
                          <a:rPr lang="en-US" sz="1700" b="0" i="1" smtClean="0">
                            <a:latin typeface="Cambria Math"/>
                          </a:rPr>
                          <m:t>116</m:t>
                        </m:r>
                      </m:num>
                      <m:den>
                        <m:r>
                          <a:rPr lang="en-US" sz="1700" i="1">
                            <a:latin typeface="Cambria Math"/>
                          </a:rPr>
                          <m:t>540</m:t>
                        </m:r>
                      </m:den>
                    </m:f>
                    <m:r>
                      <a:rPr lang="en-US" sz="1700" i="1">
                        <a:latin typeface="Cambria Math"/>
                      </a:rPr>
                      <m:t>=</m:t>
                    </m:r>
                    <m:r>
                      <a:rPr lang="en-US" sz="1700" b="0" i="1" smtClean="0">
                        <a:latin typeface="Cambria Math"/>
                      </a:rPr>
                      <m:t>21</m:t>
                    </m:r>
                    <m:r>
                      <a:rPr lang="en-US" sz="1700" i="1">
                        <a:latin typeface="Cambria Math"/>
                      </a:rPr>
                      <m:t>.</m:t>
                    </m:r>
                    <m:r>
                      <a:rPr lang="en-US" sz="1700" b="0" i="1" smtClean="0">
                        <a:latin typeface="Cambria Math"/>
                      </a:rPr>
                      <m:t>5</m:t>
                    </m:r>
                    <m:r>
                      <a:rPr lang="en-US" sz="1700" i="1" smtClean="0">
                        <a:latin typeface="Cambria Math"/>
                      </a:rPr>
                      <m:t>%</m:t>
                    </m:r>
                  </m:oMath>
                </a14:m>
                <a:r>
                  <a:rPr lang="en-US" sz="1700" dirty="0" smtClean="0"/>
                  <a:t>; Group quarters, </a:t>
                </a:r>
                <a14:m>
                  <m:oMath xmlns:m="http://schemas.openxmlformats.org/officeDocument/2006/math">
                    <m:f>
                      <m:fPr>
                        <m:ctrlPr>
                          <a:rPr lang="en-US" sz="1700" i="1">
                            <a:latin typeface="Cambria Math"/>
                          </a:rPr>
                        </m:ctrlPr>
                      </m:fPr>
                      <m:num>
                        <m:r>
                          <a:rPr lang="en-US" sz="1700" b="0" i="1" smtClean="0">
                            <a:latin typeface="Cambria Math"/>
                          </a:rPr>
                          <m:t>58</m:t>
                        </m:r>
                      </m:num>
                      <m:den>
                        <m:r>
                          <a:rPr lang="en-US" sz="1700" i="1">
                            <a:latin typeface="Cambria Math"/>
                          </a:rPr>
                          <m:t>540</m:t>
                        </m:r>
                      </m:den>
                    </m:f>
                    <m:r>
                      <a:rPr lang="en-US" sz="1700" i="1">
                        <a:latin typeface="Cambria Math"/>
                      </a:rPr>
                      <m:t>=</m:t>
                    </m:r>
                    <m:r>
                      <a:rPr lang="en-US" sz="1700" b="0" i="1" smtClean="0">
                        <a:latin typeface="Cambria Math"/>
                      </a:rPr>
                      <m:t>1</m:t>
                    </m:r>
                    <m:r>
                      <a:rPr lang="en-US" sz="1700" i="1">
                        <a:latin typeface="Cambria Math"/>
                      </a:rPr>
                      <m:t>0.</m:t>
                    </m:r>
                    <m:r>
                      <a:rPr lang="en-US" sz="1700" b="0" i="1" smtClean="0">
                        <a:latin typeface="Cambria Math"/>
                      </a:rPr>
                      <m:t>7</m:t>
                    </m:r>
                    <m:r>
                      <a:rPr lang="en-US" sz="1700" i="1">
                        <a:latin typeface="Cambria Math"/>
                      </a:rPr>
                      <m:t>%</m:t>
                    </m:r>
                  </m:oMath>
                </a14:m>
                <a:r>
                  <a:rPr lang="en-US" sz="1700" dirty="0" smtClean="0"/>
                  <a:t>; and Other, </a:t>
                </a:r>
                <a14:m>
                  <m:oMath xmlns:m="http://schemas.openxmlformats.org/officeDocument/2006/math">
                    <m:f>
                      <m:fPr>
                        <m:ctrlPr>
                          <a:rPr lang="en-US" sz="1700" i="1">
                            <a:latin typeface="Cambria Math"/>
                          </a:rPr>
                        </m:ctrlPr>
                      </m:fPr>
                      <m:num>
                        <m:r>
                          <a:rPr lang="en-US" sz="1700" b="0" i="1" smtClean="0">
                            <a:latin typeface="Cambria Math"/>
                          </a:rPr>
                          <m:t>5</m:t>
                        </m:r>
                      </m:num>
                      <m:den>
                        <m:r>
                          <a:rPr lang="en-US" sz="1700" i="1">
                            <a:latin typeface="Cambria Math"/>
                          </a:rPr>
                          <m:t>540</m:t>
                        </m:r>
                      </m:den>
                    </m:f>
                    <m:r>
                      <a:rPr lang="en-US" sz="1700" i="1">
                        <a:latin typeface="Cambria Math"/>
                      </a:rPr>
                      <m:t>=0.</m:t>
                    </m:r>
                    <m:r>
                      <a:rPr lang="en-US" sz="1700" b="0" i="1" smtClean="0">
                        <a:latin typeface="Cambria Math"/>
                      </a:rPr>
                      <m:t>9</m:t>
                    </m:r>
                    <m:r>
                      <a:rPr lang="en-US" sz="1700" i="1">
                        <a:latin typeface="Cambria Math"/>
                      </a:rPr>
                      <m:t>%</m:t>
                    </m:r>
                  </m:oMath>
                </a14:m>
                <a:endParaRPr lang="en-US" sz="1700" dirty="0" smtClean="0"/>
              </a:p>
              <a:p>
                <a:endParaRPr lang="en-US" sz="1700" dirty="0" smtClean="0"/>
              </a:p>
              <a:p>
                <a:r>
                  <a:rPr lang="en-US" sz="1700" dirty="0" smtClean="0"/>
                  <a:t>For 20-year olds, the distribution was:</a:t>
                </a:r>
              </a:p>
              <a:p>
                <a:r>
                  <a:rPr lang="en-US" sz="1700" dirty="0"/>
                  <a:t>Parents’ home, </a:t>
                </a:r>
                <a14:m>
                  <m:oMath xmlns:m="http://schemas.openxmlformats.org/officeDocument/2006/math">
                    <m:f>
                      <m:fPr>
                        <m:ctrlPr>
                          <a:rPr lang="en-US" sz="1700" i="1">
                            <a:latin typeface="Cambria Math"/>
                          </a:rPr>
                        </m:ctrlPr>
                      </m:fPr>
                      <m:num>
                        <m:r>
                          <a:rPr lang="en-US" sz="1700" i="1">
                            <a:latin typeface="Cambria Math"/>
                          </a:rPr>
                          <m:t>3</m:t>
                        </m:r>
                        <m:r>
                          <a:rPr lang="en-US" sz="1700" b="0" i="1" smtClean="0">
                            <a:latin typeface="Cambria Math"/>
                          </a:rPr>
                          <m:t>78</m:t>
                        </m:r>
                      </m:num>
                      <m:den>
                        <m:r>
                          <a:rPr lang="en-US" sz="1700" i="1" smtClean="0">
                            <a:latin typeface="Cambria Math"/>
                          </a:rPr>
                          <m:t>766</m:t>
                        </m:r>
                      </m:den>
                    </m:f>
                    <m:r>
                      <a:rPr lang="en-US" sz="1700" i="1">
                        <a:latin typeface="Cambria Math"/>
                      </a:rPr>
                      <m:t>=</m:t>
                    </m:r>
                    <m:r>
                      <a:rPr lang="en-US" sz="1700" b="0" i="1" smtClean="0">
                        <a:latin typeface="Cambria Math"/>
                      </a:rPr>
                      <m:t>49.3</m:t>
                    </m:r>
                    <m:r>
                      <a:rPr lang="en-US" sz="1700" i="1">
                        <a:latin typeface="Cambria Math"/>
                      </a:rPr>
                      <m:t>%</m:t>
                    </m:r>
                  </m:oMath>
                </a14:m>
                <a:r>
                  <a:rPr lang="en-US" sz="1700" dirty="0" smtClean="0"/>
                  <a:t>; Another </a:t>
                </a:r>
                <a:r>
                  <a:rPr lang="en-US" sz="1700" dirty="0"/>
                  <a:t>person’s home, </a:t>
                </a:r>
                <a14:m>
                  <m:oMath xmlns:m="http://schemas.openxmlformats.org/officeDocument/2006/math">
                    <m:f>
                      <m:fPr>
                        <m:ctrlPr>
                          <a:rPr lang="en-US" sz="1700" i="1">
                            <a:latin typeface="Cambria Math"/>
                          </a:rPr>
                        </m:ctrlPr>
                      </m:fPr>
                      <m:num>
                        <m:r>
                          <a:rPr lang="en-US" sz="1700" b="0" i="1" smtClean="0">
                            <a:latin typeface="Cambria Math"/>
                          </a:rPr>
                          <m:t>4</m:t>
                        </m:r>
                        <m:r>
                          <a:rPr lang="en-US" sz="1700" i="1">
                            <a:latin typeface="Cambria Math"/>
                          </a:rPr>
                          <m:t>7</m:t>
                        </m:r>
                      </m:num>
                      <m:den>
                        <m:r>
                          <a:rPr lang="en-US" sz="1700" i="1" smtClean="0">
                            <a:latin typeface="Cambria Math"/>
                          </a:rPr>
                          <m:t>766</m:t>
                        </m:r>
                      </m:den>
                    </m:f>
                    <m:r>
                      <a:rPr lang="en-US" sz="1700" i="1">
                        <a:latin typeface="Cambria Math"/>
                      </a:rPr>
                      <m:t>=6.</m:t>
                    </m:r>
                    <m:r>
                      <a:rPr lang="en-US" sz="1700" b="0" i="1" smtClean="0">
                        <a:latin typeface="Cambria Math"/>
                      </a:rPr>
                      <m:t>1</m:t>
                    </m:r>
                    <m:r>
                      <a:rPr lang="en-US" sz="1700" i="1">
                        <a:latin typeface="Cambria Math"/>
                      </a:rPr>
                      <m:t>%</m:t>
                    </m:r>
                  </m:oMath>
                </a14:m>
                <a:r>
                  <a:rPr lang="en-US" sz="1700" dirty="0" smtClean="0"/>
                  <a:t>; Your </a:t>
                </a:r>
                <a:r>
                  <a:rPr lang="en-US" sz="1700" dirty="0"/>
                  <a:t>own Place, </a:t>
                </a:r>
                <a14:m>
                  <m:oMath xmlns:m="http://schemas.openxmlformats.org/officeDocument/2006/math">
                    <m:f>
                      <m:fPr>
                        <m:ctrlPr>
                          <a:rPr lang="en-US" sz="1700" i="1">
                            <a:latin typeface="Cambria Math"/>
                          </a:rPr>
                        </m:ctrlPr>
                      </m:fPr>
                      <m:num>
                        <m:r>
                          <a:rPr lang="en-US" sz="1700" b="0" i="1" smtClean="0">
                            <a:latin typeface="Cambria Math"/>
                          </a:rPr>
                          <m:t>279</m:t>
                        </m:r>
                      </m:num>
                      <m:den>
                        <m:r>
                          <a:rPr lang="en-US" sz="1700" i="1" smtClean="0">
                            <a:latin typeface="Cambria Math"/>
                          </a:rPr>
                          <m:t>766</m:t>
                        </m:r>
                      </m:den>
                    </m:f>
                    <m:r>
                      <a:rPr lang="en-US" sz="1700" i="1">
                        <a:latin typeface="Cambria Math"/>
                      </a:rPr>
                      <m:t>=</m:t>
                    </m:r>
                    <m:r>
                      <a:rPr lang="en-US" sz="1700" b="0" i="1" smtClean="0">
                        <a:latin typeface="Cambria Math"/>
                      </a:rPr>
                      <m:t>36.4</m:t>
                    </m:r>
                    <m:r>
                      <a:rPr lang="en-US" sz="1700" i="1">
                        <a:latin typeface="Cambria Math"/>
                      </a:rPr>
                      <m:t>%</m:t>
                    </m:r>
                  </m:oMath>
                </a14:m>
                <a:r>
                  <a:rPr lang="en-US" sz="1700" dirty="0" smtClean="0"/>
                  <a:t>; Group </a:t>
                </a:r>
                <a:r>
                  <a:rPr lang="en-US" sz="1700" dirty="0"/>
                  <a:t>quarters, </a:t>
                </a:r>
                <a14:m>
                  <m:oMath xmlns:m="http://schemas.openxmlformats.org/officeDocument/2006/math">
                    <m:f>
                      <m:fPr>
                        <m:ctrlPr>
                          <a:rPr lang="en-US" sz="1700" i="1">
                            <a:latin typeface="Cambria Math"/>
                          </a:rPr>
                        </m:ctrlPr>
                      </m:fPr>
                      <m:num>
                        <m:r>
                          <a:rPr lang="en-US" sz="1700" b="0" i="1" smtClean="0">
                            <a:latin typeface="Cambria Math"/>
                          </a:rPr>
                          <m:t>60</m:t>
                        </m:r>
                      </m:num>
                      <m:den>
                        <m:r>
                          <a:rPr lang="en-US" sz="1700" i="1" smtClean="0">
                            <a:latin typeface="Cambria Math"/>
                          </a:rPr>
                          <m:t>766</m:t>
                        </m:r>
                      </m:den>
                    </m:f>
                    <m:r>
                      <a:rPr lang="en-US" sz="1700" i="1">
                        <a:latin typeface="Cambria Math"/>
                      </a:rPr>
                      <m:t>=</m:t>
                    </m:r>
                    <m:r>
                      <a:rPr lang="en-US" sz="1700" b="0" i="1" smtClean="0">
                        <a:latin typeface="Cambria Math"/>
                      </a:rPr>
                      <m:t>7.8</m:t>
                    </m:r>
                    <m:r>
                      <a:rPr lang="en-US" sz="1700" i="1">
                        <a:latin typeface="Cambria Math"/>
                      </a:rPr>
                      <m:t>%</m:t>
                    </m:r>
                  </m:oMath>
                </a14:m>
                <a:r>
                  <a:rPr lang="en-US" sz="1700" dirty="0" smtClean="0"/>
                  <a:t>; and </a:t>
                </a:r>
                <a:r>
                  <a:rPr lang="en-US" sz="1700" dirty="0"/>
                  <a:t>Other, </a:t>
                </a:r>
                <a14:m>
                  <m:oMath xmlns:m="http://schemas.openxmlformats.org/officeDocument/2006/math">
                    <m:f>
                      <m:fPr>
                        <m:ctrlPr>
                          <a:rPr lang="en-US" sz="1700" i="1">
                            <a:latin typeface="Cambria Math"/>
                          </a:rPr>
                        </m:ctrlPr>
                      </m:fPr>
                      <m:num>
                        <m:r>
                          <a:rPr lang="en-US" sz="1700" b="0" i="1" smtClean="0">
                            <a:latin typeface="Cambria Math"/>
                          </a:rPr>
                          <m:t>2</m:t>
                        </m:r>
                      </m:num>
                      <m:den>
                        <m:r>
                          <a:rPr lang="en-US" sz="1700" i="1" smtClean="0">
                            <a:latin typeface="Cambria Math"/>
                          </a:rPr>
                          <m:t>766</m:t>
                        </m:r>
                      </m:den>
                    </m:f>
                    <m:r>
                      <a:rPr lang="en-US" sz="1700" i="1">
                        <a:latin typeface="Cambria Math"/>
                      </a:rPr>
                      <m:t>=0.</m:t>
                    </m:r>
                    <m:r>
                      <a:rPr lang="en-US" sz="1700" b="0" i="1" smtClean="0">
                        <a:latin typeface="Cambria Math"/>
                      </a:rPr>
                      <m:t>3</m:t>
                    </m:r>
                    <m:r>
                      <a:rPr lang="en-US" sz="1700" i="1">
                        <a:latin typeface="Cambria Math"/>
                      </a:rPr>
                      <m:t>%</m:t>
                    </m:r>
                  </m:oMath>
                </a14:m>
                <a:endParaRPr lang="en-US" sz="1700" dirty="0" smtClean="0"/>
              </a:p>
              <a:p>
                <a:endParaRPr lang="en-US" sz="1700" dirty="0" smtClean="0"/>
              </a:p>
              <a:p>
                <a:r>
                  <a:rPr lang="en-US" sz="1700" dirty="0" smtClean="0"/>
                  <a:t>For 21-year olds, the distribution was:</a:t>
                </a:r>
              </a:p>
              <a:p>
                <a:r>
                  <a:rPr lang="en-US" sz="1700" dirty="0"/>
                  <a:t>Parents’ home, </a:t>
                </a:r>
                <a14:m>
                  <m:oMath xmlns:m="http://schemas.openxmlformats.org/officeDocument/2006/math">
                    <m:f>
                      <m:fPr>
                        <m:ctrlPr>
                          <a:rPr lang="en-US" sz="1700" i="1">
                            <a:latin typeface="Cambria Math"/>
                          </a:rPr>
                        </m:ctrlPr>
                      </m:fPr>
                      <m:num>
                        <m:r>
                          <a:rPr lang="en-US" sz="1700" b="0" i="1" smtClean="0">
                            <a:latin typeface="Cambria Math"/>
                          </a:rPr>
                          <m:t>337</m:t>
                        </m:r>
                      </m:num>
                      <m:den>
                        <m:r>
                          <a:rPr lang="en-US" sz="1700" i="1" smtClean="0">
                            <a:latin typeface="Cambria Math"/>
                          </a:rPr>
                          <m:t>801</m:t>
                        </m:r>
                      </m:den>
                    </m:f>
                    <m:r>
                      <a:rPr lang="en-US" sz="1700" i="1">
                        <a:latin typeface="Cambria Math"/>
                      </a:rPr>
                      <m:t>=</m:t>
                    </m:r>
                    <m:r>
                      <a:rPr lang="en-US" sz="1700" b="0" i="1" smtClean="0">
                        <a:latin typeface="Cambria Math"/>
                      </a:rPr>
                      <m:t>42.1</m:t>
                    </m:r>
                    <m:r>
                      <a:rPr lang="en-US" sz="1700" i="1">
                        <a:latin typeface="Cambria Math"/>
                      </a:rPr>
                      <m:t>%</m:t>
                    </m:r>
                  </m:oMath>
                </a14:m>
                <a:r>
                  <a:rPr lang="en-US" sz="1700" dirty="0" smtClean="0"/>
                  <a:t>; Another </a:t>
                </a:r>
                <a:r>
                  <a:rPr lang="en-US" sz="1700" dirty="0"/>
                  <a:t>person’s home, </a:t>
                </a:r>
                <a14:m>
                  <m:oMath xmlns:m="http://schemas.openxmlformats.org/officeDocument/2006/math">
                    <m:f>
                      <m:fPr>
                        <m:ctrlPr>
                          <a:rPr lang="en-US" sz="1700" i="1">
                            <a:latin typeface="Cambria Math"/>
                          </a:rPr>
                        </m:ctrlPr>
                      </m:fPr>
                      <m:num>
                        <m:r>
                          <a:rPr lang="en-US" sz="1700" b="0" i="1" smtClean="0">
                            <a:latin typeface="Cambria Math"/>
                          </a:rPr>
                          <m:t>40</m:t>
                        </m:r>
                      </m:num>
                      <m:den>
                        <m:r>
                          <a:rPr lang="en-US" sz="1700" i="1" smtClean="0">
                            <a:latin typeface="Cambria Math"/>
                          </a:rPr>
                          <m:t>801</m:t>
                        </m:r>
                      </m:den>
                    </m:f>
                    <m:r>
                      <a:rPr lang="en-US" sz="1700" i="1">
                        <a:latin typeface="Cambria Math"/>
                      </a:rPr>
                      <m:t>=</m:t>
                    </m:r>
                    <m:r>
                      <a:rPr lang="en-US" sz="1700" b="0" i="1" smtClean="0">
                        <a:latin typeface="Cambria Math"/>
                      </a:rPr>
                      <m:t>5.0</m:t>
                    </m:r>
                    <m:r>
                      <a:rPr lang="en-US" sz="1700" i="1">
                        <a:latin typeface="Cambria Math"/>
                      </a:rPr>
                      <m:t>%</m:t>
                    </m:r>
                  </m:oMath>
                </a14:m>
                <a:r>
                  <a:rPr lang="en-US" sz="1700" dirty="0" smtClean="0"/>
                  <a:t>; Your </a:t>
                </a:r>
                <a:r>
                  <a:rPr lang="en-US" sz="1700" dirty="0"/>
                  <a:t>own Place, </a:t>
                </a:r>
                <a14:m>
                  <m:oMath xmlns:m="http://schemas.openxmlformats.org/officeDocument/2006/math">
                    <m:f>
                      <m:fPr>
                        <m:ctrlPr>
                          <a:rPr lang="en-US" sz="1700" i="1">
                            <a:latin typeface="Cambria Math"/>
                          </a:rPr>
                        </m:ctrlPr>
                      </m:fPr>
                      <m:num>
                        <m:r>
                          <a:rPr lang="en-US" sz="1700" b="0" i="1" smtClean="0">
                            <a:latin typeface="Cambria Math"/>
                          </a:rPr>
                          <m:t>372</m:t>
                        </m:r>
                      </m:num>
                      <m:den>
                        <m:r>
                          <a:rPr lang="en-US" sz="1700" i="1" smtClean="0">
                            <a:latin typeface="Cambria Math"/>
                          </a:rPr>
                          <m:t>801</m:t>
                        </m:r>
                      </m:den>
                    </m:f>
                    <m:r>
                      <a:rPr lang="en-US" sz="1700" i="1">
                        <a:latin typeface="Cambria Math"/>
                      </a:rPr>
                      <m:t>=</m:t>
                    </m:r>
                    <m:r>
                      <a:rPr lang="en-US" sz="1700" b="0" i="1" smtClean="0">
                        <a:latin typeface="Cambria Math"/>
                      </a:rPr>
                      <m:t>46.4</m:t>
                    </m:r>
                    <m:r>
                      <a:rPr lang="en-US" sz="1700" i="1">
                        <a:latin typeface="Cambria Math"/>
                      </a:rPr>
                      <m:t>%</m:t>
                    </m:r>
                  </m:oMath>
                </a14:m>
                <a:r>
                  <a:rPr lang="en-US" sz="1700" dirty="0" smtClean="0"/>
                  <a:t>; Group </a:t>
                </a:r>
                <a:r>
                  <a:rPr lang="en-US" sz="1700" dirty="0"/>
                  <a:t>quarters, </a:t>
                </a:r>
                <a14:m>
                  <m:oMath xmlns:m="http://schemas.openxmlformats.org/officeDocument/2006/math">
                    <m:f>
                      <m:fPr>
                        <m:ctrlPr>
                          <a:rPr lang="en-US" sz="1700" i="1">
                            <a:latin typeface="Cambria Math"/>
                          </a:rPr>
                        </m:ctrlPr>
                      </m:fPr>
                      <m:num>
                        <m:r>
                          <a:rPr lang="en-US" sz="1700" b="0" i="1" smtClean="0">
                            <a:latin typeface="Cambria Math"/>
                          </a:rPr>
                          <m:t>49</m:t>
                        </m:r>
                      </m:num>
                      <m:den>
                        <m:r>
                          <a:rPr lang="en-US" sz="1700" i="1" smtClean="0">
                            <a:latin typeface="Cambria Math"/>
                          </a:rPr>
                          <m:t>801</m:t>
                        </m:r>
                      </m:den>
                    </m:f>
                    <m:r>
                      <a:rPr lang="en-US" sz="1700" i="1">
                        <a:latin typeface="Cambria Math"/>
                      </a:rPr>
                      <m:t>=</m:t>
                    </m:r>
                    <m:r>
                      <a:rPr lang="en-US" sz="1700" b="0" i="1" smtClean="0">
                        <a:latin typeface="Cambria Math"/>
                      </a:rPr>
                      <m:t>6.1</m:t>
                    </m:r>
                    <m:r>
                      <a:rPr lang="en-US" sz="1700" i="1">
                        <a:latin typeface="Cambria Math"/>
                      </a:rPr>
                      <m:t>%</m:t>
                    </m:r>
                  </m:oMath>
                </a14:m>
                <a:r>
                  <a:rPr lang="en-US" sz="1700" dirty="0" smtClean="0"/>
                  <a:t>; and </a:t>
                </a:r>
                <a:r>
                  <a:rPr lang="en-US" sz="1700" dirty="0"/>
                  <a:t>Other, </a:t>
                </a:r>
                <a14:m>
                  <m:oMath xmlns:m="http://schemas.openxmlformats.org/officeDocument/2006/math">
                    <m:f>
                      <m:fPr>
                        <m:ctrlPr>
                          <a:rPr lang="en-US" sz="1700" i="1">
                            <a:latin typeface="Cambria Math"/>
                          </a:rPr>
                        </m:ctrlPr>
                      </m:fPr>
                      <m:num>
                        <m:r>
                          <a:rPr lang="en-US" sz="1700" b="0" i="1" smtClean="0">
                            <a:latin typeface="Cambria Math"/>
                          </a:rPr>
                          <m:t>3</m:t>
                        </m:r>
                      </m:num>
                      <m:den>
                        <m:r>
                          <a:rPr lang="en-US" sz="1700" i="1" smtClean="0">
                            <a:latin typeface="Cambria Math"/>
                          </a:rPr>
                          <m:t>801</m:t>
                        </m:r>
                      </m:den>
                    </m:f>
                    <m:r>
                      <a:rPr lang="en-US" sz="1700" i="1">
                        <a:latin typeface="Cambria Math"/>
                      </a:rPr>
                      <m:t>=0.</m:t>
                    </m:r>
                    <m:r>
                      <a:rPr lang="en-US" sz="1700" b="0" i="1" smtClean="0">
                        <a:latin typeface="Cambria Math"/>
                      </a:rPr>
                      <m:t>4</m:t>
                    </m:r>
                    <m:r>
                      <a:rPr lang="en-US" sz="1700" i="1">
                        <a:latin typeface="Cambria Math"/>
                      </a:rPr>
                      <m:t>%</m:t>
                    </m:r>
                  </m:oMath>
                </a14:m>
                <a:endParaRPr lang="en-US" sz="1700" dirty="0"/>
              </a:p>
              <a:p>
                <a:endParaRPr lang="en-US" sz="1700" dirty="0" smtClean="0"/>
              </a:p>
              <a:p>
                <a:r>
                  <a:rPr lang="en-US" sz="1700" dirty="0" smtClean="0"/>
                  <a:t>And for 22-year olds, the distribution was:</a:t>
                </a:r>
              </a:p>
              <a:p>
                <a:r>
                  <a:rPr lang="en-US" sz="1700" dirty="0"/>
                  <a:t>Parents’ home, </a:t>
                </a:r>
                <a14:m>
                  <m:oMath xmlns:m="http://schemas.openxmlformats.org/officeDocument/2006/math">
                    <m:f>
                      <m:fPr>
                        <m:ctrlPr>
                          <a:rPr lang="en-US" sz="1700" i="1">
                            <a:latin typeface="Cambria Math"/>
                          </a:rPr>
                        </m:ctrlPr>
                      </m:fPr>
                      <m:num>
                        <m:r>
                          <a:rPr lang="en-US" sz="1700" i="1">
                            <a:latin typeface="Cambria Math"/>
                          </a:rPr>
                          <m:t>3</m:t>
                        </m:r>
                        <m:r>
                          <a:rPr lang="en-US" sz="1700" b="0" i="1" smtClean="0">
                            <a:latin typeface="Cambria Math"/>
                          </a:rPr>
                          <m:t>18</m:t>
                        </m:r>
                      </m:num>
                      <m:den>
                        <m:r>
                          <a:rPr lang="en-US" sz="1700" i="1" smtClean="0">
                            <a:latin typeface="Cambria Math"/>
                          </a:rPr>
                          <m:t>877</m:t>
                        </m:r>
                      </m:den>
                    </m:f>
                    <m:r>
                      <a:rPr lang="en-US" sz="1700" i="1">
                        <a:latin typeface="Cambria Math"/>
                      </a:rPr>
                      <m:t>=</m:t>
                    </m:r>
                    <m:r>
                      <a:rPr lang="en-US" sz="1700" b="0" i="1" smtClean="0">
                        <a:latin typeface="Cambria Math"/>
                      </a:rPr>
                      <m:t>36.3</m:t>
                    </m:r>
                    <m:r>
                      <a:rPr lang="en-US" sz="1700" i="1">
                        <a:latin typeface="Cambria Math"/>
                      </a:rPr>
                      <m:t>%</m:t>
                    </m:r>
                  </m:oMath>
                </a14:m>
                <a:r>
                  <a:rPr lang="en-US" sz="1700" dirty="0" smtClean="0"/>
                  <a:t>; Another </a:t>
                </a:r>
                <a:r>
                  <a:rPr lang="en-US" sz="1700" dirty="0"/>
                  <a:t>person’s home, </a:t>
                </a:r>
                <a14:m>
                  <m:oMath xmlns:m="http://schemas.openxmlformats.org/officeDocument/2006/math">
                    <m:f>
                      <m:fPr>
                        <m:ctrlPr>
                          <a:rPr lang="en-US" sz="1700" i="1">
                            <a:latin typeface="Cambria Math"/>
                          </a:rPr>
                        </m:ctrlPr>
                      </m:fPr>
                      <m:num>
                        <m:r>
                          <a:rPr lang="en-US" sz="1700" b="0" i="1" smtClean="0">
                            <a:latin typeface="Cambria Math"/>
                          </a:rPr>
                          <m:t>38</m:t>
                        </m:r>
                      </m:num>
                      <m:den>
                        <m:r>
                          <a:rPr lang="en-US" sz="1700" i="1" smtClean="0">
                            <a:latin typeface="Cambria Math"/>
                          </a:rPr>
                          <m:t>877</m:t>
                        </m:r>
                      </m:den>
                    </m:f>
                    <m:r>
                      <a:rPr lang="en-US" sz="1700" i="1">
                        <a:latin typeface="Cambria Math"/>
                      </a:rPr>
                      <m:t>=</m:t>
                    </m:r>
                    <m:r>
                      <a:rPr lang="en-US" sz="1700" b="0" i="1" smtClean="0">
                        <a:latin typeface="Cambria Math"/>
                      </a:rPr>
                      <m:t>4.3</m:t>
                    </m:r>
                    <m:r>
                      <a:rPr lang="en-US" sz="1700" i="1">
                        <a:latin typeface="Cambria Math"/>
                      </a:rPr>
                      <m:t>%</m:t>
                    </m:r>
                  </m:oMath>
                </a14:m>
                <a:r>
                  <a:rPr lang="en-US" sz="1700" dirty="0" smtClean="0"/>
                  <a:t>; Your </a:t>
                </a:r>
                <a:r>
                  <a:rPr lang="en-US" sz="1700" dirty="0"/>
                  <a:t>own Place, </a:t>
                </a:r>
                <a14:m>
                  <m:oMath xmlns:m="http://schemas.openxmlformats.org/officeDocument/2006/math">
                    <m:f>
                      <m:fPr>
                        <m:ctrlPr>
                          <a:rPr lang="en-US" sz="1700" i="1">
                            <a:latin typeface="Cambria Math"/>
                          </a:rPr>
                        </m:ctrlPr>
                      </m:fPr>
                      <m:num>
                        <m:r>
                          <a:rPr lang="en-US" sz="1700" b="0" i="1" smtClean="0">
                            <a:latin typeface="Cambria Math"/>
                          </a:rPr>
                          <m:t>487</m:t>
                        </m:r>
                      </m:num>
                      <m:den>
                        <m:r>
                          <a:rPr lang="en-US" sz="1700" i="1" smtClean="0">
                            <a:latin typeface="Cambria Math"/>
                          </a:rPr>
                          <m:t>877</m:t>
                        </m:r>
                      </m:den>
                    </m:f>
                    <m:r>
                      <a:rPr lang="en-US" sz="1700" i="1">
                        <a:latin typeface="Cambria Math"/>
                      </a:rPr>
                      <m:t>=</m:t>
                    </m:r>
                    <m:r>
                      <a:rPr lang="en-US" sz="1700" b="0" i="1" smtClean="0">
                        <a:latin typeface="Cambria Math"/>
                      </a:rPr>
                      <m:t>55.5</m:t>
                    </m:r>
                    <m:r>
                      <a:rPr lang="en-US" sz="1700" i="1">
                        <a:latin typeface="Cambria Math"/>
                      </a:rPr>
                      <m:t>%</m:t>
                    </m:r>
                  </m:oMath>
                </a14:m>
                <a:r>
                  <a:rPr lang="en-US" sz="1700" dirty="0" smtClean="0"/>
                  <a:t>; Group </a:t>
                </a:r>
                <a:r>
                  <a:rPr lang="en-US" sz="1700" dirty="0"/>
                  <a:t>quarters, </a:t>
                </a:r>
                <a14:m>
                  <m:oMath xmlns:m="http://schemas.openxmlformats.org/officeDocument/2006/math">
                    <m:f>
                      <m:fPr>
                        <m:ctrlPr>
                          <a:rPr lang="en-US" sz="1700" i="1">
                            <a:latin typeface="Cambria Math"/>
                          </a:rPr>
                        </m:ctrlPr>
                      </m:fPr>
                      <m:num>
                        <m:r>
                          <a:rPr lang="en-US" sz="1700" b="0" i="1" smtClean="0">
                            <a:latin typeface="Cambria Math"/>
                          </a:rPr>
                          <m:t>25</m:t>
                        </m:r>
                      </m:num>
                      <m:den>
                        <m:r>
                          <a:rPr lang="en-US" sz="1700" i="1" smtClean="0">
                            <a:latin typeface="Cambria Math"/>
                          </a:rPr>
                          <m:t>877</m:t>
                        </m:r>
                      </m:den>
                    </m:f>
                    <m:r>
                      <a:rPr lang="en-US" sz="1700" i="1">
                        <a:latin typeface="Cambria Math"/>
                      </a:rPr>
                      <m:t>=</m:t>
                    </m:r>
                    <m:r>
                      <a:rPr lang="en-US" sz="1700" b="0" i="1" smtClean="0">
                        <a:latin typeface="Cambria Math"/>
                      </a:rPr>
                      <m:t>2.9</m:t>
                    </m:r>
                    <m:r>
                      <a:rPr lang="en-US" sz="1700" i="1">
                        <a:latin typeface="Cambria Math"/>
                      </a:rPr>
                      <m:t>%</m:t>
                    </m:r>
                  </m:oMath>
                </a14:m>
                <a:r>
                  <a:rPr lang="en-US" sz="1700" dirty="0" smtClean="0"/>
                  <a:t>; and </a:t>
                </a:r>
                <a:r>
                  <a:rPr lang="en-US" sz="1700" dirty="0"/>
                  <a:t>Other, </a:t>
                </a:r>
                <a14:m>
                  <m:oMath xmlns:m="http://schemas.openxmlformats.org/officeDocument/2006/math">
                    <m:f>
                      <m:fPr>
                        <m:ctrlPr>
                          <a:rPr lang="en-US" sz="1700" i="1">
                            <a:latin typeface="Cambria Math"/>
                          </a:rPr>
                        </m:ctrlPr>
                      </m:fPr>
                      <m:num>
                        <m:r>
                          <a:rPr lang="en-US" sz="1700" b="0" i="1" smtClean="0">
                            <a:latin typeface="Cambria Math"/>
                          </a:rPr>
                          <m:t>9</m:t>
                        </m:r>
                      </m:num>
                      <m:den>
                        <m:r>
                          <a:rPr lang="en-US" sz="1700" i="1" smtClean="0">
                            <a:latin typeface="Cambria Math"/>
                          </a:rPr>
                          <m:t>877</m:t>
                        </m:r>
                      </m:den>
                    </m:f>
                    <m:r>
                      <a:rPr lang="en-US" sz="1700" i="1">
                        <a:latin typeface="Cambria Math"/>
                      </a:rPr>
                      <m:t>=</m:t>
                    </m:r>
                    <m:r>
                      <a:rPr lang="en-US" sz="1700" b="0" i="1" smtClean="0">
                        <a:latin typeface="Cambria Math"/>
                      </a:rPr>
                      <m:t>1.0</m:t>
                    </m:r>
                    <m:r>
                      <a:rPr lang="en-US" sz="1700" i="1">
                        <a:latin typeface="Cambria Math"/>
                      </a:rPr>
                      <m:t>%</m:t>
                    </m:r>
                  </m:oMath>
                </a14:m>
                <a:endParaRPr lang="en-US" sz="1700" dirty="0"/>
              </a:p>
            </p:txBody>
          </p:sp>
        </mc:Choice>
        <mc:Fallback xmlns="">
          <p:sp>
            <p:nvSpPr>
              <p:cNvPr id="2" name="TextBox 1"/>
              <p:cNvSpPr txBox="1">
                <a:spLocks noRot="1" noChangeAspect="1" noMove="1" noResize="1" noEditPoints="1" noAdjustHandles="1" noChangeArrowheads="1" noChangeShapeType="1" noTextEdit="1"/>
              </p:cNvSpPr>
              <p:nvPr/>
            </p:nvSpPr>
            <p:spPr>
              <a:xfrm>
                <a:off x="380994" y="1781321"/>
                <a:ext cx="8405819" cy="4904291"/>
              </a:xfrm>
              <a:prstGeom prst="rect">
                <a:avLst/>
              </a:prstGeom>
              <a:blipFill rotWithShape="0">
                <a:blip r:embed="rId2"/>
                <a:stretch>
                  <a:fillRect l="-435" t="-373"/>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099" y="342912"/>
            <a:ext cx="324424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717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0225" y="682273"/>
            <a:ext cx="8705850" cy="1219200"/>
          </a:xfrm>
        </p:spPr>
        <p:txBody>
          <a:bodyPr>
            <a:normAutofit/>
          </a:bodyPr>
          <a:lstStyle/>
          <a:p>
            <a:r>
              <a:rPr lang="en-US" altLang="en-US" sz="3600" dirty="0">
                <a:latin typeface="Gill Sans" charset="0"/>
                <a:ea typeface="ＭＳ Ｐゴシック" pitchFamily="34" charset="-128"/>
              </a:rPr>
              <a:t>Two-Way Tables</a:t>
            </a:r>
            <a:r>
              <a:rPr lang="en-US" altLang="en-US" sz="3600" dirty="0" smtClean="0">
                <a:latin typeface="Gill Sans" charset="0"/>
                <a:ea typeface="ＭＳ Ｐゴシック" pitchFamily="34" charset="-128"/>
              </a:rPr>
              <a:t>—</a:t>
            </a:r>
            <a:br>
              <a:rPr lang="en-US" altLang="en-US" sz="3600" dirty="0" smtClean="0">
                <a:latin typeface="Gill Sans" charset="0"/>
                <a:ea typeface="ＭＳ Ｐゴシック" pitchFamily="34" charset="-128"/>
              </a:rPr>
            </a:br>
            <a:r>
              <a:rPr lang="en-US" altLang="en-US" sz="3600" dirty="0" smtClean="0">
                <a:latin typeface="Gill Sans" charset="0"/>
                <a:ea typeface="ＭＳ Ｐゴシック" pitchFamily="34" charset="-128"/>
              </a:rPr>
              <a:t>Example (cont’d)</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755" y="450317"/>
            <a:ext cx="324424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578" y="2034128"/>
            <a:ext cx="6821291" cy="458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8848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28648" y="209556"/>
            <a:ext cx="8093075" cy="1219200"/>
          </a:xfrm>
        </p:spPr>
        <p:txBody>
          <a:bodyPr>
            <a:noAutofit/>
          </a:bodyPr>
          <a:lstStyle/>
          <a:p>
            <a:pPr eaLnBrk="1" hangingPunct="1"/>
            <a:r>
              <a:rPr lang="en-US" altLang="en-US" sz="3600" dirty="0" smtClean="0">
                <a:latin typeface="Gill Sans" charset="0"/>
                <a:ea typeface="ＭＳ Ｐゴシック" pitchFamily="34" charset="-128"/>
              </a:rPr>
              <a:t>The Problem of Multiple </a:t>
            </a:r>
            <a:r>
              <a:rPr lang="en-US" altLang="en-US" sz="3600" dirty="0">
                <a:latin typeface="Gill Sans" charset="0"/>
                <a:ea typeface="ＭＳ Ｐゴシック" pitchFamily="34" charset="-128"/>
              </a:rPr>
              <a:t>C</a:t>
            </a:r>
            <a:r>
              <a:rPr lang="en-US" altLang="en-US" sz="3600" dirty="0" smtClean="0">
                <a:latin typeface="Gill Sans" charset="0"/>
                <a:ea typeface="ＭＳ Ｐゴシック" pitchFamily="34" charset="-128"/>
              </a:rPr>
              <a:t>omparisons</a:t>
            </a:r>
            <a:endParaRPr lang="en-US" altLang="en-US" sz="3600" i="1" baseline="-25000" dirty="0" smtClean="0">
              <a:latin typeface="Gill Sans" charset="0"/>
              <a:ea typeface="ＭＳ Ｐゴシック" pitchFamily="34" charset="-128"/>
            </a:endParaRPr>
          </a:p>
        </p:txBody>
      </p:sp>
      <mc:AlternateContent xmlns:mc="http://schemas.openxmlformats.org/markup-compatibility/2006" xmlns:a14="http://schemas.microsoft.com/office/drawing/2010/main">
        <mc:Choice Requires="a14">
          <p:sp>
            <p:nvSpPr>
              <p:cNvPr id="6" name="Rectangle 3"/>
              <p:cNvSpPr>
                <a:spLocks noGrp="1" noChangeArrowheads="1"/>
              </p:cNvSpPr>
              <p:nvPr>
                <p:ph idx="1"/>
              </p:nvPr>
            </p:nvSpPr>
            <p:spPr>
              <a:xfrm>
                <a:off x="257164" y="1562109"/>
                <a:ext cx="8601083" cy="4724400"/>
              </a:xfrm>
            </p:spPr>
            <p:txBody>
              <a:bodyPr>
                <a:noAutofit/>
              </a:bodyPr>
              <a:lstStyle/>
              <a:p>
                <a:pPr>
                  <a:lnSpc>
                    <a:spcPct val="120000"/>
                  </a:lnSpc>
                </a:pPr>
                <a:r>
                  <a:rPr lang="en-US" sz="1700" dirty="0" smtClean="0">
                    <a:latin typeface="Arial" panose="020B0604020202020204" pitchFamily="34" charset="0"/>
                    <a:cs typeface="Arial" panose="020B0604020202020204" pitchFamily="34" charset="0"/>
                  </a:rPr>
                  <a:t>To address the </a:t>
                </a:r>
                <a:r>
                  <a:rPr lang="en-US" sz="1700" dirty="0">
                    <a:latin typeface="Arial" panose="020B0604020202020204" pitchFamily="34" charset="0"/>
                    <a:cs typeface="Arial" panose="020B0604020202020204" pitchFamily="34" charset="0"/>
                  </a:rPr>
                  <a:t>general </a:t>
                </a:r>
                <a:r>
                  <a:rPr lang="en-US" sz="1700" dirty="0" smtClean="0">
                    <a:latin typeface="Arial" panose="020B0604020202020204" pitchFamily="34" charset="0"/>
                    <a:cs typeface="Arial" panose="020B0604020202020204" pitchFamily="34" charset="0"/>
                  </a:rPr>
                  <a:t>question of whether there is </a:t>
                </a:r>
                <a:r>
                  <a:rPr lang="en-US" sz="1700" dirty="0">
                    <a:latin typeface="Arial" panose="020B0604020202020204" pitchFamily="34" charset="0"/>
                    <a:cs typeface="Arial" panose="020B0604020202020204" pitchFamily="34" charset="0"/>
                  </a:rPr>
                  <a:t>a relationship between two categorical </a:t>
                </a:r>
                <a:r>
                  <a:rPr lang="en-US" sz="1700" dirty="0" smtClean="0">
                    <a:latin typeface="Arial" panose="020B0604020202020204" pitchFamily="34" charset="0"/>
                    <a:cs typeface="Arial" panose="020B0604020202020204" pitchFamily="34" charset="0"/>
                  </a:rPr>
                  <a:t>variables, we look for significant differences among the conditional distributions of one categorical variable given the values of the other variable.</a:t>
                </a:r>
                <a:endParaRPr lang="en-US" sz="1700" dirty="0">
                  <a:latin typeface="Arial" panose="020B0604020202020204" pitchFamily="34" charset="0"/>
                  <a:cs typeface="Arial" panose="020B0604020202020204" pitchFamily="34" charset="0"/>
                </a:endParaRPr>
              </a:p>
              <a:p>
                <a:pPr>
                  <a:lnSpc>
                    <a:spcPct val="120000"/>
                  </a:lnSpc>
                </a:pPr>
                <a:r>
                  <a:rPr lang="en-US" sz="1700" dirty="0" smtClean="0">
                    <a:latin typeface="Arial" panose="020B0604020202020204" pitchFamily="34" charset="0"/>
                    <a:cs typeface="Arial" panose="020B0604020202020204" pitchFamily="34" charset="0"/>
                  </a:rPr>
                  <a:t>The </a:t>
                </a:r>
                <a:r>
                  <a:rPr lang="en-US" sz="1700" dirty="0">
                    <a:latin typeface="Arial" panose="020B0604020202020204" pitchFamily="34" charset="0"/>
                    <a:cs typeface="Arial" panose="020B0604020202020204" pitchFamily="34" charset="0"/>
                  </a:rPr>
                  <a:t>null hypothesis is that there is no relationship between </a:t>
                </a:r>
                <a:r>
                  <a:rPr lang="en-US" sz="1700" dirty="0" smtClean="0">
                    <a:latin typeface="Arial" panose="020B0604020202020204" pitchFamily="34" charset="0"/>
                    <a:cs typeface="Arial" panose="020B0604020202020204" pitchFamily="34" charset="0"/>
                  </a:rPr>
                  <a:t>two categorical variables:</a:t>
                </a:r>
              </a:p>
              <a:p>
                <a:pPr marL="365760" lvl="1" indent="0">
                  <a:lnSpc>
                    <a:spcPct val="120000"/>
                  </a:lnSpc>
                  <a:buNone/>
                </a:pPr>
                <a14:m>
                  <m:oMath xmlns:m="http://schemas.openxmlformats.org/officeDocument/2006/math">
                    <m:sSub>
                      <m:sSubPr>
                        <m:ctrlPr>
                          <a:rPr lang="en-US" sz="1700" i="1" dirty="0" smtClean="0">
                            <a:latin typeface="Cambria Math"/>
                            <a:cs typeface="Arial" panose="020B0604020202020204" pitchFamily="34" charset="0"/>
                          </a:rPr>
                        </m:ctrlPr>
                      </m:sSubPr>
                      <m:e>
                        <m:r>
                          <a:rPr lang="en-US" sz="1700" b="0" i="1" dirty="0" smtClean="0">
                            <a:latin typeface="Cambria Math"/>
                            <a:cs typeface="Arial" panose="020B0604020202020204" pitchFamily="34" charset="0"/>
                          </a:rPr>
                          <m:t>𝐻</m:t>
                        </m:r>
                      </m:e>
                      <m:sub>
                        <m:r>
                          <a:rPr lang="en-US" sz="1700" b="0" i="1" dirty="0" smtClean="0">
                            <a:latin typeface="Cambria Math"/>
                            <a:cs typeface="Arial" panose="020B0604020202020204" pitchFamily="34" charset="0"/>
                          </a:rPr>
                          <m:t>0</m:t>
                        </m:r>
                      </m:sub>
                    </m:sSub>
                  </m:oMath>
                </a14:m>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there </a:t>
                </a:r>
                <a:r>
                  <a:rPr lang="en-US" sz="1700" dirty="0">
                    <a:latin typeface="Arial" panose="020B0604020202020204" pitchFamily="34" charset="0"/>
                    <a:cs typeface="Arial" panose="020B0604020202020204" pitchFamily="34" charset="0"/>
                  </a:rPr>
                  <a:t>is no difference in the distribution of a categorical variable for several populations or treatments</a:t>
                </a:r>
                <a:r>
                  <a:rPr lang="en-US" sz="1700" dirty="0" smtClean="0">
                    <a:latin typeface="Arial" panose="020B0604020202020204" pitchFamily="34" charset="0"/>
                    <a:cs typeface="Arial" panose="020B0604020202020204" pitchFamily="34" charset="0"/>
                  </a:rPr>
                  <a:t>.</a:t>
                </a:r>
              </a:p>
              <a:p>
                <a:pPr>
                  <a:lnSpc>
                    <a:spcPct val="120000"/>
                  </a:lnSpc>
                </a:pPr>
                <a:r>
                  <a:rPr lang="en-US" sz="1700" dirty="0">
                    <a:latin typeface="Arial" panose="020B0604020202020204" pitchFamily="34" charset="0"/>
                    <a:cs typeface="Arial" panose="020B0604020202020204" pitchFamily="34" charset="0"/>
                  </a:rPr>
                  <a:t>The alternative hypothesis says that there is a </a:t>
                </a:r>
                <a:r>
                  <a:rPr lang="en-US" sz="1700" dirty="0" smtClean="0">
                    <a:latin typeface="Arial" panose="020B0604020202020204" pitchFamily="34" charset="0"/>
                    <a:cs typeface="Arial" panose="020B0604020202020204" pitchFamily="34" charset="0"/>
                  </a:rPr>
                  <a:t>relationship, but it </a:t>
                </a:r>
                <a:r>
                  <a:rPr lang="en-US" sz="1700" dirty="0">
                    <a:latin typeface="Arial" panose="020B0604020202020204" pitchFamily="34" charset="0"/>
                    <a:cs typeface="Arial" panose="020B0604020202020204" pitchFamily="34" charset="0"/>
                  </a:rPr>
                  <a:t>does not specify </a:t>
                </a:r>
                <a:r>
                  <a:rPr lang="en-US" sz="1700" dirty="0" smtClean="0">
                    <a:latin typeface="Arial" panose="020B0604020202020204" pitchFamily="34" charset="0"/>
                    <a:cs typeface="Arial" panose="020B0604020202020204" pitchFamily="34" charset="0"/>
                  </a:rPr>
                  <a:t>any particular </a:t>
                </a:r>
                <a:r>
                  <a:rPr lang="en-US" sz="1700" dirty="0">
                    <a:latin typeface="Arial" panose="020B0604020202020204" pitchFamily="34" charset="0"/>
                    <a:cs typeface="Arial" panose="020B0604020202020204" pitchFamily="34" charset="0"/>
                  </a:rPr>
                  <a:t>kind of </a:t>
                </a:r>
                <a:r>
                  <a:rPr lang="en-US" sz="1700" dirty="0" smtClean="0">
                    <a:latin typeface="Arial" panose="020B0604020202020204" pitchFamily="34" charset="0"/>
                    <a:cs typeface="Arial" panose="020B0604020202020204" pitchFamily="34" charset="0"/>
                  </a:rPr>
                  <a:t>relationship:</a:t>
                </a:r>
              </a:p>
              <a:p>
                <a:pPr marL="365760" lvl="1" indent="0">
                  <a:lnSpc>
                    <a:spcPct val="120000"/>
                  </a:lnSpc>
                  <a:buNone/>
                </a:pPr>
                <a14:m>
                  <m:oMath xmlns:m="http://schemas.openxmlformats.org/officeDocument/2006/math">
                    <m:sSub>
                      <m:sSubPr>
                        <m:ctrlPr>
                          <a:rPr lang="en-US" sz="1700" i="1" dirty="0">
                            <a:latin typeface="Cambria Math"/>
                            <a:cs typeface="Arial" panose="020B0604020202020204" pitchFamily="34" charset="0"/>
                          </a:rPr>
                        </m:ctrlPr>
                      </m:sSubPr>
                      <m:e>
                        <m:r>
                          <a:rPr lang="en-US" sz="1700" i="1" dirty="0">
                            <a:latin typeface="Cambria Math"/>
                            <a:cs typeface="Arial" panose="020B0604020202020204" pitchFamily="34" charset="0"/>
                          </a:rPr>
                          <m:t>𝐻</m:t>
                        </m:r>
                      </m:e>
                      <m:sub>
                        <m:r>
                          <m:rPr>
                            <m:sty m:val="p"/>
                          </m:rPr>
                          <a:rPr lang="en-US" sz="1700" b="0" i="0" dirty="0" smtClean="0">
                            <a:latin typeface="Cambria Math"/>
                            <a:cs typeface="Arial" panose="020B0604020202020204" pitchFamily="34" charset="0"/>
                          </a:rPr>
                          <m:t>a</m:t>
                        </m:r>
                      </m:sub>
                    </m:sSub>
                  </m:oMath>
                </a14:m>
                <a:r>
                  <a:rPr lang="en-US" sz="1700" dirty="0">
                    <a:latin typeface="Arial" panose="020B0604020202020204" pitchFamily="34" charset="0"/>
                    <a:cs typeface="Arial" panose="020B0604020202020204" pitchFamily="34" charset="0"/>
                  </a:rPr>
                  <a:t>:  there is </a:t>
                </a:r>
                <a:r>
                  <a:rPr lang="en-US" sz="1700" dirty="0" smtClean="0">
                    <a:latin typeface="Arial" panose="020B0604020202020204" pitchFamily="34" charset="0"/>
                    <a:cs typeface="Arial" panose="020B0604020202020204" pitchFamily="34" charset="0"/>
                  </a:rPr>
                  <a:t>a difference </a:t>
                </a:r>
                <a:r>
                  <a:rPr lang="en-US" sz="1700" dirty="0">
                    <a:latin typeface="Arial" panose="020B0604020202020204" pitchFamily="34" charset="0"/>
                    <a:cs typeface="Arial" panose="020B0604020202020204" pitchFamily="34" charset="0"/>
                  </a:rPr>
                  <a:t>in the distribution of a categorical variable for several populations or treatments</a:t>
                </a:r>
                <a:r>
                  <a:rPr lang="en-US" sz="1700" dirty="0" smtClean="0">
                    <a:latin typeface="Arial" panose="020B0604020202020204" pitchFamily="34" charset="0"/>
                    <a:cs typeface="Arial" panose="020B0604020202020204" pitchFamily="34" charset="0"/>
                  </a:rPr>
                  <a:t>.</a:t>
                </a:r>
              </a:p>
              <a:p>
                <a:pPr>
                  <a:lnSpc>
                    <a:spcPct val="120000"/>
                  </a:lnSpc>
                </a:pPr>
                <a:r>
                  <a:rPr lang="en-US" sz="1700" dirty="0">
                    <a:latin typeface="Arial" panose="020B0604020202020204" pitchFamily="34" charset="0"/>
                    <a:cs typeface="Arial" panose="020B0604020202020204" pitchFamily="34" charset="0"/>
                  </a:rPr>
                  <a:t>We </a:t>
                </a:r>
                <a:r>
                  <a:rPr lang="en-US" sz="1700" dirty="0" smtClean="0">
                    <a:latin typeface="Arial" panose="020B0604020202020204" pitchFamily="34" charset="0"/>
                    <a:cs typeface="Arial" panose="020B0604020202020204" pitchFamily="34" charset="0"/>
                  </a:rPr>
                  <a:t>could compare many pairs </a:t>
                </a:r>
                <a:r>
                  <a:rPr lang="en-US" sz="1700" dirty="0">
                    <a:latin typeface="Arial" panose="020B0604020202020204" pitchFamily="34" charset="0"/>
                    <a:cs typeface="Arial" panose="020B0604020202020204" pitchFamily="34" charset="0"/>
                  </a:rPr>
                  <a:t>of proportions, ending up with many tests and many </a:t>
                </a:r>
                <a:r>
                  <a:rPr lang="en-US" sz="1700" i="1" dirty="0" smtClean="0">
                    <a:latin typeface="Arial" panose="020B0604020202020204" pitchFamily="34" charset="0"/>
                    <a:cs typeface="Arial" panose="020B0604020202020204" pitchFamily="34" charset="0"/>
                  </a:rPr>
                  <a:t>P</a:t>
                </a:r>
                <a:r>
                  <a:rPr lang="en-US" sz="1700" dirty="0" smtClean="0">
                    <a:latin typeface="Arial" panose="020B0604020202020204" pitchFamily="34" charset="0"/>
                    <a:cs typeface="Arial" panose="020B0604020202020204" pitchFamily="34" charset="0"/>
                  </a:rPr>
                  <a:t>-values—</a:t>
                </a:r>
                <a:r>
                  <a:rPr lang="en-US" sz="1700" b="1" i="1" dirty="0" smtClean="0">
                    <a:latin typeface="Arial" panose="020B0604020202020204" pitchFamily="34" charset="0"/>
                    <a:cs typeface="Arial" panose="020B0604020202020204" pitchFamily="34" charset="0"/>
                  </a:rPr>
                  <a:t>BAD IDEA!</a:t>
                </a:r>
                <a:endParaRPr lang="en-US" sz="1700" b="1" i="1" dirty="0">
                  <a:latin typeface="Arial" panose="020B0604020202020204" pitchFamily="34" charset="0"/>
                  <a:cs typeface="Arial" panose="020B0604020202020204" pitchFamily="34" charset="0"/>
                </a:endParaRPr>
              </a:p>
              <a:p>
                <a:pPr>
                  <a:lnSpc>
                    <a:spcPct val="120000"/>
                  </a:lnSpc>
                </a:pPr>
                <a:r>
                  <a:rPr lang="en-US" sz="1700" i="1" dirty="0">
                    <a:latin typeface="Arial" panose="020B0604020202020204" pitchFamily="34" charset="0"/>
                    <a:cs typeface="Arial" panose="020B0604020202020204" pitchFamily="34" charset="0"/>
                  </a:rPr>
                  <a:t>When we do many individual tests or </a:t>
                </a:r>
                <a:r>
                  <a:rPr lang="en-US" sz="1700" i="1" dirty="0" smtClean="0">
                    <a:latin typeface="Arial" panose="020B0604020202020204" pitchFamily="34" charset="0"/>
                    <a:cs typeface="Arial" panose="020B0604020202020204" pitchFamily="34" charset="0"/>
                  </a:rPr>
                  <a:t>confidence </a:t>
                </a:r>
                <a:r>
                  <a:rPr lang="en-US" sz="1700" i="1" dirty="0">
                    <a:latin typeface="Arial" panose="020B0604020202020204" pitchFamily="34" charset="0"/>
                    <a:cs typeface="Arial" panose="020B0604020202020204" pitchFamily="34" charset="0"/>
                  </a:rPr>
                  <a:t>intervals, </a:t>
                </a:r>
                <a:r>
                  <a:rPr lang="en-US" sz="1700" i="1" dirty="0" smtClean="0">
                    <a:latin typeface="Arial" panose="020B0604020202020204" pitchFamily="34" charset="0"/>
                    <a:cs typeface="Arial" panose="020B0604020202020204" pitchFamily="34" charset="0"/>
                  </a:rPr>
                  <a:t>the individual </a:t>
                </a:r>
                <a:r>
                  <a:rPr lang="en-US" sz="1700" i="1" dirty="0">
                    <a:latin typeface="Arial" panose="020B0604020202020204" pitchFamily="34" charset="0"/>
                    <a:cs typeface="Arial" panose="020B0604020202020204" pitchFamily="34" charset="0"/>
                  </a:rPr>
                  <a:t>P-values and </a:t>
                </a:r>
                <a:r>
                  <a:rPr lang="en-US" sz="1700" i="1" dirty="0" smtClean="0">
                    <a:latin typeface="Arial" panose="020B0604020202020204" pitchFamily="34" charset="0"/>
                    <a:cs typeface="Arial" panose="020B0604020202020204" pitchFamily="34" charset="0"/>
                  </a:rPr>
                  <a:t>confidence </a:t>
                </a:r>
                <a:r>
                  <a:rPr lang="en-US" sz="1700" i="1" dirty="0">
                    <a:latin typeface="Arial" panose="020B0604020202020204" pitchFamily="34" charset="0"/>
                    <a:cs typeface="Arial" panose="020B0604020202020204" pitchFamily="34" charset="0"/>
                  </a:rPr>
                  <a:t>levels don't tell us how </a:t>
                </a:r>
                <a:r>
                  <a:rPr lang="en-US" sz="1700" i="1" dirty="0" smtClean="0">
                    <a:latin typeface="Arial" panose="020B0604020202020204" pitchFamily="34" charset="0"/>
                    <a:cs typeface="Arial" panose="020B0604020202020204" pitchFamily="34" charset="0"/>
                  </a:rPr>
                  <a:t>confident </a:t>
                </a:r>
                <a:r>
                  <a:rPr lang="en-US" sz="1700" i="1" dirty="0">
                    <a:latin typeface="Arial" panose="020B0604020202020204" pitchFamily="34" charset="0"/>
                    <a:cs typeface="Arial" panose="020B0604020202020204" pitchFamily="34" charset="0"/>
                  </a:rPr>
                  <a:t>we can be in </a:t>
                </a:r>
                <a:r>
                  <a:rPr lang="en-US" sz="1700" i="1" dirty="0" smtClean="0">
                    <a:latin typeface="Arial" panose="020B0604020202020204" pitchFamily="34" charset="0"/>
                    <a:cs typeface="Arial" panose="020B0604020202020204" pitchFamily="34" charset="0"/>
                  </a:rPr>
                  <a:t>all of </a:t>
                </a:r>
                <a:r>
                  <a:rPr lang="en-US" sz="1700" i="1" dirty="0">
                    <a:latin typeface="Arial" panose="020B0604020202020204" pitchFamily="34" charset="0"/>
                    <a:cs typeface="Arial" panose="020B0604020202020204" pitchFamily="34" charset="0"/>
                  </a:rPr>
                  <a:t>the inferences taken together.</a:t>
                </a:r>
              </a:p>
            </p:txBody>
          </p:sp>
        </mc:Choice>
        <mc:Fallback xmlns="">
          <p:sp>
            <p:nvSpPr>
              <p:cNvPr id="6" name="Rectangle 3"/>
              <p:cNvSpPr>
                <a:spLocks noGrp="1" noRot="1" noChangeAspect="1" noMove="1" noResize="1" noEditPoints="1" noAdjustHandles="1" noChangeArrowheads="1" noChangeShapeType="1" noTextEdit="1"/>
              </p:cNvSpPr>
              <p:nvPr>
                <p:ph idx="1"/>
              </p:nvPr>
            </p:nvSpPr>
            <p:spPr>
              <a:xfrm>
                <a:off x="257164" y="1562109"/>
                <a:ext cx="8601083" cy="4724400"/>
              </a:xfrm>
              <a:blipFill rotWithShape="0">
                <a:blip r:embed="rId3"/>
                <a:stretch>
                  <a:fillRect l="-213" b="-8387"/>
                </a:stretch>
              </a:blipFill>
            </p:spPr>
            <p:txBody>
              <a:bodyPr/>
              <a:lstStyle/>
              <a:p>
                <a:r>
                  <a:rPr lang="en-US">
                    <a:noFill/>
                  </a:rPr>
                  <a:t> </a:t>
                </a:r>
              </a:p>
            </p:txBody>
          </p:sp>
        </mc:Fallback>
      </mc:AlternateContent>
    </p:spTree>
    <p:extLst>
      <p:ext uri="{BB962C8B-B14F-4D97-AF65-F5344CB8AC3E}">
        <p14:creationId xmlns:p14="http://schemas.microsoft.com/office/powerpoint/2010/main" val="569916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85784" y="280996"/>
            <a:ext cx="8093075" cy="1219200"/>
          </a:xfrm>
        </p:spPr>
        <p:txBody>
          <a:bodyPr>
            <a:normAutofit/>
          </a:bodyPr>
          <a:lstStyle/>
          <a:p>
            <a:pPr eaLnBrk="1" hangingPunct="1"/>
            <a:r>
              <a:rPr lang="en-US" altLang="en-US" sz="3600" dirty="0" smtClean="0">
                <a:latin typeface="Gill Sans" charset="0"/>
                <a:ea typeface="ＭＳ Ｐゴシック" pitchFamily="34" charset="-128"/>
              </a:rPr>
              <a:t>The Problem of Multiple </a:t>
            </a:r>
            <a:r>
              <a:rPr lang="en-US" altLang="en-US" sz="3600" dirty="0">
                <a:latin typeface="Gill Sans" charset="0"/>
                <a:ea typeface="ＭＳ Ｐゴシック" pitchFamily="34" charset="-128"/>
              </a:rPr>
              <a:t>C</a:t>
            </a:r>
            <a:r>
              <a:rPr lang="en-US" altLang="en-US" sz="3600" dirty="0" smtClean="0">
                <a:latin typeface="Gill Sans" charset="0"/>
                <a:ea typeface="ＭＳ Ｐゴシック" pitchFamily="34" charset="-128"/>
              </a:rPr>
              <a:t>omparisons</a:t>
            </a:r>
            <a:endParaRPr lang="en-US" altLang="en-US" sz="3600" i="1" baseline="-25000" dirty="0" smtClean="0">
              <a:latin typeface="Gill Sans" charset="0"/>
              <a:ea typeface="ＭＳ Ｐゴシック" pitchFamily="34" charset="-128"/>
            </a:endParaRPr>
          </a:p>
        </p:txBody>
      </p:sp>
      <p:sp>
        <p:nvSpPr>
          <p:cNvPr id="6" name="Rectangle 3"/>
          <p:cNvSpPr>
            <a:spLocks noGrp="1" noChangeArrowheads="1"/>
          </p:cNvSpPr>
          <p:nvPr>
            <p:ph idx="1"/>
          </p:nvPr>
        </p:nvSpPr>
        <p:spPr>
          <a:xfrm>
            <a:off x="300033" y="1676405"/>
            <a:ext cx="8486780" cy="4724400"/>
          </a:xfrm>
        </p:spPr>
        <p:txBody>
          <a:bodyPr>
            <a:noAutofit/>
          </a:bodyPr>
          <a:lstStyle/>
          <a:p>
            <a:r>
              <a:rPr lang="en-US" sz="2100" dirty="0">
                <a:latin typeface="Arial" panose="020B0604020202020204" pitchFamily="34" charset="0"/>
                <a:cs typeface="Arial" panose="020B0604020202020204" pitchFamily="34" charset="0"/>
              </a:rPr>
              <a:t>The problem of how to do many comparisons at once with an overall measure of confidence in all our conclusions is common in statistics. This is the problem of </a:t>
            </a:r>
            <a:r>
              <a:rPr lang="en-US" sz="2100" dirty="0">
                <a:solidFill>
                  <a:srgbClr val="FF0000"/>
                </a:solidFill>
                <a:latin typeface="Arial" panose="020B0604020202020204" pitchFamily="34" charset="0"/>
                <a:cs typeface="Arial" panose="020B0604020202020204" pitchFamily="34" charset="0"/>
              </a:rPr>
              <a:t>multiple comparisons</a:t>
            </a:r>
            <a:r>
              <a:rPr lang="en-US" sz="2100" dirty="0">
                <a:latin typeface="Arial" panose="020B0604020202020204" pitchFamily="34" charset="0"/>
                <a:cs typeface="Arial" panose="020B0604020202020204" pitchFamily="34" charset="0"/>
              </a:rPr>
              <a:t>. Statistical methods for dealing with multiple comparisons usually have two parts:</a:t>
            </a:r>
          </a:p>
          <a:p>
            <a:pPr marL="914400" lvl="1" indent="-365760">
              <a:buFont typeface="+mj-lt"/>
              <a:buAutoNum type="arabicPeriod"/>
            </a:pPr>
            <a:r>
              <a:rPr lang="en-US" sz="2100" dirty="0" smtClean="0">
                <a:latin typeface="Arial" panose="020B0604020202020204" pitchFamily="34" charset="0"/>
                <a:cs typeface="Arial" panose="020B0604020202020204" pitchFamily="34" charset="0"/>
              </a:rPr>
              <a:t>An </a:t>
            </a:r>
            <a:r>
              <a:rPr lang="en-US" sz="2100" i="1" dirty="0">
                <a:latin typeface="Arial" panose="020B0604020202020204" pitchFamily="34" charset="0"/>
                <a:cs typeface="Arial" panose="020B0604020202020204" pitchFamily="34" charset="0"/>
              </a:rPr>
              <a:t>overall test </a:t>
            </a:r>
            <a:r>
              <a:rPr lang="en-US" sz="2100" dirty="0">
                <a:latin typeface="Arial" panose="020B0604020202020204" pitchFamily="34" charset="0"/>
                <a:cs typeface="Arial" panose="020B0604020202020204" pitchFamily="34" charset="0"/>
              </a:rPr>
              <a:t>to see if there is good evidence of any differences among the </a:t>
            </a:r>
            <a:r>
              <a:rPr lang="en-US" sz="2100" dirty="0" smtClean="0">
                <a:latin typeface="Arial" panose="020B0604020202020204" pitchFamily="34" charset="0"/>
                <a:cs typeface="Arial" panose="020B0604020202020204" pitchFamily="34" charset="0"/>
              </a:rPr>
              <a:t>parameters </a:t>
            </a:r>
            <a:r>
              <a:rPr lang="en-US" sz="2100" dirty="0">
                <a:latin typeface="Arial" panose="020B0604020202020204" pitchFamily="34" charset="0"/>
                <a:cs typeface="Arial" panose="020B0604020202020204" pitchFamily="34" charset="0"/>
              </a:rPr>
              <a:t>that we want to </a:t>
            </a:r>
            <a:r>
              <a:rPr lang="en-US" sz="2100" dirty="0" smtClean="0">
                <a:latin typeface="Arial" panose="020B0604020202020204" pitchFamily="34" charset="0"/>
                <a:cs typeface="Arial" panose="020B0604020202020204" pitchFamily="34" charset="0"/>
              </a:rPr>
              <a:t>compare</a:t>
            </a:r>
            <a:endParaRPr lang="en-US" sz="2100" dirty="0">
              <a:latin typeface="Arial" panose="020B0604020202020204" pitchFamily="34" charset="0"/>
              <a:cs typeface="Arial" panose="020B0604020202020204" pitchFamily="34" charset="0"/>
            </a:endParaRPr>
          </a:p>
          <a:p>
            <a:pPr marL="914400" lvl="1" indent="-365760">
              <a:buFont typeface="+mj-lt"/>
              <a:buAutoNum type="arabicPeriod"/>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detailed </a:t>
            </a:r>
            <a:r>
              <a:rPr lang="en-US" sz="2100" i="1" dirty="0">
                <a:latin typeface="Arial" panose="020B0604020202020204" pitchFamily="34" charset="0"/>
                <a:cs typeface="Arial" panose="020B0604020202020204" pitchFamily="34" charset="0"/>
              </a:rPr>
              <a:t>follow-up analysis</a:t>
            </a:r>
            <a:r>
              <a:rPr lang="en-US" sz="2100" dirty="0">
                <a:latin typeface="Arial" panose="020B0604020202020204" pitchFamily="34" charset="0"/>
                <a:cs typeface="Arial" panose="020B0604020202020204" pitchFamily="34" charset="0"/>
              </a:rPr>
              <a:t> to decide which of the parameters differ and to estimate </a:t>
            </a: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large the differences </a:t>
            </a:r>
            <a:r>
              <a:rPr lang="en-US" sz="2100" dirty="0" smtClean="0">
                <a:latin typeface="Arial" panose="020B0604020202020204" pitchFamily="34" charset="0"/>
                <a:cs typeface="Arial" panose="020B0604020202020204" pitchFamily="34" charset="0"/>
              </a:rPr>
              <a:t>are</a:t>
            </a: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The overall test, though more complex than the tests we met earlier, is </a:t>
            </a:r>
            <a:r>
              <a:rPr lang="en-US" sz="2100" dirty="0" smtClean="0">
                <a:latin typeface="Arial" panose="020B0604020202020204" pitchFamily="34" charset="0"/>
                <a:cs typeface="Arial" panose="020B0604020202020204" pitchFamily="34" charset="0"/>
              </a:rPr>
              <a:t>reasonably straightforward</a:t>
            </a:r>
            <a:r>
              <a:rPr lang="en-US" sz="2100" dirty="0">
                <a:latin typeface="Arial" panose="020B0604020202020204" pitchFamily="34" charset="0"/>
                <a:cs typeface="Arial" panose="020B0604020202020204" pitchFamily="34" charset="0"/>
              </a:rPr>
              <a:t>. The follow-up analysis can be quite elaborate.</a:t>
            </a:r>
          </a:p>
        </p:txBody>
      </p:sp>
    </p:spTree>
    <p:extLst>
      <p:ext uri="{BB962C8B-B14F-4D97-AF65-F5344CB8AC3E}">
        <p14:creationId xmlns:p14="http://schemas.microsoft.com/office/powerpoint/2010/main" val="798741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48" y="252420"/>
            <a:ext cx="7772400" cy="1219200"/>
          </a:xfrm>
        </p:spPr>
        <p:txBody>
          <a:bodyPr/>
          <a:lstStyle/>
          <a:p>
            <a:pPr eaLnBrk="1" hangingPunct="1"/>
            <a:r>
              <a:rPr lang="en-US" altLang="en-US" sz="3600" dirty="0" smtClean="0">
                <a:latin typeface="Gill Sans" charset="0"/>
                <a:ea typeface="ＭＳ Ｐゴシック" pitchFamily="34" charset="-128"/>
              </a:rPr>
              <a:t>Expected Counts in Two-Way </a:t>
            </a:r>
            <a:r>
              <a:rPr lang="en-US" altLang="en-US" sz="3600" dirty="0">
                <a:latin typeface="Gill Sans" charset="0"/>
                <a:ea typeface="ＭＳ Ｐゴシック" pitchFamily="34" charset="-128"/>
              </a:rPr>
              <a:t>T</a:t>
            </a:r>
            <a:r>
              <a:rPr lang="en-US" altLang="en-US" sz="3600" dirty="0" smtClean="0">
                <a:latin typeface="Gill Sans" charset="0"/>
                <a:ea typeface="ＭＳ Ｐゴシック" pitchFamily="34" charset="-128"/>
              </a:rPr>
              <a:t>ables</a:t>
            </a:r>
          </a:p>
        </p:txBody>
      </p:sp>
      <mc:AlternateContent xmlns:mc="http://schemas.openxmlformats.org/markup-compatibility/2006" xmlns:a14="http://schemas.microsoft.com/office/drawing/2010/main">
        <mc:Choice Requires="a14">
          <p:sp>
            <p:nvSpPr>
              <p:cNvPr id="23" name="Rectangle 3"/>
              <p:cNvSpPr>
                <a:spLocks noGrp="1" noChangeArrowheads="1"/>
              </p:cNvSpPr>
              <p:nvPr>
                <p:ph idx="1"/>
              </p:nvPr>
            </p:nvSpPr>
            <p:spPr>
              <a:xfrm>
                <a:off x="400039" y="1676413"/>
                <a:ext cx="8201035" cy="5010150"/>
              </a:xfrm>
            </p:spPr>
            <p:txBody>
              <a:bodyPr>
                <a:normAutofit/>
              </a:bodyPr>
              <a:lstStyle/>
              <a:p>
                <a:r>
                  <a:rPr lang="en-US" sz="2200" dirty="0" smtClean="0">
                    <a:latin typeface="Arial" panose="020B0604020202020204" pitchFamily="34" charset="0"/>
                    <a:cs typeface="Arial" panose="020B0604020202020204" pitchFamily="34" charset="0"/>
                  </a:rPr>
                  <a:t>Our general null hypothesis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b="0" i="1" dirty="0" smtClean="0">
                            <a:latin typeface="Cambria Math"/>
                            <a:cs typeface="Arial" panose="020B0604020202020204" pitchFamily="34" charset="0"/>
                          </a:rPr>
                          <m:t>0</m:t>
                        </m:r>
                      </m:sub>
                    </m:sSub>
                  </m:oMath>
                </a14:m>
                <a:r>
                  <a:rPr lang="en-US" sz="2200" dirty="0">
                    <a:latin typeface="Arial" panose="020B0604020202020204" pitchFamily="34" charset="0"/>
                    <a:cs typeface="Arial" panose="020B0604020202020204" pitchFamily="34" charset="0"/>
                  </a:rPr>
                  <a:t> is that there is no relationship between the two </a:t>
                </a:r>
                <a:r>
                  <a:rPr lang="en-US" sz="2200" dirty="0" smtClean="0">
                    <a:latin typeface="Arial" panose="020B0604020202020204" pitchFamily="34" charset="0"/>
                    <a:cs typeface="Arial" panose="020B0604020202020204" pitchFamily="34" charset="0"/>
                  </a:rPr>
                  <a:t>categorical </a:t>
                </a:r>
                <a:r>
                  <a:rPr lang="en-US" sz="2200" dirty="0">
                    <a:latin typeface="Arial" panose="020B0604020202020204" pitchFamily="34" charset="0"/>
                    <a:cs typeface="Arial" panose="020B0604020202020204" pitchFamily="34" charset="0"/>
                  </a:rPr>
                  <a:t>variables that label the rows and columns of a two-way </a:t>
                </a:r>
                <a:r>
                  <a:rPr lang="en-US" sz="2200" dirty="0" smtClean="0">
                    <a:latin typeface="Arial" panose="020B0604020202020204" pitchFamily="34" charset="0"/>
                    <a:cs typeface="Arial" panose="020B0604020202020204" pitchFamily="34" charset="0"/>
                  </a:rPr>
                  <a:t>table.</a:t>
                </a:r>
              </a:p>
              <a:p>
                <a:r>
                  <a:rPr lang="en-US" sz="2200" dirty="0" smtClean="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test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b="0" i="1" dirty="0" smtClean="0">
                            <a:latin typeface="Cambria Math"/>
                            <a:cs typeface="Arial" panose="020B0604020202020204" pitchFamily="34" charset="0"/>
                          </a:rPr>
                          <m:t>0</m:t>
                        </m:r>
                      </m:sub>
                    </m:sSub>
                  </m:oMath>
                </a14:m>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 compare the observed counts in the table with the expected counts, the counts </a:t>
                </a:r>
                <a:r>
                  <a:rPr lang="en-US" sz="2200" dirty="0" smtClean="0">
                    <a:latin typeface="Arial" panose="020B0604020202020204" pitchFamily="34" charset="0"/>
                    <a:cs typeface="Arial" panose="020B0604020202020204" pitchFamily="34" charset="0"/>
                  </a:rPr>
                  <a:t>we would expect (except </a:t>
                </a:r>
                <a:r>
                  <a:rPr lang="en-US" sz="2200" dirty="0">
                    <a:latin typeface="Arial" panose="020B0604020202020204" pitchFamily="34" charset="0"/>
                    <a:cs typeface="Arial" panose="020B0604020202020204" pitchFamily="34" charset="0"/>
                  </a:rPr>
                  <a:t>for random </a:t>
                </a:r>
                <a:r>
                  <a:rPr lang="en-US" sz="2200" dirty="0" smtClean="0">
                    <a:latin typeface="Arial" panose="020B0604020202020204" pitchFamily="34" charset="0"/>
                    <a:cs typeface="Arial" panose="020B0604020202020204" pitchFamily="34" charset="0"/>
                  </a:rPr>
                  <a:t>variation) if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b="0" i="1" dirty="0" smtClean="0">
                            <a:latin typeface="Cambria Math"/>
                            <a:cs typeface="Arial" panose="020B0604020202020204" pitchFamily="34" charset="0"/>
                          </a:rPr>
                          <m:t>0</m:t>
                        </m:r>
                      </m:sub>
                    </m:sSub>
                  </m:oMath>
                </a14:m>
                <a:r>
                  <a:rPr lang="en-US" sz="2200" dirty="0">
                    <a:latin typeface="Arial" panose="020B0604020202020204" pitchFamily="34" charset="0"/>
                    <a:cs typeface="Arial" panose="020B0604020202020204" pitchFamily="34" charset="0"/>
                  </a:rPr>
                  <a:t> were </a:t>
                </a:r>
                <a:r>
                  <a:rPr lang="en-US" sz="2200" dirty="0" smtClean="0">
                    <a:latin typeface="Arial" panose="020B0604020202020204" pitchFamily="34" charset="0"/>
                    <a:cs typeface="Arial" panose="020B0604020202020204" pitchFamily="34" charset="0"/>
                  </a:rPr>
                  <a:t>true.</a:t>
                </a:r>
              </a:p>
              <a:p>
                <a:pPr>
                  <a:spcAft>
                    <a:spcPts val="1200"/>
                  </a:spcAft>
                </a:pPr>
                <a:r>
                  <a:rPr lang="en-US" sz="2200" dirty="0" smtClean="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the observed </a:t>
                </a:r>
                <a:r>
                  <a:rPr lang="en-US" sz="2200" dirty="0" smtClean="0">
                    <a:latin typeface="Arial" panose="020B0604020202020204" pitchFamily="34" charset="0"/>
                    <a:cs typeface="Arial" panose="020B0604020202020204" pitchFamily="34" charset="0"/>
                  </a:rPr>
                  <a:t>counts are </a:t>
                </a:r>
                <a:r>
                  <a:rPr lang="en-US" sz="2200" dirty="0">
                    <a:latin typeface="Arial" panose="020B0604020202020204" pitchFamily="34" charset="0"/>
                    <a:cs typeface="Arial" panose="020B0604020202020204" pitchFamily="34" charset="0"/>
                  </a:rPr>
                  <a:t>far from the expected counts, that is evidence against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b="0" i="1" dirty="0" smtClean="0">
                            <a:latin typeface="Cambria Math"/>
                            <a:cs typeface="Arial" panose="020B0604020202020204" pitchFamily="34" charset="0"/>
                          </a:rPr>
                          <m:t>0</m:t>
                        </m:r>
                      </m:sub>
                    </m:sSub>
                  </m:oMath>
                </a14:m>
                <a:r>
                  <a:rPr lang="en-US" sz="2200" dirty="0" smtClean="0">
                    <a:latin typeface="Arial" panose="020B0604020202020204" pitchFamily="34" charset="0"/>
                    <a:cs typeface="Arial" panose="020B0604020202020204" pitchFamily="34" charset="0"/>
                  </a:rPr>
                  <a:t>.</a:t>
                </a:r>
              </a:p>
              <a:p>
                <a:pPr marL="68580" indent="0">
                  <a:buNone/>
                </a:pPr>
                <a:r>
                  <a:rPr lang="en-US" sz="2200" b="1" dirty="0">
                    <a:latin typeface="Arial" panose="020B0604020202020204" pitchFamily="34" charset="0"/>
                    <a:cs typeface="Arial" panose="020B0604020202020204" pitchFamily="34" charset="0"/>
                  </a:rPr>
                  <a:t>EXPECTED COUNTS</a:t>
                </a:r>
              </a:p>
              <a:p>
                <a:r>
                  <a:rPr lang="en-US" sz="2200" dirty="0">
                    <a:latin typeface="Arial" panose="020B0604020202020204" pitchFamily="34" charset="0"/>
                    <a:cs typeface="Arial" panose="020B0604020202020204" pitchFamily="34" charset="0"/>
                  </a:rPr>
                  <a:t>The expected count in any cell of a two-way table when </a:t>
                </a:r>
                <a14:m>
                  <m:oMath xmlns:m="http://schemas.openxmlformats.org/officeDocument/2006/math">
                    <m:sSub>
                      <m:sSubPr>
                        <m:ctrlPr>
                          <a:rPr lang="en-US" sz="2200" i="1" dirty="0">
                            <a:latin typeface="Cambria Math"/>
                            <a:cs typeface="Arial" panose="020B0604020202020204" pitchFamily="34" charset="0"/>
                          </a:rPr>
                        </m:ctrlPr>
                      </m:sSubPr>
                      <m:e>
                        <m:r>
                          <a:rPr lang="en-US" sz="2200" i="1" dirty="0">
                            <a:latin typeface="Cambria Math"/>
                            <a:cs typeface="Arial" panose="020B0604020202020204" pitchFamily="34" charset="0"/>
                          </a:rPr>
                          <m:t>𝐻</m:t>
                        </m:r>
                      </m:e>
                      <m:sub>
                        <m:r>
                          <a:rPr lang="en-US" sz="2200" i="1" dirty="0">
                            <a:latin typeface="Cambria Math"/>
                            <a:cs typeface="Arial" panose="020B0604020202020204" pitchFamily="34" charset="0"/>
                          </a:rPr>
                          <m:t>0</m:t>
                        </m:r>
                      </m:sub>
                    </m:sSub>
                  </m:oMath>
                </a14:m>
                <a:r>
                  <a:rPr lang="en-US" sz="2200" dirty="0">
                    <a:latin typeface="Arial" panose="020B0604020202020204" pitchFamily="34" charset="0"/>
                    <a:cs typeface="Arial" panose="020B0604020202020204" pitchFamily="34" charset="0"/>
                  </a:rPr>
                  <a:t> is true </a:t>
                </a:r>
                <a:r>
                  <a:rPr lang="en-US" sz="2200" dirty="0" smtClean="0">
                    <a:latin typeface="Arial" panose="020B0604020202020204" pitchFamily="34" charset="0"/>
                    <a:cs typeface="Arial" panose="020B0604020202020204" pitchFamily="34" charset="0"/>
                  </a:rPr>
                  <a:t>is</a:t>
                </a:r>
              </a:p>
              <a:p>
                <a:pPr marL="68580" indent="0">
                  <a:buNone/>
                </a:pPr>
                <a14:m>
                  <m:oMathPara xmlns:m="http://schemas.openxmlformats.org/officeDocument/2006/math">
                    <m:oMathParaPr>
                      <m:jc m:val="centerGroup"/>
                    </m:oMathParaPr>
                    <m:oMath xmlns:m="http://schemas.openxmlformats.org/officeDocument/2006/math">
                      <m:r>
                        <m:rPr>
                          <m:nor/>
                        </m:rPr>
                        <a:rPr lang="en-US" sz="2200" b="0" i="0" smtClean="0">
                          <a:latin typeface="Cambria Math"/>
                          <a:cs typeface="Arial" panose="020B0604020202020204" pitchFamily="34" charset="0"/>
                        </a:rPr>
                        <m:t>expected</m:t>
                      </m:r>
                      <m:r>
                        <m:rPr>
                          <m:nor/>
                        </m:rPr>
                        <a:rPr lang="en-US" sz="2200" b="0" i="0" smtClean="0">
                          <a:latin typeface="Cambria Math"/>
                          <a:cs typeface="Arial" panose="020B0604020202020204" pitchFamily="34" charset="0"/>
                        </a:rPr>
                        <m:t> </m:t>
                      </m:r>
                      <m:r>
                        <m:rPr>
                          <m:nor/>
                        </m:rPr>
                        <a:rPr lang="en-US" sz="2200" b="0" i="0" smtClean="0">
                          <a:latin typeface="Cambria Math"/>
                          <a:cs typeface="Arial" panose="020B0604020202020204" pitchFamily="34" charset="0"/>
                        </a:rPr>
                        <m:t>count</m:t>
                      </m:r>
                      <m:r>
                        <a:rPr lang="en-US" sz="2200" b="0" i="1" smtClean="0">
                          <a:latin typeface="Cambria Math"/>
                          <a:cs typeface="Arial" panose="020B0604020202020204" pitchFamily="34" charset="0"/>
                        </a:rPr>
                        <m:t>=</m:t>
                      </m:r>
                      <m:f>
                        <m:fPr>
                          <m:ctrlPr>
                            <a:rPr lang="en-US" sz="2200" b="0" i="1" smtClean="0">
                              <a:latin typeface="Cambria Math"/>
                              <a:cs typeface="Arial" panose="020B0604020202020204" pitchFamily="34" charset="0"/>
                            </a:rPr>
                          </m:ctrlPr>
                        </m:fPr>
                        <m:num>
                          <m:r>
                            <m:rPr>
                              <m:nor/>
                            </m:rPr>
                            <a:rPr lang="en-US" sz="2200" b="0" i="0" smtClean="0">
                              <a:latin typeface="Cambria Math"/>
                              <a:cs typeface="Arial" panose="020B0604020202020204" pitchFamily="34" charset="0"/>
                            </a:rPr>
                            <m:t>row</m:t>
                          </m:r>
                          <m:r>
                            <m:rPr>
                              <m:nor/>
                            </m:rPr>
                            <a:rPr lang="en-US" sz="2200" b="0" i="0" smtClean="0">
                              <a:latin typeface="Cambria Math"/>
                              <a:cs typeface="Arial" panose="020B0604020202020204" pitchFamily="34" charset="0"/>
                            </a:rPr>
                            <m:t> </m:t>
                          </m:r>
                          <m:r>
                            <m:rPr>
                              <m:nor/>
                            </m:rPr>
                            <a:rPr lang="en-US" sz="2200" b="0" i="0" smtClean="0">
                              <a:latin typeface="Cambria Math"/>
                              <a:cs typeface="Arial" panose="020B0604020202020204" pitchFamily="34" charset="0"/>
                            </a:rPr>
                            <m:t>total</m:t>
                          </m:r>
                          <m:r>
                            <m:rPr>
                              <m:nor/>
                            </m:rPr>
                            <a:rPr lang="en-US" sz="2200" b="0" i="0" smtClean="0">
                              <a:latin typeface="Cambria Math"/>
                              <a:cs typeface="Arial" panose="020B0604020202020204" pitchFamily="34" charset="0"/>
                            </a:rPr>
                            <m:t> </m:t>
                          </m:r>
                          <m:r>
                            <a:rPr lang="en-US" sz="2200" b="0" i="1" smtClean="0">
                              <a:latin typeface="Cambria Math"/>
                              <a:ea typeface="Cambria Math"/>
                              <a:cs typeface="Arial" panose="020B0604020202020204" pitchFamily="34" charset="0"/>
                            </a:rPr>
                            <m:t>×</m:t>
                          </m:r>
                          <m:r>
                            <m:rPr>
                              <m:nor/>
                            </m:rPr>
                            <a:rPr lang="en-US" sz="2200" b="0" i="0" smtClean="0">
                              <a:latin typeface="Cambria Math"/>
                              <a:ea typeface="Cambria Math"/>
                              <a:cs typeface="Arial" panose="020B0604020202020204" pitchFamily="34" charset="0"/>
                            </a:rPr>
                            <m:t> </m:t>
                          </m:r>
                          <m:r>
                            <m:rPr>
                              <m:nor/>
                            </m:rPr>
                            <a:rPr lang="en-US" sz="2200" b="0" i="0" smtClean="0">
                              <a:latin typeface="Cambria Math"/>
                              <a:ea typeface="Cambria Math"/>
                              <a:cs typeface="Arial" panose="020B0604020202020204" pitchFamily="34" charset="0"/>
                            </a:rPr>
                            <m:t>column</m:t>
                          </m:r>
                          <m:r>
                            <m:rPr>
                              <m:nor/>
                            </m:rPr>
                            <a:rPr lang="en-US" sz="2200" b="0" i="0" smtClean="0">
                              <a:latin typeface="Cambria Math"/>
                              <a:ea typeface="Cambria Math"/>
                              <a:cs typeface="Arial" panose="020B0604020202020204" pitchFamily="34" charset="0"/>
                            </a:rPr>
                            <m:t> </m:t>
                          </m:r>
                          <m:r>
                            <m:rPr>
                              <m:nor/>
                            </m:rPr>
                            <a:rPr lang="en-US" sz="2200" b="0" i="0" smtClean="0">
                              <a:latin typeface="Cambria Math"/>
                              <a:ea typeface="Cambria Math"/>
                              <a:cs typeface="Arial" panose="020B0604020202020204" pitchFamily="34" charset="0"/>
                            </a:rPr>
                            <m:t>total</m:t>
                          </m:r>
                        </m:num>
                        <m:den>
                          <m:r>
                            <m:rPr>
                              <m:nor/>
                            </m:rPr>
                            <a:rPr lang="en-US" sz="2200" b="0" i="0" smtClean="0">
                              <a:latin typeface="Cambria Math"/>
                              <a:cs typeface="Arial" panose="020B0604020202020204" pitchFamily="34" charset="0"/>
                            </a:rPr>
                            <m:t>table</m:t>
                          </m:r>
                          <m:r>
                            <m:rPr>
                              <m:nor/>
                            </m:rPr>
                            <a:rPr lang="en-US" sz="2200" b="0" i="0" smtClean="0">
                              <a:latin typeface="Cambria Math"/>
                              <a:cs typeface="Arial" panose="020B0604020202020204" pitchFamily="34" charset="0"/>
                            </a:rPr>
                            <m:t> </m:t>
                          </m:r>
                          <m:r>
                            <m:rPr>
                              <m:nor/>
                            </m:rPr>
                            <a:rPr lang="en-US" sz="2200" b="0" i="0" smtClean="0">
                              <a:latin typeface="Cambria Math"/>
                              <a:cs typeface="Arial" panose="020B0604020202020204" pitchFamily="34" charset="0"/>
                            </a:rPr>
                            <m:t>total</m:t>
                          </m:r>
                        </m:den>
                      </m:f>
                    </m:oMath>
                  </m:oMathPara>
                </a14:m>
                <a:endParaRPr lang="en-US" sz="2200" i="1" dirty="0">
                  <a:latin typeface="Arial" panose="020B0604020202020204" pitchFamily="34" charset="0"/>
                  <a:cs typeface="Arial" panose="020B0604020202020204" pitchFamily="34" charset="0"/>
                </a:endParaRPr>
              </a:p>
            </p:txBody>
          </p:sp>
        </mc:Choice>
        <mc:Fallback xmlns="">
          <p:sp>
            <p:nvSpPr>
              <p:cNvPr id="23" name="Rectangle 3"/>
              <p:cNvSpPr>
                <a:spLocks noGrp="1" noRot="1" noChangeAspect="1" noMove="1" noResize="1" noEditPoints="1" noAdjustHandles="1" noChangeArrowheads="1" noChangeShapeType="1" noTextEdit="1"/>
              </p:cNvSpPr>
              <p:nvPr>
                <p:ph idx="1"/>
              </p:nvPr>
            </p:nvSpPr>
            <p:spPr>
              <a:xfrm>
                <a:off x="400039" y="1676413"/>
                <a:ext cx="8201035" cy="5010150"/>
              </a:xfrm>
              <a:blipFill rotWithShape="0">
                <a:blip r:embed="rId3"/>
                <a:stretch>
                  <a:fillRect l="-669" t="-730"/>
                </a:stretch>
              </a:blipFill>
            </p:spPr>
            <p:txBody>
              <a:bodyPr/>
              <a:lstStyle/>
              <a:p>
                <a:r>
                  <a:rPr lang="en-US">
                    <a:noFill/>
                  </a:rPr>
                  <a:t> </a:t>
                </a:r>
              </a:p>
            </p:txBody>
          </p:sp>
        </mc:Fallback>
      </mc:AlternateContent>
      <p:sp>
        <p:nvSpPr>
          <p:cNvPr id="24" name="Rectangle 23"/>
          <p:cNvSpPr/>
          <p:nvPr/>
        </p:nvSpPr>
        <p:spPr>
          <a:xfrm>
            <a:off x="441524" y="4676651"/>
            <a:ext cx="8259564" cy="20099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9096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6325</TotalTime>
  <Words>2670</Words>
  <Application>Microsoft Office PowerPoint</Application>
  <PresentationFormat>On-screen Show (4:3)</PresentationFormat>
  <Paragraphs>180</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CHAPTER 25: Two Categorical Variables:  The Chi-Square Test</vt:lpstr>
      <vt:lpstr>In Chapter 25, We Cover …</vt:lpstr>
      <vt:lpstr>Two-Way Tables</vt:lpstr>
      <vt:lpstr>Two-Way Tables—Example</vt:lpstr>
      <vt:lpstr>Two-Way Tables— Example</vt:lpstr>
      <vt:lpstr>Two-Way Tables— Example (cont’d)</vt:lpstr>
      <vt:lpstr>The Problem of Multiple Comparisons</vt:lpstr>
      <vt:lpstr>The Problem of Multiple Comparisons</vt:lpstr>
      <vt:lpstr>Expected Counts in Two-Way Tables</vt:lpstr>
      <vt:lpstr>Expected Counts in Two-Way Tables —Example</vt:lpstr>
      <vt:lpstr>Expected Counts in Two-Way Tables —Example (cont’d)</vt:lpstr>
      <vt:lpstr>The Chi-Square Statistic</vt:lpstr>
      <vt:lpstr>Cell Counts Required for the Chi-Square Test</vt:lpstr>
      <vt:lpstr>Using Technology</vt:lpstr>
      <vt:lpstr>Using Technology</vt:lpstr>
      <vt:lpstr>Uses of the Chi-Square Test: Independence and Homogeneity</vt:lpstr>
      <vt:lpstr>Uses of the Chi-Square Test: Independence and Homogeneity</vt:lpstr>
      <vt:lpstr>The Chi-Square Distributions</vt:lpstr>
      <vt:lpstr>The Chi-Square Test for Goodness of Fit*</vt:lpstr>
      <vt:lpstr>The Chi-Square Test for Goodness of Fit*</vt:lpstr>
      <vt:lpstr>The Chi-Square Test for Goodness of Fit*</vt:lpstr>
      <vt:lpstr>The Chi-Square Test for Goodness of Fit*</vt:lpstr>
    </vt:vector>
  </TitlesOfParts>
  <Company>ISD 194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  Getting Started</dc:title>
  <dc:creator>drmark.gebert@gmail.com</dc:creator>
  <cp:lastModifiedBy>Anzhi Li</cp:lastModifiedBy>
  <cp:revision>426</cp:revision>
  <dcterms:created xsi:type="dcterms:W3CDTF">2011-07-11T00:21:16Z</dcterms:created>
  <dcterms:modified xsi:type="dcterms:W3CDTF">2015-08-12T20:23:44Z</dcterms:modified>
</cp:coreProperties>
</file>