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0" r:id="rId1"/>
  </p:sldMasterIdLst>
  <p:notesMasterIdLst>
    <p:notesMasterId r:id="rId22"/>
  </p:notesMasterIdLst>
  <p:sldIdLst>
    <p:sldId id="297" r:id="rId2"/>
    <p:sldId id="334" r:id="rId3"/>
    <p:sldId id="363" r:id="rId4"/>
    <p:sldId id="364" r:id="rId5"/>
    <p:sldId id="365" r:id="rId6"/>
    <p:sldId id="366" r:id="rId7"/>
    <p:sldId id="335" r:id="rId8"/>
    <p:sldId id="367" r:id="rId9"/>
    <p:sldId id="368" r:id="rId10"/>
    <p:sldId id="370" r:id="rId11"/>
    <p:sldId id="371" r:id="rId12"/>
    <p:sldId id="372" r:id="rId13"/>
    <p:sldId id="373" r:id="rId14"/>
    <p:sldId id="374" r:id="rId15"/>
    <p:sldId id="375" r:id="rId16"/>
    <p:sldId id="376" r:id="rId17"/>
    <p:sldId id="377" r:id="rId18"/>
    <p:sldId id="378" r:id="rId19"/>
    <p:sldId id="379" r:id="rId20"/>
    <p:sldId id="380"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man, Jodi" initials="IJ" lastIdx="2" clrIdx="0"/>
  <p:cmAuthor id="1" name="Copyeditor" initials="CE-JAM"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D25"/>
    <a:srgbClr val="EEEFD6"/>
    <a:srgbClr val="DF584A"/>
    <a:srgbClr val="F7B3BA"/>
    <a:srgbClr val="FFD7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3" autoAdjust="0"/>
    <p:restoredTop sz="95170" autoAdjust="0"/>
  </p:normalViewPr>
  <p:slideViewPr>
    <p:cSldViewPr snapToGrid="0" snapToObjects="1">
      <p:cViewPr>
        <p:scale>
          <a:sx n="62" d="100"/>
          <a:sy n="62" d="100"/>
        </p:scale>
        <p:origin x="-1536" y="-5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8B5C72A-7EE3-455A-95E1-A79A80A99B89}" type="datetime1">
              <a:rPr lang="en-US"/>
              <a:pPr/>
              <a:t>11/23/2015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7005B84-EFC2-4FBC-92CC-9968AC703331}" type="slidenum">
              <a:rPr lang="en-US"/>
              <a:pPr/>
              <a:t>‹#›</a:t>
            </a:fld>
            <a:endParaRPr lang="en-US"/>
          </a:p>
        </p:txBody>
      </p:sp>
    </p:spTree>
    <p:extLst>
      <p:ext uri="{BB962C8B-B14F-4D97-AF65-F5344CB8AC3E}">
        <p14:creationId xmlns:p14="http://schemas.microsoft.com/office/powerpoint/2010/main" val="2053207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dirty="0" smtClean="0">
                <a:latin typeface="Calibri" pitchFamily="34" charset="0"/>
              </a:rPr>
              <a:t>Basic Practice of Statistics - 3rd Edition</a:t>
            </a:r>
          </a:p>
        </p:txBody>
      </p:sp>
      <p:sp>
        <p:nvSpPr>
          <p:cNvPr id="1741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dirty="0" smtClean="0">
                <a:latin typeface="Calibri" pitchFamily="34" charset="0"/>
              </a:rPr>
              <a:t>Chapter 5</a:t>
            </a:r>
          </a:p>
        </p:txBody>
      </p:sp>
      <p:sp>
        <p:nvSpPr>
          <p:cNvPr id="174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4F941F-3703-4FA3-9604-6DD1AF4F6829}" type="slidenum">
              <a:rPr lang="en-US" sz="1200">
                <a:latin typeface="Calibri" pitchFamily="34" charset="0"/>
              </a:rPr>
              <a:pPr eaLnBrk="1" hangingPunct="1"/>
              <a:t>1</a:t>
            </a:fld>
            <a:endParaRPr lang="en-US" sz="1200" dirty="0">
              <a:latin typeface="Calibri" pitchFamily="34" charset="0"/>
            </a:endParaRPr>
          </a:p>
        </p:txBody>
      </p:sp>
      <p:sp>
        <p:nvSpPr>
          <p:cNvPr id="17412" name="Rectangle 2"/>
          <p:cNvSpPr>
            <a:spLocks noGrp="1" noRot="1" noChangeAspect="1" noChangeArrowheads="1" noTextEdit="1"/>
          </p:cNvSpPr>
          <p:nvPr>
            <p:ph type="sldImg"/>
          </p:nvPr>
        </p:nvSpPr>
        <p:spPr bwMode="auto">
          <a:xfrm>
            <a:off x="1150938" y="690563"/>
            <a:ext cx="4556125"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72812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718580B-2B99-4F27-8AD7-57291FDC1037}" type="slidenum">
              <a:rPr lang="en-US" altLang="en-US">
                <a:latin typeface="Calibri" pitchFamily="34" charset="0"/>
              </a:rPr>
              <a:pPr eaLnBrk="1" hangingPunct="1"/>
              <a:t>20</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F8B5985-487C-441B-B693-0DC16D0FDA0F}" type="slidenum">
              <a:rPr lang="en-US" altLang="en-US">
                <a:latin typeface="Calibri" pitchFamily="34" charset="0"/>
              </a:rPr>
              <a:pPr eaLnBrk="1" hangingPunct="1"/>
              <a:t>11</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9C545CF-7428-4577-A872-31357B7581A6}" type="slidenum">
              <a:rPr lang="en-US" altLang="en-US">
                <a:latin typeface="Calibri" pitchFamily="34" charset="0"/>
              </a:rPr>
              <a:pPr eaLnBrk="1" hangingPunct="1"/>
              <a:t>12</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91569D-2251-4FBC-8F7A-CFD8B9825910}" type="slidenum">
              <a:rPr lang="en-US" altLang="en-US">
                <a:latin typeface="Calibri" pitchFamily="34" charset="0"/>
              </a:rPr>
              <a:pPr eaLnBrk="1" hangingPunct="1"/>
              <a:t>13</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B84BBCF-FA3F-43B5-B8E8-10427D2C092E}" type="slidenum">
              <a:rPr lang="en-US" altLang="en-US">
                <a:latin typeface="Calibri" pitchFamily="34" charset="0"/>
              </a:rPr>
              <a:pPr eaLnBrk="1" hangingPunct="1"/>
              <a:t>14</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13FE710-5E43-485A-9344-C4F75B7561A9}" type="slidenum">
              <a:rPr lang="en-US" altLang="en-US">
                <a:latin typeface="Calibri" pitchFamily="34" charset="0"/>
              </a:rPr>
              <a:pPr eaLnBrk="1" hangingPunct="1"/>
              <a:t>15</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31BA2DC-08FB-426F-95F7-C9AC70E5C7AB}" type="slidenum">
              <a:rPr lang="en-US" altLang="en-US">
                <a:latin typeface="Calibri" pitchFamily="34" charset="0"/>
              </a:rPr>
              <a:pPr eaLnBrk="1" hangingPunct="1"/>
              <a:t>16</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E32142C-48D2-4D48-83F8-3FDE448510D0}" type="slidenum">
              <a:rPr lang="en-US" altLang="en-US">
                <a:latin typeface="Calibri" pitchFamily="34" charset="0"/>
              </a:rPr>
              <a:pPr eaLnBrk="1" hangingPunct="1"/>
              <a:t>17</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FE0D1AF-1ECC-4200-8B3B-2D7E33F9EA17}" type="slidenum">
              <a:rPr lang="en-US" altLang="en-US">
                <a:latin typeface="Calibri" pitchFamily="34" charset="0"/>
              </a:rPr>
              <a:pPr eaLnBrk="1" hangingPunct="1"/>
              <a:t>18</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BPS - 5th Ed.</a:t>
            </a:r>
            <a:endParaRPr lang="en-US"/>
          </a:p>
        </p:txBody>
      </p:sp>
      <p:sp>
        <p:nvSpPr>
          <p:cNvPr id="19" name="Footer Placeholder 18"/>
          <p:cNvSpPr>
            <a:spLocks noGrp="1"/>
          </p:cNvSpPr>
          <p:nvPr>
            <p:ph type="ftr" sz="quarter" idx="11"/>
          </p:nvPr>
        </p:nvSpPr>
        <p:spPr/>
        <p:txBody>
          <a:bodyPr/>
          <a:lstStyle/>
          <a:p>
            <a:pPr>
              <a:defRPr/>
            </a:pPr>
            <a:r>
              <a:rPr lang="en-US" smtClean="0"/>
              <a:t>Chapter 5</a:t>
            </a:r>
            <a:endParaRPr lang="en-US"/>
          </a:p>
        </p:txBody>
      </p:sp>
      <p:sp>
        <p:nvSpPr>
          <p:cNvPr id="27" name="Slide Number Placeholder 26"/>
          <p:cNvSpPr>
            <a:spLocks noGrp="1"/>
          </p:cNvSpPr>
          <p:nvPr>
            <p:ph type="sldNum" sz="quarter" idx="12"/>
          </p:nvPr>
        </p:nvSpPr>
        <p:spPr/>
        <p:txBody>
          <a:bodyPr/>
          <a:lstStyle/>
          <a:p>
            <a:fld id="{7750E41B-DC42-417E-A0B7-C87892EBBF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9BC1030A-EB1B-42D9-B220-F99C6FD47E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43306013-A07E-4B62-B6E9-BA87B56EB2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4500"/>
            <a:ext cx="38100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7150"/>
            <a:ext cx="38100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fontAlgn="auto">
              <a:spcBef>
                <a:spcPts val="0"/>
              </a:spcBef>
              <a:spcAft>
                <a:spcPts val="0"/>
              </a:spcAft>
              <a:defRPr>
                <a:latin typeface="+mn-lt"/>
                <a:ea typeface="+mn-ea"/>
                <a:cs typeface="+mn-cs"/>
              </a:defRPr>
            </a:lvl1pPr>
          </a:lstStyle>
          <a:p>
            <a:pPr>
              <a:defRPr/>
            </a:pPr>
            <a:r>
              <a:rPr lang="en-US" smtClean="0"/>
              <a:t>BPS - 5th Ed.</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r>
              <a:rPr lang="en-US"/>
              <a:t>Chapter 5</a:t>
            </a: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D4E1CC08-FF62-464F-980C-A853629C3DCB}" type="slidenum">
              <a:rPr lang="en-US" altLang="en-US"/>
              <a:pPr/>
              <a:t>‹#›</a:t>
            </a:fld>
            <a:endParaRPr lang="en-US" altLang="en-US"/>
          </a:p>
        </p:txBody>
      </p:sp>
    </p:spTree>
    <p:extLst>
      <p:ext uri="{BB962C8B-B14F-4D97-AF65-F5344CB8AC3E}">
        <p14:creationId xmlns:p14="http://schemas.microsoft.com/office/powerpoint/2010/main" val="299447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3B9E36B2-B467-4880-AB23-8F1A06B4F2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6D7284A2-600D-45DC-90E1-4B77835C7B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BPS - 5th Ed.</a:t>
            </a:r>
            <a:endParaRPr lang="en-US"/>
          </a:p>
        </p:txBody>
      </p:sp>
      <p:sp>
        <p:nvSpPr>
          <p:cNvPr id="6" name="Footer Placeholder 5"/>
          <p:cNvSpPr>
            <a:spLocks noGrp="1"/>
          </p:cNvSpPr>
          <p:nvPr>
            <p:ph type="ftr" sz="quarter" idx="11"/>
          </p:nvPr>
        </p:nvSpPr>
        <p:spPr/>
        <p:txBody>
          <a:bodyPr/>
          <a:lstStyle/>
          <a:p>
            <a:pPr>
              <a:defRPr/>
            </a:pPr>
            <a:r>
              <a:rPr lang="en-US" smtClean="0"/>
              <a:t>Chapter 5</a:t>
            </a:r>
            <a:endParaRPr lang="en-US"/>
          </a:p>
        </p:txBody>
      </p:sp>
      <p:sp>
        <p:nvSpPr>
          <p:cNvPr id="7" name="Slide Number Placeholder 6"/>
          <p:cNvSpPr>
            <a:spLocks noGrp="1"/>
          </p:cNvSpPr>
          <p:nvPr>
            <p:ph type="sldNum" sz="quarter" idx="12"/>
          </p:nvPr>
        </p:nvSpPr>
        <p:spPr/>
        <p:txBody>
          <a:bodyPr/>
          <a:lstStyle/>
          <a:p>
            <a:fld id="{107EBC45-FA2A-4F7D-9726-107463EE86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BPS - 5th Ed.</a:t>
            </a:r>
            <a:endParaRPr lang="en-US"/>
          </a:p>
        </p:txBody>
      </p:sp>
      <p:sp>
        <p:nvSpPr>
          <p:cNvPr id="8" name="Footer Placeholder 7"/>
          <p:cNvSpPr>
            <a:spLocks noGrp="1"/>
          </p:cNvSpPr>
          <p:nvPr>
            <p:ph type="ftr" sz="quarter" idx="11"/>
          </p:nvPr>
        </p:nvSpPr>
        <p:spPr/>
        <p:txBody>
          <a:bodyPr/>
          <a:lstStyle/>
          <a:p>
            <a:pPr>
              <a:defRPr/>
            </a:pPr>
            <a:r>
              <a:rPr lang="en-US" smtClean="0"/>
              <a:t>Chapter 5</a:t>
            </a:r>
            <a:endParaRPr lang="en-US"/>
          </a:p>
        </p:txBody>
      </p:sp>
      <p:sp>
        <p:nvSpPr>
          <p:cNvPr id="9" name="Slide Number Placeholder 8"/>
          <p:cNvSpPr>
            <a:spLocks noGrp="1"/>
          </p:cNvSpPr>
          <p:nvPr>
            <p:ph type="sldNum" sz="quarter" idx="12"/>
          </p:nvPr>
        </p:nvSpPr>
        <p:spPr/>
        <p:txBody>
          <a:bodyPr/>
          <a:lstStyle/>
          <a:p>
            <a:fld id="{F0EC9DC8-80F5-4DB1-8B11-0234F6F87F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BPS - 5th Ed.</a:t>
            </a:r>
            <a:endParaRPr lang="en-US"/>
          </a:p>
        </p:txBody>
      </p:sp>
      <p:sp>
        <p:nvSpPr>
          <p:cNvPr id="4" name="Footer Placeholder 3"/>
          <p:cNvSpPr>
            <a:spLocks noGrp="1"/>
          </p:cNvSpPr>
          <p:nvPr>
            <p:ph type="ftr" sz="quarter" idx="11"/>
          </p:nvPr>
        </p:nvSpPr>
        <p:spPr/>
        <p:txBody>
          <a:bodyPr/>
          <a:lstStyle/>
          <a:p>
            <a:pPr>
              <a:defRPr/>
            </a:pPr>
            <a:r>
              <a:rPr lang="en-US" smtClean="0"/>
              <a:t>Chapter 5</a:t>
            </a:r>
            <a:endParaRPr lang="en-US"/>
          </a:p>
        </p:txBody>
      </p:sp>
      <p:sp>
        <p:nvSpPr>
          <p:cNvPr id="5" name="Slide Number Placeholder 4"/>
          <p:cNvSpPr>
            <a:spLocks noGrp="1"/>
          </p:cNvSpPr>
          <p:nvPr>
            <p:ph type="sldNum" sz="quarter" idx="12"/>
          </p:nvPr>
        </p:nvSpPr>
        <p:spPr/>
        <p:txBody>
          <a:bodyPr/>
          <a:lstStyle/>
          <a:p>
            <a:fld id="{A8BFC0E0-2D67-4F09-9805-E820004D83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BPS - 5th Ed.</a:t>
            </a:r>
            <a:endParaRPr lang="en-US"/>
          </a:p>
        </p:txBody>
      </p:sp>
      <p:sp>
        <p:nvSpPr>
          <p:cNvPr id="3" name="Footer Placeholder 2"/>
          <p:cNvSpPr>
            <a:spLocks noGrp="1"/>
          </p:cNvSpPr>
          <p:nvPr>
            <p:ph type="ftr" sz="quarter" idx="11"/>
          </p:nvPr>
        </p:nvSpPr>
        <p:spPr/>
        <p:txBody>
          <a:bodyPr/>
          <a:lstStyle/>
          <a:p>
            <a:pPr>
              <a:defRPr/>
            </a:pPr>
            <a:r>
              <a:rPr lang="en-US" smtClean="0"/>
              <a:t>Chapter 5</a:t>
            </a:r>
            <a:endParaRPr lang="en-US"/>
          </a:p>
        </p:txBody>
      </p:sp>
      <p:sp>
        <p:nvSpPr>
          <p:cNvPr id="4" name="Slide Number Placeholder 3"/>
          <p:cNvSpPr>
            <a:spLocks noGrp="1"/>
          </p:cNvSpPr>
          <p:nvPr>
            <p:ph type="sldNum" sz="quarter" idx="12"/>
          </p:nvPr>
        </p:nvSpPr>
        <p:spPr/>
        <p:txBody>
          <a:bodyPr/>
          <a:lstStyle/>
          <a:p>
            <a:fld id="{C4782F01-9F1B-4D00-8A3D-B52C881BB6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BPS - 5th Ed.</a:t>
            </a:r>
            <a:endParaRPr lang="en-US"/>
          </a:p>
        </p:txBody>
      </p:sp>
      <p:sp>
        <p:nvSpPr>
          <p:cNvPr id="6" name="Footer Placeholder 5"/>
          <p:cNvSpPr>
            <a:spLocks noGrp="1"/>
          </p:cNvSpPr>
          <p:nvPr>
            <p:ph type="ftr" sz="quarter" idx="11"/>
          </p:nvPr>
        </p:nvSpPr>
        <p:spPr/>
        <p:txBody>
          <a:bodyPr/>
          <a:lstStyle/>
          <a:p>
            <a:pPr>
              <a:defRPr/>
            </a:pPr>
            <a:r>
              <a:rPr lang="en-US" smtClean="0"/>
              <a:t>Chapter 5</a:t>
            </a:r>
            <a:endParaRPr lang="en-US"/>
          </a:p>
        </p:txBody>
      </p:sp>
      <p:sp>
        <p:nvSpPr>
          <p:cNvPr id="7" name="Slide Number Placeholder 6"/>
          <p:cNvSpPr>
            <a:spLocks noGrp="1"/>
          </p:cNvSpPr>
          <p:nvPr>
            <p:ph type="sldNum" sz="quarter" idx="12"/>
          </p:nvPr>
        </p:nvSpPr>
        <p:spPr/>
        <p:txBody>
          <a:bodyPr/>
          <a:lstStyle/>
          <a:p>
            <a:fld id="{0FAA9381-81E4-45CA-81DC-B46CB546C9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BPS - 5th Ed.</a:t>
            </a:r>
            <a:endParaRPr lang="en-US"/>
          </a:p>
        </p:txBody>
      </p:sp>
      <p:sp>
        <p:nvSpPr>
          <p:cNvPr id="6" name="Footer Placeholder 5"/>
          <p:cNvSpPr>
            <a:spLocks noGrp="1"/>
          </p:cNvSpPr>
          <p:nvPr>
            <p:ph type="ftr" sz="quarter" idx="11"/>
          </p:nvPr>
        </p:nvSpPr>
        <p:spPr/>
        <p:txBody>
          <a:bodyPr/>
          <a:lstStyle/>
          <a:p>
            <a:pPr>
              <a:defRPr/>
            </a:pPr>
            <a:r>
              <a:rPr lang="en-US" smtClean="0"/>
              <a:t>Chapter 5</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CF2A003-8710-4CD4-8110-33E468165A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BPS - 5th Ed.</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Chapter 5</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C8D743-E708-45B6-8E91-6185BD036CB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3.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4.bin"/><Relationship Id="rId10" Type="http://schemas.openxmlformats.org/officeDocument/2006/relationships/image" Target="../media/image11.emf"/><Relationship Id="rId4" Type="http://schemas.openxmlformats.org/officeDocument/2006/relationships/image" Target="../media/image12.png"/><Relationship Id="rId9"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4.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6.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10.bin"/><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png"/><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emf"/><Relationship Id="rId10"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4537381" y="2987050"/>
            <a:ext cx="4267199" cy="1244600"/>
          </a:xfrm>
        </p:spPr>
        <p:txBody>
          <a:bodyPr>
            <a:noAutofit/>
          </a:bodyPr>
          <a:lstStyle/>
          <a:p>
            <a:pPr>
              <a:defRPr/>
            </a:pPr>
            <a:r>
              <a:rPr lang="en-US" sz="3200" b="1" cap="none" dirty="0">
                <a:latin typeface="Arial" charset="0"/>
                <a:cs typeface="Arial" charset="0"/>
              </a:rPr>
              <a:t>CHAPTER </a:t>
            </a:r>
            <a:r>
              <a:rPr lang="en-US" sz="3200" b="1" dirty="0" smtClean="0">
                <a:latin typeface="Arial" charset="0"/>
                <a:cs typeface="Arial" charset="0"/>
              </a:rPr>
              <a:t>25</a:t>
            </a:r>
            <a:r>
              <a:rPr lang="en-US" sz="3200" b="1" cap="none" dirty="0" smtClean="0">
                <a:latin typeface="Arial" charset="0"/>
                <a:cs typeface="Arial" charset="0"/>
              </a:rPr>
              <a:t>:</a:t>
            </a:r>
            <a:br>
              <a:rPr lang="en-US" sz="3200" b="1" cap="none" dirty="0" smtClean="0">
                <a:latin typeface="Arial" charset="0"/>
                <a:cs typeface="Arial" charset="0"/>
              </a:rPr>
            </a:br>
            <a:r>
              <a:rPr lang="en-US" sz="3200" b="1" dirty="0">
                <a:latin typeface="Arial" charset="0"/>
                <a:cs typeface="Arial" charset="0"/>
              </a:rPr>
              <a:t>Two Categorical </a:t>
            </a:r>
            <a:r>
              <a:rPr lang="en-US" sz="3200" b="1" dirty="0" smtClean="0">
                <a:latin typeface="Arial" charset="0"/>
                <a:cs typeface="Arial" charset="0"/>
              </a:rPr>
              <a:t>Variables:  The</a:t>
            </a:r>
            <a:br>
              <a:rPr lang="en-US" sz="3200" b="1" dirty="0" smtClean="0">
                <a:latin typeface="Arial" charset="0"/>
                <a:cs typeface="Arial" charset="0"/>
              </a:rPr>
            </a:br>
            <a:r>
              <a:rPr lang="en-US" sz="3200" b="1" dirty="0" smtClean="0">
                <a:latin typeface="Arial" charset="0"/>
                <a:cs typeface="Arial" charset="0"/>
              </a:rPr>
              <a:t>Chi-Square </a:t>
            </a:r>
            <a:r>
              <a:rPr lang="en-US" sz="3200" b="1" dirty="0">
                <a:latin typeface="Arial" charset="0"/>
                <a:cs typeface="Arial" charset="0"/>
              </a:rPr>
              <a:t>Test</a:t>
            </a:r>
            <a:endParaRPr lang="en-US" sz="2800" b="1" cap="none" dirty="0">
              <a:latin typeface="Arial" charset="0"/>
              <a:cs typeface="Arial" charset="0"/>
            </a:endParaRPr>
          </a:p>
        </p:txBody>
      </p:sp>
      <p:sp>
        <p:nvSpPr>
          <p:cNvPr id="16386" name="Rectangle 3"/>
          <p:cNvSpPr>
            <a:spLocks noGrp="1" noChangeArrowheads="1"/>
          </p:cNvSpPr>
          <p:nvPr>
            <p:ph type="subTitle" idx="1"/>
          </p:nvPr>
        </p:nvSpPr>
        <p:spPr>
          <a:xfrm>
            <a:off x="4733365" y="5691334"/>
            <a:ext cx="3309803" cy="407065"/>
          </a:xfrm>
        </p:spPr>
        <p:txBody>
          <a:bodyPr>
            <a:normAutofit fontScale="77500" lnSpcReduction="20000"/>
          </a:bodyPr>
          <a:lstStyle/>
          <a:p>
            <a:pPr algn="r" eaLnBrk="1" hangingPunct="1"/>
            <a:r>
              <a:rPr lang="en-US" b="1" dirty="0" smtClean="0">
                <a:solidFill>
                  <a:schemeClr val="bg2"/>
                </a:solidFill>
                <a:latin typeface="Arial" pitchFamily="34" charset="0"/>
                <a:ea typeface="ＭＳ Ｐゴシック" pitchFamily="34" charset="-128"/>
                <a:cs typeface="Arial" pitchFamily="34" charset="0"/>
              </a:rPr>
              <a:t>Lecture PowerPoint Slides</a:t>
            </a:r>
          </a:p>
        </p:txBody>
      </p:sp>
      <p:sp>
        <p:nvSpPr>
          <p:cNvPr id="5" name="Rectangle 4"/>
          <p:cNvSpPr/>
          <p:nvPr/>
        </p:nvSpPr>
        <p:spPr>
          <a:xfrm>
            <a:off x="4744128" y="4441444"/>
            <a:ext cx="3974950" cy="1107996"/>
          </a:xfrm>
          <a:prstGeom prst="rect">
            <a:avLst/>
          </a:prstGeom>
        </p:spPr>
        <p:txBody>
          <a:bodyPr wrap="square">
            <a:spAutoFit/>
          </a:bodyPr>
          <a:lstStyle/>
          <a:p>
            <a:r>
              <a:rPr lang="en-US" sz="2400" b="1" dirty="0" smtClean="0">
                <a:solidFill>
                  <a:srgbClr val="727CA3"/>
                </a:solidFill>
                <a:cs typeface="Arial" pitchFamily="34" charset="0"/>
              </a:rPr>
              <a:t>Basic Practice of Statistics</a:t>
            </a:r>
            <a:endParaRPr lang="en-US" sz="2000" i="1" dirty="0">
              <a:solidFill>
                <a:srgbClr val="727CA3"/>
              </a:solidFill>
              <a:cs typeface="Arial" pitchFamily="34" charset="0"/>
            </a:endParaRPr>
          </a:p>
          <a:p>
            <a:r>
              <a:rPr lang="en-US" dirty="0" smtClean="0">
                <a:solidFill>
                  <a:srgbClr val="727CA3"/>
                </a:solidFill>
                <a:cs typeface="Arial" pitchFamily="34" charset="0"/>
              </a:rPr>
              <a:t>7</a:t>
            </a:r>
            <a:r>
              <a:rPr lang="en-US" baseline="30000" dirty="0" smtClean="0">
                <a:solidFill>
                  <a:srgbClr val="727CA3"/>
                </a:solidFill>
                <a:cs typeface="Arial" pitchFamily="34" charset="0"/>
              </a:rPr>
              <a:t>th</a:t>
            </a:r>
            <a:r>
              <a:rPr lang="en-US" dirty="0" smtClean="0">
                <a:solidFill>
                  <a:srgbClr val="727CA3"/>
                </a:solidFill>
                <a:cs typeface="Arial" pitchFamily="34" charset="0"/>
              </a:rPr>
              <a:t> Edition</a:t>
            </a:r>
            <a:endParaRPr lang="en-US" dirty="0">
              <a:solidFill>
                <a:srgbClr val="727CA3"/>
              </a:solidFill>
              <a:cs typeface="Arial" pitchFamily="34" charset="0"/>
            </a:endParaRPr>
          </a:p>
        </p:txBody>
      </p:sp>
    </p:spTree>
    <p:extLst>
      <p:ext uri="{BB962C8B-B14F-4D97-AF65-F5344CB8AC3E}">
        <p14:creationId xmlns:p14="http://schemas.microsoft.com/office/powerpoint/2010/main" val="273474700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400">
                <a:solidFill>
                  <a:srgbClr val="FFFFFF"/>
                </a:solidFill>
              </a:rPr>
              <a:t>Essential Statistics</a:t>
            </a:r>
          </a:p>
        </p:txBody>
      </p:sp>
      <p:sp>
        <p:nvSpPr>
          <p:cNvPr id="5427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400">
                <a:solidFill>
                  <a:srgbClr val="FFFFFF"/>
                </a:solidFill>
              </a:rPr>
              <a:t>Chapter 21</a:t>
            </a:r>
            <a:endParaRPr lang="en-US" altLang="en-US" sz="1400">
              <a:solidFill>
                <a:srgbClr val="FFFFFF"/>
              </a:solidFill>
            </a:endParaRPr>
          </a:p>
        </p:txBody>
      </p:sp>
      <p:sp>
        <p:nvSpPr>
          <p:cNvPr id="542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38B8148-FF1B-413C-989F-794054F5FDD6}" type="slidenum">
              <a:rPr lang="en-US" altLang="en-US" sz="2400">
                <a:solidFill>
                  <a:srgbClr val="FFFFFF"/>
                </a:solidFill>
              </a:rPr>
              <a:pPr eaLnBrk="1" hangingPunct="1"/>
              <a:t>10</a:t>
            </a:fld>
            <a:endParaRPr lang="en-US" altLang="en-US" sz="1400">
              <a:solidFill>
                <a:srgbClr val="FFFFFF"/>
              </a:solidFill>
            </a:endParaRPr>
          </a:p>
        </p:txBody>
      </p:sp>
      <p:sp>
        <p:nvSpPr>
          <p:cNvPr id="794626" name="Rectangle 2"/>
          <p:cNvSpPr>
            <a:spLocks noGrp="1" noChangeArrowheads="1"/>
          </p:cNvSpPr>
          <p:nvPr>
            <p:ph type="body" idx="4294967295"/>
          </p:nvPr>
        </p:nvSpPr>
        <p:spPr>
          <a:xfrm>
            <a:off x="742950" y="1201738"/>
            <a:ext cx="7848600" cy="5324475"/>
          </a:xfrm>
        </p:spPr>
        <p:txBody>
          <a:bodyPr/>
          <a:lstStyle/>
          <a:p>
            <a:pPr>
              <a:lnSpc>
                <a:spcPct val="95000"/>
              </a:lnSpc>
            </a:pPr>
            <a:r>
              <a:rPr lang="en-US" altLang="en-US" sz="2400" smtClean="0">
                <a:latin typeface="Arial" pitchFamily="34" charset="0"/>
                <a:ea typeface="ＭＳ Ｐゴシック" pitchFamily="34" charset="-128"/>
                <a:cs typeface="Arial" pitchFamily="34" charset="0"/>
              </a:rPr>
              <a:t>In tests for two categorical variables, we are interested in whether a relationship observed in a single sample reflects a real relationship in the population.</a:t>
            </a:r>
          </a:p>
          <a:p>
            <a:pPr>
              <a:lnSpc>
                <a:spcPct val="95000"/>
              </a:lnSpc>
            </a:pPr>
            <a:r>
              <a:rPr lang="en-US" altLang="en-US" sz="2400" smtClean="0">
                <a:latin typeface="Arial" pitchFamily="34" charset="0"/>
                <a:ea typeface="ＭＳ Ｐゴシック" pitchFamily="34" charset="-128"/>
                <a:cs typeface="Arial" pitchFamily="34" charset="0"/>
              </a:rPr>
              <a:t>Hypotheses:</a:t>
            </a:r>
          </a:p>
          <a:p>
            <a:pPr lvl="1"/>
            <a:r>
              <a:rPr lang="en-US" altLang="en-US" sz="2400" i="1" smtClean="0">
                <a:latin typeface="Arial" pitchFamily="34" charset="0"/>
                <a:ea typeface="ＭＳ Ｐゴシック" pitchFamily="34" charset="-128"/>
                <a:cs typeface="Arial" pitchFamily="34" charset="0"/>
              </a:rPr>
              <a:t>H</a:t>
            </a:r>
            <a:r>
              <a:rPr lang="en-US" altLang="en-US" sz="2400" baseline="-25000" smtClean="0">
                <a:latin typeface="Arial" pitchFamily="34" charset="0"/>
                <a:ea typeface="ＭＳ Ｐゴシック" pitchFamily="34" charset="-128"/>
                <a:cs typeface="Arial" pitchFamily="34" charset="0"/>
              </a:rPr>
              <a:t>0</a:t>
            </a:r>
            <a:r>
              <a:rPr lang="en-US" altLang="en-US" sz="2400" smtClean="0">
                <a:latin typeface="Arial" pitchFamily="34" charset="0"/>
                <a:ea typeface="ＭＳ Ｐゴシック" pitchFamily="34" charset="-128"/>
                <a:cs typeface="Arial" pitchFamily="34" charset="0"/>
              </a:rPr>
              <a:t>:</a:t>
            </a:r>
            <a:r>
              <a:rPr lang="en-US" altLang="en-US" sz="2400" i="1" smtClean="0">
                <a:latin typeface="Arial" pitchFamily="34" charset="0"/>
                <a:ea typeface="ＭＳ Ｐゴシック" pitchFamily="34" charset="-128"/>
                <a:cs typeface="Arial" pitchFamily="34" charset="0"/>
              </a:rPr>
              <a:t> </a:t>
            </a:r>
            <a:r>
              <a:rPr lang="en-US" altLang="en-US" sz="2400" smtClean="0">
                <a:latin typeface="Arial" pitchFamily="34" charset="0"/>
                <a:ea typeface="ＭＳ Ｐゴシック" pitchFamily="34" charset="-128"/>
                <a:cs typeface="Arial" pitchFamily="34" charset="0"/>
              </a:rPr>
              <a:t>There is no difference in the distribution of a categorical variable for several populations or treatments.</a:t>
            </a:r>
          </a:p>
          <a:p>
            <a:pPr lvl="1">
              <a:spcAft>
                <a:spcPts val="600"/>
              </a:spcAft>
            </a:pPr>
            <a:r>
              <a:rPr lang="en-US" altLang="en-US" sz="2400" i="1" smtClean="0">
                <a:latin typeface="Arial" pitchFamily="34" charset="0"/>
                <a:ea typeface="ＭＳ Ｐゴシック" pitchFamily="34" charset="-128"/>
                <a:cs typeface="Arial" pitchFamily="34" charset="0"/>
              </a:rPr>
              <a:t>H</a:t>
            </a:r>
            <a:r>
              <a:rPr lang="en-US" altLang="en-US" sz="2400" baseline="-25000" smtClean="0">
                <a:latin typeface="Arial" pitchFamily="34" charset="0"/>
                <a:ea typeface="ＭＳ Ｐゴシック" pitchFamily="34" charset="-128"/>
                <a:cs typeface="Arial" pitchFamily="34" charset="0"/>
              </a:rPr>
              <a:t>a</a:t>
            </a:r>
            <a:r>
              <a:rPr lang="en-US" altLang="en-US" sz="2400" smtClean="0">
                <a:latin typeface="Arial" pitchFamily="34" charset="0"/>
                <a:ea typeface="ＭＳ Ｐゴシック" pitchFamily="34" charset="-128"/>
                <a:cs typeface="Arial" pitchFamily="34" charset="0"/>
              </a:rPr>
              <a:t>:</a:t>
            </a:r>
            <a:r>
              <a:rPr lang="en-US" altLang="en-US" sz="2400" i="1" smtClean="0">
                <a:latin typeface="Arial" pitchFamily="34" charset="0"/>
                <a:ea typeface="ＭＳ Ｐゴシック" pitchFamily="34" charset="-128"/>
                <a:cs typeface="Arial" pitchFamily="34" charset="0"/>
              </a:rPr>
              <a:t> </a:t>
            </a:r>
            <a:r>
              <a:rPr lang="en-US" altLang="en-US" sz="2400" smtClean="0">
                <a:latin typeface="Arial" pitchFamily="34" charset="0"/>
                <a:ea typeface="ＭＳ Ｐゴシック" pitchFamily="34" charset="-128"/>
                <a:cs typeface="Arial" pitchFamily="34" charset="0"/>
              </a:rPr>
              <a:t>There is a difference in the distribution of a categorical variable for several populations or treatments</a:t>
            </a:r>
          </a:p>
        </p:txBody>
      </p:sp>
      <p:sp>
        <p:nvSpPr>
          <p:cNvPr id="54278" name="Rectangle 3"/>
          <p:cNvSpPr>
            <a:spLocks noGrp="1" noChangeArrowheads="1"/>
          </p:cNvSpPr>
          <p:nvPr>
            <p:ph type="title" idx="4294967295"/>
          </p:nvPr>
        </p:nvSpPr>
        <p:spPr>
          <a:xfrm>
            <a:off x="1231900" y="228600"/>
            <a:ext cx="6278563" cy="771525"/>
          </a:xfrm>
        </p:spPr>
        <p:txBody>
          <a:bodyPr>
            <a:normAutofit fontScale="90000"/>
          </a:bodyPr>
          <a:lstStyle/>
          <a:p>
            <a:r>
              <a:rPr lang="en-US" altLang="en-US" dirty="0" smtClean="0">
                <a:latin typeface="Arial" pitchFamily="34" charset="0"/>
                <a:ea typeface="ＭＳ Ｐゴシック" pitchFamily="34" charset="-128"/>
                <a:cs typeface="Arial" pitchFamily="34" charset="0"/>
              </a:rPr>
              <a:t>	Hypothesis Test</a:t>
            </a:r>
          </a:p>
        </p:txBody>
      </p:sp>
    </p:spTree>
    <p:extLst>
      <p:ext uri="{BB962C8B-B14F-4D97-AF65-F5344CB8AC3E}">
        <p14:creationId xmlns:p14="http://schemas.microsoft.com/office/powerpoint/2010/main" val="41187900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46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46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46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46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6"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FFD15CB7-7C52-45CD-945C-5A5A14F06D29}" type="slidenum">
              <a:rPr lang="en-US" altLang="en-US" sz="1200">
                <a:solidFill>
                  <a:schemeClr val="bg1"/>
                </a:solidFill>
              </a:rPr>
              <a:pPr eaLnBrk="1" hangingPunct="1">
                <a:lnSpc>
                  <a:spcPct val="80000"/>
                </a:lnSpc>
              </a:pPr>
              <a:t>11</a:t>
            </a:fld>
            <a:endParaRPr lang="en-US" altLang="en-US" sz="1200">
              <a:solidFill>
                <a:schemeClr val="bg1"/>
              </a:solidFill>
            </a:endParaRPr>
          </a:p>
        </p:txBody>
      </p:sp>
      <p:sp>
        <p:nvSpPr>
          <p:cNvPr id="55299" name="Rectangle 2"/>
          <p:cNvSpPr>
            <a:spLocks noGrp="1" noChangeArrowheads="1"/>
          </p:cNvSpPr>
          <p:nvPr>
            <p:ph type="title" idx="4294967295"/>
          </p:nvPr>
        </p:nvSpPr>
        <p:spPr>
          <a:xfrm>
            <a:off x="250825" y="301625"/>
            <a:ext cx="8120063" cy="849313"/>
          </a:xfrm>
        </p:spPr>
        <p:txBody>
          <a:bodyPr/>
          <a:lstStyle/>
          <a:p>
            <a:pPr eaLnBrk="1" hangingPunct="1"/>
            <a:r>
              <a:rPr lang="en-US" altLang="en-US" dirty="0" smtClean="0">
                <a:latin typeface="Arial" pitchFamily="34" charset="0"/>
                <a:ea typeface="ＭＳ Ｐゴシック" pitchFamily="34" charset="-128"/>
                <a:cs typeface="Arial" pitchFamily="34" charset="0"/>
              </a:rPr>
              <a:t> 	Multiple Comparisons</a:t>
            </a:r>
            <a:endParaRPr lang="en-US" altLang="en-US" i="1" baseline="-25000" dirty="0" smtClean="0">
              <a:latin typeface="Arial" pitchFamily="34" charset="0"/>
              <a:ea typeface="ＭＳ Ｐゴシック" pitchFamily="34" charset="-128"/>
              <a:cs typeface="Arial" pitchFamily="34" charset="0"/>
            </a:endParaRPr>
          </a:p>
        </p:txBody>
      </p:sp>
      <p:sp>
        <p:nvSpPr>
          <p:cNvPr id="2" name="Rectangle 1"/>
          <p:cNvSpPr>
            <a:spLocks noChangeArrowheads="1"/>
          </p:cNvSpPr>
          <p:nvPr/>
        </p:nvSpPr>
        <p:spPr bwMode="auto">
          <a:xfrm>
            <a:off x="336550" y="1474788"/>
            <a:ext cx="853598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6125" indent="-288925"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600"/>
              </a:spcAft>
              <a:buFont typeface="Wingdings" pitchFamily="2" charset="2"/>
              <a:buNone/>
            </a:pPr>
            <a:r>
              <a:rPr lang="en-US" altLang="en-US" sz="2000"/>
              <a:t>How to do many comparisons at once with an overall measure. This is the problem of </a:t>
            </a:r>
            <a:r>
              <a:rPr lang="en-US" altLang="en-US" sz="2000" b="1">
                <a:solidFill>
                  <a:srgbClr val="800000"/>
                </a:solidFill>
              </a:rPr>
              <a:t>multiple comparisons</a:t>
            </a:r>
            <a:r>
              <a:rPr lang="en-US" altLang="en-US" sz="2000" b="1">
                <a:solidFill>
                  <a:srgbClr val="742500"/>
                </a:solidFill>
              </a:rPr>
              <a:t>.</a:t>
            </a:r>
            <a:r>
              <a:rPr lang="en-US" altLang="en-US" sz="2000"/>
              <a:t> Statistical methods for dealing with multiple comparisons usually have two parts:</a:t>
            </a:r>
          </a:p>
          <a:p>
            <a:pPr lvl="1" eaLnBrk="1" hangingPunct="1"/>
            <a:r>
              <a:rPr lang="en-US" altLang="en-US" sz="2000"/>
              <a:t>1. An </a:t>
            </a:r>
            <a:r>
              <a:rPr lang="en-US" altLang="en-US" sz="2000" i="1"/>
              <a:t>overall test </a:t>
            </a:r>
            <a:r>
              <a:rPr lang="en-US" altLang="en-US" sz="2000"/>
              <a:t>to see if there is good evidence of any differences among the parameters that we want to compare.</a:t>
            </a:r>
          </a:p>
          <a:p>
            <a:pPr lvl="1" eaLnBrk="1" hangingPunct="1">
              <a:spcAft>
                <a:spcPts val="600"/>
              </a:spcAft>
            </a:pPr>
            <a:r>
              <a:rPr lang="en-US" altLang="en-US" sz="2000"/>
              <a:t>2. A detailed </a:t>
            </a:r>
            <a:r>
              <a:rPr lang="en-US" altLang="en-US" sz="2000" i="1"/>
              <a:t>follow-up analysis </a:t>
            </a:r>
            <a:r>
              <a:rPr lang="en-US" altLang="en-US" sz="2000"/>
              <a:t>to decide which of the parameters differ and to estimate how large the differences are.</a:t>
            </a:r>
          </a:p>
          <a:p>
            <a:pPr eaLnBrk="1" hangingPunct="1">
              <a:buFont typeface="Wingdings" pitchFamily="2" charset="2"/>
              <a:buNone/>
            </a:pPr>
            <a:r>
              <a:rPr lang="en-US" altLang="en-US" sz="2000"/>
              <a:t>The overall test uses the chi-square statistic and distributions.</a:t>
            </a:r>
            <a:endParaRPr lang="en-US" altLang="en-US" sz="2000" i="1">
              <a:latin typeface="Palatino" charset="0"/>
            </a:endParaRPr>
          </a:p>
        </p:txBody>
      </p:sp>
      <p:sp>
        <p:nvSpPr>
          <p:cNvPr id="55301" name="Rectangle 4"/>
          <p:cNvSpPr>
            <a:spLocks noChangeArrowheads="1"/>
          </p:cNvSpPr>
          <p:nvPr/>
        </p:nvSpPr>
        <p:spPr bwMode="auto">
          <a:xfrm>
            <a:off x="384175" y="4479925"/>
            <a:ext cx="84407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a:t>Basic approach of chi-square test</a:t>
            </a:r>
          </a:p>
          <a:p>
            <a:pPr eaLnBrk="1" hangingPunct="1"/>
            <a:endParaRPr lang="en-US" altLang="en-US" sz="800"/>
          </a:p>
          <a:p>
            <a:pPr eaLnBrk="1" hangingPunct="1"/>
            <a:r>
              <a:rPr lang="en-US" altLang="en-US" sz="2000"/>
              <a:t>we compare the observed counts in a two-way table with the counts we would </a:t>
            </a:r>
            <a:r>
              <a:rPr lang="en-US" altLang="en-US" sz="2000">
                <a:solidFill>
                  <a:srgbClr val="C00000"/>
                </a:solidFill>
              </a:rPr>
              <a:t>expect</a:t>
            </a:r>
            <a:r>
              <a:rPr lang="en-US" altLang="en-US" sz="2000"/>
              <a:t> if </a:t>
            </a:r>
            <a:r>
              <a:rPr lang="en-US" altLang="en-US" sz="2000" i="1"/>
              <a:t>H</a:t>
            </a:r>
            <a:r>
              <a:rPr lang="en-US" altLang="en-US" sz="2000" baseline="-25000"/>
              <a:t>0</a:t>
            </a:r>
            <a:r>
              <a:rPr lang="en-US" altLang="en-US" sz="2000"/>
              <a:t> were true.</a:t>
            </a:r>
          </a:p>
        </p:txBody>
      </p:sp>
    </p:spTree>
    <p:extLst>
      <p:ext uri="{BB962C8B-B14F-4D97-AF65-F5344CB8AC3E}">
        <p14:creationId xmlns:p14="http://schemas.microsoft.com/office/powerpoint/2010/main" val="19837296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dissolv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66725" y="4503738"/>
            <a:ext cx="39782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t>If the specific type of music that</a:t>
            </a:r>
            <a:r>
              <a:rPr lang="ja-JP" altLang="en-US"/>
              <a:t>’</a:t>
            </a:r>
            <a:r>
              <a:rPr lang="en-US" altLang="ja-JP"/>
              <a:t>s playing has </a:t>
            </a:r>
            <a:r>
              <a:rPr lang="en-US" altLang="ja-JP" i="1"/>
              <a:t>no effect</a:t>
            </a:r>
            <a:r>
              <a:rPr lang="en-US" altLang="ja-JP"/>
              <a:t> on wine purchases, the proportion of French wine sold under each music condition should be 99/243 = 0.407. </a:t>
            </a:r>
            <a:endParaRPr lang="en-US" altLang="en-US"/>
          </a:p>
        </p:txBody>
      </p:sp>
      <p:sp>
        <p:nvSpPr>
          <p:cNvPr id="5632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7CEAAD78-36B9-4EA7-A00F-4787EB52CF38}" type="slidenum">
              <a:rPr lang="en-US" altLang="en-US" sz="1200">
                <a:solidFill>
                  <a:schemeClr val="bg1"/>
                </a:solidFill>
              </a:rPr>
              <a:pPr eaLnBrk="1" hangingPunct="1">
                <a:lnSpc>
                  <a:spcPct val="80000"/>
                </a:lnSpc>
              </a:pPr>
              <a:t>12</a:t>
            </a:fld>
            <a:endParaRPr lang="en-US" altLang="en-US" sz="1200">
              <a:solidFill>
                <a:schemeClr val="bg1"/>
              </a:solidFill>
            </a:endParaRPr>
          </a:p>
        </p:txBody>
      </p:sp>
      <p:sp>
        <p:nvSpPr>
          <p:cNvPr id="56324" name="Rectangle 2"/>
          <p:cNvSpPr>
            <a:spLocks noGrp="1" noChangeArrowheads="1"/>
          </p:cNvSpPr>
          <p:nvPr>
            <p:ph type="title" idx="4294967295"/>
          </p:nvPr>
        </p:nvSpPr>
        <p:spPr>
          <a:xfrm>
            <a:off x="450850" y="477044"/>
            <a:ext cx="7805738" cy="849312"/>
          </a:xfrm>
        </p:spPr>
        <p:txBody>
          <a:bodyPr>
            <a:noAutofit/>
          </a:bodyPr>
          <a:lstStyle/>
          <a:p>
            <a:pPr eaLnBrk="1" hangingPunct="1"/>
            <a:r>
              <a:rPr lang="en-US" altLang="en-US" sz="3600" dirty="0" smtClean="0">
                <a:latin typeface="Arial" pitchFamily="34" charset="0"/>
                <a:ea typeface="ＭＳ Ｐゴシック" pitchFamily="34" charset="-128"/>
                <a:cs typeface="Arial" pitchFamily="34" charset="0"/>
              </a:rPr>
              <a:t>Expected Counts in Two-Way Tables</a:t>
            </a:r>
          </a:p>
        </p:txBody>
      </p:sp>
      <p:sp>
        <p:nvSpPr>
          <p:cNvPr id="56325" name="Rectangle 14"/>
          <p:cNvSpPr>
            <a:spLocks noChangeArrowheads="1"/>
          </p:cNvSpPr>
          <p:nvPr/>
        </p:nvSpPr>
        <p:spPr bwMode="auto">
          <a:xfrm>
            <a:off x="450850" y="1692275"/>
            <a:ext cx="7893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t>Finding the expected counts is not that difficult, as the following example illustrates.</a:t>
            </a:r>
            <a:endParaRPr lang="en-US" altLang="en-US" b="1"/>
          </a:p>
        </p:txBody>
      </p:sp>
      <p:sp>
        <p:nvSpPr>
          <p:cNvPr id="56326" name="Rectangle 8"/>
          <p:cNvSpPr>
            <a:spLocks noChangeArrowheads="1"/>
          </p:cNvSpPr>
          <p:nvPr/>
        </p:nvSpPr>
        <p:spPr bwMode="auto">
          <a:xfrm>
            <a:off x="450850" y="2651125"/>
            <a:ext cx="80676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600"/>
              </a:spcAft>
            </a:pPr>
            <a:r>
              <a:rPr lang="en-US" altLang="en-US"/>
              <a:t>The null hypothesis in the wine and music experiment is that there</a:t>
            </a:r>
            <a:r>
              <a:rPr lang="ja-JP" altLang="en-US"/>
              <a:t>’</a:t>
            </a:r>
            <a:r>
              <a:rPr lang="en-US" altLang="ja-JP"/>
              <a:t>s no difference in the distribution of wine purchases in the store when no music, French accordion music, or Italian string music is played.</a:t>
            </a:r>
          </a:p>
          <a:p>
            <a:pPr eaLnBrk="1" hangingPunct="1">
              <a:spcAft>
                <a:spcPts val="600"/>
              </a:spcAft>
            </a:pPr>
            <a:r>
              <a:rPr lang="en-US" altLang="en-US"/>
              <a:t>To find the expected counts, we start by assuming that </a:t>
            </a:r>
            <a:r>
              <a:rPr lang="en-US" altLang="en-US" i="1"/>
              <a:t>H</a:t>
            </a:r>
            <a:r>
              <a:rPr lang="en-US" altLang="en-US" i="1" baseline="-25000"/>
              <a:t>0</a:t>
            </a:r>
            <a:r>
              <a:rPr lang="en-US" altLang="en-US" i="1"/>
              <a:t> </a:t>
            </a:r>
            <a:r>
              <a:rPr lang="en-US" altLang="en-US"/>
              <a:t>is true. We can see from the two-way table that 99 of the 243 bottles of wine bought during the study were French wines.</a:t>
            </a:r>
          </a:p>
        </p:txBody>
      </p:sp>
      <p:pic>
        <p:nvPicPr>
          <p:cNvPr id="56327" name="Picture 9" descr="Picture 1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9450" y="4284663"/>
            <a:ext cx="4370388"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3"/>
          <p:cNvGrpSpPr>
            <a:grpSpLocks/>
          </p:cNvGrpSpPr>
          <p:nvPr/>
        </p:nvGrpSpPr>
        <p:grpSpPr bwMode="auto">
          <a:xfrm>
            <a:off x="346075" y="3302000"/>
            <a:ext cx="8675688" cy="1462088"/>
            <a:chOff x="468313" y="1853045"/>
            <a:chExt cx="7893050" cy="1462810"/>
          </a:xfrm>
        </p:grpSpPr>
        <p:sp>
          <p:nvSpPr>
            <p:cNvPr id="16" name="Rectangle 15"/>
            <p:cNvSpPr>
              <a:spLocks noChangeArrowheads="1"/>
            </p:cNvSpPr>
            <p:nvPr/>
          </p:nvSpPr>
          <p:spPr bwMode="auto">
            <a:xfrm>
              <a:off x="468313" y="1853045"/>
              <a:ext cx="7893050" cy="1462810"/>
            </a:xfrm>
            <a:prstGeom prst="rect">
              <a:avLst/>
            </a:prstGeom>
            <a:solidFill>
              <a:srgbClr val="C9CCD8"/>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solidFill>
                    <a:srgbClr val="000000"/>
                  </a:solidFill>
                </a:rPr>
                <a:t>The overall proportion of Italian wine bought during the study was 31/243 =</a:t>
              </a:r>
            </a:p>
            <a:p>
              <a:pPr eaLnBrk="1" hangingPunct="1"/>
              <a:r>
                <a:rPr lang="en-US" altLang="en-US">
                  <a:solidFill>
                    <a:srgbClr val="000000"/>
                  </a:solidFill>
                </a:rPr>
                <a:t>0.128. So the expected counts of Italian wine bought under each treatment are:</a:t>
              </a:r>
            </a:p>
            <a:p>
              <a:pPr eaLnBrk="1" hangingPunct="1"/>
              <a:endParaRPr lang="en-US" altLang="en-US">
                <a:solidFill>
                  <a:srgbClr val="000000"/>
                </a:solidFill>
              </a:endParaRPr>
            </a:p>
          </p:txBody>
        </p:sp>
        <p:graphicFrame>
          <p:nvGraphicFramePr>
            <p:cNvPr id="56336" name="Object 2"/>
            <p:cNvGraphicFramePr>
              <a:graphicFrameLocks noChangeAspect="1"/>
            </p:cNvGraphicFramePr>
            <p:nvPr/>
          </p:nvGraphicFramePr>
          <p:xfrm>
            <a:off x="620713" y="2803904"/>
            <a:ext cx="7681913" cy="446087"/>
          </p:xfrm>
          <a:graphic>
            <a:graphicData uri="http://schemas.openxmlformats.org/presentationml/2006/ole">
              <mc:AlternateContent xmlns:mc="http://schemas.openxmlformats.org/markup-compatibility/2006">
                <mc:Choice xmlns:v="urn:schemas-microsoft-com:vml" Requires="v">
                  <p:oleObj spid="_x0000_s2092" name="Equation" r:id="rId5" imgW="6324600" imgH="368300" progId="Equation.3">
                    <p:embed/>
                  </p:oleObj>
                </mc:Choice>
                <mc:Fallback>
                  <p:oleObj name="Equation" r:id="rId5" imgW="6324600" imgH="368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13" y="2803904"/>
                          <a:ext cx="7681913"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4" name="Group 14"/>
          <p:cNvGrpSpPr>
            <a:grpSpLocks/>
          </p:cNvGrpSpPr>
          <p:nvPr/>
        </p:nvGrpSpPr>
        <p:grpSpPr bwMode="auto">
          <a:xfrm>
            <a:off x="346075" y="1749425"/>
            <a:ext cx="8675688" cy="1452563"/>
            <a:chOff x="242888" y="1175903"/>
            <a:chExt cx="7893050" cy="1453094"/>
          </a:xfrm>
        </p:grpSpPr>
        <p:sp>
          <p:nvSpPr>
            <p:cNvPr id="19" name="Rectangle 18"/>
            <p:cNvSpPr>
              <a:spLocks noChangeArrowheads="1"/>
            </p:cNvSpPr>
            <p:nvPr/>
          </p:nvSpPr>
          <p:spPr bwMode="auto">
            <a:xfrm>
              <a:off x="242888" y="1175903"/>
              <a:ext cx="7893050" cy="1453094"/>
            </a:xfrm>
            <a:prstGeom prst="rect">
              <a:avLst/>
            </a:prstGeom>
            <a:solidFill>
              <a:srgbClr val="D6DFE8"/>
            </a:solidFill>
            <a:ln w="10000">
              <a:solidFill>
                <a:schemeClr val="accent2"/>
              </a:solidFill>
              <a:miter lim="800000"/>
              <a:headEnd/>
              <a:tailEnd/>
            </a:ln>
            <a:effectLst>
              <a:outerShdw blurRad="38100" dist="30000" dir="5400000" rotWithShape="0">
                <a:srgbClr val="808080">
                  <a:alpha val="45000"/>
                </a:srgbClr>
              </a:outerShdw>
            </a:effec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solidFill>
                    <a:srgbClr val="000000"/>
                  </a:solidFill>
                </a:rPr>
                <a:t>The overall proportion of French wine bought during the study was 99/243 =</a:t>
              </a:r>
            </a:p>
            <a:p>
              <a:pPr eaLnBrk="1" hangingPunct="1"/>
              <a:r>
                <a:rPr lang="en-US" altLang="en-US">
                  <a:solidFill>
                    <a:srgbClr val="000000"/>
                  </a:solidFill>
                </a:rPr>
                <a:t>0.407. So the expected counts of French wine bought under each treatment are:</a:t>
              </a:r>
            </a:p>
            <a:p>
              <a:pPr eaLnBrk="1" hangingPunct="1"/>
              <a:endParaRPr lang="en-US" altLang="en-US">
                <a:solidFill>
                  <a:srgbClr val="000000"/>
                </a:solidFill>
              </a:endParaRPr>
            </a:p>
          </p:txBody>
        </p:sp>
        <p:graphicFrame>
          <p:nvGraphicFramePr>
            <p:cNvPr id="56334" name="Object 3"/>
            <p:cNvGraphicFramePr>
              <a:graphicFrameLocks noChangeAspect="1"/>
            </p:cNvGraphicFramePr>
            <p:nvPr/>
          </p:nvGraphicFramePr>
          <p:xfrm>
            <a:off x="298251" y="2138820"/>
            <a:ext cx="7835900" cy="444500"/>
          </p:xfrm>
          <a:graphic>
            <a:graphicData uri="http://schemas.openxmlformats.org/presentationml/2006/ole">
              <mc:AlternateContent xmlns:mc="http://schemas.openxmlformats.org/markup-compatibility/2006">
                <mc:Choice xmlns:v="urn:schemas-microsoft-com:vml" Requires="v">
                  <p:oleObj spid="_x0000_s2093" name="Equation" r:id="rId7" imgW="6451600" imgH="368300" progId="Equation.3">
                    <p:embed/>
                  </p:oleObj>
                </mc:Choice>
                <mc:Fallback>
                  <p:oleObj name="Equation" r:id="rId7" imgW="6451600" imgH="368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251" y="2138820"/>
                          <a:ext cx="78359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5" name="Group 17"/>
          <p:cNvGrpSpPr>
            <a:grpSpLocks/>
          </p:cNvGrpSpPr>
          <p:nvPr/>
        </p:nvGrpSpPr>
        <p:grpSpPr bwMode="auto">
          <a:xfrm>
            <a:off x="346075" y="4843463"/>
            <a:ext cx="8678863" cy="1555750"/>
            <a:chOff x="242888" y="1174909"/>
            <a:chExt cx="7893050" cy="1554366"/>
          </a:xfrm>
        </p:grpSpPr>
        <p:sp>
          <p:nvSpPr>
            <p:cNvPr id="22" name="Rectangle 21"/>
            <p:cNvSpPr>
              <a:spLocks noChangeArrowheads="1"/>
            </p:cNvSpPr>
            <p:nvPr/>
          </p:nvSpPr>
          <p:spPr bwMode="auto">
            <a:xfrm>
              <a:off x="242888" y="1174909"/>
              <a:ext cx="7893050" cy="1554366"/>
            </a:xfrm>
            <a:prstGeom prst="rect">
              <a:avLst/>
            </a:prstGeom>
            <a:solidFill>
              <a:srgbClr val="DFCEC9"/>
            </a:solidFill>
            <a:ln w="10000">
              <a:solidFill>
                <a:srgbClr val="B88472"/>
              </a:solidFill>
              <a:miter lim="800000"/>
              <a:headEnd/>
              <a:tailEnd/>
            </a:ln>
            <a:effectLst>
              <a:outerShdw blurRad="38100" dist="30000" dir="5400000" rotWithShape="0">
                <a:srgbClr val="808080">
                  <a:alpha val="45000"/>
                </a:srgbClr>
              </a:outerShdw>
            </a:effec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solidFill>
                    <a:srgbClr val="000000"/>
                  </a:solidFill>
                </a:rPr>
                <a:t>The overall proportion of Other wine bought during the study was 113/243 =</a:t>
              </a:r>
            </a:p>
            <a:p>
              <a:pPr eaLnBrk="1" hangingPunct="1"/>
              <a:r>
                <a:rPr lang="en-US" altLang="en-US">
                  <a:solidFill>
                    <a:srgbClr val="000000"/>
                  </a:solidFill>
                </a:rPr>
                <a:t>0.465. So the expected counts of Other wine bought under each treatment are:</a:t>
              </a:r>
            </a:p>
            <a:p>
              <a:pPr eaLnBrk="1" hangingPunct="1"/>
              <a:endParaRPr lang="en-US" altLang="en-US">
                <a:solidFill>
                  <a:srgbClr val="000000"/>
                </a:solidFill>
              </a:endParaRPr>
            </a:p>
          </p:txBody>
        </p:sp>
        <p:graphicFrame>
          <p:nvGraphicFramePr>
            <p:cNvPr id="56332" name="Object 4"/>
            <p:cNvGraphicFramePr>
              <a:graphicFrameLocks noChangeAspect="1"/>
            </p:cNvGraphicFramePr>
            <p:nvPr/>
          </p:nvGraphicFramePr>
          <p:xfrm>
            <a:off x="298251" y="2138820"/>
            <a:ext cx="7835900" cy="444500"/>
          </p:xfrm>
          <a:graphic>
            <a:graphicData uri="http://schemas.openxmlformats.org/presentationml/2006/ole">
              <mc:AlternateContent xmlns:mc="http://schemas.openxmlformats.org/markup-compatibility/2006">
                <mc:Choice xmlns:v="urn:schemas-microsoft-com:vml" Requires="v">
                  <p:oleObj spid="_x0000_s2094" name="Equation" r:id="rId9" imgW="6451600" imgH="368300" progId="Equation.3">
                    <p:embed/>
                  </p:oleObj>
                </mc:Choice>
                <mc:Fallback>
                  <p:oleObj name="Equation" r:id="rId9" imgW="6451600" imgH="368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251" y="2138820"/>
                          <a:ext cx="78359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130752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32E9E5BF-7415-4EA9-89C0-83E85B232955}" type="slidenum">
              <a:rPr lang="en-US" altLang="en-US" sz="1200">
                <a:solidFill>
                  <a:schemeClr val="bg1"/>
                </a:solidFill>
              </a:rPr>
              <a:pPr eaLnBrk="1" hangingPunct="1">
                <a:lnSpc>
                  <a:spcPct val="80000"/>
                </a:lnSpc>
              </a:pPr>
              <a:t>13</a:t>
            </a:fld>
            <a:endParaRPr lang="en-US" altLang="en-US" sz="1200">
              <a:solidFill>
                <a:schemeClr val="bg1"/>
              </a:solidFill>
            </a:endParaRPr>
          </a:p>
        </p:txBody>
      </p:sp>
      <p:sp>
        <p:nvSpPr>
          <p:cNvPr id="57347" name="Rectangle 14"/>
          <p:cNvSpPr>
            <a:spLocks noChangeArrowheads="1"/>
          </p:cNvSpPr>
          <p:nvPr/>
        </p:nvSpPr>
        <p:spPr bwMode="auto">
          <a:xfrm>
            <a:off x="871538" y="1549400"/>
            <a:ext cx="2587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1200"/>
              </a:spcAft>
            </a:pPr>
            <a:r>
              <a:rPr lang="en-US" altLang="en-US"/>
              <a:t>Consider the expected count of French wine bought when no music was playing:</a:t>
            </a:r>
            <a:endParaRPr lang="en-US" altLang="en-US" b="1"/>
          </a:p>
        </p:txBody>
      </p:sp>
      <p:grpSp>
        <p:nvGrpSpPr>
          <p:cNvPr id="2" name="Group 12"/>
          <p:cNvGrpSpPr>
            <a:grpSpLocks/>
          </p:cNvGrpSpPr>
          <p:nvPr/>
        </p:nvGrpSpPr>
        <p:grpSpPr bwMode="auto">
          <a:xfrm>
            <a:off x="644525" y="5162709"/>
            <a:ext cx="7720013" cy="1538288"/>
            <a:chOff x="212725" y="3708397"/>
            <a:chExt cx="7719688" cy="1538469"/>
          </a:xfrm>
        </p:grpSpPr>
        <p:grpSp>
          <p:nvGrpSpPr>
            <p:cNvPr id="57363" name="Group 9"/>
            <p:cNvGrpSpPr>
              <a:grpSpLocks/>
            </p:cNvGrpSpPr>
            <p:nvPr/>
          </p:nvGrpSpPr>
          <p:grpSpPr bwMode="auto">
            <a:xfrm>
              <a:off x="212725" y="3708397"/>
              <a:ext cx="7719688" cy="1538469"/>
              <a:chOff x="497524" y="2946400"/>
              <a:chExt cx="9804858" cy="1537718"/>
            </a:xfrm>
          </p:grpSpPr>
          <p:sp>
            <p:nvSpPr>
              <p:cNvPr id="28" name="TextBox 27"/>
              <p:cNvSpPr txBox="1">
                <a:spLocks noChangeArrowheads="1"/>
              </p:cNvSpPr>
              <p:nvPr/>
            </p:nvSpPr>
            <p:spPr bwMode="auto">
              <a:xfrm>
                <a:off x="497524" y="3284413"/>
                <a:ext cx="9804858" cy="1199705"/>
              </a:xfrm>
              <a:prstGeom prst="rect">
                <a:avLst/>
              </a:prstGeom>
              <a:solidFill>
                <a:srgbClr val="EAEDCB"/>
              </a:solidFill>
              <a:ln w="10000">
                <a:solidFill>
                  <a:srgbClr val="D2DA7A"/>
                </a:solidFill>
                <a:miter lim="800000"/>
                <a:headEnd/>
                <a:tailEnd/>
              </a:ln>
              <a:effectLst>
                <a:outerShdw blurRad="38100" dist="30000" dir="5400000" rotWithShape="0">
                  <a:srgbClr val="808080">
                    <a:alpha val="45000"/>
                  </a:srgbClr>
                </a:outerShdw>
              </a:effec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solidFill>
                      <a:srgbClr val="000000"/>
                    </a:solidFill>
                  </a:rPr>
                  <a:t>The expected count in any cell of a two-way table when </a:t>
                </a:r>
                <a:r>
                  <a:rPr lang="en-US" altLang="en-US" i="1">
                    <a:solidFill>
                      <a:srgbClr val="000000"/>
                    </a:solidFill>
                  </a:rPr>
                  <a:t>H</a:t>
                </a:r>
                <a:r>
                  <a:rPr lang="en-US" altLang="en-US" baseline="-25000">
                    <a:solidFill>
                      <a:srgbClr val="000000"/>
                    </a:solidFill>
                  </a:rPr>
                  <a:t>0</a:t>
                </a:r>
                <a:r>
                  <a:rPr lang="en-US" altLang="en-US">
                    <a:solidFill>
                      <a:srgbClr val="000000"/>
                    </a:solidFill>
                  </a:rPr>
                  <a:t> is true is:</a:t>
                </a:r>
              </a:p>
              <a:p>
                <a:pPr eaLnBrk="1" hangingPunct="1"/>
                <a:endParaRPr lang="en-US" altLang="en-US">
                  <a:solidFill>
                    <a:srgbClr val="000000"/>
                  </a:solidFill>
                </a:endParaRPr>
              </a:p>
              <a:p>
                <a:pPr eaLnBrk="1" hangingPunct="1"/>
                <a:endParaRPr lang="en-US" altLang="en-US">
                  <a:solidFill>
                    <a:srgbClr val="000000"/>
                  </a:solidFill>
                </a:endParaRPr>
              </a:p>
              <a:p>
                <a:pPr eaLnBrk="1" hangingPunct="1"/>
                <a:endParaRPr lang="en-US" altLang="en-US">
                  <a:solidFill>
                    <a:srgbClr val="000000"/>
                  </a:solidFill>
                </a:endParaRPr>
              </a:p>
            </p:txBody>
          </p:sp>
          <p:sp>
            <p:nvSpPr>
              <p:cNvPr id="29" name="TextBox 28"/>
              <p:cNvSpPr txBox="1">
                <a:spLocks noChangeArrowheads="1"/>
              </p:cNvSpPr>
              <p:nvPr/>
            </p:nvSpPr>
            <p:spPr bwMode="auto">
              <a:xfrm>
                <a:off x="1703221" y="2946400"/>
                <a:ext cx="7514437" cy="338013"/>
              </a:xfrm>
              <a:prstGeom prst="rect">
                <a:avLst/>
              </a:prstGeom>
              <a:solidFill>
                <a:srgbClr val="C9CCD8"/>
              </a:solidFill>
              <a:ln w="10000">
                <a:solidFill>
                  <a:schemeClr val="accent1"/>
                </a:solidFill>
                <a:miter lim="800000"/>
                <a:headEnd/>
                <a:tailEnd/>
              </a:ln>
              <a:effectLst>
                <a:outerShdw blurRad="38100" dist="30000" dir="5400000" rotWithShape="0">
                  <a:srgbClr val="808080">
                    <a:alpha val="45000"/>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b="1" dirty="0" smtClean="0"/>
                  <a:t>Expected Counts</a:t>
                </a:r>
              </a:p>
            </p:txBody>
          </p:sp>
        </p:grpSp>
        <p:graphicFrame>
          <p:nvGraphicFramePr>
            <p:cNvPr id="57364" name="Object 26"/>
            <p:cNvGraphicFramePr>
              <a:graphicFrameLocks noChangeAspect="1"/>
            </p:cNvGraphicFramePr>
            <p:nvPr/>
          </p:nvGraphicFramePr>
          <p:xfrm>
            <a:off x="1863725" y="4552950"/>
            <a:ext cx="4248150" cy="536575"/>
          </p:xfrm>
          <a:graphic>
            <a:graphicData uri="http://schemas.openxmlformats.org/presentationml/2006/ole">
              <mc:AlternateContent xmlns:mc="http://schemas.openxmlformats.org/markup-compatibility/2006">
                <mc:Choice xmlns:v="urn:schemas-microsoft-com:vml" Requires="v">
                  <p:oleObj spid="_x0000_s3100" name="Equation" r:id="rId4" imgW="2908300" imgH="368300" progId="Equation.3">
                    <p:embed/>
                  </p:oleObj>
                </mc:Choice>
                <mc:Fallback>
                  <p:oleObj name="Equation" r:id="rId4" imgW="29083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725" y="4552950"/>
                          <a:ext cx="424815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pic>
        <p:nvPicPr>
          <p:cNvPr id="57349" name="Picture 13" descr="Picture 1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68713" y="1587500"/>
            <a:ext cx="49688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7350" name="Object 3"/>
          <p:cNvGraphicFramePr>
            <a:graphicFrameLocks noChangeAspect="1"/>
          </p:cNvGraphicFramePr>
          <p:nvPr/>
        </p:nvGraphicFramePr>
        <p:xfrm>
          <a:off x="1262063" y="2886075"/>
          <a:ext cx="1482725" cy="536575"/>
        </p:xfrm>
        <a:graphic>
          <a:graphicData uri="http://schemas.openxmlformats.org/presentationml/2006/ole">
            <mc:AlternateContent xmlns:mc="http://schemas.openxmlformats.org/markup-compatibility/2006">
              <mc:Choice xmlns:v="urn:schemas-microsoft-com:vml" Requires="v">
                <p:oleObj spid="_x0000_s3101" name="Equation" r:id="rId7" imgW="1016000" imgH="368300" progId="Equation.3">
                  <p:embed/>
                </p:oleObj>
              </mc:Choice>
              <mc:Fallback>
                <p:oleObj name="Equation" r:id="rId7" imgW="1016000" imgH="368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2063" y="2886075"/>
                        <a:ext cx="1482725"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2" name="Rectangle 14"/>
          <p:cNvSpPr>
            <a:spLocks noChangeArrowheads="1"/>
          </p:cNvSpPr>
          <p:nvPr/>
        </p:nvSpPr>
        <p:spPr bwMode="auto">
          <a:xfrm>
            <a:off x="871538" y="3687763"/>
            <a:ext cx="776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1200"/>
              </a:spcAft>
            </a:pPr>
            <a:r>
              <a:rPr lang="en-US" altLang="en-US"/>
              <a:t>The values in the calculation are the row total for French wine, the column total for no music, and the table total.  We can rewrite the original calculation as:</a:t>
            </a:r>
            <a:endParaRPr lang="en-US" altLang="en-US" b="1"/>
          </a:p>
        </p:txBody>
      </p:sp>
      <p:sp>
        <p:nvSpPr>
          <p:cNvPr id="33" name="Rectangle 32"/>
          <p:cNvSpPr>
            <a:spLocks noChangeArrowheads="1"/>
          </p:cNvSpPr>
          <p:nvPr/>
        </p:nvSpPr>
        <p:spPr bwMode="auto">
          <a:xfrm>
            <a:off x="4840288" y="3121025"/>
            <a:ext cx="490537" cy="301625"/>
          </a:xfrm>
          <a:prstGeom prst="rect">
            <a:avLst/>
          </a:prstGeom>
          <a:solidFill>
            <a:srgbClr val="FFFFFF"/>
          </a:solidFill>
          <a:ln w="10000">
            <a:solidFill>
              <a:srgbClr val="FF0000"/>
            </a:solidFill>
            <a:miter lim="800000"/>
            <a:headEnd/>
            <a:tailEnd/>
          </a:ln>
          <a:effectLst>
            <a:outerShdw blurRad="38100" dist="30000" dir="5400000" rotWithShape="0">
              <a:srgbClr val="808080">
                <a:alpha val="45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400" b="1" smtClean="0">
                <a:solidFill>
                  <a:srgbClr val="000000"/>
                </a:solidFill>
              </a:rPr>
              <a:t>84</a:t>
            </a:r>
          </a:p>
        </p:txBody>
      </p:sp>
      <p:sp>
        <p:nvSpPr>
          <p:cNvPr id="34" name="Rectangle 33"/>
          <p:cNvSpPr>
            <a:spLocks noChangeArrowheads="1"/>
          </p:cNvSpPr>
          <p:nvPr/>
        </p:nvSpPr>
        <p:spPr bwMode="auto">
          <a:xfrm>
            <a:off x="4837113" y="3117850"/>
            <a:ext cx="490537" cy="301625"/>
          </a:xfrm>
          <a:prstGeom prst="rect">
            <a:avLst/>
          </a:prstGeom>
          <a:solidFill>
            <a:srgbClr val="FFFFFF"/>
          </a:solidFill>
          <a:ln w="10000">
            <a:solidFill>
              <a:srgbClr val="FF0000"/>
            </a:solidFill>
            <a:miter lim="800000"/>
            <a:headEnd/>
            <a:tailEnd/>
          </a:ln>
          <a:effectLst>
            <a:outerShdw blurRad="38100" dist="30000" dir="5400000" rotWithShape="0">
              <a:srgbClr val="808080">
                <a:alpha val="45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400" b="1" smtClean="0">
                <a:solidFill>
                  <a:srgbClr val="000000"/>
                </a:solidFill>
              </a:rPr>
              <a:t>84</a:t>
            </a:r>
          </a:p>
        </p:txBody>
      </p:sp>
      <p:sp>
        <p:nvSpPr>
          <p:cNvPr id="35" name="Rectangle 34"/>
          <p:cNvSpPr>
            <a:spLocks noChangeArrowheads="1"/>
          </p:cNvSpPr>
          <p:nvPr/>
        </p:nvSpPr>
        <p:spPr bwMode="auto">
          <a:xfrm>
            <a:off x="7896225" y="2360613"/>
            <a:ext cx="490538" cy="300037"/>
          </a:xfrm>
          <a:prstGeom prst="rect">
            <a:avLst/>
          </a:prstGeom>
          <a:solidFill>
            <a:srgbClr val="FFFFFF"/>
          </a:solidFill>
          <a:ln w="10000">
            <a:solidFill>
              <a:srgbClr val="FF0000"/>
            </a:solidFill>
            <a:miter lim="800000"/>
            <a:headEnd/>
            <a:tailEnd/>
          </a:ln>
          <a:effectLst>
            <a:outerShdw blurRad="38100" dist="30000" dir="5400000" rotWithShape="0">
              <a:srgbClr val="808080">
                <a:alpha val="45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400" b="1" smtClean="0">
                <a:solidFill>
                  <a:srgbClr val="000000"/>
                </a:solidFill>
              </a:rPr>
              <a:t>99</a:t>
            </a:r>
          </a:p>
        </p:txBody>
      </p:sp>
      <p:sp>
        <p:nvSpPr>
          <p:cNvPr id="36" name="Rectangle 35"/>
          <p:cNvSpPr>
            <a:spLocks noChangeArrowheads="1"/>
          </p:cNvSpPr>
          <p:nvPr/>
        </p:nvSpPr>
        <p:spPr bwMode="auto">
          <a:xfrm>
            <a:off x="7896225" y="2360613"/>
            <a:ext cx="490538" cy="300037"/>
          </a:xfrm>
          <a:prstGeom prst="rect">
            <a:avLst/>
          </a:prstGeom>
          <a:solidFill>
            <a:srgbClr val="FFFFFF"/>
          </a:solidFill>
          <a:ln w="10000">
            <a:solidFill>
              <a:srgbClr val="FF0000"/>
            </a:solidFill>
            <a:miter lim="800000"/>
            <a:headEnd/>
            <a:tailEnd/>
          </a:ln>
          <a:effectLst>
            <a:outerShdw blurRad="38100" dist="30000" dir="5400000" rotWithShape="0">
              <a:srgbClr val="808080">
                <a:alpha val="45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400" b="1" smtClean="0">
                <a:solidFill>
                  <a:srgbClr val="000000"/>
                </a:solidFill>
              </a:rPr>
              <a:t>99</a:t>
            </a:r>
          </a:p>
        </p:txBody>
      </p:sp>
      <p:sp>
        <p:nvSpPr>
          <p:cNvPr id="37" name="Rectangle 36"/>
          <p:cNvSpPr>
            <a:spLocks noChangeArrowheads="1"/>
          </p:cNvSpPr>
          <p:nvPr/>
        </p:nvSpPr>
        <p:spPr bwMode="auto">
          <a:xfrm>
            <a:off x="7874000" y="3121025"/>
            <a:ext cx="490538" cy="301625"/>
          </a:xfrm>
          <a:prstGeom prst="rect">
            <a:avLst/>
          </a:prstGeom>
          <a:solidFill>
            <a:srgbClr val="FFFFFF"/>
          </a:solidFill>
          <a:ln w="10000">
            <a:solidFill>
              <a:srgbClr val="FF0000"/>
            </a:solidFill>
            <a:miter lim="800000"/>
            <a:headEnd/>
            <a:tailEnd/>
          </a:ln>
          <a:effectLst>
            <a:outerShdw blurRad="38100" dist="30000" dir="5400000" rotWithShape="0">
              <a:srgbClr val="808080">
                <a:alpha val="45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400" b="1" smtClean="0">
                <a:solidFill>
                  <a:srgbClr val="000000"/>
                </a:solidFill>
              </a:rPr>
              <a:t>243</a:t>
            </a:r>
          </a:p>
        </p:txBody>
      </p:sp>
      <p:sp>
        <p:nvSpPr>
          <p:cNvPr id="38" name="Rectangle 37"/>
          <p:cNvSpPr>
            <a:spLocks noChangeArrowheads="1"/>
          </p:cNvSpPr>
          <p:nvPr/>
        </p:nvSpPr>
        <p:spPr bwMode="auto">
          <a:xfrm>
            <a:off x="7874000" y="3117850"/>
            <a:ext cx="490538" cy="301625"/>
          </a:xfrm>
          <a:prstGeom prst="rect">
            <a:avLst/>
          </a:prstGeom>
          <a:solidFill>
            <a:srgbClr val="FFFFFF"/>
          </a:solidFill>
          <a:ln w="10000">
            <a:solidFill>
              <a:srgbClr val="FF0000"/>
            </a:solidFill>
            <a:miter lim="800000"/>
            <a:headEnd/>
            <a:tailEnd/>
          </a:ln>
          <a:effectLst>
            <a:outerShdw blurRad="38100" dist="30000" dir="5400000" rotWithShape="0">
              <a:srgbClr val="808080">
                <a:alpha val="45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400" b="1" smtClean="0">
                <a:solidFill>
                  <a:srgbClr val="000000"/>
                </a:solidFill>
              </a:rPr>
              <a:t>243</a:t>
            </a:r>
          </a:p>
        </p:txBody>
      </p:sp>
      <p:cxnSp>
        <p:nvCxnSpPr>
          <p:cNvPr id="39" name="Straight Connector 38"/>
          <p:cNvCxnSpPr>
            <a:cxnSpLocks noChangeShapeType="1"/>
          </p:cNvCxnSpPr>
          <p:nvPr/>
        </p:nvCxnSpPr>
        <p:spPr bwMode="auto">
          <a:xfrm>
            <a:off x="3181350" y="4754563"/>
            <a:ext cx="1347788" cy="1587"/>
          </a:xfrm>
          <a:prstGeom prst="line">
            <a:avLst/>
          </a:prstGeom>
          <a:noFill/>
          <a:ln w="19050">
            <a:solidFill>
              <a:schemeClr val="tx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grpSp>
        <p:nvGrpSpPr>
          <p:cNvPr id="4" name="Group 26"/>
          <p:cNvGrpSpPr>
            <a:grpSpLocks/>
          </p:cNvGrpSpPr>
          <p:nvPr/>
        </p:nvGrpSpPr>
        <p:grpSpPr bwMode="auto">
          <a:xfrm>
            <a:off x="3724275" y="4386263"/>
            <a:ext cx="1781175" cy="508000"/>
            <a:chOff x="3540706" y="3685591"/>
            <a:chExt cx="1780758" cy="507831"/>
          </a:xfrm>
        </p:grpSpPr>
        <p:sp>
          <p:nvSpPr>
            <p:cNvPr id="57361" name="Rectangle 24"/>
            <p:cNvSpPr>
              <a:spLocks noChangeArrowheads="1"/>
            </p:cNvSpPr>
            <p:nvPr/>
          </p:nvSpPr>
          <p:spPr bwMode="auto">
            <a:xfrm>
              <a:off x="4446505" y="3854868"/>
              <a:ext cx="8749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a:t>= 34.22</a:t>
              </a:r>
            </a:p>
          </p:txBody>
        </p:sp>
        <p:sp>
          <p:nvSpPr>
            <p:cNvPr id="57362" name="Rectangle 25"/>
            <p:cNvSpPr>
              <a:spLocks noChangeArrowheads="1"/>
            </p:cNvSpPr>
            <p:nvPr/>
          </p:nvSpPr>
          <p:spPr bwMode="auto">
            <a:xfrm>
              <a:off x="3540706" y="3685591"/>
              <a:ext cx="256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a:t>•</a:t>
              </a:r>
            </a:p>
          </p:txBody>
        </p:sp>
      </p:grpSp>
      <p:sp>
        <p:nvSpPr>
          <p:cNvPr id="57360" name="Rectangle 2"/>
          <p:cNvSpPr txBox="1">
            <a:spLocks noChangeArrowheads="1"/>
          </p:cNvSpPr>
          <p:nvPr/>
        </p:nvSpPr>
        <p:spPr bwMode="auto">
          <a:xfrm>
            <a:off x="450850" y="52388"/>
            <a:ext cx="78057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altLang="en-US" sz="3600">
                <a:solidFill>
                  <a:schemeClr val="accent1"/>
                </a:solidFill>
                <a:cs typeface="Arial" pitchFamily="34" charset="0"/>
              </a:rPr>
              <a:t>Expected Counts in Two-Way Tables</a:t>
            </a:r>
          </a:p>
        </p:txBody>
      </p:sp>
    </p:spTree>
    <p:extLst>
      <p:ext uri="{BB962C8B-B14F-4D97-AF65-F5344CB8AC3E}">
        <p14:creationId xmlns:p14="http://schemas.microsoft.com/office/powerpoint/2010/main" val="38066371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6.37279E-6 -6.2341E-6 L -0.09754 0.18667 " pathEditMode="relative" ptsTypes="AA">
                                      <p:cBhvr>
                                        <p:cTn id="11" dur="1000" fill="hold"/>
                                        <p:tgtEl>
                                          <p:spTgt spid="34"/>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2.27352E-6 4.24011E-6 L -0.50677 0.29724 " pathEditMode="relative" rAng="0" ptsTypes="AA">
                                      <p:cBhvr>
                                        <p:cTn id="13" dur="1000" fill="hold"/>
                                        <p:tgtEl>
                                          <p:spTgt spid="36"/>
                                        </p:tgtEl>
                                        <p:attrNameLst>
                                          <p:attrName>ppt_x</p:attrName>
                                          <p:attrName>ppt_y</p:attrName>
                                        </p:attrNameLst>
                                      </p:cBhvr>
                                      <p:rCtr x="-25338" y="14851"/>
                                    </p:animMotion>
                                  </p:childTnLst>
                                </p:cTn>
                              </p:par>
                              <p:par>
                                <p:cTn id="14" presetID="0" presetClass="path" presetSubtype="0" accel="50000" decel="50000" fill="hold" nodeType="withEffect">
                                  <p:stCondLst>
                                    <p:cond delay="0"/>
                                  </p:stCondLst>
                                  <p:childTnLst>
                                    <p:animMotion origin="layout" path="M 0.0026 0.0384 L -0.46425 0.25422 " pathEditMode="relative" ptsTypes="AA">
                                      <p:cBhvr>
                                        <p:cTn id="15" dur="1000" fill="hold"/>
                                        <p:tgtEl>
                                          <p:spTgt spid="38"/>
                                        </p:tgtEl>
                                        <p:attrNameLst>
                                          <p:attrName>ppt_x</p:attrName>
                                          <p:attrName>ppt_y</p:attrName>
                                        </p:attrNameLst>
                                      </p:cBhvr>
                                    </p:animMotion>
                                  </p:childTnLst>
                                </p:cTn>
                              </p:par>
                              <p:par>
                                <p:cTn id="16" presetID="15"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0" fill="hold"/>
                                        <p:tgtEl>
                                          <p:spTgt spid="39"/>
                                        </p:tgtEl>
                                        <p:attrNameLst>
                                          <p:attrName>ppt_w</p:attrName>
                                        </p:attrNameLst>
                                      </p:cBhvr>
                                      <p:tavLst>
                                        <p:tav tm="0">
                                          <p:val>
                                            <p:fltVal val="0"/>
                                          </p:val>
                                        </p:tav>
                                        <p:tav tm="100000">
                                          <p:val>
                                            <p:strVal val="#ppt_w"/>
                                          </p:val>
                                        </p:tav>
                                      </p:tavLst>
                                    </p:anim>
                                    <p:anim calcmode="lin" valueType="num">
                                      <p:cBhvr>
                                        <p:cTn id="19" dur="1000" fill="hold"/>
                                        <p:tgtEl>
                                          <p:spTgt spid="39"/>
                                        </p:tgtEl>
                                        <p:attrNameLst>
                                          <p:attrName>ppt_h</p:attrName>
                                        </p:attrNameLst>
                                      </p:cBhvr>
                                      <p:tavLst>
                                        <p:tav tm="0">
                                          <p:val>
                                            <p:fltVal val="0"/>
                                          </p:val>
                                        </p:tav>
                                        <p:tav tm="100000">
                                          <p:val>
                                            <p:strVal val="#ppt_h"/>
                                          </p:val>
                                        </p:tav>
                                      </p:tavLst>
                                    </p:anim>
                                    <p:anim calcmode="lin" valueType="num">
                                      <p:cBhvr>
                                        <p:cTn id="20"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900" decel="100000" fill="hold"/>
                                        <p:tgtEl>
                                          <p:spTgt spid="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3B6BCCA2-3E7E-4F4C-807F-9E77E85ED38D}" type="slidenum">
              <a:rPr lang="en-US" altLang="en-US" sz="1200">
                <a:solidFill>
                  <a:schemeClr val="bg1"/>
                </a:solidFill>
              </a:rPr>
              <a:pPr eaLnBrk="1" hangingPunct="1">
                <a:lnSpc>
                  <a:spcPct val="80000"/>
                </a:lnSpc>
              </a:pPr>
              <a:t>14</a:t>
            </a:fld>
            <a:endParaRPr lang="en-US" altLang="en-US" sz="1200">
              <a:solidFill>
                <a:schemeClr val="bg1"/>
              </a:solidFill>
            </a:endParaRPr>
          </a:p>
        </p:txBody>
      </p:sp>
      <p:sp>
        <p:nvSpPr>
          <p:cNvPr id="58371" name="Rectangle 2"/>
          <p:cNvSpPr>
            <a:spLocks noGrp="1" noChangeArrowheads="1"/>
          </p:cNvSpPr>
          <p:nvPr>
            <p:ph type="title" idx="4294967295"/>
          </p:nvPr>
        </p:nvSpPr>
        <p:spPr>
          <a:xfrm>
            <a:off x="533400" y="250508"/>
            <a:ext cx="7239000" cy="849312"/>
          </a:xfrm>
        </p:spPr>
        <p:txBody>
          <a:bodyPr/>
          <a:lstStyle/>
          <a:p>
            <a:pPr eaLnBrk="1" hangingPunct="1"/>
            <a:r>
              <a:rPr lang="en-US" altLang="en-US" dirty="0" smtClean="0">
                <a:latin typeface="Arial" pitchFamily="34" charset="0"/>
                <a:ea typeface="ＭＳ Ｐゴシック" pitchFamily="34" charset="-128"/>
                <a:cs typeface="Arial" pitchFamily="34" charset="0"/>
              </a:rPr>
              <a:t>The Chi-Square Statistic</a:t>
            </a:r>
          </a:p>
        </p:txBody>
      </p:sp>
      <p:sp>
        <p:nvSpPr>
          <p:cNvPr id="58372" name="Rectangle 1"/>
          <p:cNvSpPr>
            <a:spLocks noChangeArrowheads="1"/>
          </p:cNvSpPr>
          <p:nvPr/>
        </p:nvSpPr>
        <p:spPr bwMode="auto">
          <a:xfrm>
            <a:off x="533400" y="1744663"/>
            <a:ext cx="82677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Wingdings" pitchFamily="2" charset="2"/>
              <a:buNone/>
            </a:pPr>
            <a:r>
              <a:rPr lang="en-US" altLang="en-US" sz="2000">
                <a:solidFill>
                  <a:srgbClr val="000000"/>
                </a:solidFill>
              </a:rPr>
              <a:t>To see if the data give convincing evidence against the null hypothesis, we compare the observed counts from our sample with the expected counts assuming </a:t>
            </a:r>
            <a:r>
              <a:rPr lang="en-US" altLang="en-US" sz="2000" i="1">
                <a:solidFill>
                  <a:srgbClr val="000000"/>
                </a:solidFill>
              </a:rPr>
              <a:t>H</a:t>
            </a:r>
            <a:r>
              <a:rPr lang="en-US" altLang="en-US" sz="2000" baseline="-25000">
                <a:solidFill>
                  <a:srgbClr val="000000"/>
                </a:solidFill>
              </a:rPr>
              <a:t>0</a:t>
            </a:r>
            <a:r>
              <a:rPr lang="en-US" altLang="en-US" sz="2000" i="1">
                <a:solidFill>
                  <a:srgbClr val="000000"/>
                </a:solidFill>
              </a:rPr>
              <a:t> </a:t>
            </a:r>
            <a:r>
              <a:rPr lang="en-US" altLang="en-US" sz="2000">
                <a:solidFill>
                  <a:srgbClr val="000000"/>
                </a:solidFill>
              </a:rPr>
              <a:t>is true. </a:t>
            </a:r>
          </a:p>
          <a:p>
            <a:pPr eaLnBrk="1" hangingPunct="1">
              <a:buFont typeface="Wingdings" pitchFamily="2" charset="2"/>
              <a:buNone/>
            </a:pPr>
            <a:endParaRPr lang="en-US" altLang="en-US" sz="2000">
              <a:solidFill>
                <a:srgbClr val="000000"/>
              </a:solidFill>
            </a:endParaRPr>
          </a:p>
          <a:p>
            <a:pPr eaLnBrk="1" hangingPunct="1">
              <a:buFont typeface="Wingdings" pitchFamily="2" charset="2"/>
              <a:buNone/>
            </a:pPr>
            <a:r>
              <a:rPr lang="en-US" altLang="en-US" sz="2000">
                <a:solidFill>
                  <a:srgbClr val="000000"/>
                </a:solidFill>
              </a:rPr>
              <a:t>The test statistic that makes the comparison is the </a:t>
            </a:r>
            <a:r>
              <a:rPr lang="en-US" altLang="en-US" sz="2000" b="1">
                <a:solidFill>
                  <a:srgbClr val="800000"/>
                </a:solidFill>
              </a:rPr>
              <a:t>chi-square statistic</a:t>
            </a:r>
            <a:r>
              <a:rPr lang="en-US" altLang="en-US" sz="2000" b="1">
                <a:solidFill>
                  <a:srgbClr val="640000"/>
                </a:solidFill>
              </a:rPr>
              <a:t>.</a:t>
            </a:r>
          </a:p>
        </p:txBody>
      </p:sp>
      <p:sp>
        <p:nvSpPr>
          <p:cNvPr id="12" name="TextBox 11"/>
          <p:cNvSpPr txBox="1">
            <a:spLocks noChangeArrowheads="1"/>
          </p:cNvSpPr>
          <p:nvPr/>
        </p:nvSpPr>
        <p:spPr bwMode="auto">
          <a:xfrm>
            <a:off x="760413" y="4056063"/>
            <a:ext cx="7375525" cy="2108200"/>
          </a:xfrm>
          <a:prstGeom prst="rect">
            <a:avLst/>
          </a:prstGeom>
          <a:solidFill>
            <a:srgbClr val="EAEDCB"/>
          </a:solidFill>
          <a:ln w="10000">
            <a:solidFill>
              <a:srgbClr val="D2DA7A"/>
            </a:solidFill>
            <a:miter lim="800000"/>
            <a:headEnd/>
            <a:tailEnd/>
          </a:ln>
          <a:effectLst>
            <a:outerShdw blurRad="38100" dist="30000" dir="5400000" rotWithShape="0">
              <a:srgbClr val="808080">
                <a:alpha val="45000"/>
              </a:srgbClr>
            </a:outerShdw>
          </a:effec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700" b="1" u="sng">
              <a:solidFill>
                <a:srgbClr val="E81F30"/>
              </a:solidFill>
            </a:endParaRPr>
          </a:p>
          <a:p>
            <a:pPr eaLnBrk="1" hangingPunct="1"/>
            <a:r>
              <a:rPr lang="en-US" altLang="en-US" sz="2000">
                <a:solidFill>
                  <a:srgbClr val="000000"/>
                </a:solidFill>
              </a:rPr>
              <a:t>The </a:t>
            </a:r>
            <a:r>
              <a:rPr lang="en-US" altLang="en-US" sz="2000" b="1">
                <a:solidFill>
                  <a:srgbClr val="800000"/>
                </a:solidFill>
              </a:rPr>
              <a:t>chi-square statistic </a:t>
            </a:r>
            <a:r>
              <a:rPr lang="en-US" altLang="en-US" sz="2000">
                <a:solidFill>
                  <a:srgbClr val="000000"/>
                </a:solidFill>
              </a:rPr>
              <a:t>is a measure of how far the observed counts are from the expected counts. The formula for the statistic is:</a:t>
            </a:r>
          </a:p>
          <a:p>
            <a:pPr eaLnBrk="1" hangingPunct="1"/>
            <a:endParaRPr lang="en-US" altLang="en-US" sz="2000">
              <a:solidFill>
                <a:srgbClr val="000000"/>
              </a:solidFill>
              <a:latin typeface="Palatino" charset="0"/>
            </a:endParaRPr>
          </a:p>
          <a:p>
            <a:pPr eaLnBrk="1" hangingPunct="1"/>
            <a:endParaRPr lang="en-US" altLang="en-US" sz="2000">
              <a:solidFill>
                <a:srgbClr val="000000"/>
              </a:solidFill>
              <a:latin typeface="Palatino" charset="0"/>
            </a:endParaRPr>
          </a:p>
          <a:p>
            <a:pPr eaLnBrk="1" hangingPunct="1"/>
            <a:endParaRPr lang="en-US" altLang="en-US" sz="2400">
              <a:solidFill>
                <a:srgbClr val="000000"/>
              </a:solidFill>
              <a:latin typeface="Palatino" charset="0"/>
            </a:endParaRPr>
          </a:p>
        </p:txBody>
      </p:sp>
      <p:graphicFrame>
        <p:nvGraphicFramePr>
          <p:cNvPr id="58374" name="Object 2"/>
          <p:cNvGraphicFramePr>
            <a:graphicFrameLocks noChangeAspect="1"/>
          </p:cNvGraphicFramePr>
          <p:nvPr/>
        </p:nvGraphicFramePr>
        <p:xfrm>
          <a:off x="1293813" y="5005388"/>
          <a:ext cx="6326187" cy="1063625"/>
        </p:xfrm>
        <a:graphic>
          <a:graphicData uri="http://schemas.openxmlformats.org/presentationml/2006/ole">
            <mc:AlternateContent xmlns:mc="http://schemas.openxmlformats.org/markup-compatibility/2006">
              <mc:Choice xmlns:v="urn:schemas-microsoft-com:vml" Requires="v">
                <p:oleObj spid="_x0000_s4110" name="Equation" r:id="rId4" imgW="4064000" imgH="685800" progId="Equation.3">
                  <p:embed/>
                </p:oleObj>
              </mc:Choice>
              <mc:Fallback>
                <p:oleObj name="Equation" r:id="rId4" imgW="4064000" imgH="685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813" y="5005388"/>
                        <a:ext cx="6326187"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55015802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A151F00B-32BC-4697-BB44-E53D27028F55}" type="slidenum">
              <a:rPr lang="en-US" altLang="en-US" sz="1200">
                <a:solidFill>
                  <a:schemeClr val="bg1"/>
                </a:solidFill>
              </a:rPr>
              <a:pPr eaLnBrk="1" hangingPunct="1">
                <a:lnSpc>
                  <a:spcPct val="80000"/>
                </a:lnSpc>
              </a:pPr>
              <a:t>15</a:t>
            </a:fld>
            <a:endParaRPr lang="en-US" altLang="en-US" sz="1200">
              <a:solidFill>
                <a:schemeClr val="bg1"/>
              </a:solidFill>
            </a:endParaRPr>
          </a:p>
        </p:txBody>
      </p:sp>
      <p:sp>
        <p:nvSpPr>
          <p:cNvPr id="59395" name="Rectangle 2"/>
          <p:cNvSpPr>
            <a:spLocks noGrp="1" noChangeArrowheads="1"/>
          </p:cNvSpPr>
          <p:nvPr>
            <p:ph type="title" idx="4294967295"/>
          </p:nvPr>
        </p:nvSpPr>
        <p:spPr>
          <a:xfrm>
            <a:off x="434975" y="93663"/>
            <a:ext cx="7337425" cy="830262"/>
          </a:xfrm>
        </p:spPr>
        <p:txBody>
          <a:bodyPr>
            <a:normAutofit fontScale="90000"/>
          </a:bodyPr>
          <a:lstStyle/>
          <a:p>
            <a:pPr eaLnBrk="1" hangingPunct="1"/>
            <a:r>
              <a:rPr lang="en-US" altLang="en-US" dirty="0" smtClean="0">
                <a:latin typeface="Arial" pitchFamily="34" charset="0"/>
                <a:ea typeface="ＭＳ Ｐゴシック" pitchFamily="34" charset="-128"/>
                <a:cs typeface="Arial" pitchFamily="34" charset="0"/>
              </a:rPr>
              <a:t>	Chi-Square Calculation</a:t>
            </a:r>
          </a:p>
        </p:txBody>
      </p:sp>
      <p:pic>
        <p:nvPicPr>
          <p:cNvPr id="59396" name="Picture 11" descr="Picture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1213" y="1317625"/>
            <a:ext cx="745648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2"/>
          <p:cNvGraphicFramePr>
            <a:graphicFrameLocks noChangeAspect="1"/>
          </p:cNvGraphicFramePr>
          <p:nvPr/>
        </p:nvGraphicFramePr>
        <p:xfrm>
          <a:off x="811213" y="3536950"/>
          <a:ext cx="7191375" cy="1374775"/>
        </p:xfrm>
        <a:graphic>
          <a:graphicData uri="http://schemas.openxmlformats.org/presentationml/2006/ole">
            <mc:AlternateContent xmlns:mc="http://schemas.openxmlformats.org/markup-compatibility/2006">
              <mc:Choice xmlns:v="urn:schemas-microsoft-com:vml" Requires="v">
                <p:oleObj spid="_x0000_s5146" name="Equation" r:id="rId5" imgW="5168900" imgH="990600" progId="Equation.3">
                  <p:embed/>
                </p:oleObj>
              </mc:Choice>
              <mc:Fallback>
                <p:oleObj name="Equation" r:id="rId5" imgW="5168900" imgH="990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213" y="3536950"/>
                        <a:ext cx="71913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 name="Object 3"/>
          <p:cNvGraphicFramePr>
            <a:graphicFrameLocks noChangeAspect="1"/>
          </p:cNvGraphicFramePr>
          <p:nvPr/>
        </p:nvGraphicFramePr>
        <p:xfrm>
          <a:off x="811213" y="4989513"/>
          <a:ext cx="7350125" cy="1566862"/>
        </p:xfrm>
        <a:graphic>
          <a:graphicData uri="http://schemas.openxmlformats.org/presentationml/2006/ole">
            <mc:AlternateContent xmlns:mc="http://schemas.openxmlformats.org/markup-compatibility/2006">
              <mc:Choice xmlns:v="urn:schemas-microsoft-com:vml" Requires="v">
                <p:oleObj spid="_x0000_s5147" name="Equation" r:id="rId7" imgW="5283200" imgH="1130300" progId="Equation.3">
                  <p:embed/>
                </p:oleObj>
              </mc:Choice>
              <mc:Fallback>
                <p:oleObj name="Equation" r:id="rId7" imgW="5283200" imgH="1130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213" y="4989513"/>
                        <a:ext cx="7350125" cy="156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095488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C2DF6815-2ED0-446B-9DE7-3C39224715CD}" type="slidenum">
              <a:rPr lang="en-US" altLang="en-US" sz="1200">
                <a:solidFill>
                  <a:schemeClr val="bg1"/>
                </a:solidFill>
              </a:rPr>
              <a:pPr eaLnBrk="1" hangingPunct="1">
                <a:lnSpc>
                  <a:spcPct val="80000"/>
                </a:lnSpc>
              </a:pPr>
              <a:t>16</a:t>
            </a:fld>
            <a:endParaRPr lang="en-US" altLang="en-US" sz="1200">
              <a:solidFill>
                <a:schemeClr val="bg1"/>
              </a:solidFill>
            </a:endParaRPr>
          </a:p>
        </p:txBody>
      </p:sp>
      <p:sp>
        <p:nvSpPr>
          <p:cNvPr id="60419" name="Rectangle 2"/>
          <p:cNvSpPr>
            <a:spLocks noGrp="1" noChangeArrowheads="1"/>
          </p:cNvSpPr>
          <p:nvPr>
            <p:ph type="title" idx="4294967295"/>
          </p:nvPr>
        </p:nvSpPr>
        <p:spPr>
          <a:xfrm>
            <a:off x="533400" y="85725"/>
            <a:ext cx="7527925" cy="1219200"/>
          </a:xfrm>
        </p:spPr>
        <p:txBody>
          <a:bodyPr>
            <a:noAutofit/>
          </a:bodyPr>
          <a:lstStyle/>
          <a:p>
            <a:pPr eaLnBrk="1" hangingPunct="1"/>
            <a:r>
              <a:rPr lang="en-US" altLang="en-US" sz="3600" dirty="0" smtClean="0">
                <a:latin typeface="Arial" pitchFamily="34" charset="0"/>
                <a:ea typeface="ＭＳ Ｐゴシック" pitchFamily="34" charset="-128"/>
                <a:cs typeface="Arial" pitchFamily="34" charset="0"/>
              </a:rPr>
              <a:t>Cell Counts Required for the </a:t>
            </a:r>
            <a:br>
              <a:rPr lang="en-US" altLang="en-US" sz="3600" dirty="0" smtClean="0">
                <a:latin typeface="Arial" pitchFamily="34" charset="0"/>
                <a:ea typeface="ＭＳ Ｐゴシック" pitchFamily="34" charset="-128"/>
                <a:cs typeface="Arial" pitchFamily="34" charset="0"/>
              </a:rPr>
            </a:br>
            <a:r>
              <a:rPr lang="en-US" altLang="en-US" sz="3600" dirty="0" smtClean="0">
                <a:latin typeface="Arial" pitchFamily="34" charset="0"/>
                <a:ea typeface="ＭＳ Ｐゴシック" pitchFamily="34" charset="-128"/>
                <a:cs typeface="Arial" pitchFamily="34" charset="0"/>
              </a:rPr>
              <a:t>Chi-Square Test</a:t>
            </a:r>
          </a:p>
        </p:txBody>
      </p:sp>
      <p:sp>
        <p:nvSpPr>
          <p:cNvPr id="60420" name="TextBox 2"/>
          <p:cNvSpPr txBox="1">
            <a:spLocks noChangeArrowheads="1"/>
          </p:cNvSpPr>
          <p:nvPr/>
        </p:nvSpPr>
        <p:spPr bwMode="auto">
          <a:xfrm>
            <a:off x="533400" y="1704975"/>
            <a:ext cx="8389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a:t>The chi-square test is an approximate method that becomes more accurate as the counts in the cells of the table get larger. We must therefore </a:t>
            </a:r>
            <a:r>
              <a:rPr lang="en-US" altLang="en-US" sz="2000" b="1">
                <a:solidFill>
                  <a:srgbClr val="0070C0"/>
                </a:solidFill>
              </a:rPr>
              <a:t>check that the counts are large enough </a:t>
            </a:r>
            <a:r>
              <a:rPr lang="en-US" altLang="en-US" sz="2000"/>
              <a:t>to allow us to trust the </a:t>
            </a:r>
            <a:r>
              <a:rPr lang="en-US" altLang="en-US" sz="2000" i="1"/>
              <a:t>P</a:t>
            </a:r>
            <a:r>
              <a:rPr lang="en-US" altLang="en-US" sz="2000"/>
              <a:t>-value. Fortunately, the chi-square approximation is accurate for quite modest counts.</a:t>
            </a:r>
          </a:p>
        </p:txBody>
      </p:sp>
      <p:sp>
        <p:nvSpPr>
          <p:cNvPr id="18" name="TextBox 17"/>
          <p:cNvSpPr txBox="1">
            <a:spLocks noChangeArrowheads="1"/>
          </p:cNvSpPr>
          <p:nvPr/>
        </p:nvSpPr>
        <p:spPr bwMode="auto">
          <a:xfrm>
            <a:off x="685800" y="3668713"/>
            <a:ext cx="7570788" cy="2046287"/>
          </a:xfrm>
          <a:prstGeom prst="rect">
            <a:avLst/>
          </a:prstGeom>
          <a:solidFill>
            <a:srgbClr val="EAEDCB"/>
          </a:solidFill>
          <a:ln w="10000">
            <a:solidFill>
              <a:srgbClr val="D2DA7A"/>
            </a:solidFill>
            <a:miter lim="800000"/>
            <a:headEnd/>
            <a:tailEnd/>
          </a:ln>
          <a:effectLst>
            <a:outerShdw blurRad="38100" dist="30000" dir="5400000" rotWithShape="0">
              <a:srgbClr val="808080">
                <a:alpha val="45000"/>
              </a:srgbClr>
            </a:outerShdw>
          </a:effec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700" b="1" u="sng">
              <a:solidFill>
                <a:srgbClr val="E81F30"/>
              </a:solidFill>
            </a:endParaRPr>
          </a:p>
          <a:p>
            <a:pPr eaLnBrk="1" hangingPunct="1"/>
            <a:r>
              <a:rPr lang="en-US" altLang="en-US" sz="2000" b="1">
                <a:solidFill>
                  <a:srgbClr val="800000"/>
                </a:solidFill>
              </a:rPr>
              <a:t>Cell Counts Required for the Chi-Square Test</a:t>
            </a:r>
          </a:p>
          <a:p>
            <a:pPr eaLnBrk="1" hangingPunct="1"/>
            <a:r>
              <a:rPr lang="en-US" altLang="en-US" sz="2000">
                <a:solidFill>
                  <a:srgbClr val="000000"/>
                </a:solidFill>
              </a:rPr>
              <a:t>You can safely use the chi-square test with critical values from the chi-square distribution when no more than 20% of the expected counts are less than 5 and all individual expected counts are 1 or greater. In particular, all four expected counts in a 2 </a:t>
            </a:r>
            <a:r>
              <a:rPr lang="en-US" altLang="en-US" sz="2000">
                <a:solidFill>
                  <a:srgbClr val="000000"/>
                </a:solidFill>
                <a:sym typeface="Symbol" pitchFamily="18" charset="2"/>
              </a:rPr>
              <a:t></a:t>
            </a:r>
            <a:r>
              <a:rPr lang="en-US" altLang="en-US" sz="2000">
                <a:solidFill>
                  <a:srgbClr val="000000"/>
                </a:solidFill>
              </a:rPr>
              <a:t> 2 table should be 5 or greater.</a:t>
            </a:r>
            <a:endParaRPr lang="en-US" altLang="en-US" sz="2400">
              <a:solidFill>
                <a:srgbClr val="000000"/>
              </a:solidFill>
              <a:latin typeface="Palatino" charset="0"/>
            </a:endParaRPr>
          </a:p>
        </p:txBody>
      </p:sp>
    </p:spTree>
    <p:extLst>
      <p:ext uri="{BB962C8B-B14F-4D97-AF65-F5344CB8AC3E}">
        <p14:creationId xmlns:p14="http://schemas.microsoft.com/office/powerpoint/2010/main" val="1311217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5160BB1E-1C64-49B9-95E0-47072791738D}" type="slidenum">
              <a:rPr lang="en-US" altLang="en-US" sz="1200">
                <a:solidFill>
                  <a:schemeClr val="bg1"/>
                </a:solidFill>
              </a:rPr>
              <a:pPr eaLnBrk="1" hangingPunct="1">
                <a:lnSpc>
                  <a:spcPct val="80000"/>
                </a:lnSpc>
              </a:pPr>
              <a:t>17</a:t>
            </a:fld>
            <a:endParaRPr lang="en-US" altLang="en-US" sz="1200">
              <a:solidFill>
                <a:schemeClr val="bg1"/>
              </a:solidFill>
            </a:endParaRPr>
          </a:p>
        </p:txBody>
      </p:sp>
      <p:sp>
        <p:nvSpPr>
          <p:cNvPr id="61443" name="Rectangle 2"/>
          <p:cNvSpPr>
            <a:spLocks noGrp="1" noChangeArrowheads="1"/>
          </p:cNvSpPr>
          <p:nvPr>
            <p:ph type="title" idx="4294967295"/>
          </p:nvPr>
        </p:nvSpPr>
        <p:spPr>
          <a:xfrm>
            <a:off x="685800" y="527050"/>
            <a:ext cx="7239000" cy="749300"/>
          </a:xfrm>
        </p:spPr>
        <p:txBody>
          <a:bodyPr>
            <a:normAutofit/>
          </a:bodyPr>
          <a:lstStyle/>
          <a:p>
            <a:pPr eaLnBrk="1" hangingPunct="1"/>
            <a:r>
              <a:rPr lang="en-US" altLang="en-US" sz="3600" dirty="0" smtClean="0">
                <a:latin typeface="Arial" pitchFamily="34" charset="0"/>
                <a:ea typeface="ＭＳ Ｐゴシック" pitchFamily="34" charset="-128"/>
                <a:cs typeface="Arial" pitchFamily="34" charset="0"/>
              </a:rPr>
              <a:t>Data Analysis for Chi-Square</a:t>
            </a:r>
          </a:p>
        </p:txBody>
      </p:sp>
      <p:sp>
        <p:nvSpPr>
          <p:cNvPr id="61444" name="Rectangle 1"/>
          <p:cNvSpPr>
            <a:spLocks noChangeArrowheads="1"/>
          </p:cNvSpPr>
          <p:nvPr/>
        </p:nvSpPr>
        <p:spPr bwMode="auto">
          <a:xfrm>
            <a:off x="533400" y="1570038"/>
            <a:ext cx="8367713"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Wingdings" pitchFamily="2" charset="2"/>
              <a:buNone/>
            </a:pPr>
            <a:r>
              <a:rPr lang="en-US" altLang="en-US" sz="2000"/>
              <a:t>The chi-square test is an overall test for </a:t>
            </a:r>
            <a:r>
              <a:rPr lang="en-US" altLang="en-US" sz="2000" b="1">
                <a:solidFill>
                  <a:srgbClr val="C00000"/>
                </a:solidFill>
              </a:rPr>
              <a:t>detecting relationships between two categorical variables</a:t>
            </a:r>
            <a:r>
              <a:rPr lang="en-US" altLang="en-US" sz="2000"/>
              <a:t>. If the test is significant, it is important to look at the data to learn the nature of the relationship. We have three ways to look at the data:</a:t>
            </a:r>
          </a:p>
          <a:p>
            <a:pPr eaLnBrk="1" hangingPunct="1">
              <a:buFont typeface="Wingdings" pitchFamily="2" charset="2"/>
              <a:buNone/>
            </a:pPr>
            <a:endParaRPr lang="en-US" altLang="en-US" sz="2000" b="1"/>
          </a:p>
          <a:p>
            <a:pPr eaLnBrk="1" hangingPunct="1">
              <a:buFont typeface="Century Gothic" pitchFamily="34" charset="0"/>
              <a:buAutoNum type="arabicPeriod"/>
            </a:pPr>
            <a:r>
              <a:rPr lang="en-US" altLang="en-US" sz="2000" b="1"/>
              <a:t>Compare selected percents:</a:t>
            </a:r>
            <a:r>
              <a:rPr lang="en-US" altLang="en-US" sz="2000"/>
              <a:t> which cells occur in quite different percents of all cells?</a:t>
            </a:r>
          </a:p>
          <a:p>
            <a:pPr eaLnBrk="1" hangingPunct="1">
              <a:buFont typeface="Century Gothic" pitchFamily="34" charset="0"/>
              <a:buAutoNum type="arabicPeriod"/>
            </a:pPr>
            <a:endParaRPr lang="en-US" altLang="en-US" sz="2000"/>
          </a:p>
          <a:p>
            <a:pPr eaLnBrk="1" hangingPunct="1">
              <a:buFont typeface="Century Gothic" pitchFamily="34" charset="0"/>
              <a:buAutoNum type="arabicPeriod"/>
            </a:pPr>
            <a:r>
              <a:rPr lang="en-US" altLang="en-US" sz="2000" b="1"/>
              <a:t>Compare observed and expected cell counts:</a:t>
            </a:r>
            <a:r>
              <a:rPr lang="en-US" altLang="en-US" sz="2000"/>
              <a:t> which cells have more or less observations than we would expect if </a:t>
            </a:r>
            <a:r>
              <a:rPr lang="en-US" altLang="en-US" sz="2000" i="1"/>
              <a:t>H</a:t>
            </a:r>
            <a:r>
              <a:rPr lang="en-US" altLang="en-US" sz="2000" i="1" baseline="-25000"/>
              <a:t>0</a:t>
            </a:r>
            <a:r>
              <a:rPr lang="en-US" altLang="en-US" sz="2000" i="1"/>
              <a:t> </a:t>
            </a:r>
            <a:r>
              <a:rPr lang="en-US" altLang="en-US" sz="2000"/>
              <a:t>were true?</a:t>
            </a:r>
          </a:p>
          <a:p>
            <a:pPr eaLnBrk="1" hangingPunct="1">
              <a:buFont typeface="Century Gothic" pitchFamily="34" charset="0"/>
              <a:buAutoNum type="arabicPeriod"/>
            </a:pPr>
            <a:endParaRPr lang="en-US" altLang="en-US" sz="2000"/>
          </a:p>
          <a:p>
            <a:pPr eaLnBrk="1" hangingPunct="1">
              <a:buFont typeface="Century Gothic" pitchFamily="34" charset="0"/>
              <a:buAutoNum type="arabicPeriod"/>
            </a:pPr>
            <a:r>
              <a:rPr lang="en-US" altLang="en-US" sz="2000" b="1"/>
              <a:t>Look at the terms of the chi-square statistic:</a:t>
            </a:r>
            <a:r>
              <a:rPr lang="en-US" altLang="en-US" sz="2000"/>
              <a:t> which cells contribute the most to the value of </a:t>
            </a:r>
            <a:r>
              <a:rPr lang="en-US" altLang="en-US" sz="2000" i="1"/>
              <a:t>χ</a:t>
            </a:r>
            <a:r>
              <a:rPr lang="en-US" altLang="en-US" sz="2000" baseline="30000"/>
              <a:t>2</a:t>
            </a:r>
            <a:r>
              <a:rPr lang="en-US" altLang="en-US" sz="2000"/>
              <a:t>?</a:t>
            </a:r>
            <a:endParaRPr lang="en-US" altLang="en-US" sz="2000" b="1" baseline="30000"/>
          </a:p>
        </p:txBody>
      </p:sp>
    </p:spTree>
    <p:extLst>
      <p:ext uri="{BB962C8B-B14F-4D97-AF65-F5344CB8AC3E}">
        <p14:creationId xmlns:p14="http://schemas.microsoft.com/office/powerpoint/2010/main" val="115703550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AEC79F46-BBDD-4E26-A958-B92A1DD2751D}" type="slidenum">
              <a:rPr lang="en-US" altLang="en-US" sz="1200">
                <a:solidFill>
                  <a:schemeClr val="bg1"/>
                </a:solidFill>
              </a:rPr>
              <a:pPr eaLnBrk="1" hangingPunct="1">
                <a:lnSpc>
                  <a:spcPct val="80000"/>
                </a:lnSpc>
              </a:pPr>
              <a:t>18</a:t>
            </a:fld>
            <a:endParaRPr lang="en-US" altLang="en-US" sz="1200">
              <a:solidFill>
                <a:schemeClr val="bg1"/>
              </a:solidFill>
            </a:endParaRPr>
          </a:p>
        </p:txBody>
      </p:sp>
      <p:sp>
        <p:nvSpPr>
          <p:cNvPr id="62467" name="Rectangle 2"/>
          <p:cNvSpPr>
            <a:spLocks noGrp="1" noChangeArrowheads="1"/>
          </p:cNvSpPr>
          <p:nvPr>
            <p:ph type="title" idx="4294967295"/>
          </p:nvPr>
        </p:nvSpPr>
        <p:spPr>
          <a:xfrm>
            <a:off x="533400" y="152400"/>
            <a:ext cx="7239000" cy="760413"/>
          </a:xfrm>
        </p:spPr>
        <p:txBody>
          <a:bodyPr>
            <a:normAutofit fontScale="90000"/>
          </a:bodyPr>
          <a:lstStyle/>
          <a:p>
            <a:pPr eaLnBrk="1" hangingPunct="1"/>
            <a:r>
              <a:rPr lang="en-US" altLang="en-US" smtClean="0">
                <a:latin typeface="Arial" pitchFamily="34" charset="0"/>
                <a:ea typeface="ＭＳ Ｐゴシック" pitchFamily="34" charset="-128"/>
                <a:cs typeface="Arial" pitchFamily="34" charset="0"/>
              </a:rPr>
              <a:t>Uses of the Chi-Square Test</a:t>
            </a:r>
          </a:p>
        </p:txBody>
      </p:sp>
      <p:sp>
        <p:nvSpPr>
          <p:cNvPr id="62468" name="Rectangle 1"/>
          <p:cNvSpPr>
            <a:spLocks noChangeArrowheads="1"/>
          </p:cNvSpPr>
          <p:nvPr/>
        </p:nvSpPr>
        <p:spPr bwMode="auto">
          <a:xfrm>
            <a:off x="533400" y="1514475"/>
            <a:ext cx="8367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Wingdings" pitchFamily="2" charset="2"/>
              <a:buNone/>
            </a:pPr>
            <a:r>
              <a:rPr lang="en-US" altLang="en-US"/>
              <a:t>One of the most useful properties of the chi-square test is that it tests the null hypothesis </a:t>
            </a:r>
            <a:r>
              <a:rPr lang="ja-JP" altLang="en-US"/>
              <a:t>“</a:t>
            </a:r>
            <a:r>
              <a:rPr lang="en-US" altLang="ja-JP" b="1">
                <a:solidFill>
                  <a:srgbClr val="C00000"/>
                </a:solidFill>
              </a:rPr>
              <a:t>the row and column variables are not related to each other</a:t>
            </a:r>
            <a:r>
              <a:rPr lang="ja-JP" altLang="en-US"/>
              <a:t>”</a:t>
            </a:r>
            <a:r>
              <a:rPr lang="en-US" altLang="ja-JP"/>
              <a:t> whenever this hypothesis makes sense for a two-way table.</a:t>
            </a:r>
            <a:endParaRPr lang="en-US" altLang="en-US"/>
          </a:p>
        </p:txBody>
      </p:sp>
      <p:sp>
        <p:nvSpPr>
          <p:cNvPr id="11" name="TextBox 10"/>
          <p:cNvSpPr txBox="1">
            <a:spLocks noChangeArrowheads="1"/>
          </p:cNvSpPr>
          <p:nvPr/>
        </p:nvSpPr>
        <p:spPr bwMode="auto">
          <a:xfrm>
            <a:off x="885825" y="2909888"/>
            <a:ext cx="7375525" cy="2954337"/>
          </a:xfrm>
          <a:prstGeom prst="rect">
            <a:avLst/>
          </a:prstGeom>
          <a:solidFill>
            <a:srgbClr val="EAEDCB"/>
          </a:solidFill>
          <a:ln w="10000">
            <a:solidFill>
              <a:srgbClr val="D2DA7A"/>
            </a:solidFill>
            <a:miter lim="800000"/>
            <a:headEnd/>
            <a:tailEnd/>
          </a:ln>
          <a:effectLst>
            <a:outerShdw blurRad="38100" dist="30000" dir="5400000" rotWithShape="0">
              <a:srgbClr val="808080">
                <a:alpha val="45000"/>
              </a:srgbClr>
            </a:outerShdw>
          </a:effec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600" b="1" u="sng">
              <a:solidFill>
                <a:srgbClr val="E81F30"/>
              </a:solidFill>
            </a:endParaRPr>
          </a:p>
          <a:p>
            <a:pPr eaLnBrk="1" hangingPunct="1"/>
            <a:r>
              <a:rPr lang="en-US" altLang="en-US" b="1">
                <a:solidFill>
                  <a:srgbClr val="800000"/>
                </a:solidFill>
              </a:rPr>
              <a:t>Uses of the Chi-Square Test</a:t>
            </a:r>
          </a:p>
          <a:p>
            <a:pPr eaLnBrk="1" hangingPunct="1"/>
            <a:r>
              <a:rPr lang="en-US" altLang="en-US">
                <a:solidFill>
                  <a:srgbClr val="000000"/>
                </a:solidFill>
              </a:rPr>
              <a:t>Use the chi-square test to test the null hypothesis</a:t>
            </a:r>
          </a:p>
          <a:p>
            <a:pPr eaLnBrk="1" hangingPunct="1"/>
            <a:endParaRPr lang="en-US" altLang="en-US">
              <a:solidFill>
                <a:srgbClr val="000000"/>
              </a:solidFill>
              <a:latin typeface="Palatino" charset="0"/>
            </a:endParaRPr>
          </a:p>
          <a:p>
            <a:pPr eaLnBrk="1" hangingPunct="1"/>
            <a:r>
              <a:rPr lang="en-US" altLang="en-US">
                <a:solidFill>
                  <a:srgbClr val="000000"/>
                </a:solidFill>
                <a:latin typeface="Palatino" charset="0"/>
              </a:rPr>
              <a:t>	</a:t>
            </a:r>
            <a:r>
              <a:rPr lang="en-US" altLang="en-US" i="1">
                <a:solidFill>
                  <a:srgbClr val="000000"/>
                </a:solidFill>
                <a:latin typeface="Palatino" charset="0"/>
              </a:rPr>
              <a:t>H</a:t>
            </a:r>
            <a:r>
              <a:rPr lang="en-US" altLang="en-US" baseline="-25000">
                <a:solidFill>
                  <a:srgbClr val="000000"/>
                </a:solidFill>
                <a:latin typeface="Palatino" charset="0"/>
              </a:rPr>
              <a:t>0</a:t>
            </a:r>
            <a:r>
              <a:rPr lang="en-US" altLang="en-US">
                <a:solidFill>
                  <a:srgbClr val="000000"/>
                </a:solidFill>
                <a:latin typeface="Palatino" charset="0"/>
              </a:rPr>
              <a:t>: there is no relationship between two categorical variables</a:t>
            </a:r>
          </a:p>
          <a:p>
            <a:pPr eaLnBrk="1" hangingPunct="1"/>
            <a:endParaRPr lang="en-US" altLang="en-US">
              <a:solidFill>
                <a:srgbClr val="000000"/>
              </a:solidFill>
              <a:cs typeface="Arial" pitchFamily="34" charset="0"/>
            </a:endParaRPr>
          </a:p>
          <a:p>
            <a:pPr eaLnBrk="1" hangingPunct="1"/>
            <a:r>
              <a:rPr lang="en-US" altLang="en-US">
                <a:solidFill>
                  <a:srgbClr val="000000"/>
                </a:solidFill>
                <a:cs typeface="Arial" pitchFamily="34" charset="0"/>
              </a:rPr>
              <a:t>when you have a two-way table from one of these situations:</a:t>
            </a:r>
          </a:p>
          <a:p>
            <a:pPr eaLnBrk="1" hangingPunct="1">
              <a:buFont typeface="Wingdings" pitchFamily="2" charset="2"/>
              <a:buChar char="§"/>
            </a:pPr>
            <a:r>
              <a:rPr lang="en-US" altLang="en-US">
                <a:solidFill>
                  <a:srgbClr val="000000"/>
                </a:solidFill>
                <a:cs typeface="Arial" pitchFamily="34" charset="0"/>
              </a:rPr>
              <a:t> Independent SRSs from two or more populations, with each 	individual classified according to one categorical variable. </a:t>
            </a:r>
          </a:p>
          <a:p>
            <a:pPr eaLnBrk="1" hangingPunct="1">
              <a:buFont typeface="Wingdings" pitchFamily="2" charset="2"/>
              <a:buChar char="§"/>
            </a:pPr>
            <a:r>
              <a:rPr lang="en-US" altLang="en-US">
                <a:solidFill>
                  <a:srgbClr val="000000"/>
                </a:solidFill>
                <a:cs typeface="Arial" pitchFamily="34" charset="0"/>
              </a:rPr>
              <a:t> A single SRS, with each individual classified according to both of two 	categorical variables. </a:t>
            </a:r>
            <a:endParaRPr lang="en-US" altLang="en-US" sz="2000">
              <a:solidFill>
                <a:srgbClr val="000000"/>
              </a:solidFill>
              <a:cs typeface="Arial" pitchFamily="34" charset="0"/>
            </a:endParaRPr>
          </a:p>
        </p:txBody>
      </p:sp>
    </p:spTree>
    <p:extLst>
      <p:ext uri="{BB962C8B-B14F-4D97-AF65-F5344CB8AC3E}">
        <p14:creationId xmlns:p14="http://schemas.microsoft.com/office/powerpoint/2010/main" val="17398502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715EDF05-DED6-404A-A706-8AC8050070CA}" type="slidenum">
              <a:rPr lang="en-US" altLang="en-US" sz="1200">
                <a:solidFill>
                  <a:schemeClr val="bg1"/>
                </a:solidFill>
              </a:rPr>
              <a:pPr eaLnBrk="1" hangingPunct="1">
                <a:lnSpc>
                  <a:spcPct val="80000"/>
                </a:lnSpc>
              </a:pPr>
              <a:t>19</a:t>
            </a:fld>
            <a:endParaRPr lang="en-US" altLang="en-US" sz="1200">
              <a:solidFill>
                <a:schemeClr val="bg1"/>
              </a:solidFill>
            </a:endParaRPr>
          </a:p>
        </p:txBody>
      </p:sp>
      <p:sp>
        <p:nvSpPr>
          <p:cNvPr id="63491" name="Rectangle 2"/>
          <p:cNvSpPr>
            <a:spLocks noGrp="1" noChangeArrowheads="1"/>
          </p:cNvSpPr>
          <p:nvPr>
            <p:ph type="title" idx="4294967295"/>
          </p:nvPr>
        </p:nvSpPr>
        <p:spPr>
          <a:xfrm>
            <a:off x="412750" y="119063"/>
            <a:ext cx="8731250" cy="793750"/>
          </a:xfrm>
        </p:spPr>
        <p:txBody>
          <a:bodyPr>
            <a:normAutofit fontScale="90000"/>
          </a:bodyPr>
          <a:lstStyle/>
          <a:p>
            <a:pPr eaLnBrk="1" hangingPunct="1"/>
            <a:r>
              <a:rPr lang="en-US" altLang="en-US" smtClean="0">
                <a:latin typeface="Arial" pitchFamily="34" charset="0"/>
                <a:ea typeface="ＭＳ Ｐゴシック" pitchFamily="34" charset="-128"/>
                <a:cs typeface="Arial" pitchFamily="34" charset="0"/>
              </a:rPr>
              <a:t>The Chi-Square Distributions*</a:t>
            </a:r>
          </a:p>
        </p:txBody>
      </p:sp>
      <p:sp>
        <p:nvSpPr>
          <p:cNvPr id="63492" name="Rectangle 8"/>
          <p:cNvSpPr>
            <a:spLocks noChangeArrowheads="1"/>
          </p:cNvSpPr>
          <p:nvPr/>
        </p:nvSpPr>
        <p:spPr bwMode="auto">
          <a:xfrm>
            <a:off x="412750" y="1074738"/>
            <a:ext cx="807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Wingdings" pitchFamily="2" charset="2"/>
              <a:buNone/>
            </a:pPr>
            <a:r>
              <a:rPr lang="en-US" altLang="en-US" sz="2000"/>
              <a:t>Software usually finds </a:t>
            </a:r>
            <a:r>
              <a:rPr lang="en-US" altLang="en-US" sz="2000" i="1"/>
              <a:t>P</a:t>
            </a:r>
            <a:r>
              <a:rPr lang="en-US" altLang="en-US" sz="2000"/>
              <a:t>-values for us. The </a:t>
            </a:r>
            <a:r>
              <a:rPr lang="en-US" altLang="en-US" sz="2000" i="1"/>
              <a:t>P-</a:t>
            </a:r>
            <a:r>
              <a:rPr lang="en-US" altLang="en-US" sz="2000"/>
              <a:t>value for a chi-square test comes from comparing the value of the chi-square statistic with critical values for a </a:t>
            </a:r>
            <a:r>
              <a:rPr lang="en-US" altLang="en-US" sz="2000" b="1">
                <a:solidFill>
                  <a:srgbClr val="800000"/>
                </a:solidFill>
              </a:rPr>
              <a:t>chi-square distribution</a:t>
            </a:r>
            <a:r>
              <a:rPr lang="en-US" altLang="en-US" sz="2000" b="1">
                <a:solidFill>
                  <a:srgbClr val="640000"/>
                </a:solidFill>
              </a:rPr>
              <a:t>.</a:t>
            </a:r>
          </a:p>
        </p:txBody>
      </p:sp>
      <p:pic>
        <p:nvPicPr>
          <p:cNvPr id="11" name="Picture 10"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3038" y="3446463"/>
            <a:ext cx="3779837"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101600" y="2182813"/>
            <a:ext cx="5000625" cy="4402137"/>
          </a:xfrm>
          <a:prstGeom prst="rect">
            <a:avLst/>
          </a:prstGeom>
          <a:solidFill>
            <a:srgbClr val="EAEDCB"/>
          </a:solidFill>
          <a:ln w="10000">
            <a:solidFill>
              <a:srgbClr val="D2DA7A"/>
            </a:solidFill>
            <a:miter lim="800000"/>
            <a:headEnd/>
            <a:tailEnd/>
          </a:ln>
          <a:effectLst>
            <a:outerShdw blurRad="38100" dist="30000" dir="5400000" rotWithShape="0">
              <a:srgbClr val="808080">
                <a:alpha val="45000"/>
              </a:srgbClr>
            </a:outerShdw>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Aft>
                <a:spcPts val="1200"/>
              </a:spcAft>
              <a:defRPr/>
            </a:pPr>
            <a:r>
              <a:rPr lang="en-US" sz="2000" dirty="0" smtClean="0">
                <a:solidFill>
                  <a:srgbClr val="000000"/>
                </a:solidFill>
              </a:rPr>
              <a:t>The </a:t>
            </a:r>
            <a:r>
              <a:rPr lang="en-US" sz="2000" b="1" dirty="0" smtClean="0">
                <a:solidFill>
                  <a:srgbClr val="800000"/>
                </a:solidFill>
              </a:rPr>
              <a:t>chi-square distributions </a:t>
            </a:r>
            <a:r>
              <a:rPr lang="en-US" sz="2000" dirty="0" smtClean="0">
                <a:solidFill>
                  <a:srgbClr val="000000"/>
                </a:solidFill>
              </a:rPr>
              <a:t>are a family of distributions that take only positive values and are skewed to the right. A particular chi-square distribution is specified by giving its </a:t>
            </a:r>
            <a:r>
              <a:rPr lang="en-US" sz="2000" b="1" dirty="0" smtClean="0">
                <a:solidFill>
                  <a:srgbClr val="800000"/>
                </a:solidFill>
              </a:rPr>
              <a:t>degrees of freedom</a:t>
            </a:r>
            <a:r>
              <a:rPr lang="en-US" sz="2000" b="1" dirty="0" smtClean="0">
                <a:solidFill>
                  <a:srgbClr val="640000"/>
                </a:solidFill>
              </a:rPr>
              <a:t>.</a:t>
            </a:r>
            <a:r>
              <a:rPr lang="en-US" sz="2000" dirty="0" smtClean="0">
                <a:solidFill>
                  <a:srgbClr val="000000"/>
                </a:solidFill>
              </a:rPr>
              <a:t> </a:t>
            </a:r>
          </a:p>
          <a:p>
            <a:pPr eaLnBrk="1" hangingPunct="1">
              <a:spcAft>
                <a:spcPts val="1200"/>
              </a:spcAft>
              <a:defRPr/>
            </a:pPr>
            <a:r>
              <a:rPr lang="en-US" sz="2000" dirty="0" smtClean="0">
                <a:solidFill>
                  <a:srgbClr val="000000"/>
                </a:solidFill>
              </a:rPr>
              <a:t>The chi-square test for a two-way table with </a:t>
            </a:r>
            <a:r>
              <a:rPr lang="en-US" sz="2000" i="1" dirty="0" smtClean="0">
                <a:solidFill>
                  <a:srgbClr val="000000"/>
                </a:solidFill>
              </a:rPr>
              <a:t>r</a:t>
            </a:r>
            <a:r>
              <a:rPr lang="en-US" sz="2000" dirty="0" smtClean="0">
                <a:solidFill>
                  <a:srgbClr val="000000"/>
                </a:solidFill>
              </a:rPr>
              <a:t> rows and </a:t>
            </a:r>
            <a:r>
              <a:rPr lang="en-US" sz="2000" i="1" dirty="0" smtClean="0">
                <a:solidFill>
                  <a:srgbClr val="000000"/>
                </a:solidFill>
              </a:rPr>
              <a:t>c</a:t>
            </a:r>
            <a:r>
              <a:rPr lang="en-US" sz="2000" dirty="0" smtClean="0">
                <a:solidFill>
                  <a:srgbClr val="000000"/>
                </a:solidFill>
              </a:rPr>
              <a:t> columns uses critical values from the chi-square distribution with (</a:t>
            </a:r>
            <a:r>
              <a:rPr lang="en-US" sz="2000" i="1" dirty="0" smtClean="0">
                <a:solidFill>
                  <a:srgbClr val="000000"/>
                </a:solidFill>
              </a:rPr>
              <a:t>r</a:t>
            </a:r>
            <a:r>
              <a:rPr lang="en-US" sz="2000" dirty="0" smtClean="0">
                <a:solidFill>
                  <a:srgbClr val="000000"/>
                </a:solidFill>
              </a:rPr>
              <a:t> – 1)(</a:t>
            </a:r>
            <a:r>
              <a:rPr lang="en-US" sz="2000" i="1" dirty="0" smtClean="0">
                <a:solidFill>
                  <a:srgbClr val="000000"/>
                </a:solidFill>
              </a:rPr>
              <a:t>c</a:t>
            </a:r>
            <a:r>
              <a:rPr lang="en-US" sz="2000" dirty="0" smtClean="0">
                <a:solidFill>
                  <a:srgbClr val="000000"/>
                </a:solidFill>
              </a:rPr>
              <a:t> – 1) degrees of freedom. </a:t>
            </a:r>
          </a:p>
          <a:p>
            <a:pPr eaLnBrk="1" hangingPunct="1">
              <a:spcAft>
                <a:spcPts val="600"/>
              </a:spcAft>
              <a:defRPr/>
            </a:pPr>
            <a:r>
              <a:rPr lang="en-US" sz="2000" dirty="0" smtClean="0">
                <a:solidFill>
                  <a:srgbClr val="000000"/>
                </a:solidFill>
              </a:rPr>
              <a:t>The </a:t>
            </a:r>
            <a:r>
              <a:rPr lang="en-US" sz="2000" i="1" dirty="0" smtClean="0">
                <a:solidFill>
                  <a:srgbClr val="000000"/>
                </a:solidFill>
              </a:rPr>
              <a:t>P</a:t>
            </a:r>
            <a:r>
              <a:rPr lang="en-US" sz="2000" dirty="0" smtClean="0">
                <a:solidFill>
                  <a:srgbClr val="000000"/>
                </a:solidFill>
              </a:rPr>
              <a:t>-value is the area under the density curve of this chi-square distribution to the right of the value of the test statistic.</a:t>
            </a:r>
          </a:p>
        </p:txBody>
      </p:sp>
    </p:spTree>
    <p:extLst>
      <p:ext uri="{BB962C8B-B14F-4D97-AF65-F5344CB8AC3E}">
        <p14:creationId xmlns:p14="http://schemas.microsoft.com/office/powerpoint/2010/main" val="36341020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585784" y="661988"/>
            <a:ext cx="7772400" cy="914400"/>
          </a:xfrm>
        </p:spPr>
        <p:txBody>
          <a:bodyPr>
            <a:normAutofit fontScale="90000"/>
          </a:bodyPr>
          <a:lstStyle/>
          <a:p>
            <a:pPr eaLnBrk="1" hangingPunct="1"/>
            <a:r>
              <a:rPr lang="en-US" dirty="0" smtClean="0">
                <a:latin typeface="Gill Sans" charset="0"/>
                <a:ea typeface="ＭＳ Ｐゴシック" pitchFamily="34" charset="-128"/>
              </a:rPr>
              <a:t>In Chapter 25, We </a:t>
            </a:r>
            <a:r>
              <a:rPr lang="en-US" dirty="0">
                <a:latin typeface="Gill Sans" charset="0"/>
                <a:ea typeface="ＭＳ Ｐゴシック" pitchFamily="34" charset="-128"/>
              </a:rPr>
              <a:t>C</a:t>
            </a:r>
            <a:r>
              <a:rPr lang="en-US" dirty="0" smtClean="0">
                <a:latin typeface="Gill Sans" charset="0"/>
                <a:ea typeface="ＭＳ Ｐゴシック" pitchFamily="34" charset="-128"/>
              </a:rPr>
              <a:t>over …</a:t>
            </a:r>
          </a:p>
        </p:txBody>
      </p:sp>
      <p:sp>
        <p:nvSpPr>
          <p:cNvPr id="12292" name="Rectangle 3"/>
          <p:cNvSpPr>
            <a:spLocks noGrp="1" noChangeArrowheads="1"/>
          </p:cNvSpPr>
          <p:nvPr>
            <p:ph idx="1"/>
          </p:nvPr>
        </p:nvSpPr>
        <p:spPr>
          <a:xfrm>
            <a:off x="571496" y="1862141"/>
            <a:ext cx="7562850" cy="4810125"/>
          </a:xfrm>
        </p:spPr>
        <p:txBody>
          <a:bodyPr>
            <a:normAutofit/>
          </a:bodyPr>
          <a:lstStyle/>
          <a:p>
            <a:r>
              <a:rPr lang="en-US" sz="2800" dirty="0">
                <a:latin typeface="Arial" panose="020B0604020202020204" pitchFamily="34" charset="0"/>
                <a:cs typeface="Arial" panose="020B0604020202020204" pitchFamily="34" charset="0"/>
              </a:rPr>
              <a:t>Two-way tables</a:t>
            </a:r>
          </a:p>
          <a:p>
            <a:r>
              <a:rPr lang="en-US" sz="2800" dirty="0" smtClean="0">
                <a:latin typeface="Arial" panose="020B0604020202020204" pitchFamily="34" charset="0"/>
                <a:cs typeface="Arial" panose="020B0604020202020204" pitchFamily="34" charset="0"/>
              </a:rPr>
              <a:t>Expected </a:t>
            </a:r>
            <a:r>
              <a:rPr lang="en-US" sz="2800" dirty="0">
                <a:latin typeface="Arial" panose="020B0604020202020204" pitchFamily="34" charset="0"/>
                <a:cs typeface="Arial" panose="020B0604020202020204" pitchFamily="34" charset="0"/>
              </a:rPr>
              <a:t>counts in two-way tables</a:t>
            </a:r>
          </a:p>
          <a:p>
            <a:r>
              <a:rPr lang="en-US" sz="2800" dirty="0">
                <a:latin typeface="Arial" panose="020B0604020202020204" pitchFamily="34" charset="0"/>
                <a:cs typeface="Arial" panose="020B0604020202020204" pitchFamily="34" charset="0"/>
              </a:rPr>
              <a:t>The chi-square test statistic</a:t>
            </a:r>
          </a:p>
          <a:p>
            <a:r>
              <a:rPr lang="en-US" sz="2800" dirty="0" smtClean="0">
                <a:latin typeface="Arial" panose="020B0604020202020204" pitchFamily="34" charset="0"/>
                <a:cs typeface="Arial" panose="020B0604020202020204" pitchFamily="34" charset="0"/>
              </a:rPr>
              <a:t>Uses </a:t>
            </a:r>
            <a:r>
              <a:rPr lang="en-US" sz="2800" dirty="0">
                <a:latin typeface="Arial" panose="020B0604020202020204" pitchFamily="34" charset="0"/>
                <a:cs typeface="Arial" panose="020B0604020202020204" pitchFamily="34" charset="0"/>
              </a:rPr>
              <a:t>of the chi-square test: </a:t>
            </a:r>
            <a:r>
              <a:rPr lang="en-US" sz="2800" dirty="0" smtClean="0">
                <a:latin typeface="Arial" panose="020B0604020202020204" pitchFamily="34" charset="0"/>
                <a:cs typeface="Arial" panose="020B0604020202020204" pitchFamily="34" charset="0"/>
              </a:rPr>
              <a:t>independence </a:t>
            </a:r>
            <a:r>
              <a:rPr lang="en-US" sz="2800" dirty="0">
                <a:latin typeface="Arial" panose="020B0604020202020204" pitchFamily="34" charset="0"/>
                <a:cs typeface="Arial" panose="020B0604020202020204" pitchFamily="34" charset="0"/>
              </a:rPr>
              <a:t>and homogeneity</a:t>
            </a:r>
          </a:p>
          <a:p>
            <a:r>
              <a:rPr lang="en-US" sz="2800" dirty="0">
                <a:latin typeface="Arial" panose="020B0604020202020204" pitchFamily="34" charset="0"/>
                <a:cs typeface="Arial" panose="020B0604020202020204" pitchFamily="34" charset="0"/>
              </a:rPr>
              <a:t>The chi-square </a:t>
            </a:r>
            <a:r>
              <a:rPr lang="en-US" sz="2800" dirty="0" smtClean="0">
                <a:latin typeface="Arial" panose="020B0604020202020204" pitchFamily="34" charset="0"/>
                <a:cs typeface="Arial" panose="020B0604020202020204" pitchFamily="34" charset="0"/>
              </a:rPr>
              <a:t>distributions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0344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267300EF-122A-4EA3-A8D6-FC726587D7C8}" type="slidenum">
              <a:rPr lang="en-US" altLang="en-US" sz="1200">
                <a:solidFill>
                  <a:schemeClr val="bg1"/>
                </a:solidFill>
              </a:rPr>
              <a:pPr eaLnBrk="1" hangingPunct="1">
                <a:lnSpc>
                  <a:spcPct val="80000"/>
                </a:lnSpc>
              </a:pPr>
              <a:t>20</a:t>
            </a:fld>
            <a:endParaRPr lang="en-US" altLang="en-US" sz="1200">
              <a:solidFill>
                <a:schemeClr val="bg1"/>
              </a:solidFill>
            </a:endParaRPr>
          </a:p>
        </p:txBody>
      </p:sp>
      <p:sp>
        <p:nvSpPr>
          <p:cNvPr id="64515" name="Rectangle 2"/>
          <p:cNvSpPr>
            <a:spLocks noGrp="1" noChangeArrowheads="1"/>
          </p:cNvSpPr>
          <p:nvPr>
            <p:ph type="title" idx="4294967295"/>
          </p:nvPr>
        </p:nvSpPr>
        <p:spPr>
          <a:xfrm>
            <a:off x="533400" y="41275"/>
            <a:ext cx="7239000" cy="928688"/>
          </a:xfrm>
        </p:spPr>
        <p:txBody>
          <a:bodyPr>
            <a:normAutofit fontScale="90000"/>
          </a:bodyPr>
          <a:lstStyle/>
          <a:p>
            <a:pPr eaLnBrk="1" hangingPunct="1"/>
            <a:r>
              <a:rPr lang="en-US" altLang="en-US" smtClean="0">
                <a:latin typeface="Gill Sans" charset="0"/>
                <a:ea typeface="ＭＳ Ｐゴシック" pitchFamily="34" charset="-128"/>
              </a:rPr>
              <a:t>Using the Chi-Square Table*</a:t>
            </a:r>
          </a:p>
        </p:txBody>
      </p:sp>
      <p:sp>
        <p:nvSpPr>
          <p:cNvPr id="64516" name="Rectangle 12"/>
          <p:cNvSpPr>
            <a:spLocks noChangeArrowheads="1"/>
          </p:cNvSpPr>
          <p:nvPr/>
        </p:nvSpPr>
        <p:spPr bwMode="auto">
          <a:xfrm>
            <a:off x="227013" y="1516063"/>
            <a:ext cx="842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i="1"/>
              <a:t>H</a:t>
            </a:r>
            <a:r>
              <a:rPr lang="en-US" altLang="en-US" baseline="-25000"/>
              <a:t>0</a:t>
            </a:r>
            <a:r>
              <a:rPr lang="en-US" altLang="en-US"/>
              <a:t>:</a:t>
            </a:r>
            <a:r>
              <a:rPr lang="en-US" altLang="en-US" i="1"/>
              <a:t> </a:t>
            </a:r>
            <a:r>
              <a:rPr lang="en-US" altLang="en-US"/>
              <a:t>There is no difference in the distributions of wine purchases at this store when no music, French accordion music, or Italian string music is played.</a:t>
            </a:r>
          </a:p>
          <a:p>
            <a:pPr eaLnBrk="1" hangingPunct="1"/>
            <a:r>
              <a:rPr lang="en-US" altLang="en-US" i="1"/>
              <a:t>H</a:t>
            </a:r>
            <a:r>
              <a:rPr lang="en-US" altLang="en-US" baseline="-25000"/>
              <a:t>a</a:t>
            </a:r>
            <a:r>
              <a:rPr lang="en-US" altLang="en-US"/>
              <a:t>:</a:t>
            </a:r>
            <a:r>
              <a:rPr lang="en-US" altLang="en-US" i="1"/>
              <a:t> </a:t>
            </a:r>
            <a:r>
              <a:rPr lang="en-US" altLang="en-US"/>
              <a:t>There is a difference in the distributions of wine purchases at this store when no music, French accordion music, or Italian string music is played.</a:t>
            </a:r>
          </a:p>
        </p:txBody>
      </p:sp>
      <p:graphicFrame>
        <p:nvGraphicFramePr>
          <p:cNvPr id="11" name="Table 10"/>
          <p:cNvGraphicFramePr>
            <a:graphicFrameLocks noGrp="1"/>
          </p:cNvGraphicFramePr>
          <p:nvPr/>
        </p:nvGraphicFramePr>
        <p:xfrm>
          <a:off x="6846888" y="3676650"/>
          <a:ext cx="2154237" cy="823914"/>
        </p:xfrm>
        <a:graphic>
          <a:graphicData uri="http://schemas.openxmlformats.org/drawingml/2006/table">
            <a:tbl>
              <a:tblPr/>
              <a:tblGrid>
                <a:gridCol w="717550"/>
                <a:gridCol w="717550"/>
                <a:gridCol w="719137"/>
              </a:tblGrid>
              <a:tr h="27463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ea typeface="ＭＳ Ｐゴシック" charset="0"/>
                          <a:cs typeface="ＭＳ Ｐゴシック" charset="0"/>
                        </a:rPr>
                        <a:t>P</a:t>
                      </a: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df</a:t>
                      </a: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.0025</a:t>
                      </a: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cs typeface="ＭＳ Ｐゴシック" charset="0"/>
                        </a:rPr>
                        <a:t>.001</a:t>
                      </a: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4</a:t>
                      </a: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16.42</a:t>
                      </a: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18.47</a:t>
                      </a:r>
                    </a:p>
                  </a:txBody>
                  <a:tcPr marT="45773" marB="457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12" name="Rectangle 11"/>
          <p:cNvSpPr>
            <a:spLocks noChangeArrowheads="1"/>
          </p:cNvSpPr>
          <p:nvPr/>
        </p:nvSpPr>
        <p:spPr bwMode="auto">
          <a:xfrm>
            <a:off x="533400" y="5181600"/>
            <a:ext cx="8339138" cy="1133475"/>
          </a:xfrm>
          <a:prstGeom prst="rect">
            <a:avLst/>
          </a:prstGeom>
          <a:solidFill>
            <a:srgbClr val="EAEDCB"/>
          </a:solidFill>
          <a:ln w="10000">
            <a:solidFill>
              <a:srgbClr val="D2DA7A"/>
            </a:solidFill>
            <a:miter lim="800000"/>
            <a:headEnd/>
            <a:tailEnd/>
          </a:ln>
          <a:effectLst>
            <a:outerShdw blurRad="38100" dist="30000" dir="5400000" rotWithShape="0">
              <a:srgbClr val="808080">
                <a:alpha val="45000"/>
              </a:srgbClr>
            </a:outerShdw>
          </a:effectLst>
        </p:spPr>
        <p:txBody>
          <a:bodyPr anchor="ctr"/>
          <a:lstStyle/>
          <a:p>
            <a:pPr>
              <a:defRPr/>
            </a:pPr>
            <a:r>
              <a:rPr lang="en-US">
                <a:solidFill>
                  <a:srgbClr val="000000"/>
                </a:solidFill>
                <a:latin typeface="Arial" charset="0"/>
                <a:ea typeface="ＭＳ Ｐゴシック" charset="0"/>
                <a:cs typeface="ＭＳ Ｐゴシック" charset="0"/>
              </a:rPr>
              <a:t>The small </a:t>
            </a:r>
            <a:r>
              <a:rPr lang="en-US" i="1">
                <a:solidFill>
                  <a:srgbClr val="000000"/>
                </a:solidFill>
                <a:latin typeface="Arial" charset="0"/>
                <a:ea typeface="ＭＳ Ｐゴシック" charset="0"/>
                <a:cs typeface="ＭＳ Ｐゴシック" charset="0"/>
              </a:rPr>
              <a:t>P-</a:t>
            </a:r>
            <a:r>
              <a:rPr lang="en-US">
                <a:solidFill>
                  <a:srgbClr val="000000"/>
                </a:solidFill>
                <a:latin typeface="Arial" charset="0"/>
                <a:ea typeface="ＭＳ Ｐゴシック" charset="0"/>
                <a:cs typeface="ＭＳ Ｐゴシック" charset="0"/>
              </a:rPr>
              <a:t>value (between 0.001 and 0.0025) gives us convincing evidence to reject </a:t>
            </a:r>
            <a:r>
              <a:rPr lang="en-US" i="1">
                <a:solidFill>
                  <a:srgbClr val="000000"/>
                </a:solidFill>
                <a:latin typeface="Arial" charset="0"/>
                <a:ea typeface="ＭＳ Ｐゴシック" charset="0"/>
                <a:cs typeface="ＭＳ Ｐゴシック" charset="0"/>
              </a:rPr>
              <a:t>H</a:t>
            </a:r>
            <a:r>
              <a:rPr lang="en-US" baseline="-25000">
                <a:solidFill>
                  <a:srgbClr val="000000"/>
                </a:solidFill>
                <a:latin typeface="Arial" charset="0"/>
                <a:ea typeface="ＭＳ Ｐゴシック" charset="0"/>
                <a:cs typeface="ＭＳ Ｐゴシック" charset="0"/>
              </a:rPr>
              <a:t>0</a:t>
            </a:r>
            <a:r>
              <a:rPr lang="en-US">
                <a:solidFill>
                  <a:srgbClr val="000000"/>
                </a:solidFill>
                <a:latin typeface="Arial" charset="0"/>
                <a:ea typeface="ＭＳ Ｐゴシック" charset="0"/>
                <a:cs typeface="ＭＳ Ｐゴシック" charset="0"/>
              </a:rPr>
              <a:t> and conclude that there is a difference in the distributions of wine purchases at this store when no music, French accordion music, or Italian string music is played. </a:t>
            </a:r>
          </a:p>
        </p:txBody>
      </p:sp>
      <p:pic>
        <p:nvPicPr>
          <p:cNvPr id="64534" name="Picture 13"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84525"/>
            <a:ext cx="344011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5" name="Rectangle 14"/>
          <p:cNvSpPr>
            <a:spLocks noChangeArrowheads="1"/>
          </p:cNvSpPr>
          <p:nvPr/>
        </p:nvSpPr>
        <p:spPr bwMode="auto">
          <a:xfrm>
            <a:off x="4127500" y="2909888"/>
            <a:ext cx="454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t>Our calculated test statistic is </a:t>
            </a:r>
            <a:r>
              <a:rPr lang="en-US" altLang="en-US" i="1">
                <a:latin typeface="Times New Roman" pitchFamily="18" charset="0"/>
                <a:cs typeface="Times New Roman" pitchFamily="18" charset="0"/>
              </a:rPr>
              <a:t>χ</a:t>
            </a:r>
            <a:r>
              <a:rPr lang="en-US" altLang="en-US" baseline="30000"/>
              <a:t>2</a:t>
            </a:r>
            <a:r>
              <a:rPr lang="en-US" altLang="en-US" i="1"/>
              <a:t> = </a:t>
            </a:r>
            <a:r>
              <a:rPr lang="en-US" altLang="en-US"/>
              <a:t>18.28.</a:t>
            </a:r>
          </a:p>
        </p:txBody>
      </p:sp>
      <p:sp>
        <p:nvSpPr>
          <p:cNvPr id="4" name="TextBox 3"/>
          <p:cNvSpPr txBox="1">
            <a:spLocks noChangeArrowheads="1"/>
          </p:cNvSpPr>
          <p:nvPr/>
        </p:nvSpPr>
        <p:spPr bwMode="auto">
          <a:xfrm>
            <a:off x="4127500" y="3621088"/>
            <a:ext cx="2611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t>To find the </a:t>
            </a:r>
            <a:r>
              <a:rPr lang="en-US" altLang="en-US" i="1"/>
              <a:t>P-</a:t>
            </a:r>
            <a:r>
              <a:rPr lang="en-US" altLang="en-US"/>
              <a:t>value using a chi-square table</a:t>
            </a:r>
          </a:p>
          <a:p>
            <a:pPr eaLnBrk="1" hangingPunct="1"/>
            <a:r>
              <a:rPr lang="en-US" altLang="en-US"/>
              <a:t>look in the </a:t>
            </a:r>
          </a:p>
          <a:p>
            <a:pPr eaLnBrk="1" hangingPunct="1"/>
            <a:r>
              <a:rPr lang="en-US" altLang="en-US"/>
              <a:t>df = (3-1)(3-1) = 4.</a:t>
            </a:r>
          </a:p>
        </p:txBody>
      </p:sp>
    </p:spTree>
    <p:extLst>
      <p:ext uri="{BB962C8B-B14F-4D97-AF65-F5344CB8AC3E}">
        <p14:creationId xmlns:p14="http://schemas.microsoft.com/office/powerpoint/2010/main" val="26940534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400">
                <a:solidFill>
                  <a:srgbClr val="FFFFFF"/>
                </a:solidFill>
              </a:rPr>
              <a:t>Essential Statistics</a:t>
            </a:r>
          </a:p>
        </p:txBody>
      </p:sp>
      <p:sp>
        <p:nvSpPr>
          <p:cNvPr id="4710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400">
                <a:solidFill>
                  <a:srgbClr val="FFFFFF"/>
                </a:solidFill>
              </a:rPr>
              <a:t>Chapter 21</a:t>
            </a:r>
            <a:endParaRPr lang="en-US" altLang="en-US" sz="1400">
              <a:solidFill>
                <a:srgbClr val="FFFFFF"/>
              </a:solidFill>
            </a:endParaRPr>
          </a:p>
        </p:txBody>
      </p:sp>
      <p:sp>
        <p:nvSpPr>
          <p:cNvPr id="471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8C35B25-3CE6-4FF5-A837-02A26111B6C4}" type="slidenum">
              <a:rPr lang="en-US" altLang="en-US" sz="2400">
                <a:solidFill>
                  <a:srgbClr val="FFFFFF"/>
                </a:solidFill>
              </a:rPr>
              <a:pPr eaLnBrk="1" hangingPunct="1"/>
              <a:t>3</a:t>
            </a:fld>
            <a:endParaRPr lang="en-US" altLang="en-US" sz="1400">
              <a:solidFill>
                <a:srgbClr val="FFFFFF"/>
              </a:solidFill>
            </a:endParaRPr>
          </a:p>
        </p:txBody>
      </p:sp>
      <p:sp>
        <p:nvSpPr>
          <p:cNvPr id="749570" name="Rectangle 2"/>
          <p:cNvSpPr>
            <a:spLocks noGrp="1" noChangeArrowheads="1"/>
          </p:cNvSpPr>
          <p:nvPr>
            <p:ph type="body" idx="4294967295"/>
          </p:nvPr>
        </p:nvSpPr>
        <p:spPr>
          <a:xfrm>
            <a:off x="990600" y="1371600"/>
            <a:ext cx="8153400" cy="4267200"/>
          </a:xfrm>
        </p:spPr>
        <p:txBody>
          <a:bodyPr/>
          <a:lstStyle/>
          <a:p>
            <a:pPr marL="338138" indent="-338138"/>
            <a:r>
              <a:rPr lang="en-US" altLang="en-US" sz="2800" smtClean="0">
                <a:latin typeface="Arial" pitchFamily="34" charset="0"/>
                <a:ea typeface="ＭＳ Ｐゴシック" pitchFamily="34" charset="-128"/>
                <a:cs typeface="Arial" pitchFamily="34" charset="0"/>
              </a:rPr>
              <a:t>“Is there a relationship between two categorical variables?”  </a:t>
            </a:r>
          </a:p>
          <a:p>
            <a:pPr marL="338138" indent="-338138">
              <a:buFont typeface="Monotype Sorts"/>
              <a:buNone/>
            </a:pPr>
            <a:r>
              <a:rPr lang="en-US" altLang="en-US" sz="2800" smtClean="0">
                <a:latin typeface="Arial" pitchFamily="34" charset="0"/>
                <a:ea typeface="ＭＳ Ｐゴシック" pitchFamily="34" charset="-128"/>
                <a:cs typeface="Arial" pitchFamily="34" charset="0"/>
              </a:rPr>
              <a:t>    “Are the two variables </a:t>
            </a:r>
            <a:r>
              <a:rPr lang="en-US" altLang="en-US" sz="2800" smtClean="0">
                <a:solidFill>
                  <a:srgbClr val="C00000"/>
                </a:solidFill>
                <a:latin typeface="Arial" pitchFamily="34" charset="0"/>
                <a:ea typeface="ＭＳ Ｐゴシック" pitchFamily="34" charset="-128"/>
                <a:cs typeface="Arial" pitchFamily="34" charset="0"/>
              </a:rPr>
              <a:t>independent</a:t>
            </a:r>
            <a:r>
              <a:rPr lang="en-US" altLang="en-US" sz="2800" smtClean="0">
                <a:latin typeface="Arial" pitchFamily="34" charset="0"/>
                <a:ea typeface="ＭＳ Ｐゴシック" pitchFamily="34" charset="-128"/>
                <a:cs typeface="Arial" pitchFamily="34" charset="0"/>
              </a:rPr>
              <a:t>?”</a:t>
            </a:r>
          </a:p>
          <a:p>
            <a:pPr marL="338138" indent="-338138"/>
            <a:r>
              <a:rPr lang="en-US" altLang="en-US" sz="2800" smtClean="0">
                <a:latin typeface="Arial" pitchFamily="34" charset="0"/>
                <a:ea typeface="ＭＳ Ｐゴシック" pitchFamily="34" charset="-128"/>
                <a:cs typeface="Arial" pitchFamily="34" charset="0"/>
              </a:rPr>
              <a:t>What is Chi-square test?</a:t>
            </a:r>
          </a:p>
          <a:p>
            <a:pPr marL="338138" indent="-338138">
              <a:buFont typeface="Monotype Sorts"/>
              <a:buNone/>
            </a:pPr>
            <a:r>
              <a:rPr lang="en-US" altLang="en-US" sz="2800" smtClean="0">
                <a:latin typeface="Arial" pitchFamily="34" charset="0"/>
                <a:ea typeface="ＭＳ Ｐゴシック" pitchFamily="34" charset="-128"/>
                <a:cs typeface="Arial" pitchFamily="34" charset="0"/>
              </a:rPr>
              <a:t>   How to locate the p-value?</a:t>
            </a:r>
          </a:p>
          <a:p>
            <a:pPr marL="338138" indent="-338138"/>
            <a:r>
              <a:rPr lang="en-US" altLang="en-US" sz="2800" smtClean="0">
                <a:latin typeface="Arial" pitchFamily="34" charset="0"/>
                <a:ea typeface="ＭＳ Ｐゴシック" pitchFamily="34" charset="-128"/>
                <a:cs typeface="Arial" pitchFamily="34" charset="0"/>
              </a:rPr>
              <a:t>How to check Table D?</a:t>
            </a:r>
          </a:p>
        </p:txBody>
      </p:sp>
      <p:sp>
        <p:nvSpPr>
          <p:cNvPr id="47110" name="Rectangle 3"/>
          <p:cNvSpPr>
            <a:spLocks noGrp="1" noChangeArrowheads="1"/>
          </p:cNvSpPr>
          <p:nvPr>
            <p:ph type="title" idx="4294967295"/>
          </p:nvPr>
        </p:nvSpPr>
        <p:spPr>
          <a:xfrm>
            <a:off x="633413" y="450850"/>
            <a:ext cx="7778750" cy="731838"/>
          </a:xfrm>
        </p:spPr>
        <p:txBody>
          <a:bodyPr/>
          <a:lstStyle/>
          <a:p>
            <a:r>
              <a:rPr lang="en-US" altLang="en-US" sz="3200" smtClean="0">
                <a:latin typeface="Arial" pitchFamily="34" charset="0"/>
                <a:ea typeface="ＭＳ Ｐゴシック" pitchFamily="34" charset="-128"/>
                <a:cs typeface="Arial" pitchFamily="34" charset="0"/>
              </a:rPr>
              <a:t>    Relationships:  Categorical Variables</a:t>
            </a:r>
          </a:p>
        </p:txBody>
      </p:sp>
    </p:spTree>
    <p:extLst>
      <p:ext uri="{BB962C8B-B14F-4D97-AF65-F5344CB8AC3E}">
        <p14:creationId xmlns:p14="http://schemas.microsoft.com/office/powerpoint/2010/main" val="3262126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95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95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95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95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95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0"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927100" y="414338"/>
            <a:ext cx="6838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3200" b="1">
                <a:solidFill>
                  <a:srgbClr val="C00000"/>
                </a:solidFill>
              </a:rPr>
              <a:t>Two-Way </a:t>
            </a:r>
            <a:r>
              <a:rPr lang="en-US" altLang="zh-CN" sz="3200" b="1">
                <a:solidFill>
                  <a:srgbClr val="C00000"/>
                </a:solidFill>
              </a:rPr>
              <a:t>Table</a:t>
            </a:r>
            <a:endParaRPr lang="en-US" altLang="en-US" sz="3200" b="1">
              <a:solidFill>
                <a:srgbClr val="C00000"/>
              </a:solidFill>
            </a:endParaRPr>
          </a:p>
        </p:txBody>
      </p:sp>
      <p:sp>
        <p:nvSpPr>
          <p:cNvPr id="48131" name="Rectangle 2"/>
          <p:cNvSpPr>
            <a:spLocks noChangeArrowheads="1"/>
          </p:cNvSpPr>
          <p:nvPr/>
        </p:nvSpPr>
        <p:spPr bwMode="auto">
          <a:xfrm>
            <a:off x="792163" y="1362075"/>
            <a:ext cx="7705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400">
                <a:solidFill>
                  <a:srgbClr val="000000"/>
                </a:solidFill>
              </a:rPr>
              <a:t>A</a:t>
            </a:r>
            <a:r>
              <a:rPr lang="en-US" altLang="en-US" sz="2400" b="1">
                <a:solidFill>
                  <a:srgbClr val="800000"/>
                </a:solidFill>
              </a:rPr>
              <a:t> Two-way Table</a:t>
            </a:r>
            <a:r>
              <a:rPr lang="en-US" altLang="en-US" sz="2400">
                <a:solidFill>
                  <a:srgbClr val="000000"/>
                </a:solidFill>
              </a:rPr>
              <a:t> describes two categorical variables, organizing counts according to a </a:t>
            </a:r>
            <a:r>
              <a:rPr lang="en-US" altLang="en-US" sz="2400" b="1" i="1">
                <a:solidFill>
                  <a:srgbClr val="800000"/>
                </a:solidFill>
              </a:rPr>
              <a:t>row variable</a:t>
            </a:r>
            <a:r>
              <a:rPr lang="en-US" altLang="en-US" sz="2400">
                <a:solidFill>
                  <a:srgbClr val="000000"/>
                </a:solidFill>
              </a:rPr>
              <a:t> and a </a:t>
            </a:r>
            <a:r>
              <a:rPr lang="en-US" altLang="en-US" sz="2400" b="1" i="1">
                <a:solidFill>
                  <a:srgbClr val="800000"/>
                </a:solidFill>
              </a:rPr>
              <a:t>column variable</a:t>
            </a:r>
            <a:r>
              <a:rPr lang="en-US" altLang="en-US" sz="2400" b="1">
                <a:solidFill>
                  <a:srgbClr val="993300"/>
                </a:solidFill>
              </a:rPr>
              <a:t>.</a:t>
            </a:r>
          </a:p>
        </p:txBody>
      </p:sp>
      <p:graphicFrame>
        <p:nvGraphicFramePr>
          <p:cNvPr id="4" name="Table 3"/>
          <p:cNvGraphicFramePr>
            <a:graphicFrameLocks noGrp="1"/>
          </p:cNvGraphicFramePr>
          <p:nvPr/>
        </p:nvGraphicFramePr>
        <p:xfrm>
          <a:off x="1126674" y="2743200"/>
          <a:ext cx="6639630" cy="3489707"/>
        </p:xfrm>
        <a:graphic>
          <a:graphicData uri="http://schemas.openxmlformats.org/drawingml/2006/table">
            <a:tbl>
              <a:tblPr>
                <a:tableStyleId>{69C7853C-536D-4A76-A0AE-DD22124D55A5}</a:tableStyleId>
              </a:tblPr>
              <a:tblGrid>
                <a:gridCol w="3759483"/>
                <a:gridCol w="1110853"/>
                <a:gridCol w="881461"/>
                <a:gridCol w="887833"/>
              </a:tblGrid>
              <a:tr h="11861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Young adults by gender and chance of getting rich</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03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Female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Male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Total</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r h="403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Almost no chance</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96</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98</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194</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r h="705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Some chance, but probably not</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426</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286</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712</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r h="403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 50-50 chance</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696</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720</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1416</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r h="403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 good chance</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663</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758</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1421</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r h="403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Almost certain</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486</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597</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1083</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r h="403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Total</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2367</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2459</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4826</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bl>
          </a:graphicData>
        </a:graphic>
      </p:graphicFrame>
    </p:spTree>
    <p:extLst>
      <p:ext uri="{BB962C8B-B14F-4D97-AF65-F5344CB8AC3E}">
        <p14:creationId xmlns:p14="http://schemas.microsoft.com/office/powerpoint/2010/main" val="2599308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464CD070-E3A7-4A3D-B187-D7A67DD2DA45}" type="slidenum">
              <a:rPr lang="en-US" altLang="en-US" sz="1200">
                <a:solidFill>
                  <a:srgbClr val="FFFFFF"/>
                </a:solidFill>
              </a:rPr>
              <a:pPr eaLnBrk="1" hangingPunct="1">
                <a:lnSpc>
                  <a:spcPct val="80000"/>
                </a:lnSpc>
              </a:pPr>
              <a:t>5</a:t>
            </a:fld>
            <a:endParaRPr lang="en-US" altLang="en-US" sz="1200">
              <a:solidFill>
                <a:srgbClr val="FFFFFF"/>
              </a:solidFill>
            </a:endParaRPr>
          </a:p>
        </p:txBody>
      </p:sp>
      <p:graphicFrame>
        <p:nvGraphicFramePr>
          <p:cNvPr id="7" name="Table 6"/>
          <p:cNvGraphicFramePr>
            <a:graphicFrameLocks noGrp="1"/>
          </p:cNvGraphicFramePr>
          <p:nvPr/>
        </p:nvGraphicFramePr>
        <p:xfrm>
          <a:off x="180747" y="1019174"/>
          <a:ext cx="4442053" cy="2658272"/>
        </p:xfrm>
        <a:graphic>
          <a:graphicData uri="http://schemas.openxmlformats.org/drawingml/2006/table">
            <a:tbl>
              <a:tblPr>
                <a:tableStyleId>{69C7853C-536D-4A76-A0AE-DD22124D55A5}</a:tableStyleId>
              </a:tblPr>
              <a:tblGrid>
                <a:gridCol w="2313088"/>
                <a:gridCol w="747436"/>
                <a:gridCol w="722931"/>
                <a:gridCol w="658598"/>
              </a:tblGrid>
              <a:tr h="2906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Young adults by gender and chance of getting rich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733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Female</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Male</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r h="2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Almost no chance</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96</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98</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194</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r h="4573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Some chance, but probably not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426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286</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712</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r h="2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A 50-50 chance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696</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720</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1416</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r h="2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A good chance</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663</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758</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1421</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r h="2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Almost certain</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486</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597</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1083</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r h="2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Total</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2367</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2459</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4826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FFD780"/>
                    </a:solidFill>
                  </a:tcPr>
                </a:tc>
              </a:tr>
            </a:tbl>
          </a:graphicData>
        </a:graphic>
      </p:graphicFrame>
      <p:graphicFrame>
        <p:nvGraphicFramePr>
          <p:cNvPr id="9" name="Table 8"/>
          <p:cNvGraphicFramePr>
            <a:graphicFrameLocks noGrp="1"/>
          </p:cNvGraphicFramePr>
          <p:nvPr/>
        </p:nvGraphicFramePr>
        <p:xfrm>
          <a:off x="174625" y="3894578"/>
          <a:ext cx="2516188" cy="2933700"/>
        </p:xfrm>
        <a:graphic>
          <a:graphicData uri="http://schemas.openxmlformats.org/drawingml/2006/table">
            <a:tbl>
              <a:tblPr>
                <a:tableStyleId>{284E427A-3D55-4303-BF80-6455036E1DE7}</a:tableStyleId>
              </a:tblPr>
              <a:tblGrid>
                <a:gridCol w="1420813"/>
                <a:gridCol w="1095375"/>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Response</a:t>
                      </a:r>
                      <a:endParaRPr kumimoji="0" lang="en-US" sz="1400" b="1"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Male</a:t>
                      </a:r>
                      <a:endParaRPr kumimoji="0" lang="en-US" sz="1400" b="1"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Almost no chance</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98/2459 = 4.0% </a:t>
                      </a: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Some chance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286/2459 = 11.6%</a:t>
                      </a: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A 50-50 chance</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720/2459 = 29.3%</a:t>
                      </a: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A good chance</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758/2459 = 30.8%</a:t>
                      </a: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Almost certain</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597/2459 = 24.3%</a:t>
                      </a: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r>
            </a:tbl>
          </a:graphicData>
        </a:graphic>
      </p:graphicFrame>
      <p:sp>
        <p:nvSpPr>
          <p:cNvPr id="49157" name="TextBox 7"/>
          <p:cNvSpPr txBox="1">
            <a:spLocks noChangeArrowheads="1"/>
          </p:cNvSpPr>
          <p:nvPr/>
        </p:nvSpPr>
        <p:spPr bwMode="auto">
          <a:xfrm>
            <a:off x="4697413" y="1019175"/>
            <a:ext cx="44132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a:solidFill>
                  <a:srgbClr val="000000"/>
                </a:solidFill>
                <a:cs typeface="Arial" pitchFamily="34" charset="0"/>
              </a:rPr>
              <a:t>Calculate the conditional distribution of opinion among males.</a:t>
            </a:r>
          </a:p>
          <a:p>
            <a:pPr eaLnBrk="1" hangingPunct="1"/>
            <a:r>
              <a:rPr lang="en-US" altLang="en-US" sz="2000">
                <a:solidFill>
                  <a:srgbClr val="000000"/>
                </a:solidFill>
                <a:cs typeface="Arial" pitchFamily="34" charset="0"/>
              </a:rPr>
              <a:t>Examine the relationship between gender and opinion.</a:t>
            </a:r>
          </a:p>
          <a:p>
            <a:pPr eaLnBrk="1" hangingPunct="1"/>
            <a:endParaRPr lang="en-US" altLang="en-US" sz="2000">
              <a:solidFill>
                <a:srgbClr val="000000"/>
              </a:solidFill>
              <a:cs typeface="Arial" pitchFamily="34" charset="0"/>
            </a:endParaRPr>
          </a:p>
        </p:txBody>
      </p:sp>
      <p:sp>
        <p:nvSpPr>
          <p:cNvPr id="13" name="Curved Down Arrow 12"/>
          <p:cNvSpPr/>
          <p:nvPr/>
        </p:nvSpPr>
        <p:spPr>
          <a:xfrm rot="18246188" flipH="1">
            <a:off x="103188" y="2287588"/>
            <a:ext cx="3278187" cy="1106487"/>
          </a:xfrm>
          <a:prstGeom prst="curvedDownArrow">
            <a:avLst>
              <a:gd name="adj1" fmla="val 25000"/>
              <a:gd name="adj2" fmla="val 50000"/>
              <a:gd name="adj3" fmla="val 28504"/>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000000"/>
              </a:solidFill>
              <a:latin typeface="Century Gothic" pitchFamily="34" charset="0"/>
            </a:endParaRPr>
          </a:p>
        </p:txBody>
      </p:sp>
      <p:graphicFrame>
        <p:nvGraphicFramePr>
          <p:cNvPr id="14" name="Table 13"/>
          <p:cNvGraphicFramePr>
            <a:graphicFrameLocks noGrp="1"/>
          </p:cNvGraphicFramePr>
          <p:nvPr/>
        </p:nvGraphicFramePr>
        <p:xfrm>
          <a:off x="2690813" y="3894578"/>
          <a:ext cx="1130300" cy="2938780"/>
        </p:xfrm>
        <a:graphic>
          <a:graphicData uri="http://schemas.openxmlformats.org/drawingml/2006/table">
            <a:tbl>
              <a:tblPr>
                <a:tableStyleId>{284E427A-3D55-4303-BF80-6455036E1DE7}</a:tableStyleId>
              </a:tblPr>
              <a:tblGrid>
                <a:gridCol w="1130300"/>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Female</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96/2367 = 4.1%</a:t>
                      </a: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426/2367 = 18.0%</a:t>
                      </a: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696/2367 = 29.4%</a:t>
                      </a: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663/2367 = 28.0%</a:t>
                      </a: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486/2367 = 20.5%</a:t>
                      </a: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EBECF6"/>
                    </a:solidFill>
                  </a:tcPr>
                </a:tc>
              </a:tr>
            </a:tbl>
          </a:graphicData>
        </a:graphic>
      </p:graphicFrame>
      <p:sp>
        <p:nvSpPr>
          <p:cNvPr id="49160" name="Rectangle 19"/>
          <p:cNvSpPr txBox="1">
            <a:spLocks noChangeArrowheads="1"/>
          </p:cNvSpPr>
          <p:nvPr/>
        </p:nvSpPr>
        <p:spPr bwMode="auto">
          <a:xfrm>
            <a:off x="533400" y="152400"/>
            <a:ext cx="7239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altLang="en-US" sz="3600">
                <a:solidFill>
                  <a:srgbClr val="990000"/>
                </a:solidFill>
                <a:cs typeface="Arial" pitchFamily="34" charset="0"/>
              </a:rPr>
              <a:t>Conditional Distribution</a:t>
            </a:r>
          </a:p>
        </p:txBody>
      </p:sp>
      <p:pic>
        <p:nvPicPr>
          <p:cNvPr id="19" name="Picture 18" descr="fg06_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2750" y="3441700"/>
            <a:ext cx="4887913"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rved Down Arrow 16"/>
          <p:cNvSpPr/>
          <p:nvPr/>
        </p:nvSpPr>
        <p:spPr>
          <a:xfrm rot="10800000" flipH="1">
            <a:off x="2690813" y="5845175"/>
            <a:ext cx="2233612" cy="482600"/>
          </a:xfrm>
          <a:prstGeom prst="curvedDownArrow">
            <a:avLst>
              <a:gd name="adj1" fmla="val 25000"/>
              <a:gd name="adj2" fmla="val 50000"/>
              <a:gd name="adj3" fmla="val 28504"/>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000000"/>
              </a:solidFill>
              <a:latin typeface="Century Gothic" pitchFamily="34" charset="0"/>
            </a:endParaRPr>
          </a:p>
        </p:txBody>
      </p:sp>
    </p:spTree>
    <p:extLst>
      <p:ext uri="{BB962C8B-B14F-4D97-AF65-F5344CB8AC3E}">
        <p14:creationId xmlns:p14="http://schemas.microsoft.com/office/powerpoint/2010/main" val="1694923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8D5982CC-AABF-4908-8136-3847F4B9C034}" type="slidenum">
              <a:rPr lang="en-US" altLang="en-US" sz="1200">
                <a:solidFill>
                  <a:schemeClr val="bg1"/>
                </a:solidFill>
              </a:rPr>
              <a:pPr eaLnBrk="1" hangingPunct="1">
                <a:lnSpc>
                  <a:spcPct val="80000"/>
                </a:lnSpc>
              </a:pPr>
              <a:t>6</a:t>
            </a:fld>
            <a:endParaRPr lang="en-US" altLang="en-US" sz="1200">
              <a:solidFill>
                <a:schemeClr val="bg1"/>
              </a:solidFill>
            </a:endParaRPr>
          </a:p>
        </p:txBody>
      </p:sp>
      <p:sp>
        <p:nvSpPr>
          <p:cNvPr id="51203" name="Rectangle 1"/>
          <p:cNvSpPr>
            <a:spLocks noChangeArrowheads="1"/>
          </p:cNvSpPr>
          <p:nvPr/>
        </p:nvSpPr>
        <p:spPr bwMode="auto">
          <a:xfrm>
            <a:off x="341313" y="1112838"/>
            <a:ext cx="839946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Wingdings" pitchFamily="2" charset="2"/>
              <a:buNone/>
            </a:pPr>
            <a:r>
              <a:rPr lang="en-US" altLang="en-US" sz="2000">
                <a:solidFill>
                  <a:srgbClr val="000000"/>
                </a:solidFill>
              </a:rPr>
              <a:t>Market researchers suspect that background music may affect the mood and buying behavior of customers. One study in a supermarket compared three randomly assigned treatments: no music, French accordion music, and Italian string music. Under each condition, the researchers recorded the numbers of bottles of French, Italian, and other wine purchased. Here is a table that summarizes the data:</a:t>
            </a:r>
          </a:p>
          <a:p>
            <a:pPr eaLnBrk="1" hangingPunct="1">
              <a:buFont typeface="Wingdings" pitchFamily="2" charset="2"/>
              <a:buNone/>
            </a:pPr>
            <a:endParaRPr lang="en-US" altLang="en-US" sz="3200">
              <a:solidFill>
                <a:srgbClr val="000000"/>
              </a:solidFill>
            </a:endParaRPr>
          </a:p>
        </p:txBody>
      </p:sp>
      <p:pic>
        <p:nvPicPr>
          <p:cNvPr id="51204" name="Picture 4" descr="Picture 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9038" y="3067050"/>
            <a:ext cx="44577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0"/>
          <p:cNvSpPr>
            <a:spLocks noChangeArrowheads="1"/>
          </p:cNvSpPr>
          <p:nvPr/>
        </p:nvSpPr>
        <p:spPr bwMode="auto">
          <a:xfrm>
            <a:off x="358775" y="4764088"/>
            <a:ext cx="87852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defRPr/>
            </a:pPr>
            <a:r>
              <a:rPr lang="en-US" b="1" dirty="0">
                <a:solidFill>
                  <a:srgbClr val="E81F30"/>
                </a:solidFill>
                <a:ea typeface="ＭＳ Ｐゴシック" charset="-128"/>
              </a:rPr>
              <a:t>PROBLEM:</a:t>
            </a:r>
          </a:p>
          <a:p>
            <a:pPr marL="342900" indent="-342900">
              <a:spcAft>
                <a:spcPts val="600"/>
              </a:spcAft>
              <a:buFont typeface="+mj-lt"/>
              <a:buAutoNum type="alphaLcPeriod"/>
              <a:defRPr/>
            </a:pPr>
            <a:r>
              <a:rPr lang="en-US" dirty="0">
                <a:ea typeface="ＭＳ Ｐゴシック" charset="-128"/>
              </a:rPr>
              <a:t>Calculate the conditional distribution (in proportions) of the type of wine sold for each treatment.</a:t>
            </a:r>
          </a:p>
          <a:p>
            <a:pPr marL="342900" indent="-342900">
              <a:spcAft>
                <a:spcPts val="600"/>
              </a:spcAft>
              <a:buFont typeface="+mj-lt"/>
              <a:buAutoNum type="alphaLcPeriod"/>
              <a:defRPr/>
            </a:pPr>
            <a:r>
              <a:rPr lang="en-US" dirty="0">
                <a:ea typeface="ＭＳ Ｐゴシック" charset="-128"/>
              </a:rPr>
              <a:t>Make an appropriate graph for comparing the conditional distributions in part a.</a:t>
            </a:r>
          </a:p>
          <a:p>
            <a:pPr marL="342900" indent="-342900">
              <a:spcAft>
                <a:spcPts val="600"/>
              </a:spcAft>
              <a:buFont typeface="+mj-lt"/>
              <a:buAutoNum type="alphaLcPeriod"/>
              <a:defRPr/>
            </a:pPr>
            <a:r>
              <a:rPr lang="en-US" dirty="0">
                <a:ea typeface="ＭＳ Ｐゴシック" charset="-128"/>
              </a:rPr>
              <a:t>Are the distributions of wine purchases under the three music treatments similar or different? </a:t>
            </a:r>
          </a:p>
        </p:txBody>
      </p:sp>
      <p:sp>
        <p:nvSpPr>
          <p:cNvPr id="51206" name="Rectangle 2"/>
          <p:cNvSpPr txBox="1">
            <a:spLocks noChangeArrowheads="1"/>
          </p:cNvSpPr>
          <p:nvPr/>
        </p:nvSpPr>
        <p:spPr bwMode="auto">
          <a:xfrm>
            <a:off x="533400" y="152400"/>
            <a:ext cx="86106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altLang="en-US" sz="3600">
                <a:solidFill>
                  <a:schemeClr val="accent1"/>
                </a:solidFill>
                <a:cs typeface="Arial" pitchFamily="34" charset="0"/>
              </a:rPr>
              <a:t>Two-Way Tables</a:t>
            </a:r>
          </a:p>
        </p:txBody>
      </p:sp>
    </p:spTree>
    <p:extLst>
      <p:ext uri="{BB962C8B-B14F-4D97-AF65-F5344CB8AC3E}">
        <p14:creationId xmlns:p14="http://schemas.microsoft.com/office/powerpoint/2010/main" val="394964353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00072" y="295280"/>
            <a:ext cx="8328025" cy="1219200"/>
          </a:xfrm>
        </p:spPr>
        <p:txBody>
          <a:bodyPr>
            <a:normAutofit/>
          </a:bodyPr>
          <a:lstStyle/>
          <a:p>
            <a:pPr eaLnBrk="1" hangingPunct="1"/>
            <a:r>
              <a:rPr lang="en-US" altLang="en-US" sz="3600" dirty="0" smtClean="0">
                <a:latin typeface="Gill Sans" charset="0"/>
                <a:ea typeface="ＭＳ Ｐゴシック" pitchFamily="34" charset="-128"/>
              </a:rPr>
              <a:t>Two-Way Tables</a:t>
            </a:r>
          </a:p>
        </p:txBody>
      </p:sp>
      <p:sp>
        <p:nvSpPr>
          <p:cNvPr id="6" name="Rectangle 3"/>
          <p:cNvSpPr>
            <a:spLocks noGrp="1" noChangeArrowheads="1"/>
          </p:cNvSpPr>
          <p:nvPr>
            <p:ph sz="quarter" idx="2"/>
          </p:nvPr>
        </p:nvSpPr>
        <p:spPr>
          <a:xfrm>
            <a:off x="285742" y="1890725"/>
            <a:ext cx="8486783" cy="4781550"/>
          </a:xfrm>
        </p:spPr>
        <p:txBody>
          <a:bodyPr>
            <a:normAutofit fontScale="85000" lnSpcReduction="10000"/>
          </a:bodyPr>
          <a:lstStyle/>
          <a:p>
            <a:r>
              <a:rPr lang="en-US" sz="3100" dirty="0">
                <a:latin typeface="Arial" panose="020B0604020202020204" pitchFamily="34" charset="0"/>
                <a:cs typeface="Arial" panose="020B0604020202020204" pitchFamily="34" charset="0"/>
              </a:rPr>
              <a:t>The two-sample </a:t>
            </a:r>
            <a:r>
              <a:rPr lang="en-US" sz="3100" i="1" dirty="0" smtClean="0">
                <a:latin typeface="Arial" panose="020B0604020202020204" pitchFamily="34" charset="0"/>
                <a:cs typeface="Arial" panose="020B0604020202020204" pitchFamily="34" charset="0"/>
              </a:rPr>
              <a:t>t</a:t>
            </a:r>
            <a:r>
              <a:rPr lang="en-US" sz="3100" dirty="0" smtClean="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procedures of Chapter </a:t>
            </a:r>
            <a:r>
              <a:rPr lang="en-US" sz="3100" dirty="0" smtClean="0">
                <a:latin typeface="Arial" panose="020B0604020202020204" pitchFamily="34" charset="0"/>
                <a:cs typeface="Arial" panose="020B0604020202020204" pitchFamily="34" charset="0"/>
              </a:rPr>
              <a:t>21 </a:t>
            </a:r>
            <a:r>
              <a:rPr lang="en-US" sz="3100" dirty="0">
                <a:latin typeface="Arial" panose="020B0604020202020204" pitchFamily="34" charset="0"/>
                <a:cs typeface="Arial" panose="020B0604020202020204" pitchFamily="34" charset="0"/>
              </a:rPr>
              <a:t>allow us to compare </a:t>
            </a:r>
            <a:r>
              <a:rPr lang="en-US" sz="3100">
                <a:latin typeface="Arial" panose="020B0604020202020204" pitchFamily="34" charset="0"/>
                <a:cs typeface="Arial" panose="020B0604020202020204" pitchFamily="34" charset="0"/>
              </a:rPr>
              <a:t>the </a:t>
            </a:r>
            <a:r>
              <a:rPr lang="en-US" sz="3100" smtClean="0">
                <a:latin typeface="Arial" panose="020B0604020202020204" pitchFamily="34" charset="0"/>
                <a:cs typeface="Arial" panose="020B0604020202020204" pitchFamily="34" charset="0"/>
              </a:rPr>
              <a:t>mean </a:t>
            </a:r>
            <a:r>
              <a:rPr lang="en-US" sz="3100" dirty="0">
                <a:latin typeface="Arial" panose="020B0604020202020204" pitchFamily="34" charset="0"/>
                <a:cs typeface="Arial" panose="020B0604020202020204" pitchFamily="34" charset="0"/>
              </a:rPr>
              <a:t>in two groups, either two populations or two treatment groups in </a:t>
            </a:r>
            <a:r>
              <a:rPr lang="en-US" sz="3100" dirty="0" smtClean="0">
                <a:latin typeface="Arial" panose="020B0604020202020204" pitchFamily="34" charset="0"/>
                <a:cs typeface="Arial" panose="020B0604020202020204" pitchFamily="34" charset="0"/>
              </a:rPr>
              <a:t>an experiment.</a:t>
            </a:r>
          </a:p>
          <a:p>
            <a:r>
              <a:rPr lang="en-US" sz="3100" dirty="0">
                <a:latin typeface="Arial" panose="020B0604020202020204" pitchFamily="34" charset="0"/>
                <a:cs typeface="Arial" panose="020B0604020202020204" pitchFamily="34" charset="0"/>
              </a:rPr>
              <a:t>When there are </a:t>
            </a:r>
            <a:r>
              <a:rPr lang="en-US" sz="3100" dirty="0" smtClean="0">
                <a:latin typeface="Arial" panose="020B0604020202020204" pitchFamily="34" charset="0"/>
                <a:cs typeface="Arial" panose="020B0604020202020204" pitchFamily="34" charset="0"/>
              </a:rPr>
              <a:t>more than </a:t>
            </a:r>
            <a:r>
              <a:rPr lang="en-US" sz="3100" dirty="0">
                <a:latin typeface="Arial" panose="020B0604020202020204" pitchFamily="34" charset="0"/>
                <a:cs typeface="Arial" panose="020B0604020202020204" pitchFamily="34" charset="0"/>
              </a:rPr>
              <a:t>two outcomes, or when we want to compare more than two groups, we need </a:t>
            </a:r>
            <a:r>
              <a:rPr lang="en-US" sz="3100" dirty="0" smtClean="0">
                <a:latin typeface="Arial" panose="020B0604020202020204" pitchFamily="34" charset="0"/>
                <a:cs typeface="Arial" panose="020B0604020202020204" pitchFamily="34" charset="0"/>
              </a:rPr>
              <a:t>a new </a:t>
            </a:r>
            <a:r>
              <a:rPr lang="en-US" sz="3100" dirty="0">
                <a:latin typeface="Arial" panose="020B0604020202020204" pitchFamily="34" charset="0"/>
                <a:cs typeface="Arial" panose="020B0604020202020204" pitchFamily="34" charset="0"/>
              </a:rPr>
              <a:t>statistical </a:t>
            </a:r>
            <a:r>
              <a:rPr lang="en-US" sz="3100" dirty="0" smtClean="0">
                <a:latin typeface="Arial" panose="020B0604020202020204" pitchFamily="34" charset="0"/>
                <a:cs typeface="Arial" panose="020B0604020202020204" pitchFamily="34" charset="0"/>
              </a:rPr>
              <a:t>test.</a:t>
            </a:r>
          </a:p>
          <a:p>
            <a:r>
              <a:rPr lang="en-US" sz="3100" dirty="0" smtClean="0">
                <a:latin typeface="Arial" panose="020B0604020202020204" pitchFamily="34" charset="0"/>
                <a:cs typeface="Arial" panose="020B0604020202020204" pitchFamily="34" charset="0"/>
              </a:rPr>
              <a:t>The </a:t>
            </a:r>
            <a:r>
              <a:rPr lang="en-US" sz="3100" dirty="0">
                <a:latin typeface="Arial" panose="020B0604020202020204" pitchFamily="34" charset="0"/>
                <a:cs typeface="Arial" panose="020B0604020202020204" pitchFamily="34" charset="0"/>
              </a:rPr>
              <a:t>new test addresses a general question: </a:t>
            </a:r>
            <a:r>
              <a:rPr lang="en-US" sz="3100" dirty="0" smtClean="0">
                <a:latin typeface="Arial" panose="020B0604020202020204" pitchFamily="34" charset="0"/>
                <a:cs typeface="Arial" panose="020B0604020202020204" pitchFamily="34" charset="0"/>
              </a:rPr>
              <a:t>Is </a:t>
            </a:r>
            <a:r>
              <a:rPr lang="en-US" sz="3100" dirty="0">
                <a:latin typeface="Arial" panose="020B0604020202020204" pitchFamily="34" charset="0"/>
                <a:cs typeface="Arial" panose="020B0604020202020204" pitchFamily="34" charset="0"/>
              </a:rPr>
              <a:t>there a </a:t>
            </a:r>
            <a:r>
              <a:rPr lang="en-US" sz="3100" dirty="0" smtClean="0">
                <a:latin typeface="Arial" panose="020B0604020202020204" pitchFamily="34" charset="0"/>
                <a:cs typeface="Arial" panose="020B0604020202020204" pitchFamily="34" charset="0"/>
              </a:rPr>
              <a:t>relationship between </a:t>
            </a:r>
            <a:r>
              <a:rPr lang="en-US" sz="3100" dirty="0">
                <a:latin typeface="Arial" panose="020B0604020202020204" pitchFamily="34" charset="0"/>
                <a:cs typeface="Arial" panose="020B0604020202020204" pitchFamily="34" charset="0"/>
              </a:rPr>
              <a:t>two categorical variables</a:t>
            </a:r>
            <a:r>
              <a:rPr lang="en-US" sz="3100" dirty="0" smtClean="0">
                <a:latin typeface="Arial" panose="020B0604020202020204" pitchFamily="34" charset="0"/>
                <a:cs typeface="Arial" panose="020B0604020202020204" pitchFamily="34" charset="0"/>
              </a:rPr>
              <a:t>?</a:t>
            </a:r>
          </a:p>
          <a:p>
            <a:r>
              <a:rPr lang="en-US" sz="3100" dirty="0">
                <a:solidFill>
                  <a:srgbClr val="FF0000"/>
                </a:solidFill>
                <a:latin typeface="Arial" panose="020B0604020202020204" pitchFamily="34" charset="0"/>
                <a:cs typeface="Arial" panose="020B0604020202020204" pitchFamily="34" charset="0"/>
              </a:rPr>
              <a:t>Two-way tables of counts</a:t>
            </a:r>
            <a:r>
              <a:rPr lang="en-US" sz="3100" dirty="0">
                <a:latin typeface="Arial" panose="020B0604020202020204" pitchFamily="34" charset="0"/>
                <a:cs typeface="Arial" panose="020B0604020202020204" pitchFamily="34" charset="0"/>
              </a:rPr>
              <a:t> </a:t>
            </a:r>
            <a:r>
              <a:rPr lang="en-US" sz="3100" dirty="0" smtClean="0">
                <a:latin typeface="Arial" panose="020B0604020202020204" pitchFamily="34" charset="0"/>
                <a:cs typeface="Arial" panose="020B0604020202020204" pitchFamily="34" charset="0"/>
              </a:rPr>
              <a:t>can </a:t>
            </a:r>
            <a:r>
              <a:rPr lang="en-US" sz="3100" dirty="0">
                <a:latin typeface="Arial" panose="020B0604020202020204" pitchFamily="34" charset="0"/>
                <a:cs typeface="Arial" panose="020B0604020202020204" pitchFamily="34" charset="0"/>
              </a:rPr>
              <a:t>be used to describe relationships between any two categorical variables.</a:t>
            </a:r>
          </a:p>
          <a:p>
            <a:endParaRPr lang="en-US" sz="3600" dirty="0" smtClean="0">
              <a:latin typeface="Arial" panose="020B0604020202020204" pitchFamily="34" charset="0"/>
              <a:cs typeface="Arial" panose="020B0604020202020204" pitchFamily="34" charset="0"/>
            </a:endParaRPr>
          </a:p>
        </p:txBody>
      </p:sp>
      <p:sp>
        <p:nvSpPr>
          <p:cNvPr id="7" name="Rectangle 6"/>
          <p:cNvSpPr/>
          <p:nvPr/>
        </p:nvSpPr>
        <p:spPr>
          <a:xfrm>
            <a:off x="285742" y="5343903"/>
            <a:ext cx="8486783" cy="8568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42986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pPr>
            <a:fld id="{A206E571-9DE3-4399-8A5E-E3534CB2A737}" type="slidenum">
              <a:rPr lang="en-US" altLang="en-US" sz="1200">
                <a:solidFill>
                  <a:schemeClr val="bg1"/>
                </a:solidFill>
              </a:rPr>
              <a:pPr eaLnBrk="1" hangingPunct="1">
                <a:lnSpc>
                  <a:spcPct val="80000"/>
                </a:lnSpc>
              </a:pPr>
              <a:t>8</a:t>
            </a:fld>
            <a:endParaRPr lang="en-US" altLang="en-US" sz="1200">
              <a:solidFill>
                <a:schemeClr val="bg1"/>
              </a:solidFill>
            </a:endParaRPr>
          </a:p>
        </p:txBody>
      </p:sp>
      <p:pic>
        <p:nvPicPr>
          <p:cNvPr id="52227" name="Picture 4"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47625"/>
            <a:ext cx="29527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Object 2"/>
          <p:cNvGraphicFramePr>
            <a:graphicFrameLocks noChangeAspect="1"/>
          </p:cNvGraphicFramePr>
          <p:nvPr/>
        </p:nvGraphicFramePr>
        <p:xfrm>
          <a:off x="685800" y="1906588"/>
          <a:ext cx="6497638" cy="719137"/>
        </p:xfrm>
        <a:graphic>
          <a:graphicData uri="http://schemas.openxmlformats.org/presentationml/2006/ole">
            <mc:AlternateContent xmlns:mc="http://schemas.openxmlformats.org/markup-compatibility/2006">
              <mc:Choice xmlns:v="urn:schemas-microsoft-com:vml" Requires="v">
                <p:oleObj spid="_x0000_s1077" name="Equation" r:id="rId4" imgW="4800600" imgH="533400" progId="Equation.3">
                  <p:embed/>
                </p:oleObj>
              </mc:Choice>
              <mc:Fallback>
                <p:oleObj name="Equation" r:id="rId4" imgW="4800600" imgH="533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06588"/>
                        <a:ext cx="6497638"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7" name="Object 3"/>
          <p:cNvGraphicFramePr>
            <a:graphicFrameLocks noChangeAspect="1"/>
          </p:cNvGraphicFramePr>
          <p:nvPr/>
        </p:nvGraphicFramePr>
        <p:xfrm>
          <a:off x="685800" y="2905125"/>
          <a:ext cx="7640638" cy="727075"/>
        </p:xfrm>
        <a:graphic>
          <a:graphicData uri="http://schemas.openxmlformats.org/presentationml/2006/ole">
            <mc:AlternateContent xmlns:mc="http://schemas.openxmlformats.org/markup-compatibility/2006">
              <mc:Choice xmlns:v="urn:schemas-microsoft-com:vml" Requires="v">
                <p:oleObj spid="_x0000_s1078" name="Equation" r:id="rId6" imgW="5588000" imgH="533400" progId="Equation.3">
                  <p:embed/>
                </p:oleObj>
              </mc:Choice>
              <mc:Fallback>
                <p:oleObj name="Equation" r:id="rId6" imgW="5588000" imgH="533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905125"/>
                        <a:ext cx="7640638"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 name="Object 4"/>
          <p:cNvGraphicFramePr>
            <a:graphicFrameLocks noChangeAspect="1"/>
          </p:cNvGraphicFramePr>
          <p:nvPr/>
        </p:nvGraphicFramePr>
        <p:xfrm>
          <a:off x="685800" y="3981450"/>
          <a:ext cx="7243763" cy="736600"/>
        </p:xfrm>
        <a:graphic>
          <a:graphicData uri="http://schemas.openxmlformats.org/presentationml/2006/ole">
            <mc:AlternateContent xmlns:mc="http://schemas.openxmlformats.org/markup-compatibility/2006">
              <mc:Choice xmlns:v="urn:schemas-microsoft-com:vml" Requires="v">
                <p:oleObj spid="_x0000_s1079" name="Equation" r:id="rId8" imgW="5232400" imgH="533400" progId="Equation.3">
                  <p:embed/>
                </p:oleObj>
              </mc:Choice>
              <mc:Fallback>
                <p:oleObj name="Equation" r:id="rId8" imgW="5232400" imgH="533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981450"/>
                        <a:ext cx="7243763"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9" name="Picture 10" descr="Picture 10.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1150" y="1477963"/>
            <a:ext cx="8015288"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11"/>
          <p:cNvSpPr>
            <a:spLocks noChangeArrowheads="1"/>
          </p:cNvSpPr>
          <p:nvPr/>
        </p:nvSpPr>
        <p:spPr bwMode="auto">
          <a:xfrm>
            <a:off x="144463" y="5389563"/>
            <a:ext cx="88471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a:t>The type of wine that customers buy seems to differ considerably across the three music treatments. Sales of Italian wine are very low (1.3%) when French music is playing but are higher when Italian music (22.6%) or no music (13.1%) is playing. French wine appears popular in this market, selling well under all music conditions but notably better when French music is playing. For all three music treatments, the percent of Other wine purchases was similar.</a:t>
            </a:r>
          </a:p>
        </p:txBody>
      </p:sp>
      <p:sp>
        <p:nvSpPr>
          <p:cNvPr id="52233" name="Rectangle 2"/>
          <p:cNvSpPr txBox="1">
            <a:spLocks noChangeArrowheads="1"/>
          </p:cNvSpPr>
          <p:nvPr/>
        </p:nvSpPr>
        <p:spPr bwMode="auto">
          <a:xfrm>
            <a:off x="533400" y="152400"/>
            <a:ext cx="86106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altLang="en-US" sz="3600">
                <a:solidFill>
                  <a:schemeClr val="accent1"/>
                </a:solidFill>
                <a:cs typeface="Arial" pitchFamily="34" charset="0"/>
              </a:rPr>
              <a:t>Two-Way Tables</a:t>
            </a:r>
          </a:p>
        </p:txBody>
      </p:sp>
    </p:spTree>
    <p:extLst>
      <p:ext uri="{BB962C8B-B14F-4D97-AF65-F5344CB8AC3E}">
        <p14:creationId xmlns:p14="http://schemas.microsoft.com/office/powerpoint/2010/main" val="15920922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5950" y="401638"/>
            <a:ext cx="6508750" cy="609600"/>
          </a:xfrm>
        </p:spPr>
        <p:txBody>
          <a:bodyPr/>
          <a:lstStyle/>
          <a:p>
            <a:r>
              <a:rPr lang="en-US" altLang="en-US" sz="3200" smtClean="0">
                <a:latin typeface="Arial" pitchFamily="34" charset="0"/>
                <a:ea typeface="ＭＳ Ｐゴシック" pitchFamily="34" charset="-128"/>
                <a:cs typeface="Arial" pitchFamily="34" charset="0"/>
              </a:rPr>
              <a:t>What Is Chi-Square Test?</a:t>
            </a:r>
          </a:p>
        </p:txBody>
      </p:sp>
      <p:pic>
        <p:nvPicPr>
          <p:cNvPr id="532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8" y="1190625"/>
            <a:ext cx="896302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5374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6357</TotalTime>
  <Words>1731</Words>
  <Application>Microsoft Office PowerPoint</Application>
  <PresentationFormat>On-screen Show (4:3)</PresentationFormat>
  <Paragraphs>230</Paragraphs>
  <Slides>20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Flow</vt:lpstr>
      <vt:lpstr>Equation</vt:lpstr>
      <vt:lpstr>CHAPTER 25: Two Categorical Variables:  The Chi-Square Test</vt:lpstr>
      <vt:lpstr>In Chapter 25, We Cover …</vt:lpstr>
      <vt:lpstr>    Relationships:  Categorical Variables</vt:lpstr>
      <vt:lpstr>PowerPoint Presentation</vt:lpstr>
      <vt:lpstr>PowerPoint Presentation</vt:lpstr>
      <vt:lpstr>PowerPoint Presentation</vt:lpstr>
      <vt:lpstr>Two-Way Tables</vt:lpstr>
      <vt:lpstr>PowerPoint Presentation</vt:lpstr>
      <vt:lpstr>What Is Chi-Square Test?</vt:lpstr>
      <vt:lpstr> Hypothesis Test</vt:lpstr>
      <vt:lpstr>  Multiple Comparisons</vt:lpstr>
      <vt:lpstr>Expected Counts in Two-Way Tables</vt:lpstr>
      <vt:lpstr>PowerPoint Presentation</vt:lpstr>
      <vt:lpstr>The Chi-Square Statistic</vt:lpstr>
      <vt:lpstr> Chi-Square Calculation</vt:lpstr>
      <vt:lpstr>Cell Counts Required for the  Chi-Square Test</vt:lpstr>
      <vt:lpstr>Data Analysis for Chi-Square</vt:lpstr>
      <vt:lpstr>Uses of the Chi-Square Test</vt:lpstr>
      <vt:lpstr>The Chi-Square Distributions*</vt:lpstr>
      <vt:lpstr>Using the Chi-Square Table*</vt:lpstr>
    </vt:vector>
  </TitlesOfParts>
  <Company>ISD 194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  Getting Started</dc:title>
  <dc:creator>drmark.gebert@gmail.com</dc:creator>
  <cp:lastModifiedBy>Anzhi Li</cp:lastModifiedBy>
  <cp:revision>446</cp:revision>
  <dcterms:created xsi:type="dcterms:W3CDTF">2011-07-11T00:21:16Z</dcterms:created>
  <dcterms:modified xsi:type="dcterms:W3CDTF">2015-11-23T17:45:39Z</dcterms:modified>
</cp:coreProperties>
</file>