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50" r:id="rId1"/>
  </p:sldMasterIdLst>
  <p:notesMasterIdLst>
    <p:notesMasterId r:id="rId28"/>
  </p:notesMasterIdLst>
  <p:sldIdLst>
    <p:sldId id="297" r:id="rId2"/>
    <p:sldId id="334" r:id="rId3"/>
    <p:sldId id="335" r:id="rId4"/>
    <p:sldId id="336" r:id="rId5"/>
    <p:sldId id="351" r:id="rId6"/>
    <p:sldId id="337" r:id="rId7"/>
    <p:sldId id="338" r:id="rId8"/>
    <p:sldId id="339" r:id="rId9"/>
    <p:sldId id="340" r:id="rId10"/>
    <p:sldId id="352" r:id="rId11"/>
    <p:sldId id="342" r:id="rId12"/>
    <p:sldId id="343" r:id="rId13"/>
    <p:sldId id="361" r:id="rId14"/>
    <p:sldId id="362" r:id="rId15"/>
    <p:sldId id="346" r:id="rId16"/>
    <p:sldId id="363" r:id="rId17"/>
    <p:sldId id="353" r:id="rId18"/>
    <p:sldId id="347" r:id="rId19"/>
    <p:sldId id="354" r:id="rId20"/>
    <p:sldId id="355" r:id="rId21"/>
    <p:sldId id="359" r:id="rId22"/>
    <p:sldId id="360" r:id="rId23"/>
    <p:sldId id="349" r:id="rId24"/>
    <p:sldId id="356" r:id="rId25"/>
    <p:sldId id="358" r:id="rId26"/>
    <p:sldId id="357"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man, Jodi" initials="IJ" lastIdx="3" clrIdx="0"/>
  <p:cmAuthor id="1" name="Copyeditor" initials="CE-JAM" lastIdx="11" clrIdx="1"/>
  <p:cmAuthor id="2" name="Mark Gebert" initials="M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1D25"/>
    <a:srgbClr val="EEEFD6"/>
    <a:srgbClr val="DF584A"/>
    <a:srgbClr val="F7B3BA"/>
    <a:srgbClr val="FFD7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33" autoAdjust="0"/>
    <p:restoredTop sz="94184" autoAdjust="0"/>
  </p:normalViewPr>
  <p:slideViewPr>
    <p:cSldViewPr snapToGrid="0" snapToObjects="1">
      <p:cViewPr>
        <p:scale>
          <a:sx n="100" d="100"/>
          <a:sy n="100" d="100"/>
        </p:scale>
        <p:origin x="-4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8B5C72A-7EE3-455A-95E1-A79A80A99B89}" type="datetime1">
              <a:rPr lang="en-US"/>
              <a:pPr/>
              <a:t>11/17/2015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77005B84-EFC2-4FBC-92CC-9968AC703331}" type="slidenum">
              <a:rPr lang="en-US"/>
              <a:pPr/>
              <a:t>‹#›</a:t>
            </a:fld>
            <a:endParaRPr lang="en-US"/>
          </a:p>
        </p:txBody>
      </p:sp>
    </p:spTree>
    <p:extLst>
      <p:ext uri="{BB962C8B-B14F-4D97-AF65-F5344CB8AC3E}">
        <p14:creationId xmlns:p14="http://schemas.microsoft.com/office/powerpoint/2010/main" val="205320723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dirty="0" smtClean="0">
                <a:latin typeface="Calibri" pitchFamily="34" charset="0"/>
              </a:rPr>
              <a:t>Basic Practice of Statistics - 3rd Edition</a:t>
            </a:r>
          </a:p>
        </p:txBody>
      </p:sp>
      <p:sp>
        <p:nvSpPr>
          <p:cNvPr id="17410"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fontAlgn="base" hangingPunct="1">
              <a:spcBef>
                <a:spcPct val="0"/>
              </a:spcBef>
              <a:spcAft>
                <a:spcPct val="0"/>
              </a:spcAft>
            </a:pPr>
            <a:r>
              <a:rPr lang="en-US" sz="1200" dirty="0" smtClean="0">
                <a:latin typeface="Calibri" pitchFamily="34" charset="0"/>
              </a:rPr>
              <a:t>Chapter 5</a:t>
            </a:r>
          </a:p>
        </p:txBody>
      </p:sp>
      <p:sp>
        <p:nvSpPr>
          <p:cNvPr id="1741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1E4F941F-3703-4FA3-9604-6DD1AF4F6829}" type="slidenum">
              <a:rPr lang="en-US" sz="1200">
                <a:latin typeface="Calibri" pitchFamily="34" charset="0"/>
              </a:rPr>
              <a:pPr eaLnBrk="1" hangingPunct="1"/>
              <a:t>1</a:t>
            </a:fld>
            <a:endParaRPr lang="en-US" sz="1200" dirty="0">
              <a:latin typeface="Calibri" pitchFamily="34" charset="0"/>
            </a:endParaRPr>
          </a:p>
        </p:txBody>
      </p:sp>
      <p:sp>
        <p:nvSpPr>
          <p:cNvPr id="17412"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ea typeface="ＭＳ Ｐゴシック" pitchFamily="34" charset="-128"/>
            </a:endParaRPr>
          </a:p>
        </p:txBody>
      </p:sp>
    </p:spTree>
    <p:extLst>
      <p:ext uri="{BB962C8B-B14F-4D97-AF65-F5344CB8AC3E}">
        <p14:creationId xmlns:p14="http://schemas.microsoft.com/office/powerpoint/2010/main" val="111373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DC0D67D-5ACF-4845-8484-B7FFE2C6F903}" type="slidenum">
              <a:rPr lang="en-US" altLang="en-US" sz="1200">
                <a:latin typeface="Calibri" pitchFamily="34" charset="0"/>
              </a:rPr>
              <a:pPr eaLnBrk="1" hangingPunct="1"/>
              <a:t>15</a:t>
            </a:fld>
            <a:endParaRPr lang="en-US" altLang="en-US" sz="1200">
              <a:latin typeface="Calibri" pitchFamily="34" charset="0"/>
            </a:endParaRPr>
          </a:p>
        </p:txBody>
      </p:sp>
    </p:spTree>
    <p:extLst>
      <p:ext uri="{BB962C8B-B14F-4D97-AF65-F5344CB8AC3E}">
        <p14:creationId xmlns:p14="http://schemas.microsoft.com/office/powerpoint/2010/main" val="838840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BDC23AD4-3CF6-4135-B621-D56465F45E54}" type="slidenum">
              <a:rPr lang="en-US" altLang="en-US">
                <a:latin typeface="Calibri" pitchFamily="34" charset="0"/>
              </a:rPr>
              <a:pPr eaLnBrk="1" hangingPunct="1"/>
              <a:t>16</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DC0D67D-5ACF-4845-8484-B7FFE2C6F903}" type="slidenum">
              <a:rPr lang="en-US" altLang="en-US" sz="1200">
                <a:latin typeface="Calibri" pitchFamily="34" charset="0"/>
              </a:rPr>
              <a:pPr eaLnBrk="1" hangingPunct="1"/>
              <a:t>17</a:t>
            </a:fld>
            <a:endParaRPr lang="en-US" altLang="en-US" sz="1200">
              <a:latin typeface="Calibri" pitchFamily="34" charset="0"/>
            </a:endParaRPr>
          </a:p>
        </p:txBody>
      </p:sp>
    </p:spTree>
    <p:extLst>
      <p:ext uri="{BB962C8B-B14F-4D97-AF65-F5344CB8AC3E}">
        <p14:creationId xmlns:p14="http://schemas.microsoft.com/office/powerpoint/2010/main" val="3489038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18</a:t>
            </a:fld>
            <a:endParaRPr lang="en-US" altLang="en-US" sz="1200">
              <a:latin typeface="Calibri" pitchFamily="34" charset="0"/>
            </a:endParaRPr>
          </a:p>
        </p:txBody>
      </p:sp>
    </p:spTree>
    <p:extLst>
      <p:ext uri="{BB962C8B-B14F-4D97-AF65-F5344CB8AC3E}">
        <p14:creationId xmlns:p14="http://schemas.microsoft.com/office/powerpoint/2010/main" val="1024460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19</a:t>
            </a:fld>
            <a:endParaRPr lang="en-US" altLang="en-US" sz="1200">
              <a:latin typeface="Calibri" pitchFamily="34" charset="0"/>
            </a:endParaRPr>
          </a:p>
        </p:txBody>
      </p:sp>
    </p:spTree>
    <p:extLst>
      <p:ext uri="{BB962C8B-B14F-4D97-AF65-F5344CB8AC3E}">
        <p14:creationId xmlns:p14="http://schemas.microsoft.com/office/powerpoint/2010/main" val="3975314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19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7A9FDEC4-4EC8-4A61-8149-B1B9E2ABB6C5}" type="slidenum">
              <a:rPr lang="en-US" altLang="en-US" sz="1200">
                <a:latin typeface="Calibri" pitchFamily="34" charset="0"/>
              </a:rPr>
              <a:pPr eaLnBrk="1" hangingPunct="1"/>
              <a:t>20</a:t>
            </a:fld>
            <a:endParaRPr lang="en-US" altLang="en-US" sz="1200">
              <a:latin typeface="Calibri" pitchFamily="34" charset="0"/>
            </a:endParaRPr>
          </a:p>
        </p:txBody>
      </p:sp>
    </p:spTree>
    <p:extLst>
      <p:ext uri="{BB962C8B-B14F-4D97-AF65-F5344CB8AC3E}">
        <p14:creationId xmlns:p14="http://schemas.microsoft.com/office/powerpoint/2010/main" val="186031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60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E4A19904-A893-431C-BC23-67B6FE7FB331}" type="slidenum">
              <a:rPr lang="en-US" altLang="en-US" sz="1200">
                <a:latin typeface="Calibri" pitchFamily="34" charset="0"/>
              </a:rPr>
              <a:pPr eaLnBrk="1" hangingPunct="1"/>
              <a:t>23</a:t>
            </a:fld>
            <a:endParaRPr lang="en-US" altLang="en-US" sz="1200">
              <a:latin typeface="Calibri" pitchFamily="34" charset="0"/>
            </a:endParaRPr>
          </a:p>
        </p:txBody>
      </p:sp>
    </p:spTree>
    <p:extLst>
      <p:ext uri="{BB962C8B-B14F-4D97-AF65-F5344CB8AC3E}">
        <p14:creationId xmlns:p14="http://schemas.microsoft.com/office/powerpoint/2010/main" val="4049320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308B80B2-07F7-4060-998E-2BF5F7F185BB}" type="slidenum">
              <a:rPr lang="en-US" altLang="en-US" sz="1200">
                <a:latin typeface="Calibri" pitchFamily="34" charset="0"/>
              </a:rPr>
              <a:pPr eaLnBrk="1" hangingPunct="1"/>
              <a:t>7</a:t>
            </a:fld>
            <a:endParaRPr lang="en-US" altLang="en-US" sz="1200" dirty="0">
              <a:latin typeface="Calibri" pitchFamily="34" charset="0"/>
            </a:endParaRPr>
          </a:p>
        </p:txBody>
      </p:sp>
    </p:spTree>
    <p:extLst>
      <p:ext uri="{BB962C8B-B14F-4D97-AF65-F5344CB8AC3E}">
        <p14:creationId xmlns:p14="http://schemas.microsoft.com/office/powerpoint/2010/main" val="2825462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60D45278-F177-4461-A6C2-6DE788318402}" type="slidenum">
              <a:rPr lang="en-US" altLang="en-US" sz="1200">
                <a:latin typeface="Calibri" pitchFamily="34" charset="0"/>
              </a:rPr>
              <a:pPr eaLnBrk="1" hangingPunct="1"/>
              <a:t>8</a:t>
            </a:fld>
            <a:endParaRPr lang="en-US" altLang="en-US" sz="1200" dirty="0">
              <a:latin typeface="Calibri" pitchFamily="34" charset="0"/>
            </a:endParaRPr>
          </a:p>
        </p:txBody>
      </p:sp>
    </p:spTree>
    <p:extLst>
      <p:ext uri="{BB962C8B-B14F-4D97-AF65-F5344CB8AC3E}">
        <p14:creationId xmlns:p14="http://schemas.microsoft.com/office/powerpoint/2010/main" val="1774781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C8CEB07-9878-477B-87BA-164B58B4BAFF}" type="slidenum">
              <a:rPr lang="en-US" altLang="en-US" sz="1200">
                <a:latin typeface="Calibri" pitchFamily="34" charset="0"/>
              </a:rPr>
              <a:pPr eaLnBrk="1" hangingPunct="1"/>
              <a:t>9</a:t>
            </a:fld>
            <a:endParaRPr lang="en-US" altLang="en-US" sz="1200" dirty="0">
              <a:latin typeface="Calibri" pitchFamily="34" charset="0"/>
            </a:endParaRPr>
          </a:p>
        </p:txBody>
      </p:sp>
    </p:spTree>
    <p:extLst>
      <p:ext uri="{BB962C8B-B14F-4D97-AF65-F5344CB8AC3E}">
        <p14:creationId xmlns:p14="http://schemas.microsoft.com/office/powerpoint/2010/main" val="3050633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2C8CEB07-9878-477B-87BA-164B58B4BAFF}" type="slidenum">
              <a:rPr lang="en-US" altLang="en-US" sz="1200">
                <a:latin typeface="Calibri" pitchFamily="34" charset="0"/>
              </a:rPr>
              <a:pPr eaLnBrk="1" hangingPunct="1"/>
              <a:t>10</a:t>
            </a:fld>
            <a:endParaRPr lang="en-US" altLang="en-US" sz="1200" dirty="0">
              <a:latin typeface="Calibri" pitchFamily="34" charset="0"/>
            </a:endParaRPr>
          </a:p>
        </p:txBody>
      </p:sp>
    </p:spTree>
    <p:extLst>
      <p:ext uri="{BB962C8B-B14F-4D97-AF65-F5344CB8AC3E}">
        <p14:creationId xmlns:p14="http://schemas.microsoft.com/office/powerpoint/2010/main" val="2545994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B662D096-A459-446B-930D-3008557CC8F9}" type="slidenum">
              <a:rPr lang="en-US" altLang="en-US" sz="1200">
                <a:latin typeface="Calibri" pitchFamily="34" charset="0"/>
              </a:rPr>
              <a:pPr eaLnBrk="1" hangingPunct="1"/>
              <a:t>11</a:t>
            </a:fld>
            <a:endParaRPr lang="en-US" altLang="en-US" sz="1200" dirty="0">
              <a:latin typeface="Calibri" pitchFamily="34" charset="0"/>
            </a:endParaRPr>
          </a:p>
        </p:txBody>
      </p:sp>
    </p:spTree>
    <p:extLst>
      <p:ext uri="{BB962C8B-B14F-4D97-AF65-F5344CB8AC3E}">
        <p14:creationId xmlns:p14="http://schemas.microsoft.com/office/powerpoint/2010/main" val="1498906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ea typeface="ＭＳ Ｐゴシック" pitchFamily="34" charset="-128"/>
            </a:endParaRPr>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9869984C-47A9-4101-90A2-5900CE3D204E}" type="slidenum">
              <a:rPr lang="en-US" altLang="en-US" sz="1200">
                <a:latin typeface="Calibri" pitchFamily="34" charset="0"/>
              </a:rPr>
              <a:pPr eaLnBrk="1" hangingPunct="1"/>
              <a:t>12</a:t>
            </a:fld>
            <a:endParaRPr lang="en-US" altLang="en-US" sz="1200" dirty="0">
              <a:latin typeface="Calibri" pitchFamily="34" charset="0"/>
            </a:endParaRPr>
          </a:p>
        </p:txBody>
      </p:sp>
    </p:spTree>
    <p:extLst>
      <p:ext uri="{BB962C8B-B14F-4D97-AF65-F5344CB8AC3E}">
        <p14:creationId xmlns:p14="http://schemas.microsoft.com/office/powerpoint/2010/main" val="3711031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B45F784-D803-4511-B85F-E187F5049768}" type="slidenum">
              <a:rPr lang="en-US" altLang="en-US">
                <a:latin typeface="Calibri" pitchFamily="34" charset="0"/>
              </a:rPr>
              <a:pPr eaLnBrk="1" hangingPunct="1"/>
              <a:t>13</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48AE027-FC91-4437-A762-BD96E542D62D}" type="slidenum">
              <a:rPr lang="en-US" altLang="en-US">
                <a:latin typeface="Calibri" pitchFamily="34" charset="0"/>
              </a:rPr>
              <a:pPr eaLnBrk="1" hangingPunct="1"/>
              <a:t>14</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BPS - 5th Ed.</a:t>
            </a:r>
            <a:endParaRPr lang="en-US"/>
          </a:p>
        </p:txBody>
      </p:sp>
      <p:sp>
        <p:nvSpPr>
          <p:cNvPr id="19" name="Footer Placeholder 18"/>
          <p:cNvSpPr>
            <a:spLocks noGrp="1"/>
          </p:cNvSpPr>
          <p:nvPr>
            <p:ph type="ftr" sz="quarter" idx="11"/>
          </p:nvPr>
        </p:nvSpPr>
        <p:spPr/>
        <p:txBody>
          <a:bodyPr/>
          <a:lstStyle/>
          <a:p>
            <a:pPr>
              <a:defRPr/>
            </a:pPr>
            <a:r>
              <a:rPr lang="en-US" smtClean="0"/>
              <a:t>Chapter 5</a:t>
            </a:r>
            <a:endParaRPr lang="en-US"/>
          </a:p>
        </p:txBody>
      </p:sp>
      <p:sp>
        <p:nvSpPr>
          <p:cNvPr id="27" name="Slide Number Placeholder 26"/>
          <p:cNvSpPr>
            <a:spLocks noGrp="1"/>
          </p:cNvSpPr>
          <p:nvPr>
            <p:ph type="sldNum" sz="quarter" idx="12"/>
          </p:nvPr>
        </p:nvSpPr>
        <p:spPr/>
        <p:txBody>
          <a:bodyPr/>
          <a:lstStyle/>
          <a:p>
            <a:fld id="{7750E41B-DC42-417E-A0B7-C87892EBBF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9BC1030A-EB1B-42D9-B220-F99C6FD47E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43306013-A07E-4B62-B6E9-BA87B56EB2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714500"/>
            <a:ext cx="3810000" cy="4152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450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67150"/>
            <a:ext cx="3810000" cy="2000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248400"/>
            <a:ext cx="1905000" cy="457200"/>
          </a:xfrm>
        </p:spPr>
        <p:txBody>
          <a:bodyPr/>
          <a:lstStyle>
            <a:lvl1pPr fontAlgn="auto">
              <a:spcBef>
                <a:spcPts val="0"/>
              </a:spcBef>
              <a:spcAft>
                <a:spcPts val="0"/>
              </a:spcAft>
              <a:defRPr>
                <a:latin typeface="+mn-lt"/>
                <a:ea typeface="+mn-ea"/>
                <a:cs typeface="+mn-cs"/>
              </a:defRPr>
            </a:lvl1pPr>
          </a:lstStyle>
          <a:p>
            <a:pPr>
              <a:defRPr/>
            </a:pPr>
            <a:r>
              <a:rPr lang="en-US" smtClean="0"/>
              <a:t>BPS - 5th Ed.</a:t>
            </a:r>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r>
              <a:rPr lang="en-US"/>
              <a:t>Chapter 5</a:t>
            </a:r>
          </a:p>
        </p:txBody>
      </p:sp>
      <p:sp>
        <p:nvSpPr>
          <p:cNvPr id="8" name="Slide Number Placeholder 7"/>
          <p:cNvSpPr>
            <a:spLocks noGrp="1"/>
          </p:cNvSpPr>
          <p:nvPr>
            <p:ph type="sldNum" sz="quarter" idx="12"/>
          </p:nvPr>
        </p:nvSpPr>
        <p:spPr>
          <a:xfrm>
            <a:off x="6553200" y="6248400"/>
            <a:ext cx="1905000" cy="457200"/>
          </a:xfrm>
        </p:spPr>
        <p:txBody>
          <a:bodyPr/>
          <a:lstStyle>
            <a:lvl1pPr>
              <a:defRPr/>
            </a:lvl1pPr>
          </a:lstStyle>
          <a:p>
            <a:fld id="{0C509508-4242-41C5-B62D-79A9E08B84BC}" type="slidenum">
              <a:rPr lang="en-US" altLang="en-US"/>
              <a:pPr/>
              <a:t>‹#›</a:t>
            </a:fld>
            <a:endParaRPr lang="en-US" altLang="en-US"/>
          </a:p>
        </p:txBody>
      </p:sp>
    </p:spTree>
    <p:extLst>
      <p:ext uri="{BB962C8B-B14F-4D97-AF65-F5344CB8AC3E}">
        <p14:creationId xmlns:p14="http://schemas.microsoft.com/office/powerpoint/2010/main" val="179439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3B9E36B2-B467-4880-AB23-8F1A06B4F2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BPS - 5th Ed.</a:t>
            </a:r>
            <a:endParaRPr lang="en-US"/>
          </a:p>
        </p:txBody>
      </p:sp>
      <p:sp>
        <p:nvSpPr>
          <p:cNvPr id="5" name="Footer Placeholder 4"/>
          <p:cNvSpPr>
            <a:spLocks noGrp="1"/>
          </p:cNvSpPr>
          <p:nvPr>
            <p:ph type="ftr" sz="quarter" idx="11"/>
          </p:nvPr>
        </p:nvSpPr>
        <p:spPr/>
        <p:txBody>
          <a:bodyPr/>
          <a:lstStyle/>
          <a:p>
            <a:pPr>
              <a:defRPr/>
            </a:pPr>
            <a:r>
              <a:rPr lang="en-US" smtClean="0"/>
              <a:t>Chapter 5</a:t>
            </a:r>
            <a:endParaRPr lang="en-US"/>
          </a:p>
        </p:txBody>
      </p:sp>
      <p:sp>
        <p:nvSpPr>
          <p:cNvPr id="6" name="Slide Number Placeholder 5"/>
          <p:cNvSpPr>
            <a:spLocks noGrp="1"/>
          </p:cNvSpPr>
          <p:nvPr>
            <p:ph type="sldNum" sz="quarter" idx="12"/>
          </p:nvPr>
        </p:nvSpPr>
        <p:spPr/>
        <p:txBody>
          <a:bodyPr/>
          <a:lstStyle/>
          <a:p>
            <a:fld id="{6D7284A2-600D-45DC-90E1-4B77835C7B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p:txBody>
          <a:bodyPr/>
          <a:lstStyle/>
          <a:p>
            <a:fld id="{107EBC45-FA2A-4F7D-9726-107463EE86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BPS - 5th Ed.</a:t>
            </a:r>
            <a:endParaRPr lang="en-US"/>
          </a:p>
        </p:txBody>
      </p:sp>
      <p:sp>
        <p:nvSpPr>
          <p:cNvPr id="8" name="Footer Placeholder 7"/>
          <p:cNvSpPr>
            <a:spLocks noGrp="1"/>
          </p:cNvSpPr>
          <p:nvPr>
            <p:ph type="ftr" sz="quarter" idx="11"/>
          </p:nvPr>
        </p:nvSpPr>
        <p:spPr/>
        <p:txBody>
          <a:bodyPr/>
          <a:lstStyle/>
          <a:p>
            <a:pPr>
              <a:defRPr/>
            </a:pPr>
            <a:r>
              <a:rPr lang="en-US" smtClean="0"/>
              <a:t>Chapter 5</a:t>
            </a:r>
            <a:endParaRPr lang="en-US"/>
          </a:p>
        </p:txBody>
      </p:sp>
      <p:sp>
        <p:nvSpPr>
          <p:cNvPr id="9" name="Slide Number Placeholder 8"/>
          <p:cNvSpPr>
            <a:spLocks noGrp="1"/>
          </p:cNvSpPr>
          <p:nvPr>
            <p:ph type="sldNum" sz="quarter" idx="12"/>
          </p:nvPr>
        </p:nvSpPr>
        <p:spPr/>
        <p:txBody>
          <a:bodyPr/>
          <a:lstStyle/>
          <a:p>
            <a:fld id="{F0EC9DC8-80F5-4DB1-8B11-0234F6F87F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BPS - 5th Ed.</a:t>
            </a:r>
            <a:endParaRPr lang="en-US"/>
          </a:p>
        </p:txBody>
      </p:sp>
      <p:sp>
        <p:nvSpPr>
          <p:cNvPr id="4" name="Footer Placeholder 3"/>
          <p:cNvSpPr>
            <a:spLocks noGrp="1"/>
          </p:cNvSpPr>
          <p:nvPr>
            <p:ph type="ftr" sz="quarter" idx="11"/>
          </p:nvPr>
        </p:nvSpPr>
        <p:spPr/>
        <p:txBody>
          <a:bodyPr/>
          <a:lstStyle/>
          <a:p>
            <a:pPr>
              <a:defRPr/>
            </a:pPr>
            <a:r>
              <a:rPr lang="en-US" smtClean="0"/>
              <a:t>Chapter 5</a:t>
            </a:r>
            <a:endParaRPr lang="en-US"/>
          </a:p>
        </p:txBody>
      </p:sp>
      <p:sp>
        <p:nvSpPr>
          <p:cNvPr id="5" name="Slide Number Placeholder 4"/>
          <p:cNvSpPr>
            <a:spLocks noGrp="1"/>
          </p:cNvSpPr>
          <p:nvPr>
            <p:ph type="sldNum" sz="quarter" idx="12"/>
          </p:nvPr>
        </p:nvSpPr>
        <p:spPr/>
        <p:txBody>
          <a:bodyPr/>
          <a:lstStyle/>
          <a:p>
            <a:fld id="{A8BFC0E0-2D67-4F09-9805-E820004D83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BPS - 5th Ed.</a:t>
            </a:r>
            <a:endParaRPr lang="en-US"/>
          </a:p>
        </p:txBody>
      </p:sp>
      <p:sp>
        <p:nvSpPr>
          <p:cNvPr id="3" name="Footer Placeholder 2"/>
          <p:cNvSpPr>
            <a:spLocks noGrp="1"/>
          </p:cNvSpPr>
          <p:nvPr>
            <p:ph type="ftr" sz="quarter" idx="11"/>
          </p:nvPr>
        </p:nvSpPr>
        <p:spPr/>
        <p:txBody>
          <a:bodyPr/>
          <a:lstStyle/>
          <a:p>
            <a:pPr>
              <a:defRPr/>
            </a:pPr>
            <a:r>
              <a:rPr lang="en-US" smtClean="0"/>
              <a:t>Chapter 5</a:t>
            </a:r>
            <a:endParaRPr lang="en-US"/>
          </a:p>
        </p:txBody>
      </p:sp>
      <p:sp>
        <p:nvSpPr>
          <p:cNvPr id="4" name="Slide Number Placeholder 3"/>
          <p:cNvSpPr>
            <a:spLocks noGrp="1"/>
          </p:cNvSpPr>
          <p:nvPr>
            <p:ph type="sldNum" sz="quarter" idx="12"/>
          </p:nvPr>
        </p:nvSpPr>
        <p:spPr/>
        <p:txBody>
          <a:bodyPr/>
          <a:lstStyle/>
          <a:p>
            <a:fld id="{C4782F01-9F1B-4D00-8A3D-B52C881BB6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p:txBody>
          <a:bodyPr/>
          <a:lstStyle/>
          <a:p>
            <a:fld id="{0FAA9381-81E4-45CA-81DC-B46CB546C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BPS - 5th Ed.</a:t>
            </a:r>
            <a:endParaRPr lang="en-US"/>
          </a:p>
        </p:txBody>
      </p:sp>
      <p:sp>
        <p:nvSpPr>
          <p:cNvPr id="6" name="Footer Placeholder 5"/>
          <p:cNvSpPr>
            <a:spLocks noGrp="1"/>
          </p:cNvSpPr>
          <p:nvPr>
            <p:ph type="ftr" sz="quarter" idx="11"/>
          </p:nvPr>
        </p:nvSpPr>
        <p:spPr/>
        <p:txBody>
          <a:bodyPr/>
          <a:lstStyle/>
          <a:p>
            <a:pPr>
              <a:defRPr/>
            </a:pPr>
            <a:r>
              <a:rPr lang="en-US" smtClean="0"/>
              <a:t>Chapter 5</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CF2A003-8710-4CD4-8110-33E468165A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BPS - 5th Ed.</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Chapter 5</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C8D743-E708-45B6-8E91-6185BD036CB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4537381" y="2987050"/>
            <a:ext cx="4267199" cy="1244600"/>
          </a:xfrm>
        </p:spPr>
        <p:txBody>
          <a:bodyPr>
            <a:noAutofit/>
          </a:bodyPr>
          <a:lstStyle/>
          <a:p>
            <a:pPr>
              <a:defRPr/>
            </a:pPr>
            <a:r>
              <a:rPr lang="en-US" sz="3200" b="1" cap="none" dirty="0">
                <a:latin typeface="Arial" charset="0"/>
                <a:cs typeface="Arial" charset="0"/>
              </a:rPr>
              <a:t>CHAPTER </a:t>
            </a:r>
            <a:r>
              <a:rPr lang="en-US" sz="3200" b="1" dirty="0" smtClean="0">
                <a:latin typeface="Arial" charset="0"/>
                <a:cs typeface="Arial" charset="0"/>
              </a:rPr>
              <a:t>27</a:t>
            </a:r>
            <a:r>
              <a:rPr lang="en-US" sz="3200" b="1" cap="none" dirty="0" smtClean="0">
                <a:latin typeface="Arial" charset="0"/>
                <a:cs typeface="Arial" charset="0"/>
              </a:rPr>
              <a:t>:</a:t>
            </a:r>
            <a:br>
              <a:rPr lang="en-US" sz="3200" b="1" cap="none" dirty="0" smtClean="0">
                <a:latin typeface="Arial" charset="0"/>
                <a:cs typeface="Arial" charset="0"/>
              </a:rPr>
            </a:br>
            <a:r>
              <a:rPr lang="en-US" sz="2800" b="1" dirty="0" smtClean="0">
                <a:latin typeface="Arial" charset="0"/>
                <a:cs typeface="Arial" charset="0"/>
              </a:rPr>
              <a:t>One-Way </a:t>
            </a:r>
            <a:r>
              <a:rPr lang="en-US" sz="2800" b="1" dirty="0">
                <a:latin typeface="Arial" charset="0"/>
                <a:cs typeface="Arial" charset="0"/>
              </a:rPr>
              <a:t>Analysis of </a:t>
            </a:r>
            <a:r>
              <a:rPr lang="en-US" sz="2800" b="1" dirty="0" smtClean="0">
                <a:latin typeface="Arial" charset="0"/>
                <a:cs typeface="Arial" charset="0"/>
              </a:rPr>
              <a:t>Variance: Comparing </a:t>
            </a:r>
            <a:r>
              <a:rPr lang="en-US" sz="2800" b="1" dirty="0">
                <a:latin typeface="Arial" charset="0"/>
                <a:cs typeface="Arial" charset="0"/>
              </a:rPr>
              <a:t>Several Means</a:t>
            </a:r>
            <a:endParaRPr lang="en-US" sz="2400" b="1" cap="none" dirty="0">
              <a:latin typeface="Arial" charset="0"/>
              <a:cs typeface="Arial" charset="0"/>
            </a:endParaRPr>
          </a:p>
        </p:txBody>
      </p:sp>
      <p:sp>
        <p:nvSpPr>
          <p:cNvPr id="16386" name="Rectangle 3"/>
          <p:cNvSpPr>
            <a:spLocks noGrp="1" noChangeArrowheads="1"/>
          </p:cNvSpPr>
          <p:nvPr>
            <p:ph type="subTitle" idx="1"/>
          </p:nvPr>
        </p:nvSpPr>
        <p:spPr>
          <a:xfrm>
            <a:off x="4733365" y="5691334"/>
            <a:ext cx="3309803" cy="407065"/>
          </a:xfrm>
        </p:spPr>
        <p:txBody>
          <a:bodyPr>
            <a:normAutofit fontScale="77500" lnSpcReduction="20000"/>
          </a:bodyPr>
          <a:lstStyle/>
          <a:p>
            <a:pPr algn="r" eaLnBrk="1" hangingPunct="1"/>
            <a:r>
              <a:rPr lang="en-US" b="1" dirty="0" smtClean="0">
                <a:solidFill>
                  <a:schemeClr val="bg2"/>
                </a:solidFill>
                <a:latin typeface="Arial" pitchFamily="34" charset="0"/>
                <a:ea typeface="ＭＳ Ｐゴシック" pitchFamily="34" charset="-128"/>
                <a:cs typeface="Arial" pitchFamily="34" charset="0"/>
              </a:rPr>
              <a:t>Lecture PowerPoint Slides</a:t>
            </a:r>
          </a:p>
        </p:txBody>
      </p:sp>
      <p:sp>
        <p:nvSpPr>
          <p:cNvPr id="5" name="Rectangle 4"/>
          <p:cNvSpPr/>
          <p:nvPr/>
        </p:nvSpPr>
        <p:spPr>
          <a:xfrm>
            <a:off x="4744128" y="4441444"/>
            <a:ext cx="3974950" cy="1107996"/>
          </a:xfrm>
          <a:prstGeom prst="rect">
            <a:avLst/>
          </a:prstGeom>
        </p:spPr>
        <p:txBody>
          <a:bodyPr wrap="square">
            <a:spAutoFit/>
          </a:bodyPr>
          <a:lstStyle/>
          <a:p>
            <a:r>
              <a:rPr lang="en-US" sz="2400" b="1" dirty="0" smtClean="0">
                <a:solidFill>
                  <a:srgbClr val="727CA3"/>
                </a:solidFill>
                <a:cs typeface="Arial" pitchFamily="34" charset="0"/>
              </a:rPr>
              <a:t>Basic Practice of Statistics</a:t>
            </a:r>
            <a:endParaRPr lang="en-US" sz="2000" i="1" dirty="0">
              <a:solidFill>
                <a:srgbClr val="727CA3"/>
              </a:solidFill>
              <a:cs typeface="Arial" pitchFamily="34" charset="0"/>
            </a:endParaRPr>
          </a:p>
          <a:p>
            <a:r>
              <a:rPr lang="en-US" dirty="0" smtClean="0">
                <a:solidFill>
                  <a:srgbClr val="727CA3"/>
                </a:solidFill>
                <a:cs typeface="Arial" pitchFamily="34" charset="0"/>
              </a:rPr>
              <a:t>7</a:t>
            </a:r>
            <a:r>
              <a:rPr lang="en-US" baseline="30000" dirty="0" smtClean="0">
                <a:solidFill>
                  <a:srgbClr val="727CA3"/>
                </a:solidFill>
                <a:cs typeface="Arial" pitchFamily="34" charset="0"/>
              </a:rPr>
              <a:t>th</a:t>
            </a:r>
            <a:r>
              <a:rPr lang="en-US" dirty="0" smtClean="0">
                <a:solidFill>
                  <a:srgbClr val="727CA3"/>
                </a:solidFill>
                <a:cs typeface="Arial" pitchFamily="34" charset="0"/>
              </a:rPr>
              <a:t> Edition</a:t>
            </a:r>
            <a:endParaRPr lang="en-US" dirty="0">
              <a:solidFill>
                <a:srgbClr val="727CA3"/>
              </a:solidFill>
              <a:cs typeface="Arial" pitchFamily="34" charset="0"/>
            </a:endParaRPr>
          </a:p>
        </p:txBody>
      </p:sp>
    </p:spTree>
    <p:extLst>
      <p:ext uri="{BB962C8B-B14F-4D97-AF65-F5344CB8AC3E}">
        <p14:creationId xmlns:p14="http://schemas.microsoft.com/office/powerpoint/2010/main" val="2734747008"/>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78455" y="287929"/>
            <a:ext cx="7912510" cy="1219200"/>
          </a:xfrm>
        </p:spPr>
        <p:txBody>
          <a:bodyPr/>
          <a:lstStyle/>
          <a:p>
            <a:pPr eaLnBrk="1" hangingPunct="1"/>
            <a:r>
              <a:rPr lang="en-US" altLang="en-US" sz="3600" dirty="0" smtClean="0">
                <a:latin typeface="Arial" pitchFamily="34" charset="0"/>
                <a:ea typeface="ＭＳ Ｐゴシック" pitchFamily="34" charset="-128"/>
                <a:cs typeface="Arial" pitchFamily="34" charset="0"/>
              </a:rPr>
              <a:t>The Analysis of Variance </a:t>
            </a:r>
            <a:r>
              <a:rPr lang="en-US" altLang="en-US" sz="3600" i="1" dirty="0" smtClean="0">
                <a:latin typeface="Arial" pitchFamily="34" charset="0"/>
                <a:ea typeface="ＭＳ Ｐゴシック" pitchFamily="34" charset="-128"/>
                <a:cs typeface="Arial" pitchFamily="34" charset="0"/>
              </a:rPr>
              <a:t>F</a:t>
            </a:r>
            <a:r>
              <a:rPr lang="en-US" altLang="en-US" sz="3600" dirty="0" smtClean="0">
                <a:latin typeface="Arial" pitchFamily="34" charset="0"/>
                <a:ea typeface="ＭＳ Ｐゴシック" pitchFamily="34" charset="-128"/>
                <a:cs typeface="Arial" pitchFamily="34" charset="0"/>
              </a:rPr>
              <a:t> test</a:t>
            </a:r>
          </a:p>
        </p:txBody>
      </p:sp>
      <p:sp>
        <p:nvSpPr>
          <p:cNvPr id="5" name="Rectangle 3"/>
          <p:cNvSpPr>
            <a:spLocks noGrp="1" noChangeArrowheads="1"/>
          </p:cNvSpPr>
          <p:nvPr>
            <p:ph idx="1"/>
          </p:nvPr>
        </p:nvSpPr>
        <p:spPr>
          <a:xfrm>
            <a:off x="313188" y="1568530"/>
            <a:ext cx="8548424" cy="4926399"/>
          </a:xfrm>
        </p:spPr>
        <p:txBody>
          <a:bodyPr>
            <a:normAutofit/>
          </a:bodyPr>
          <a:lstStyle/>
          <a:p>
            <a:r>
              <a:rPr lang="en-US" sz="2000" dirty="0" smtClean="0">
                <a:latin typeface="Arial" panose="020B0604020202020204" pitchFamily="34" charset="0"/>
                <a:cs typeface="Arial" panose="020B0604020202020204" pitchFamily="34" charset="0"/>
              </a:rPr>
              <a:t>This alternative </a:t>
            </a:r>
            <a:r>
              <a:rPr lang="en-US" sz="2000" dirty="0">
                <a:latin typeface="Arial" panose="020B0604020202020204" pitchFamily="34" charset="0"/>
                <a:cs typeface="Arial" panose="020B0604020202020204" pitchFamily="34" charset="0"/>
              </a:rPr>
              <a:t>hypothesis is not one-sided or two-sided. It is “many-sided</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This test is called the </a:t>
            </a:r>
            <a:r>
              <a:rPr lang="en-US" sz="2000" b="1" dirty="0">
                <a:solidFill>
                  <a:srgbClr val="FF0000"/>
                </a:solidFill>
                <a:latin typeface="Arial" panose="020B0604020202020204" pitchFamily="34" charset="0"/>
                <a:cs typeface="Arial" panose="020B0604020202020204" pitchFamily="34" charset="0"/>
              </a:rPr>
              <a:t>analysis of variance </a:t>
            </a:r>
            <a:r>
              <a:rPr lang="en-US" sz="2000" b="1" i="1" dirty="0">
                <a:solidFill>
                  <a:srgbClr val="FF0000"/>
                </a:solidFill>
                <a:latin typeface="Arial" panose="020B0604020202020204" pitchFamily="34" charset="0"/>
                <a:cs typeface="Arial" panose="020B0604020202020204" pitchFamily="34" charset="0"/>
              </a:rPr>
              <a:t>F</a:t>
            </a:r>
            <a:r>
              <a:rPr lang="en-US" sz="2000" b="1" dirty="0">
                <a:solidFill>
                  <a:srgbClr val="FF0000"/>
                </a:solidFill>
                <a:latin typeface="Arial" panose="020B0604020202020204" pitchFamily="34" charset="0"/>
                <a:cs typeface="Arial" panose="020B0604020202020204" pitchFamily="34" charset="0"/>
              </a:rPr>
              <a:t> test</a:t>
            </a:r>
            <a:r>
              <a:rPr lang="en-US" sz="2000" b="1"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ANOVA</a:t>
            </a:r>
            <a:r>
              <a:rPr lang="en-US" sz="2000" b="1" dirty="0" smtClean="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a:t>
            </a:r>
          </a:p>
          <a:p>
            <a:r>
              <a:rPr lang="en-US" sz="2000" b="1" dirty="0" smtClean="0">
                <a:latin typeface="Arial" panose="020B0604020202020204" pitchFamily="34" charset="0"/>
                <a:cs typeface="Arial" panose="020B0604020202020204" pitchFamily="34" charset="0"/>
              </a:rPr>
              <a:t>EXAMPLE:</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Comparing tropical  </a:t>
            </a:r>
            <a:r>
              <a:rPr lang="en-US" sz="2000" dirty="0" smtClean="0">
                <a:latin typeface="Arial" panose="020B0604020202020204" pitchFamily="34" charset="0"/>
                <a:cs typeface="Arial" panose="020B0604020202020204" pitchFamily="34" charset="0"/>
              </a:rPr>
              <a:t>flowers</a:t>
            </a:r>
            <a:r>
              <a:rPr lang="en-US" sz="2000" dirty="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ANOVA</a:t>
            </a:r>
            <a:endParaRPr lang="en-US" sz="200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SOLVE</a:t>
            </a:r>
            <a:r>
              <a:rPr lang="en-US" sz="2000"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(inference): </a:t>
            </a:r>
            <a:r>
              <a:rPr lang="en-US" sz="2000" dirty="0">
                <a:latin typeface="Arial" panose="020B0604020202020204" pitchFamily="34" charset="0"/>
                <a:cs typeface="Arial" panose="020B0604020202020204" pitchFamily="34" charset="0"/>
              </a:rPr>
              <a:t>Software tells us </a:t>
            </a:r>
            <a:r>
              <a:rPr lang="en-US" sz="2000" dirty="0" smtClean="0">
                <a:latin typeface="Arial" panose="020B0604020202020204" pitchFamily="34" charset="0"/>
                <a:cs typeface="Arial" panose="020B0604020202020204" pitchFamily="34" charset="0"/>
              </a:rPr>
              <a:t>that,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the flower-length data in </a:t>
            </a:r>
            <a:r>
              <a:rPr lang="en-US" sz="2000" dirty="0">
                <a:latin typeface="Arial" panose="020B0604020202020204" pitchFamily="34" charset="0"/>
                <a:cs typeface="Arial" panose="020B0604020202020204" pitchFamily="34" charset="0"/>
              </a:rPr>
              <a:t>Table 26.1, the test statistic is </a:t>
            </a:r>
            <a:r>
              <a:rPr lang="en-US" sz="2000" i="1" dirty="0">
                <a:solidFill>
                  <a:srgbClr val="C00000"/>
                </a:solidFill>
                <a:latin typeface="Arial" panose="020B0604020202020204" pitchFamily="34" charset="0"/>
                <a:cs typeface="Arial" panose="020B0604020202020204" pitchFamily="34" charset="0"/>
              </a:rPr>
              <a:t>F</a:t>
            </a:r>
            <a:r>
              <a:rPr lang="en-US" sz="2000" dirty="0">
                <a:solidFill>
                  <a:srgbClr val="C00000"/>
                </a:solidFill>
                <a:latin typeface="Arial" panose="020B0604020202020204" pitchFamily="34" charset="0"/>
                <a:cs typeface="Arial" panose="020B0604020202020204" pitchFamily="34" charset="0"/>
              </a:rPr>
              <a:t> = </a:t>
            </a:r>
            <a:r>
              <a:rPr lang="en-US" sz="2000" dirty="0" smtClean="0">
                <a:solidFill>
                  <a:srgbClr val="C00000"/>
                </a:solidFill>
                <a:latin typeface="Arial" panose="020B0604020202020204" pitchFamily="34" charset="0"/>
                <a:cs typeface="Arial" panose="020B0604020202020204" pitchFamily="34" charset="0"/>
              </a:rPr>
              <a:t>259.12 </a:t>
            </a:r>
            <a:r>
              <a:rPr lang="en-US" sz="2000" dirty="0">
                <a:latin typeface="Arial" panose="020B0604020202020204" pitchFamily="34" charset="0"/>
                <a:cs typeface="Arial" panose="020B0604020202020204" pitchFamily="34" charset="0"/>
              </a:rPr>
              <a:t>with </a:t>
            </a:r>
            <a:r>
              <a:rPr lang="en-US" sz="2000" i="1" dirty="0">
                <a:latin typeface="Arial" panose="020B0604020202020204" pitchFamily="34" charset="0"/>
                <a:cs typeface="Arial" panose="020B0604020202020204" pitchFamily="34" charset="0"/>
              </a:rPr>
              <a:t>P</a:t>
            </a:r>
            <a:r>
              <a:rPr lang="en-US" sz="2000" dirty="0">
                <a:latin typeface="Arial" panose="020B0604020202020204" pitchFamily="34" charset="0"/>
                <a:cs typeface="Arial" panose="020B0604020202020204" pitchFamily="34" charset="0"/>
              </a:rPr>
              <a:t>-value </a:t>
            </a:r>
            <a:r>
              <a:rPr lang="en-US" sz="2000" i="1" dirty="0">
                <a:solidFill>
                  <a:srgbClr val="C00000"/>
                </a:solidFill>
                <a:latin typeface="Arial" panose="020B0604020202020204" pitchFamily="34" charset="0"/>
                <a:cs typeface="Arial" panose="020B0604020202020204" pitchFamily="34" charset="0"/>
              </a:rPr>
              <a:t>P</a:t>
            </a:r>
            <a:r>
              <a:rPr lang="en-US" sz="2000" dirty="0">
                <a:solidFill>
                  <a:srgbClr val="C00000"/>
                </a:solidFill>
                <a:latin typeface="Arial" panose="020B0604020202020204" pitchFamily="34" charset="0"/>
                <a:cs typeface="Arial" panose="020B0604020202020204" pitchFamily="34" charset="0"/>
              </a:rPr>
              <a:t> &lt; </a:t>
            </a:r>
            <a:r>
              <a:rPr lang="en-US" sz="2000" dirty="0" smtClean="0">
                <a:solidFill>
                  <a:srgbClr val="C00000"/>
                </a:solidFill>
                <a:latin typeface="Arial" panose="020B0604020202020204" pitchFamily="34" charset="0"/>
                <a:cs typeface="Arial" panose="020B0604020202020204" pitchFamily="34" charset="0"/>
              </a:rPr>
              <a:t>0.0001</a:t>
            </a:r>
            <a:r>
              <a:rPr lang="en-US" sz="2000" dirty="0" smtClean="0">
                <a:latin typeface="Arial" panose="020B0604020202020204" pitchFamily="34" charset="0"/>
                <a:cs typeface="Arial" panose="020B0604020202020204" pitchFamily="34" charset="0"/>
              </a:rPr>
              <a:t>. There </a:t>
            </a:r>
            <a:r>
              <a:rPr lang="en-US" sz="2000" dirty="0">
                <a:latin typeface="Arial" panose="020B0604020202020204" pitchFamily="34" charset="0"/>
                <a:cs typeface="Arial" panose="020B0604020202020204" pitchFamily="34" charset="0"/>
              </a:rPr>
              <a:t>is very strong evidence that the three varieties of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do not </a:t>
            </a:r>
            <a:r>
              <a:rPr lang="en-US" sz="2000" dirty="0" smtClean="0">
                <a:latin typeface="Arial" panose="020B0604020202020204" pitchFamily="34" charset="0"/>
                <a:cs typeface="Arial" panose="020B0604020202020204" pitchFamily="34" charset="0"/>
              </a:rPr>
              <a:t>all have </a:t>
            </a:r>
            <a:r>
              <a:rPr lang="en-US" sz="2000" dirty="0">
                <a:latin typeface="Arial" panose="020B0604020202020204" pitchFamily="34" charset="0"/>
                <a:cs typeface="Arial" panose="020B0604020202020204" pitchFamily="34" charset="0"/>
              </a:rPr>
              <a:t>the same mean </a:t>
            </a:r>
            <a:r>
              <a:rPr lang="en-US" sz="2000" dirty="0" smtClean="0">
                <a:latin typeface="Arial" panose="020B0604020202020204" pitchFamily="34" charset="0"/>
                <a:cs typeface="Arial" panose="020B0604020202020204" pitchFamily="34" charset="0"/>
              </a:rPr>
              <a:t>length. It </a:t>
            </a:r>
            <a:r>
              <a:rPr lang="en-US" sz="2000" dirty="0">
                <a:latin typeface="Arial" panose="020B0604020202020204" pitchFamily="34" charset="0"/>
                <a:cs typeface="Arial" panose="020B0604020202020204" pitchFamily="34" charset="0"/>
              </a:rPr>
              <a:t>appears from our preliminary data analysis that </a:t>
            </a:r>
            <a:r>
              <a:rPr lang="en-US" sz="2000" i="1" dirty="0" err="1">
                <a:latin typeface="Arial" panose="020B0604020202020204" pitchFamily="34" charset="0"/>
                <a:cs typeface="Arial" panose="020B0604020202020204" pitchFamily="34" charset="0"/>
              </a:rPr>
              <a:t>bihai</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flowers are </a:t>
            </a:r>
            <a:r>
              <a:rPr lang="en-US" sz="2000" dirty="0">
                <a:latin typeface="Arial" panose="020B0604020202020204" pitchFamily="34" charset="0"/>
                <a:cs typeface="Arial" panose="020B0604020202020204" pitchFamily="34" charset="0"/>
              </a:rPr>
              <a:t>distinctly longer than either red or yellow. Red and yellow are </a:t>
            </a:r>
            <a:r>
              <a:rPr lang="en-US" sz="2000" dirty="0" smtClean="0">
                <a:latin typeface="Arial" panose="020B0604020202020204" pitchFamily="34" charset="0"/>
                <a:cs typeface="Arial" panose="020B0604020202020204" pitchFamily="34" charset="0"/>
              </a:rPr>
              <a:t>closer together</a:t>
            </a:r>
            <a:r>
              <a:rPr lang="en-US" sz="2000" dirty="0">
                <a:latin typeface="Arial" panose="020B0604020202020204" pitchFamily="34" charset="0"/>
                <a:cs typeface="Arial" panose="020B0604020202020204" pitchFamily="34" charset="0"/>
              </a:rPr>
              <a:t>, but the red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tend to be longer.</a:t>
            </a:r>
          </a:p>
          <a:p>
            <a:r>
              <a:rPr lang="en-US" sz="2000" b="1" dirty="0">
                <a:latin typeface="Arial" panose="020B0604020202020204" pitchFamily="34" charset="0"/>
                <a:cs typeface="Arial" panose="020B0604020202020204" pitchFamily="34" charset="0"/>
              </a:rPr>
              <a:t>CONCLUDE:</a:t>
            </a:r>
            <a:r>
              <a:rPr lang="en-US" sz="2000" dirty="0">
                <a:latin typeface="Arial" panose="020B0604020202020204" pitchFamily="34" charset="0"/>
                <a:cs typeface="Arial" panose="020B0604020202020204" pitchFamily="34" charset="0"/>
              </a:rPr>
              <a:t> There is strong evidence (</a:t>
            </a:r>
            <a:r>
              <a:rPr lang="en-US" sz="2000" i="1" dirty="0">
                <a:latin typeface="Arial" panose="020B0604020202020204" pitchFamily="34" charset="0"/>
                <a:cs typeface="Arial" panose="020B0604020202020204" pitchFamily="34" charset="0"/>
              </a:rPr>
              <a:t>P</a:t>
            </a:r>
            <a:r>
              <a:rPr lang="en-US" sz="2000" dirty="0">
                <a:latin typeface="Arial" panose="020B0604020202020204" pitchFamily="34" charset="0"/>
                <a:cs typeface="Arial" panose="020B0604020202020204" pitchFamily="34" charset="0"/>
              </a:rPr>
              <a:t> &lt; 0:0001) that the </a:t>
            </a:r>
            <a:r>
              <a:rPr lang="en-US" sz="2000" dirty="0" smtClean="0">
                <a:latin typeface="Arial" panose="020B0604020202020204" pitchFamily="34" charset="0"/>
                <a:cs typeface="Arial" panose="020B0604020202020204" pitchFamily="34" charset="0"/>
              </a:rPr>
              <a:t>population </a:t>
            </a:r>
            <a:r>
              <a:rPr lang="en-US" sz="2000" dirty="0">
                <a:latin typeface="Arial" panose="020B0604020202020204" pitchFamily="34" charset="0"/>
                <a:cs typeface="Arial" panose="020B0604020202020204" pitchFamily="34" charset="0"/>
              </a:rPr>
              <a:t>means are not all equal. The most important </a:t>
            </a:r>
            <a:r>
              <a:rPr lang="en-US" sz="2000" dirty="0" smtClean="0">
                <a:latin typeface="Arial" panose="020B0604020202020204" pitchFamily="34" charset="0"/>
                <a:cs typeface="Arial" panose="020B0604020202020204" pitchFamily="34" charset="0"/>
              </a:rPr>
              <a:t>difference </a:t>
            </a:r>
            <a:r>
              <a:rPr lang="en-US" sz="2000" dirty="0">
                <a:latin typeface="Arial" panose="020B0604020202020204" pitchFamily="34" charset="0"/>
                <a:cs typeface="Arial" panose="020B0604020202020204" pitchFamily="34" charset="0"/>
              </a:rPr>
              <a:t>among </a:t>
            </a:r>
            <a:r>
              <a:rPr lang="en-US" sz="2000" dirty="0" smtClean="0">
                <a:latin typeface="Arial" panose="020B0604020202020204" pitchFamily="34" charset="0"/>
                <a:cs typeface="Arial" panose="020B0604020202020204" pitchFamily="34" charset="0"/>
              </a:rPr>
              <a:t>the means </a:t>
            </a:r>
            <a:r>
              <a:rPr lang="en-US" sz="2000" dirty="0">
                <a:latin typeface="Arial" panose="020B0604020202020204" pitchFamily="34" charset="0"/>
                <a:cs typeface="Arial" panose="020B0604020202020204" pitchFamily="34" charset="0"/>
              </a:rPr>
              <a:t>is that the </a:t>
            </a:r>
            <a:r>
              <a:rPr lang="en-US" sz="2000" i="1" dirty="0" err="1">
                <a:latin typeface="Arial" panose="020B0604020202020204" pitchFamily="34" charset="0"/>
                <a:cs typeface="Arial" panose="020B0604020202020204" pitchFamily="34" charset="0"/>
              </a:rPr>
              <a:t>bihai</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variety has longer </a:t>
            </a:r>
            <a:r>
              <a:rPr lang="en-US" sz="2000" dirty="0" smtClean="0">
                <a:latin typeface="Arial" panose="020B0604020202020204" pitchFamily="34" charset="0"/>
                <a:cs typeface="Arial" panose="020B0604020202020204" pitchFamily="34" charset="0"/>
              </a:rPr>
              <a:t>flowers </a:t>
            </a:r>
            <a:r>
              <a:rPr lang="en-US" sz="2000" dirty="0">
                <a:latin typeface="Arial" panose="020B0604020202020204" pitchFamily="34" charset="0"/>
                <a:cs typeface="Arial" panose="020B0604020202020204" pitchFamily="34" charset="0"/>
              </a:rPr>
              <a:t>than the red and </a:t>
            </a:r>
            <a:r>
              <a:rPr lang="en-US" sz="2000" dirty="0" smtClean="0">
                <a:latin typeface="Arial" panose="020B0604020202020204" pitchFamily="34" charset="0"/>
                <a:cs typeface="Arial" panose="020B0604020202020204" pitchFamily="34" charset="0"/>
              </a:rPr>
              <a:t>yellow varieties</a:t>
            </a:r>
            <a:r>
              <a:rPr 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736743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97542" y="267540"/>
            <a:ext cx="7772400" cy="1219200"/>
          </a:xfrm>
        </p:spPr>
        <p:txBody>
          <a:bodyPr/>
          <a:lstStyle/>
          <a:p>
            <a:pPr eaLnBrk="1" hangingPunct="1"/>
            <a:r>
              <a:rPr lang="en-US" altLang="en-US" sz="3600" dirty="0" smtClean="0">
                <a:latin typeface="Gill Sans" charset="0"/>
                <a:ea typeface="ＭＳ Ｐゴシック" pitchFamily="34" charset="-128"/>
              </a:rPr>
              <a:t>The Idea of Analysis of Variance</a:t>
            </a:r>
          </a:p>
        </p:txBody>
      </p:sp>
      <p:sp>
        <p:nvSpPr>
          <p:cNvPr id="6" name="Rectangle 3"/>
          <p:cNvSpPr>
            <a:spLocks noGrp="1" noChangeArrowheads="1"/>
          </p:cNvSpPr>
          <p:nvPr>
            <p:ph idx="1"/>
          </p:nvPr>
        </p:nvSpPr>
        <p:spPr>
          <a:xfrm>
            <a:off x="340082" y="1593686"/>
            <a:ext cx="8454294" cy="5076055"/>
          </a:xfrm>
        </p:spPr>
        <p:txBody>
          <a:bodyPr>
            <a:normAutofit fontScale="92500" lnSpcReduction="10000"/>
          </a:bodyPr>
          <a:lstStyle/>
          <a:p>
            <a:r>
              <a:rPr lang="en-US" sz="2400" dirty="0" smtClean="0">
                <a:latin typeface="Arial" panose="020B0604020202020204" pitchFamily="34" charset="0"/>
                <a:cs typeface="Arial" panose="020B0604020202020204" pitchFamily="34" charset="0"/>
              </a:rPr>
              <a:t>The details of ANOVA are a bit daunting; they appear in an optional section at the end of this presentation.</a:t>
            </a:r>
          </a:p>
          <a:p>
            <a:r>
              <a:rPr lang="en-US" sz="2400" dirty="0" smtClean="0">
                <a:latin typeface="Arial" panose="020B0604020202020204" pitchFamily="34" charset="0"/>
                <a:cs typeface="Arial" panose="020B0604020202020204" pitchFamily="34" charset="0"/>
              </a:rPr>
              <a:t>The main idea of ANOVA is more accessible and much more important: When we ask if a set of sample means gives evidence for differences among the population means, what matters is not how far apart the sample means are, but how far apart they are relative to the variability of individual observations.</a:t>
            </a:r>
          </a:p>
          <a:p>
            <a:pPr marL="0" indent="0">
              <a:spcAft>
                <a:spcPts val="1200"/>
              </a:spcAft>
              <a:buNone/>
            </a:pPr>
            <a:endParaRPr lang="en-US" sz="900" dirty="0" smtClean="0">
              <a:latin typeface="Arial" panose="020B0604020202020204" pitchFamily="34" charset="0"/>
              <a:cs typeface="Arial" panose="020B0604020202020204" pitchFamily="34" charset="0"/>
            </a:endParaRPr>
          </a:p>
          <a:p>
            <a:pPr marL="68580" indent="0">
              <a:buNone/>
            </a:pPr>
            <a:r>
              <a:rPr lang="en-US" sz="2400" b="1" cap="all" dirty="0">
                <a:latin typeface="Arial" panose="020B0604020202020204" pitchFamily="34" charset="0"/>
                <a:cs typeface="Arial" panose="020B0604020202020204" pitchFamily="34" charset="0"/>
              </a:rPr>
              <a:t>The Analysis of Variance Idea</a:t>
            </a:r>
          </a:p>
          <a:p>
            <a:r>
              <a:rPr lang="en-US" sz="2400" b="1" dirty="0">
                <a:latin typeface="Arial" panose="020B0604020202020204" pitchFamily="34" charset="0"/>
                <a:cs typeface="Arial" panose="020B0604020202020204" pitchFamily="34" charset="0"/>
              </a:rPr>
              <a:t>Analysis of variance </a:t>
            </a:r>
            <a:r>
              <a:rPr lang="en-US" sz="2400" dirty="0">
                <a:latin typeface="Arial" panose="020B0604020202020204" pitchFamily="34" charset="0"/>
                <a:cs typeface="Arial" panose="020B0604020202020204" pitchFamily="34" charset="0"/>
              </a:rPr>
              <a:t>compares the variation due to specific sources with the variation among individuals who should be similar. In particular, ANOVA tests whether several populations have the same mean by comparing how far apart the sample means are with how much variation there is within the sample.</a:t>
            </a:r>
          </a:p>
          <a:p>
            <a:endParaRPr lang="en-US" sz="3600" dirty="0">
              <a:latin typeface="Arial" panose="020B0604020202020204" pitchFamily="34" charset="0"/>
              <a:cs typeface="Arial" panose="020B0604020202020204" pitchFamily="34" charset="0"/>
            </a:endParaRPr>
          </a:p>
        </p:txBody>
      </p:sp>
      <p:sp>
        <p:nvSpPr>
          <p:cNvPr id="7" name="Rectangle 6"/>
          <p:cNvSpPr/>
          <p:nvPr/>
        </p:nvSpPr>
        <p:spPr>
          <a:xfrm>
            <a:off x="340082" y="4316506"/>
            <a:ext cx="8454294" cy="226604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42744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24436" y="186858"/>
            <a:ext cx="7772400" cy="1219200"/>
          </a:xfrm>
        </p:spPr>
        <p:txBody>
          <a:bodyPr/>
          <a:lstStyle/>
          <a:p>
            <a:r>
              <a:rPr lang="en-US" altLang="en-US" sz="3600" dirty="0">
                <a:latin typeface="Gill Sans" charset="0"/>
                <a:ea typeface="ＭＳ Ｐゴシック" pitchFamily="34" charset="-128"/>
              </a:rPr>
              <a:t>The </a:t>
            </a:r>
            <a:r>
              <a:rPr lang="en-US" altLang="en-US" sz="3600" dirty="0" smtClean="0">
                <a:latin typeface="Gill Sans" charset="0"/>
                <a:ea typeface="ＭＳ Ｐゴシック" pitchFamily="34" charset="-128"/>
              </a:rPr>
              <a:t>Idea </a:t>
            </a:r>
            <a:r>
              <a:rPr lang="en-US" altLang="en-US" sz="3600" dirty="0">
                <a:latin typeface="Gill Sans" charset="0"/>
                <a:ea typeface="ＭＳ Ｐゴシック" pitchFamily="34" charset="-128"/>
              </a:rPr>
              <a:t>of </a:t>
            </a:r>
            <a:r>
              <a:rPr lang="en-US" altLang="en-US" sz="3600" dirty="0" smtClean="0">
                <a:latin typeface="Gill Sans" charset="0"/>
                <a:ea typeface="ＭＳ Ｐゴシック" pitchFamily="34" charset="-128"/>
              </a:rPr>
              <a:t>Analysis </a:t>
            </a:r>
            <a:r>
              <a:rPr lang="en-US" altLang="en-US" sz="3600" dirty="0">
                <a:latin typeface="Gill Sans" charset="0"/>
                <a:ea typeface="ＭＳ Ｐゴシック" pitchFamily="34" charset="-128"/>
              </a:rPr>
              <a:t>of </a:t>
            </a:r>
            <a:r>
              <a:rPr lang="en-US" altLang="en-US" sz="3600" dirty="0" smtClean="0">
                <a:latin typeface="Gill Sans" charset="0"/>
                <a:ea typeface="ＭＳ Ｐゴシック" pitchFamily="34" charset="-128"/>
              </a:rPr>
              <a:t>Variance</a:t>
            </a:r>
          </a:p>
        </p:txBody>
      </p:sp>
      <p:sp>
        <p:nvSpPr>
          <p:cNvPr id="9" name="Rectangle 3"/>
          <p:cNvSpPr>
            <a:spLocks noGrp="1" noChangeArrowheads="1"/>
          </p:cNvSpPr>
          <p:nvPr>
            <p:ph idx="1"/>
          </p:nvPr>
        </p:nvSpPr>
        <p:spPr>
          <a:xfrm>
            <a:off x="242914" y="1405494"/>
            <a:ext cx="8699379" cy="5253191"/>
          </a:xfrm>
        </p:spPr>
        <p:txBody>
          <a:bodyPr>
            <a:normAutofit/>
          </a:bodyPr>
          <a:lstStyle/>
          <a:p>
            <a:r>
              <a:rPr lang="en-US" sz="2000" dirty="0">
                <a:latin typeface="Arial" panose="020B0604020202020204" pitchFamily="34" charset="0"/>
                <a:cs typeface="Arial" panose="020B0604020202020204" pitchFamily="34" charset="0"/>
              </a:rPr>
              <a:t>The sample means for the three samples are the same for each set (a) and (b</a:t>
            </a:r>
            <a:r>
              <a:rPr lang="en-US" sz="2000" dirty="0" smtClean="0">
                <a:latin typeface="Arial" panose="020B0604020202020204" pitchFamily="34" charset="0"/>
                <a:cs typeface="Arial" panose="020B0604020202020204" pitchFamily="34" charset="0"/>
              </a:rPr>
              <a:t>) below:</a:t>
            </a: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The variation </a:t>
            </a:r>
            <a:r>
              <a:rPr lang="en-US" sz="2000" b="1" i="1" dirty="0">
                <a:solidFill>
                  <a:srgbClr val="FF0000"/>
                </a:solidFill>
                <a:latin typeface="Arial" panose="020B0604020202020204" pitchFamily="34" charset="0"/>
                <a:cs typeface="Arial" panose="020B0604020202020204" pitchFamily="34" charset="0"/>
              </a:rPr>
              <a:t>among</a:t>
            </a:r>
            <a:r>
              <a:rPr lang="en-US" sz="2000" dirty="0">
                <a:latin typeface="Arial" panose="020B0604020202020204" pitchFamily="34" charset="0"/>
                <a:cs typeface="Arial" panose="020B0604020202020204" pitchFamily="34" charset="0"/>
              </a:rPr>
              <a:t> sample means for (a) is identical to (b).</a:t>
            </a:r>
          </a:p>
          <a:p>
            <a:r>
              <a:rPr lang="en-US" sz="2000" dirty="0">
                <a:latin typeface="Arial" panose="020B0604020202020204" pitchFamily="34" charset="0"/>
                <a:cs typeface="Arial" panose="020B0604020202020204" pitchFamily="34" charset="0"/>
              </a:rPr>
              <a:t>The variation </a:t>
            </a:r>
            <a:r>
              <a:rPr lang="en-US" sz="2000" b="1" i="1" dirty="0">
                <a:solidFill>
                  <a:srgbClr val="FF0000"/>
                </a:solidFill>
                <a:latin typeface="Arial" panose="020B0604020202020204" pitchFamily="34" charset="0"/>
                <a:cs typeface="Arial" panose="020B0604020202020204" pitchFamily="34" charset="0"/>
              </a:rPr>
              <a:t>among the individuals</a:t>
            </a:r>
            <a:r>
              <a:rPr lang="en-US" sz="2000" dirty="0">
                <a:latin typeface="Arial" panose="020B0604020202020204" pitchFamily="34" charset="0"/>
                <a:cs typeface="Arial" panose="020B0604020202020204" pitchFamily="34" charset="0"/>
              </a:rPr>
              <a:t> within the three samples is much less for (b).</a:t>
            </a:r>
          </a:p>
          <a:p>
            <a:r>
              <a:rPr lang="en-US" sz="2000" b="1" dirty="0">
                <a:latin typeface="Arial" panose="020B0604020202020204" pitchFamily="34" charset="0"/>
                <a:cs typeface="Arial" panose="020B0604020202020204" pitchFamily="34" charset="0"/>
              </a:rPr>
              <a:t>CONCLUSION: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samples in (b) contain a larger amount of variation among the sample means relative to the amount of variation within the samples, so ANOVA will find more significant differences among the means in (b</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1"/>
            <a:r>
              <a:rPr lang="en-US" sz="2000" dirty="0" smtClean="0">
                <a:latin typeface="Arial" panose="020B0604020202020204" pitchFamily="34" charset="0"/>
                <a:cs typeface="Arial" panose="020B0604020202020204" pitchFamily="34" charset="0"/>
              </a:rPr>
              <a:t>Assume </a:t>
            </a:r>
            <a:r>
              <a:rPr lang="en-US" sz="2000" dirty="0">
                <a:latin typeface="Arial" panose="020B0604020202020204" pitchFamily="34" charset="0"/>
                <a:cs typeface="Arial" panose="020B0604020202020204" pitchFamily="34" charset="0"/>
              </a:rPr>
              <a:t>equal sample sizes here for (a) and (b</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1"/>
            <a:r>
              <a:rPr lang="en-US" sz="2000" i="1" dirty="0">
                <a:latin typeface="Arial" panose="020B0604020202020204" pitchFamily="34" charset="0"/>
                <a:cs typeface="Arial" panose="020B0604020202020204" pitchFamily="34" charset="0"/>
              </a:rPr>
              <a:t>Note: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Larger </a:t>
            </a:r>
            <a:r>
              <a:rPr lang="en-US" sz="2000" dirty="0">
                <a:latin typeface="Arial" panose="020B0604020202020204" pitchFamily="34" charset="0"/>
                <a:cs typeface="Arial" panose="020B0604020202020204" pitchFamily="34" charset="0"/>
              </a:rPr>
              <a:t>samples will find more significant </a:t>
            </a:r>
            <a:r>
              <a:rPr lang="en-US" sz="2000" dirty="0" smtClean="0">
                <a:latin typeface="Arial" panose="020B0604020202020204" pitchFamily="34" charset="0"/>
                <a:cs typeface="Arial" panose="020B0604020202020204" pitchFamily="34" charset="0"/>
              </a:rPr>
              <a:t>differences.</a:t>
            </a:r>
            <a:endParaRPr lang="en-US" sz="2000" dirty="0">
              <a:latin typeface="Arial" panose="020B0604020202020204" pitchFamily="34" charset="0"/>
              <a:cs typeface="Arial" panose="020B0604020202020204" pitchFamily="34" charset="0"/>
            </a:endParaRPr>
          </a:p>
        </p:txBody>
      </p:sp>
      <p:pic>
        <p:nvPicPr>
          <p:cNvPr id="3277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9563" y="2099903"/>
            <a:ext cx="5086708" cy="1480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9718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80000"/>
              </a:lnSpc>
            </a:pPr>
            <a:fld id="{5DCBA68D-D789-463C-8218-2E54FAEBD7E7}" type="slidenum">
              <a:rPr lang="en-US" altLang="en-US" sz="1200">
                <a:solidFill>
                  <a:schemeClr val="bg1"/>
                </a:solidFill>
              </a:rPr>
              <a:pPr eaLnBrk="1" hangingPunct="1">
                <a:lnSpc>
                  <a:spcPct val="80000"/>
                </a:lnSpc>
              </a:pPr>
              <a:t>13</a:t>
            </a:fld>
            <a:endParaRPr lang="en-US" altLang="en-US" sz="1200">
              <a:solidFill>
                <a:schemeClr val="bg1"/>
              </a:solidFill>
            </a:endParaRPr>
          </a:p>
        </p:txBody>
      </p:sp>
      <p:sp>
        <p:nvSpPr>
          <p:cNvPr id="34819" name="Rectangle 2"/>
          <p:cNvSpPr>
            <a:spLocks noGrp="1" noChangeArrowheads="1"/>
          </p:cNvSpPr>
          <p:nvPr>
            <p:ph type="title" idx="4294967295"/>
          </p:nvPr>
        </p:nvSpPr>
        <p:spPr>
          <a:xfrm>
            <a:off x="533400" y="85725"/>
            <a:ext cx="7239000" cy="871538"/>
          </a:xfrm>
        </p:spPr>
        <p:txBody>
          <a:bodyPr/>
          <a:lstStyle/>
          <a:p>
            <a:pPr eaLnBrk="1" hangingPunct="1"/>
            <a:r>
              <a:rPr lang="en-US" altLang="en-US" smtClean="0">
                <a:latin typeface="Arial" charset="0"/>
                <a:ea typeface="ＭＳ Ｐゴシック" pitchFamily="34" charset="-128"/>
                <a:cs typeface="Arial" charset="0"/>
              </a:rPr>
              <a:t>The ANOVA </a:t>
            </a:r>
            <a:r>
              <a:rPr lang="en-US" altLang="en-US" i="1" smtClean="0">
                <a:latin typeface="Arial" charset="0"/>
                <a:ea typeface="ＭＳ Ｐゴシック" pitchFamily="34" charset="-128"/>
                <a:cs typeface="Arial" charset="0"/>
              </a:rPr>
              <a:t>F</a:t>
            </a:r>
            <a:r>
              <a:rPr lang="en-US" altLang="en-US" smtClean="0">
                <a:latin typeface="Arial" charset="0"/>
                <a:ea typeface="ＭＳ Ｐゴシック" pitchFamily="34" charset="-128"/>
                <a:cs typeface="Arial" charset="0"/>
              </a:rPr>
              <a:t> Statistic</a:t>
            </a:r>
          </a:p>
        </p:txBody>
      </p:sp>
      <p:sp>
        <p:nvSpPr>
          <p:cNvPr id="34820" name="TextBox 2"/>
          <p:cNvSpPr txBox="1">
            <a:spLocks noChangeArrowheads="1"/>
          </p:cNvSpPr>
          <p:nvPr/>
        </p:nvSpPr>
        <p:spPr bwMode="auto">
          <a:xfrm>
            <a:off x="533400" y="1066800"/>
            <a:ext cx="838993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nSpc>
                <a:spcPct val="105000"/>
              </a:lnSpc>
            </a:pPr>
            <a:r>
              <a:rPr lang="en-US" altLang="en-US" sz="2000"/>
              <a:t>To determine statistical significance, we need a test statistic that we can calculate:</a:t>
            </a:r>
          </a:p>
        </p:txBody>
      </p:sp>
      <p:sp>
        <p:nvSpPr>
          <p:cNvPr id="9" name="TextBox 8"/>
          <p:cNvSpPr txBox="1">
            <a:spLocks noChangeArrowheads="1"/>
          </p:cNvSpPr>
          <p:nvPr/>
        </p:nvSpPr>
        <p:spPr bwMode="auto">
          <a:xfrm>
            <a:off x="760413" y="2127250"/>
            <a:ext cx="7442200" cy="1754188"/>
          </a:xfrm>
          <a:prstGeom prst="rect">
            <a:avLst/>
          </a:prstGeom>
          <a:solidFill>
            <a:srgbClr val="EAEDCB"/>
          </a:solidFill>
          <a:ln w="10000">
            <a:solidFill>
              <a:srgbClr val="D2DA7A"/>
            </a:solidFill>
            <a:miter lim="800000"/>
            <a:headEnd/>
            <a:tailEnd/>
          </a:ln>
          <a:effectLst>
            <a:outerShdw blurRad="38100" dist="30000" dir="5400000" rotWithShape="0">
              <a:srgbClr val="808080">
                <a:alpha val="45000"/>
              </a:srgbClr>
            </a:outerShdw>
          </a:effec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b="1">
                <a:solidFill>
                  <a:srgbClr val="800000"/>
                </a:solidFill>
                <a:cs typeface="Arial" charset="0"/>
              </a:rPr>
              <a:t>The ANOVA </a:t>
            </a:r>
            <a:r>
              <a:rPr lang="en-US" altLang="en-US" b="1" i="1">
                <a:solidFill>
                  <a:srgbClr val="800000"/>
                </a:solidFill>
                <a:cs typeface="Arial" charset="0"/>
              </a:rPr>
              <a:t>F</a:t>
            </a:r>
            <a:r>
              <a:rPr lang="en-US" altLang="en-US" b="1">
                <a:solidFill>
                  <a:srgbClr val="800000"/>
                </a:solidFill>
                <a:cs typeface="Arial" charset="0"/>
              </a:rPr>
              <a:t> Statistic</a:t>
            </a:r>
          </a:p>
          <a:p>
            <a:pPr eaLnBrk="1" hangingPunct="1"/>
            <a:r>
              <a:rPr lang="en-US" altLang="en-US">
                <a:solidFill>
                  <a:srgbClr val="000000"/>
                </a:solidFill>
                <a:cs typeface="Arial" charset="0"/>
              </a:rPr>
              <a:t>The </a:t>
            </a:r>
            <a:r>
              <a:rPr lang="en-US" altLang="en-US" b="1">
                <a:solidFill>
                  <a:srgbClr val="000000"/>
                </a:solidFill>
                <a:cs typeface="Arial" charset="0"/>
              </a:rPr>
              <a:t>analysis of variance </a:t>
            </a:r>
            <a:r>
              <a:rPr lang="en-US" altLang="en-US" b="1" i="1">
                <a:solidFill>
                  <a:srgbClr val="000000"/>
                </a:solidFill>
                <a:cs typeface="Arial" charset="0"/>
              </a:rPr>
              <a:t>F</a:t>
            </a:r>
            <a:r>
              <a:rPr lang="en-US" altLang="en-US" b="1">
                <a:solidFill>
                  <a:srgbClr val="000000"/>
                </a:solidFill>
                <a:cs typeface="Arial" charset="0"/>
              </a:rPr>
              <a:t> statistic </a:t>
            </a:r>
            <a:r>
              <a:rPr lang="en-US" altLang="en-US">
                <a:solidFill>
                  <a:srgbClr val="000000"/>
                </a:solidFill>
                <a:cs typeface="Arial" charset="0"/>
              </a:rPr>
              <a:t>for testing the equality of several means has this form:</a:t>
            </a:r>
          </a:p>
          <a:p>
            <a:pPr eaLnBrk="1" hangingPunct="1"/>
            <a:endParaRPr lang="en-US" altLang="en-US">
              <a:solidFill>
                <a:srgbClr val="000000"/>
              </a:solidFill>
              <a:cs typeface="Arial" charset="0"/>
            </a:endParaRPr>
          </a:p>
          <a:p>
            <a:pPr eaLnBrk="1" hangingPunct="1"/>
            <a:endParaRPr lang="en-US" altLang="en-US">
              <a:solidFill>
                <a:srgbClr val="000000"/>
              </a:solidFill>
              <a:cs typeface="Arial" charset="0"/>
            </a:endParaRPr>
          </a:p>
          <a:p>
            <a:pPr eaLnBrk="1" hangingPunct="1"/>
            <a:endParaRPr lang="en-US" altLang="en-US">
              <a:solidFill>
                <a:srgbClr val="000000"/>
              </a:solidFill>
              <a:cs typeface="Arial" charset="0"/>
            </a:endParaRPr>
          </a:p>
        </p:txBody>
      </p:sp>
      <p:graphicFrame>
        <p:nvGraphicFramePr>
          <p:cNvPr id="8" name="Object 5"/>
          <p:cNvGraphicFramePr>
            <a:graphicFrameLocks noChangeAspect="1"/>
          </p:cNvGraphicFramePr>
          <p:nvPr/>
        </p:nvGraphicFramePr>
        <p:xfrm>
          <a:off x="1425575" y="2997200"/>
          <a:ext cx="6408738" cy="784225"/>
        </p:xfrm>
        <a:graphic>
          <a:graphicData uri="http://schemas.openxmlformats.org/presentationml/2006/ole">
            <mc:AlternateContent xmlns:mc="http://schemas.openxmlformats.org/markup-compatibility/2006">
              <mc:Choice xmlns:v="urn:schemas-microsoft-com:vml" Requires="v">
                <p:oleObj spid="_x0000_s10249" name="Equation" r:id="rId4" imgW="3286057" imgH="371475" progId="Equation.3">
                  <p:embed/>
                </p:oleObj>
              </mc:Choice>
              <mc:Fallback>
                <p:oleObj name="Equation" r:id="rId4" imgW="3286057" imgH="37147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1425575" y="2997200"/>
                        <a:ext cx="640873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Rectangle 1"/>
          <p:cNvSpPr>
            <a:spLocks noChangeArrowheads="1"/>
          </p:cNvSpPr>
          <p:nvPr/>
        </p:nvSpPr>
        <p:spPr bwMode="auto">
          <a:xfrm>
            <a:off x="533400" y="4389438"/>
            <a:ext cx="7669213" cy="205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6588"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105000"/>
              </a:lnSpc>
              <a:buFont typeface="Arial" charset="0"/>
              <a:buChar char="•"/>
            </a:pPr>
            <a:r>
              <a:rPr lang="en-US" altLang="en-US" sz="2000" i="1" dirty="0"/>
              <a:t>F </a:t>
            </a:r>
            <a:r>
              <a:rPr lang="en-US" altLang="en-US" sz="2000" dirty="0"/>
              <a:t>must be zero or positive</a:t>
            </a:r>
          </a:p>
          <a:p>
            <a:pPr lvl="1" eaLnBrk="1" hangingPunct="1">
              <a:lnSpc>
                <a:spcPct val="105000"/>
              </a:lnSpc>
              <a:buFont typeface="Arial" charset="0"/>
              <a:buChar char="–"/>
            </a:pPr>
            <a:r>
              <a:rPr lang="en-US" altLang="en-US" i="1" dirty="0"/>
              <a:t>F </a:t>
            </a:r>
            <a:r>
              <a:rPr lang="en-US" altLang="en-US" dirty="0"/>
              <a:t>is zero only when all sample means are identical</a:t>
            </a:r>
          </a:p>
          <a:p>
            <a:pPr lvl="1" eaLnBrk="1" hangingPunct="1">
              <a:lnSpc>
                <a:spcPct val="105000"/>
              </a:lnSpc>
              <a:buFont typeface="Arial" charset="0"/>
              <a:buChar char="–"/>
            </a:pPr>
            <a:r>
              <a:rPr lang="en-US" altLang="en-US" i="1" dirty="0"/>
              <a:t>F </a:t>
            </a:r>
            <a:r>
              <a:rPr lang="en-US" altLang="en-US" dirty="0"/>
              <a:t>gets larger as means move further apart</a:t>
            </a:r>
          </a:p>
          <a:p>
            <a:pPr eaLnBrk="1" hangingPunct="1">
              <a:lnSpc>
                <a:spcPct val="105000"/>
              </a:lnSpc>
              <a:spcBef>
                <a:spcPct val="15000"/>
              </a:spcBef>
              <a:buFont typeface="Arial" charset="0"/>
              <a:buChar char="•"/>
            </a:pPr>
            <a:r>
              <a:rPr lang="en-US" altLang="en-US" sz="2000" dirty="0"/>
              <a:t>Large values of </a:t>
            </a:r>
            <a:r>
              <a:rPr lang="en-US" altLang="en-US" sz="2000" i="1" dirty="0"/>
              <a:t>F</a:t>
            </a:r>
            <a:r>
              <a:rPr lang="en-US" altLang="en-US" sz="2000" dirty="0"/>
              <a:t> are evidence against </a:t>
            </a:r>
            <a:r>
              <a:rPr lang="en-US" altLang="en-US" sz="2000" i="1" dirty="0"/>
              <a:t>H</a:t>
            </a:r>
            <a:r>
              <a:rPr lang="en-US" altLang="en-US" sz="2000" baseline="-25000" dirty="0"/>
              <a:t>0</a:t>
            </a:r>
            <a:r>
              <a:rPr lang="en-US" altLang="en-US" sz="2000" i="1" dirty="0"/>
              <a:t>: equal means</a:t>
            </a:r>
          </a:p>
          <a:p>
            <a:pPr eaLnBrk="1" hangingPunct="1">
              <a:lnSpc>
                <a:spcPct val="105000"/>
              </a:lnSpc>
              <a:spcBef>
                <a:spcPct val="15000"/>
              </a:spcBef>
              <a:buFont typeface="Arial" charset="0"/>
              <a:buChar char="•"/>
            </a:pPr>
            <a:r>
              <a:rPr lang="en-US" sz="2000" dirty="0">
                <a:latin typeface="Arial" panose="020B0604020202020204" pitchFamily="34" charset="0"/>
                <a:cs typeface="Arial" panose="020B0604020202020204" pitchFamily="34" charset="0"/>
              </a:rPr>
              <a:t>while the alternative </a:t>
            </a:r>
            <a:r>
              <a:rPr lang="en-US" sz="2000" i="1" dirty="0">
                <a:latin typeface="Arial" panose="020B0604020202020204" pitchFamily="34" charset="0"/>
                <a:cs typeface="Arial" panose="020B0604020202020204" pitchFamily="34" charset="0"/>
              </a:rPr>
              <a:t>H</a:t>
            </a:r>
            <a:r>
              <a:rPr lang="en-US" sz="2000" baseline="-25000" dirty="0">
                <a:latin typeface="Arial" panose="020B0604020202020204" pitchFamily="34" charset="0"/>
                <a:cs typeface="Arial" panose="020B0604020202020204" pitchFamily="34" charset="0"/>
              </a:rPr>
              <a:t>a</a:t>
            </a:r>
            <a:r>
              <a:rPr lang="en-US" sz="2000" dirty="0">
                <a:latin typeface="Arial" panose="020B0604020202020204" pitchFamily="34" charset="0"/>
                <a:cs typeface="Arial" panose="020B0604020202020204" pitchFamily="34" charset="0"/>
              </a:rPr>
              <a:t> is many-sided, the </a:t>
            </a:r>
            <a:r>
              <a:rPr lang="en-US" sz="2000" i="1" dirty="0">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 test is upper one-sided. </a:t>
            </a:r>
            <a:endParaRPr lang="en-US" altLang="en-US" sz="2000" dirty="0"/>
          </a:p>
        </p:txBody>
      </p:sp>
    </p:spTree>
    <p:extLst>
      <p:ext uri="{BB962C8B-B14F-4D97-AF65-F5344CB8AC3E}">
        <p14:creationId xmlns:p14="http://schemas.microsoft.com/office/powerpoint/2010/main" val="4781459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80000"/>
              </a:lnSpc>
            </a:pPr>
            <a:fld id="{A7009E4B-8BC9-49DF-83C2-E1EDB796971C}" type="slidenum">
              <a:rPr lang="en-US" altLang="en-US" sz="1200">
                <a:solidFill>
                  <a:schemeClr val="bg1"/>
                </a:solidFill>
              </a:rPr>
              <a:pPr eaLnBrk="1" hangingPunct="1">
                <a:lnSpc>
                  <a:spcPct val="80000"/>
                </a:lnSpc>
              </a:pPr>
              <a:t>14</a:t>
            </a:fld>
            <a:endParaRPr lang="en-US" altLang="en-US" sz="1200">
              <a:solidFill>
                <a:schemeClr val="bg1"/>
              </a:solidFill>
            </a:endParaRPr>
          </a:p>
        </p:txBody>
      </p:sp>
      <p:sp>
        <p:nvSpPr>
          <p:cNvPr id="35843" name="Rectangle 2"/>
          <p:cNvSpPr>
            <a:spLocks noGrp="1" noChangeArrowheads="1"/>
          </p:cNvSpPr>
          <p:nvPr>
            <p:ph type="title" idx="4294967295"/>
          </p:nvPr>
        </p:nvSpPr>
        <p:spPr>
          <a:xfrm>
            <a:off x="468313" y="85725"/>
            <a:ext cx="7304087" cy="849313"/>
          </a:xfrm>
        </p:spPr>
        <p:txBody>
          <a:bodyPr/>
          <a:lstStyle/>
          <a:p>
            <a:pPr eaLnBrk="1" hangingPunct="1"/>
            <a:r>
              <a:rPr lang="en-US" altLang="en-US" smtClean="0">
                <a:latin typeface="Arial" charset="0"/>
                <a:ea typeface="ＭＳ Ｐゴシック" pitchFamily="34" charset="-128"/>
                <a:cs typeface="Arial" charset="0"/>
              </a:rPr>
              <a:t>Conditions for ANOVA</a:t>
            </a:r>
          </a:p>
        </p:txBody>
      </p:sp>
      <p:sp>
        <p:nvSpPr>
          <p:cNvPr id="35844" name="TextBox 1"/>
          <p:cNvSpPr txBox="1">
            <a:spLocks noChangeArrowheads="1"/>
          </p:cNvSpPr>
          <p:nvPr/>
        </p:nvSpPr>
        <p:spPr bwMode="auto">
          <a:xfrm>
            <a:off x="685800" y="1114425"/>
            <a:ext cx="80327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000"/>
              <a:t>Like all inference procedures, ANOVA is valid only in some circumstances. The conditions under which we can use ANOVA are:</a:t>
            </a:r>
          </a:p>
        </p:txBody>
      </p:sp>
      <p:sp>
        <p:nvSpPr>
          <p:cNvPr id="3" name="Rectangle 2"/>
          <p:cNvSpPr>
            <a:spLocks noChangeArrowheads="1"/>
          </p:cNvSpPr>
          <p:nvPr/>
        </p:nvSpPr>
        <p:spPr bwMode="auto">
          <a:xfrm>
            <a:off x="685800" y="1982788"/>
            <a:ext cx="7880350" cy="3170237"/>
          </a:xfrm>
          <a:prstGeom prst="rect">
            <a:avLst/>
          </a:prstGeom>
          <a:solidFill>
            <a:srgbClr val="EAEDCB"/>
          </a:solidFill>
          <a:ln w="10000">
            <a:solidFill>
              <a:srgbClr val="D2DA7A"/>
            </a:solidFill>
            <a:miter lim="800000"/>
            <a:headEnd/>
            <a:tailEnd/>
          </a:ln>
          <a:effectLst>
            <a:outerShdw blurRad="38100" dist="30000" dir="5400000" rotWithShape="0">
              <a:srgbClr val="808080">
                <a:alpha val="45000"/>
              </a:srgbClr>
            </a:outerShdw>
          </a:effectLst>
        </p:spPr>
        <p:txBody>
          <a:bodyPr>
            <a:spAutoFit/>
          </a:bodyPr>
          <a:lstStyle>
            <a:lvl1pPr marL="12065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000" b="1">
                <a:solidFill>
                  <a:srgbClr val="800000"/>
                </a:solidFill>
                <a:cs typeface="Arial" charset="0"/>
              </a:rPr>
              <a:t>Conditions for ANOVA Inference</a:t>
            </a:r>
          </a:p>
          <a:p>
            <a:pPr eaLnBrk="1" hangingPunct="1">
              <a:buFont typeface="Wingdings" pitchFamily="2" charset="2"/>
              <a:buChar char="§"/>
            </a:pPr>
            <a:r>
              <a:rPr lang="en-US" altLang="en-US" sz="2000">
                <a:solidFill>
                  <a:srgbClr val="000000"/>
                </a:solidFill>
                <a:cs typeface="Arial" charset="0"/>
              </a:rPr>
              <a:t>We have </a:t>
            </a:r>
            <a:r>
              <a:rPr lang="en-US" altLang="en-US" sz="2000" b="1" i="1">
                <a:solidFill>
                  <a:srgbClr val="000000"/>
                </a:solidFill>
                <a:cs typeface="Arial" charset="0"/>
              </a:rPr>
              <a:t>I</a:t>
            </a:r>
            <a:r>
              <a:rPr lang="en-US" altLang="en-US" sz="2000" b="1">
                <a:solidFill>
                  <a:srgbClr val="000000"/>
                </a:solidFill>
                <a:cs typeface="Arial" charset="0"/>
              </a:rPr>
              <a:t> independent</a:t>
            </a:r>
            <a:r>
              <a:rPr lang="en-US" altLang="en-US" sz="2000" b="1" i="1">
                <a:solidFill>
                  <a:srgbClr val="000000"/>
                </a:solidFill>
                <a:cs typeface="Arial" charset="0"/>
              </a:rPr>
              <a:t> </a:t>
            </a:r>
            <a:r>
              <a:rPr lang="en-US" altLang="en-US" sz="2000" b="1">
                <a:solidFill>
                  <a:srgbClr val="000000"/>
                </a:solidFill>
                <a:cs typeface="Arial" charset="0"/>
              </a:rPr>
              <a:t>SRSs,</a:t>
            </a:r>
            <a:r>
              <a:rPr lang="en-US" altLang="en-US" sz="2000">
                <a:solidFill>
                  <a:srgbClr val="000000"/>
                </a:solidFill>
                <a:cs typeface="Arial" charset="0"/>
              </a:rPr>
              <a:t> one from each population. We measure the same response variable for each sample.</a:t>
            </a:r>
          </a:p>
          <a:p>
            <a:pPr eaLnBrk="1" hangingPunct="1">
              <a:buFont typeface="Wingdings" pitchFamily="2" charset="2"/>
              <a:buChar char="§"/>
            </a:pPr>
            <a:endParaRPr lang="en-US" altLang="en-US" sz="2000">
              <a:solidFill>
                <a:srgbClr val="000000"/>
              </a:solidFill>
              <a:cs typeface="Arial" charset="0"/>
            </a:endParaRPr>
          </a:p>
          <a:p>
            <a:pPr eaLnBrk="1" hangingPunct="1">
              <a:buFont typeface="Wingdings" pitchFamily="2" charset="2"/>
              <a:buChar char="§"/>
            </a:pPr>
            <a:r>
              <a:rPr lang="en-US" altLang="en-US" sz="2000">
                <a:solidFill>
                  <a:srgbClr val="000000"/>
                </a:solidFill>
                <a:cs typeface="Arial" charset="0"/>
              </a:rPr>
              <a:t>  The </a:t>
            </a:r>
            <a:r>
              <a:rPr lang="en-US" altLang="en-US" sz="2000" i="1">
                <a:solidFill>
                  <a:srgbClr val="000000"/>
                </a:solidFill>
                <a:cs typeface="Arial" charset="0"/>
              </a:rPr>
              <a:t>i</a:t>
            </a:r>
            <a:r>
              <a:rPr lang="en-US" altLang="en-US" sz="2000" i="1" baseline="30000">
                <a:solidFill>
                  <a:srgbClr val="000000"/>
                </a:solidFill>
                <a:cs typeface="Arial" charset="0"/>
              </a:rPr>
              <a:t>th</a:t>
            </a:r>
            <a:r>
              <a:rPr lang="en-US" altLang="en-US" sz="2000">
                <a:solidFill>
                  <a:srgbClr val="000000"/>
                </a:solidFill>
                <a:cs typeface="Arial" charset="0"/>
              </a:rPr>
              <a:t> population has a </a:t>
            </a:r>
            <a:r>
              <a:rPr lang="en-US" altLang="en-US" sz="2000" b="1" i="1">
                <a:solidFill>
                  <a:srgbClr val="000000"/>
                </a:solidFill>
                <a:cs typeface="Arial" charset="0"/>
              </a:rPr>
              <a:t>Normal distribution</a:t>
            </a:r>
            <a:r>
              <a:rPr lang="en-US" altLang="en-US" sz="2000" b="1">
                <a:solidFill>
                  <a:srgbClr val="000000"/>
                </a:solidFill>
                <a:cs typeface="Arial" charset="0"/>
              </a:rPr>
              <a:t> </a:t>
            </a:r>
            <a:r>
              <a:rPr lang="en-US" altLang="en-US" sz="2000">
                <a:solidFill>
                  <a:srgbClr val="000000"/>
                </a:solidFill>
                <a:cs typeface="Arial" charset="0"/>
              </a:rPr>
              <a:t>with unknown 	mean </a:t>
            </a:r>
            <a:r>
              <a:rPr lang="en-US" altLang="en-US" sz="2000" i="1">
                <a:solidFill>
                  <a:srgbClr val="000000"/>
                </a:solidFill>
                <a:cs typeface="Arial" charset="0"/>
                <a:sym typeface="Symbol" pitchFamily="18" charset="2"/>
              </a:rPr>
              <a:t>µ</a:t>
            </a:r>
            <a:r>
              <a:rPr lang="en-US" altLang="en-US" sz="2000" i="1" baseline="-25000">
                <a:solidFill>
                  <a:srgbClr val="000000"/>
                </a:solidFill>
                <a:cs typeface="Arial" charset="0"/>
                <a:sym typeface="Symbol" pitchFamily="18" charset="2"/>
              </a:rPr>
              <a:t>i</a:t>
            </a:r>
            <a:r>
              <a:rPr lang="en-US" altLang="en-US" sz="2000">
                <a:solidFill>
                  <a:srgbClr val="000000"/>
                </a:solidFill>
                <a:cs typeface="Arial" charset="0"/>
                <a:sym typeface="Symbol" pitchFamily="18" charset="2"/>
              </a:rPr>
              <a:t>. One-way ANOVA tests the null hypothesis that all 	population means are the same.</a:t>
            </a:r>
          </a:p>
          <a:p>
            <a:pPr eaLnBrk="1" hangingPunct="1">
              <a:buFont typeface="Wingdings" pitchFamily="2" charset="2"/>
              <a:buChar char="§"/>
            </a:pPr>
            <a:endParaRPr lang="en-US" altLang="en-US" sz="2000">
              <a:solidFill>
                <a:srgbClr val="000000"/>
              </a:solidFill>
              <a:cs typeface="Arial" charset="0"/>
              <a:sym typeface="Symbol" pitchFamily="18" charset="2"/>
            </a:endParaRPr>
          </a:p>
          <a:p>
            <a:pPr eaLnBrk="1" hangingPunct="1">
              <a:buFont typeface="Wingdings" pitchFamily="2" charset="2"/>
              <a:buChar char="§"/>
            </a:pPr>
            <a:r>
              <a:rPr lang="en-US" altLang="en-US" sz="2000">
                <a:solidFill>
                  <a:srgbClr val="000000"/>
                </a:solidFill>
                <a:cs typeface="Arial" charset="0"/>
                <a:sym typeface="Symbol" pitchFamily="18" charset="2"/>
              </a:rPr>
              <a:t>All of the populations have the </a:t>
            </a:r>
            <a:r>
              <a:rPr lang="en-US" altLang="en-US" sz="2000" b="1" i="1">
                <a:solidFill>
                  <a:srgbClr val="000000"/>
                </a:solidFill>
                <a:cs typeface="Arial" charset="0"/>
                <a:sym typeface="Symbol" pitchFamily="18" charset="2"/>
              </a:rPr>
              <a:t>same standard deviation </a:t>
            </a:r>
            <a:r>
              <a:rPr lang="en-US" altLang="en-US" sz="2000">
                <a:solidFill>
                  <a:srgbClr val="000000"/>
                </a:solidFill>
                <a:cs typeface="Arial" charset="0"/>
                <a:sym typeface="Symbol" pitchFamily="18" charset="2"/>
              </a:rPr>
              <a:t>, whose value is unknown.</a:t>
            </a:r>
            <a:endParaRPr lang="en-US" altLang="en-US" sz="2000">
              <a:solidFill>
                <a:srgbClr val="000000"/>
              </a:solidFill>
              <a:cs typeface="Arial" charset="0"/>
            </a:endParaRPr>
          </a:p>
        </p:txBody>
      </p:sp>
      <p:sp>
        <p:nvSpPr>
          <p:cNvPr id="12" name="Rectangle 11"/>
          <p:cNvSpPr>
            <a:spLocks noChangeArrowheads="1"/>
          </p:cNvSpPr>
          <p:nvPr/>
        </p:nvSpPr>
        <p:spPr bwMode="auto">
          <a:xfrm>
            <a:off x="685800" y="5368925"/>
            <a:ext cx="7880350" cy="1323975"/>
          </a:xfrm>
          <a:prstGeom prst="rect">
            <a:avLst/>
          </a:prstGeom>
          <a:solidFill>
            <a:srgbClr val="EAEDCB"/>
          </a:solidFill>
          <a:ln w="10000">
            <a:solidFill>
              <a:srgbClr val="D2DA7A"/>
            </a:solidFill>
            <a:miter lim="800000"/>
            <a:headEnd/>
            <a:tailEnd/>
          </a:ln>
          <a:effectLst>
            <a:outerShdw blurRad="38100" dist="30000" dir="5400000" rotWithShape="0">
              <a:srgbClr val="808080">
                <a:alpha val="45000"/>
              </a:srgbClr>
            </a:outerShdw>
          </a:effectLst>
        </p:spPr>
        <p:txBody>
          <a:bodyPr>
            <a:spAutoFit/>
          </a:bodyPr>
          <a:lstStyle>
            <a:lvl1pPr marL="12065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000" b="1">
                <a:solidFill>
                  <a:srgbClr val="800000"/>
                </a:solidFill>
                <a:cs typeface="Arial" charset="0"/>
              </a:rPr>
              <a:t>Checking Standard Deviations in ANOVA</a:t>
            </a:r>
            <a:endParaRPr lang="en-US" altLang="en-US" sz="2000">
              <a:solidFill>
                <a:srgbClr val="000000"/>
              </a:solidFill>
              <a:cs typeface="Arial" charset="0"/>
            </a:endParaRPr>
          </a:p>
          <a:p>
            <a:pPr eaLnBrk="1" hangingPunct="1">
              <a:buFont typeface="Wingdings" pitchFamily="2" charset="2"/>
              <a:buChar char="§"/>
            </a:pPr>
            <a:r>
              <a:rPr lang="en-US" altLang="en-US" sz="2000">
                <a:solidFill>
                  <a:srgbClr val="000000"/>
                </a:solidFill>
                <a:cs typeface="Arial" charset="0"/>
              </a:rPr>
              <a:t>The results of the ANOVA </a:t>
            </a:r>
            <a:r>
              <a:rPr lang="en-US" altLang="en-US" sz="2000" i="1">
                <a:solidFill>
                  <a:srgbClr val="000000"/>
                </a:solidFill>
                <a:cs typeface="Arial" charset="0"/>
              </a:rPr>
              <a:t>F </a:t>
            </a:r>
            <a:r>
              <a:rPr lang="en-US" altLang="en-US" sz="2000">
                <a:solidFill>
                  <a:srgbClr val="000000"/>
                </a:solidFill>
                <a:cs typeface="Arial" charset="0"/>
              </a:rPr>
              <a:t>test are approximately correct when the largest sample standard deviation is no more than twice as large as the smallest sample standard deviation.</a:t>
            </a:r>
          </a:p>
        </p:txBody>
      </p:sp>
    </p:spTree>
    <p:extLst>
      <p:ext uri="{BB962C8B-B14F-4D97-AF65-F5344CB8AC3E}">
        <p14:creationId xmlns:p14="http://schemas.microsoft.com/office/powerpoint/2010/main" val="275980087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69930" y="351631"/>
            <a:ext cx="8270658" cy="1219200"/>
          </a:xfrm>
        </p:spPr>
        <p:txBody>
          <a:bodyPr/>
          <a:lstStyle/>
          <a:p>
            <a:pPr eaLnBrk="1" hangingPunct="1"/>
            <a:r>
              <a:rPr lang="en-US" altLang="en-US" sz="3600" i="1" dirty="0" smtClean="0">
                <a:latin typeface="Gill Sans" charset="0"/>
                <a:ea typeface="ＭＳ Ｐゴシック" pitchFamily="34" charset="-128"/>
              </a:rPr>
              <a:t>F </a:t>
            </a:r>
            <a:r>
              <a:rPr lang="en-US" altLang="en-US" sz="3600" dirty="0">
                <a:latin typeface="Gill Sans" charset="0"/>
                <a:ea typeface="ＭＳ Ｐゴシック" pitchFamily="34" charset="-128"/>
              </a:rPr>
              <a:t>D</a:t>
            </a:r>
            <a:r>
              <a:rPr lang="en-US" altLang="en-US" sz="3600" dirty="0" smtClean="0">
                <a:latin typeface="Gill Sans" charset="0"/>
                <a:ea typeface="ＭＳ Ｐゴシック" pitchFamily="34" charset="-128"/>
              </a:rPr>
              <a:t>istributions and</a:t>
            </a:r>
            <a:r>
              <a:rPr lang="en-US" altLang="en-US" sz="3600" dirty="0">
                <a:latin typeface="Gill Sans" charset="0"/>
                <a:ea typeface="ＭＳ Ｐゴシック" pitchFamily="34" charset="-128"/>
              </a:rPr>
              <a:t> </a:t>
            </a:r>
            <a:r>
              <a:rPr lang="en-US" altLang="en-US" sz="3600" dirty="0" smtClean="0">
                <a:latin typeface="Gill Sans" charset="0"/>
                <a:ea typeface="ＭＳ Ｐゴシック" pitchFamily="34" charset="-128"/>
              </a:rPr>
              <a:t>Degrees of Freedom</a:t>
            </a:r>
            <a:endParaRPr lang="en-US" altLang="en-US" sz="3600" i="1" dirty="0" smtClean="0">
              <a:latin typeface="Gill Sans" charset="0"/>
              <a:ea typeface="ＭＳ Ｐゴシック" pitchFamily="34" charset="-128"/>
            </a:endParaRPr>
          </a:p>
        </p:txBody>
      </p:sp>
      <mc:AlternateContent xmlns:mc="http://schemas.openxmlformats.org/markup-compatibility/2006" xmlns:a14="http://schemas.microsoft.com/office/drawing/2010/main">
        <mc:Choice Requires="a14">
          <p:sp>
            <p:nvSpPr>
              <p:cNvPr id="6" name="Rectangle 3"/>
              <p:cNvSpPr>
                <a:spLocks noGrp="1" noChangeArrowheads="1"/>
              </p:cNvSpPr>
              <p:nvPr>
                <p:ph idx="1"/>
              </p:nvPr>
            </p:nvSpPr>
            <p:spPr>
              <a:xfrm>
                <a:off x="296702" y="1745642"/>
                <a:ext cx="8443885" cy="4587921"/>
              </a:xfrm>
            </p:spPr>
            <p:txBody>
              <a:bodyPr>
                <a:normAutofit/>
              </a:bodyPr>
              <a:lstStyle/>
              <a:p>
                <a:pPr>
                  <a:spcAft>
                    <a:spcPts val="1200"/>
                  </a:spcAft>
                </a:pPr>
                <a:r>
                  <a:rPr lang="en-US" sz="2200" dirty="0" smtClean="0">
                    <a:latin typeface="Arial" panose="020B0604020202020204" pitchFamily="34" charset="0"/>
                    <a:cs typeface="Arial" panose="020B0604020202020204" pitchFamily="34" charset="0"/>
                  </a:rPr>
                  <a:t>The ANOVA  </a:t>
                </a:r>
                <a:r>
                  <a:rPr lang="en-US" sz="2200" i="1" dirty="0" smtClean="0">
                    <a:solidFill>
                      <a:schemeClr val="tx1"/>
                    </a:solidFill>
                    <a:latin typeface="Arial" panose="020B0604020202020204" pitchFamily="34" charset="0"/>
                    <a:cs typeface="Arial" panose="020B0604020202020204" pitchFamily="34" charset="0"/>
                  </a:rPr>
                  <a:t>F</a:t>
                </a:r>
                <a:r>
                  <a:rPr lang="en-US" sz="2200" dirty="0" smtClean="0">
                    <a:solidFill>
                      <a:schemeClr val="tx1"/>
                    </a:solidFill>
                    <a:latin typeface="Arial" panose="020B0604020202020204" pitchFamily="34" charset="0"/>
                    <a:cs typeface="Arial" panose="020B0604020202020204" pitchFamily="34" charset="0"/>
                  </a:rPr>
                  <a:t> </a:t>
                </a:r>
                <a:r>
                  <a:rPr lang="en-US" sz="2200" dirty="0">
                    <a:solidFill>
                      <a:schemeClr val="tx1"/>
                    </a:solidFill>
                    <a:latin typeface="Arial" panose="020B0604020202020204" pitchFamily="34" charset="0"/>
                    <a:cs typeface="Arial" panose="020B0604020202020204" pitchFamily="34" charset="0"/>
                  </a:rPr>
                  <a:t>statistic</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has the form</a:t>
                </a:r>
                <a:endParaRPr lang="en-US" sz="22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2200" i="1">
                          <a:latin typeface="Cambria Math"/>
                          <a:cs typeface="Arial" panose="020B0604020202020204" pitchFamily="34" charset="0"/>
                        </a:rPr>
                        <m:t>𝐹</m:t>
                      </m:r>
                      <m:r>
                        <a:rPr lang="en-US" sz="2200" i="1">
                          <a:latin typeface="Cambria Math"/>
                          <a:cs typeface="Arial" panose="020B0604020202020204" pitchFamily="34" charset="0"/>
                        </a:rPr>
                        <m:t>=</m:t>
                      </m:r>
                      <m:f>
                        <m:fPr>
                          <m:ctrlPr>
                            <a:rPr lang="en-US" sz="2200" i="1">
                              <a:latin typeface="Cambria Math"/>
                              <a:cs typeface="Arial" panose="020B0604020202020204" pitchFamily="34" charset="0"/>
                            </a:rPr>
                          </m:ctrlPr>
                        </m:fPr>
                        <m:num>
                          <m:r>
                            <m:rPr>
                              <m:nor/>
                            </m:rPr>
                            <a:rPr lang="en-US" sz="2200">
                              <a:latin typeface="Cambria Math"/>
                              <a:cs typeface="Arial" panose="020B0604020202020204" pitchFamily="34" charset="0"/>
                            </a:rPr>
                            <m:t>variation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among</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the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sample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means</m:t>
                          </m:r>
                        </m:num>
                        <m:den>
                          <m:r>
                            <m:rPr>
                              <m:nor/>
                            </m:rPr>
                            <a:rPr lang="en-US" sz="2200">
                              <a:latin typeface="Cambria Math"/>
                              <a:cs typeface="Arial" panose="020B0604020202020204" pitchFamily="34" charset="0"/>
                            </a:rPr>
                            <m:t>variation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among</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individuals</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in</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the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same</m:t>
                          </m:r>
                          <m:r>
                            <m:rPr>
                              <m:nor/>
                            </m:rPr>
                            <a:rPr lang="en-US" sz="2200">
                              <a:latin typeface="Cambria Math"/>
                              <a:cs typeface="Arial" panose="020B0604020202020204" pitchFamily="34" charset="0"/>
                            </a:rPr>
                            <m:t> </m:t>
                          </m:r>
                          <m:r>
                            <m:rPr>
                              <m:nor/>
                            </m:rPr>
                            <a:rPr lang="en-US" sz="2200">
                              <a:latin typeface="Cambria Math"/>
                              <a:cs typeface="Arial" panose="020B0604020202020204" pitchFamily="34" charset="0"/>
                            </a:rPr>
                            <m:t>sample</m:t>
                          </m:r>
                        </m:den>
                      </m:f>
                      <m:r>
                        <a:rPr lang="en-US" sz="2200" i="1">
                          <a:latin typeface="Cambria Math"/>
                          <a:cs typeface="Arial" panose="020B0604020202020204" pitchFamily="34" charset="0"/>
                        </a:rPr>
                        <m:t> </m:t>
                      </m:r>
                    </m:oMath>
                  </m:oMathPara>
                </a14:m>
                <a:endParaRPr lang="en-US" sz="2200" dirty="0" smtClean="0">
                  <a:latin typeface="Arial" panose="020B0604020202020204" pitchFamily="34" charset="0"/>
                  <a:cs typeface="Arial" panose="020B0604020202020204" pitchFamily="34" charset="0"/>
                </a:endParaRPr>
              </a:p>
              <a:p>
                <a:pPr>
                  <a:spcAft>
                    <a:spcPts val="1200"/>
                  </a:spcAft>
                </a:pPr>
                <a:r>
                  <a:rPr lang="en-US" sz="2200" dirty="0">
                    <a:latin typeface="Arial" panose="020B0604020202020204" pitchFamily="34" charset="0"/>
                    <a:cs typeface="Arial" panose="020B0604020202020204" pitchFamily="34" charset="0"/>
                  </a:rPr>
                  <a:t>To </a:t>
                </a:r>
                <a:r>
                  <a:rPr lang="en-US" sz="2200" dirty="0" smtClean="0">
                    <a:latin typeface="Arial" panose="020B0604020202020204" pitchFamily="34" charset="0"/>
                    <a:cs typeface="Arial" panose="020B0604020202020204" pitchFamily="34" charset="0"/>
                  </a:rPr>
                  <a:t>find </a:t>
                </a:r>
                <a:r>
                  <a:rPr lang="en-US" sz="2200" dirty="0">
                    <a:latin typeface="Arial" panose="020B0604020202020204" pitchFamily="34" charset="0"/>
                    <a:cs typeface="Arial" panose="020B0604020202020204" pitchFamily="34" charset="0"/>
                  </a:rPr>
                  <a:t>the </a:t>
                </a:r>
                <a:r>
                  <a:rPr lang="en-US" sz="2200" i="1" dirty="0">
                    <a:latin typeface="Arial" panose="020B0604020202020204" pitchFamily="34" charset="0"/>
                    <a:cs typeface="Arial" panose="020B0604020202020204" pitchFamily="34" charset="0"/>
                  </a:rPr>
                  <a:t>P</a:t>
                </a:r>
                <a:r>
                  <a:rPr lang="en-US" sz="2200" dirty="0">
                    <a:latin typeface="Arial" panose="020B0604020202020204" pitchFamily="34" charset="0"/>
                    <a:cs typeface="Arial" panose="020B0604020202020204" pitchFamily="34" charset="0"/>
                  </a:rPr>
                  <a:t>-value for this statistic, we must know the sampling distribution </a:t>
                </a:r>
                <a:r>
                  <a:rPr lang="en-US" sz="2200" dirty="0" smtClean="0">
                    <a:latin typeface="Arial" panose="020B0604020202020204" pitchFamily="34" charset="0"/>
                    <a:cs typeface="Arial" panose="020B0604020202020204" pitchFamily="34" charset="0"/>
                  </a:rPr>
                  <a:t>of </a:t>
                </a:r>
                <a:r>
                  <a:rPr lang="en-US" sz="2200" i="1" dirty="0" smtClean="0">
                    <a:latin typeface="Arial" panose="020B0604020202020204" pitchFamily="34" charset="0"/>
                    <a:cs typeface="Arial" panose="020B0604020202020204" pitchFamily="34" charset="0"/>
                  </a:rPr>
                  <a:t>F</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when the null hypothesis (all population means equal) is true. This </a:t>
                </a:r>
                <a:r>
                  <a:rPr lang="en-US" sz="2200" dirty="0" smtClean="0">
                    <a:latin typeface="Arial" panose="020B0604020202020204" pitchFamily="34" charset="0"/>
                    <a:cs typeface="Arial" panose="020B0604020202020204" pitchFamily="34" charset="0"/>
                  </a:rPr>
                  <a:t>sampling distribution </a:t>
                </a:r>
                <a:r>
                  <a:rPr lang="en-US" sz="2200" dirty="0">
                    <a:latin typeface="Arial" panose="020B0604020202020204" pitchFamily="34" charset="0"/>
                    <a:cs typeface="Arial" panose="020B0604020202020204" pitchFamily="34" charset="0"/>
                  </a:rPr>
                  <a:t>is an </a:t>
                </a:r>
                <a:r>
                  <a:rPr lang="en-US" sz="2200" b="1" i="1" dirty="0">
                    <a:latin typeface="Arial" panose="020B0604020202020204" pitchFamily="34" charset="0"/>
                    <a:cs typeface="Arial" panose="020B0604020202020204" pitchFamily="34" charset="0"/>
                  </a:rPr>
                  <a:t>F</a:t>
                </a:r>
                <a:r>
                  <a:rPr lang="en-US" sz="2200" b="1" dirty="0">
                    <a:latin typeface="Arial" panose="020B0604020202020204" pitchFamily="34" charset="0"/>
                    <a:cs typeface="Arial" panose="020B0604020202020204" pitchFamily="34" charset="0"/>
                  </a:rPr>
                  <a:t> distribution</a:t>
                </a:r>
                <a:r>
                  <a:rPr lang="en-US" sz="2200" b="1" dirty="0" smtClean="0">
                    <a:latin typeface="Arial" panose="020B0604020202020204" pitchFamily="34" charset="0"/>
                    <a:cs typeface="Arial" panose="020B0604020202020204" pitchFamily="34" charset="0"/>
                  </a:rPr>
                  <a:t>.</a:t>
                </a:r>
              </a:p>
              <a:p>
                <a:pPr>
                  <a:spcAft>
                    <a:spcPts val="1200"/>
                  </a:spcAft>
                </a:pPr>
                <a:r>
                  <a:rPr lang="en-US" sz="2200" dirty="0">
                    <a:latin typeface="Arial" panose="020B0604020202020204" pitchFamily="34" charset="0"/>
                    <a:cs typeface="Arial" panose="020B0604020202020204" pitchFamily="34" charset="0"/>
                  </a:rPr>
                  <a:t>The degrees of freedom of the ANOVA </a:t>
                </a:r>
                <a:r>
                  <a:rPr lang="en-US" sz="2200" i="1" dirty="0">
                    <a:latin typeface="Arial" panose="020B0604020202020204" pitchFamily="34" charset="0"/>
                    <a:cs typeface="Arial" panose="020B0604020202020204" pitchFamily="34" charset="0"/>
                  </a:rPr>
                  <a:t>F</a:t>
                </a:r>
                <a:r>
                  <a:rPr lang="en-US" sz="2200" dirty="0">
                    <a:latin typeface="Arial" panose="020B0604020202020204" pitchFamily="34" charset="0"/>
                    <a:cs typeface="Arial" panose="020B0604020202020204" pitchFamily="34" charset="0"/>
                  </a:rPr>
                  <a:t> statistic depend on the number of </a:t>
                </a:r>
                <a:r>
                  <a:rPr lang="en-US" sz="2200" dirty="0" smtClean="0">
                    <a:latin typeface="Arial" panose="020B0604020202020204" pitchFamily="34" charset="0"/>
                    <a:cs typeface="Arial" panose="020B0604020202020204" pitchFamily="34" charset="0"/>
                  </a:rPr>
                  <a:t>means we </a:t>
                </a:r>
                <a:r>
                  <a:rPr lang="en-US" sz="2200" dirty="0">
                    <a:latin typeface="Arial" panose="020B0604020202020204" pitchFamily="34" charset="0"/>
                    <a:cs typeface="Arial" panose="020B0604020202020204" pitchFamily="34" charset="0"/>
                  </a:rPr>
                  <a:t>are comparing and the number of observations in each sample. That is, the </a:t>
                </a:r>
                <a:r>
                  <a:rPr lang="en-US" sz="2200" i="1" dirty="0">
                    <a:latin typeface="Arial" panose="020B0604020202020204" pitchFamily="34" charset="0"/>
                    <a:cs typeface="Arial" panose="020B0604020202020204" pitchFamily="34" charset="0"/>
                  </a:rPr>
                  <a:t>F</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test takes </a:t>
                </a:r>
                <a:r>
                  <a:rPr lang="en-US" sz="2200" dirty="0">
                    <a:latin typeface="Arial" panose="020B0604020202020204" pitchFamily="34" charset="0"/>
                    <a:cs typeface="Arial" panose="020B0604020202020204" pitchFamily="34" charset="0"/>
                  </a:rPr>
                  <a:t>into account the number of observations</a:t>
                </a:r>
                <a:r>
                  <a:rPr lang="en-US" sz="2200" dirty="0" smtClean="0">
                    <a:latin typeface="Arial" panose="020B0604020202020204" pitchFamily="34" charset="0"/>
                    <a:cs typeface="Arial" panose="020B0604020202020204" pitchFamily="34" charset="0"/>
                  </a:rPr>
                  <a:t>.</a:t>
                </a:r>
              </a:p>
            </p:txBody>
          </p:sp>
        </mc:Choice>
        <mc:Fallback xmlns="">
          <p:sp>
            <p:nvSpPr>
              <p:cNvPr id="6" name="Rectangle 3"/>
              <p:cNvSpPr>
                <a:spLocks noGrp="1" noRot="1" noChangeAspect="1" noMove="1" noResize="1" noEditPoints="1" noAdjustHandles="1" noChangeArrowheads="1" noChangeShapeType="1" noTextEdit="1"/>
              </p:cNvSpPr>
              <p:nvPr>
                <p:ph idx="1"/>
              </p:nvPr>
            </p:nvSpPr>
            <p:spPr>
              <a:xfrm>
                <a:off x="296702" y="1745642"/>
                <a:ext cx="8443885" cy="4587921"/>
              </a:xfrm>
              <a:blipFill rotWithShape="0">
                <a:blip r:embed="rId3"/>
                <a:stretch>
                  <a:fillRect l="-650" t="-664" r="-794"/>
                </a:stretch>
              </a:blipFill>
            </p:spPr>
            <p:txBody>
              <a:bodyPr/>
              <a:lstStyle/>
              <a:p>
                <a:r>
                  <a:rPr lang="en-US">
                    <a:noFill/>
                  </a:rPr>
                  <a:t> </a:t>
                </a:r>
              </a:p>
            </p:txBody>
          </p:sp>
        </mc:Fallback>
      </mc:AlternateContent>
    </p:spTree>
    <p:extLst>
      <p:ext uri="{BB962C8B-B14F-4D97-AF65-F5344CB8AC3E}">
        <p14:creationId xmlns:p14="http://schemas.microsoft.com/office/powerpoint/2010/main" val="409768479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80000"/>
              </a:lnSpc>
            </a:pPr>
            <a:fld id="{46B35732-8052-442C-B896-26204131D119}" type="slidenum">
              <a:rPr lang="en-US" altLang="en-US" sz="1200">
                <a:solidFill>
                  <a:schemeClr val="bg1"/>
                </a:solidFill>
              </a:rPr>
              <a:pPr eaLnBrk="1" hangingPunct="1">
                <a:lnSpc>
                  <a:spcPct val="80000"/>
                </a:lnSpc>
              </a:pPr>
              <a:t>16</a:t>
            </a:fld>
            <a:endParaRPr lang="en-US" altLang="en-US" sz="1200">
              <a:solidFill>
                <a:schemeClr val="bg1"/>
              </a:solidFill>
            </a:endParaRPr>
          </a:p>
        </p:txBody>
      </p:sp>
      <p:sp>
        <p:nvSpPr>
          <p:cNvPr id="36867" name="Rectangle 2"/>
          <p:cNvSpPr>
            <a:spLocks noGrp="1" noChangeArrowheads="1"/>
          </p:cNvSpPr>
          <p:nvPr>
            <p:ph type="title" idx="4294967295"/>
          </p:nvPr>
        </p:nvSpPr>
        <p:spPr>
          <a:xfrm>
            <a:off x="533400" y="85725"/>
            <a:ext cx="7239000" cy="1219200"/>
          </a:xfrm>
        </p:spPr>
        <p:txBody>
          <a:bodyPr>
            <a:normAutofit fontScale="90000"/>
          </a:bodyPr>
          <a:lstStyle/>
          <a:p>
            <a:pPr eaLnBrk="1" hangingPunct="1"/>
            <a:r>
              <a:rPr lang="en-US" altLang="en-US" i="1" smtClean="0">
                <a:latin typeface="Arial" charset="0"/>
                <a:ea typeface="ＭＳ Ｐゴシック" pitchFamily="34" charset="-128"/>
                <a:cs typeface="Arial" charset="0"/>
              </a:rPr>
              <a:t>F </a:t>
            </a:r>
            <a:r>
              <a:rPr lang="en-US" altLang="en-US" smtClean="0">
                <a:latin typeface="Arial" charset="0"/>
                <a:ea typeface="ＭＳ Ｐゴシック" pitchFamily="34" charset="-128"/>
                <a:cs typeface="Arial" charset="0"/>
              </a:rPr>
              <a:t>Distributions and Degrees of Freedom*</a:t>
            </a:r>
            <a:endParaRPr lang="en-US" altLang="en-US" i="1" smtClean="0">
              <a:latin typeface="Arial" charset="0"/>
              <a:ea typeface="ＭＳ Ｐゴシック" pitchFamily="34" charset="-128"/>
              <a:cs typeface="Arial" charset="0"/>
            </a:endParaRPr>
          </a:p>
        </p:txBody>
      </p:sp>
      <p:sp>
        <p:nvSpPr>
          <p:cNvPr id="36868" name="TextBox 1"/>
          <p:cNvSpPr txBox="1">
            <a:spLocks noChangeArrowheads="1"/>
          </p:cNvSpPr>
          <p:nvPr/>
        </p:nvSpPr>
        <p:spPr bwMode="auto">
          <a:xfrm>
            <a:off x="533400" y="1304925"/>
            <a:ext cx="7999413"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altLang="en-US" sz="2000"/>
              <a:t>The </a:t>
            </a:r>
            <a:r>
              <a:rPr lang="en-US" altLang="en-US" sz="2000" i="1"/>
              <a:t>F</a:t>
            </a:r>
            <a:r>
              <a:rPr lang="en-US" altLang="en-US" sz="2000"/>
              <a:t> distributions are a family of right-skewed distributions that take only values greater than 0. A specific </a:t>
            </a:r>
            <a:r>
              <a:rPr lang="en-US" altLang="en-US" sz="2000" i="1"/>
              <a:t>F </a:t>
            </a:r>
            <a:r>
              <a:rPr lang="en-US" altLang="en-US" sz="2000"/>
              <a:t>distribution is determined by the degrees of freedom of the numerator and denominator of the </a:t>
            </a:r>
            <a:r>
              <a:rPr lang="en-US" altLang="en-US" sz="2000" i="1"/>
              <a:t>F</a:t>
            </a:r>
            <a:r>
              <a:rPr lang="en-US" altLang="en-US" sz="2000"/>
              <a:t> statistic. </a:t>
            </a:r>
          </a:p>
          <a:p>
            <a:pPr eaLnBrk="1" hangingPunct="1"/>
            <a:r>
              <a:rPr lang="en-US" altLang="en-US" sz="2000"/>
              <a:t>When describing an </a:t>
            </a:r>
            <a:r>
              <a:rPr lang="en-US" altLang="en-US" sz="2000" i="1"/>
              <a:t>F</a:t>
            </a:r>
            <a:r>
              <a:rPr lang="en-US" altLang="en-US" sz="2000"/>
              <a:t> distribution, always give the numerator degrees of freedom first. Our brief notation will be </a:t>
            </a:r>
            <a:r>
              <a:rPr lang="en-US" altLang="en-US" sz="2000" i="1"/>
              <a:t>F</a:t>
            </a:r>
            <a:r>
              <a:rPr lang="en-US" altLang="en-US" sz="2000"/>
              <a:t>(df1, df2) with df1 degrees of freedom in the numerator and df2 degrees of freedom in the denominator. </a:t>
            </a:r>
          </a:p>
        </p:txBody>
      </p:sp>
      <p:pic>
        <p:nvPicPr>
          <p:cNvPr id="36869" name="Picture 1" descr="fg25_09.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9025" y="3859213"/>
            <a:ext cx="6683375"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5858392"/>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02694" y="284396"/>
            <a:ext cx="8230317" cy="1219200"/>
          </a:xfrm>
        </p:spPr>
        <p:txBody>
          <a:bodyPr/>
          <a:lstStyle/>
          <a:p>
            <a:pPr eaLnBrk="1" hangingPunct="1"/>
            <a:r>
              <a:rPr lang="en-US" altLang="en-US" sz="3600" i="1" dirty="0" smtClean="0">
                <a:latin typeface="Gill Sans" charset="0"/>
                <a:ea typeface="ＭＳ Ｐゴシック" pitchFamily="34" charset="-128"/>
              </a:rPr>
              <a:t>F </a:t>
            </a:r>
            <a:r>
              <a:rPr lang="en-US" altLang="en-US" sz="3600" dirty="0">
                <a:latin typeface="Gill Sans" charset="0"/>
                <a:ea typeface="ＭＳ Ｐゴシック" pitchFamily="34" charset="-128"/>
              </a:rPr>
              <a:t>D</a:t>
            </a:r>
            <a:r>
              <a:rPr lang="en-US" altLang="en-US" sz="3600" dirty="0" smtClean="0">
                <a:latin typeface="Gill Sans" charset="0"/>
                <a:ea typeface="ＭＳ Ｐゴシック" pitchFamily="34" charset="-128"/>
              </a:rPr>
              <a:t>istributions and</a:t>
            </a:r>
            <a:r>
              <a:rPr lang="en-US" altLang="en-US" sz="3600" dirty="0">
                <a:latin typeface="Gill Sans" charset="0"/>
                <a:ea typeface="ＭＳ Ｐゴシック" pitchFamily="34" charset="-128"/>
              </a:rPr>
              <a:t> </a:t>
            </a:r>
            <a:r>
              <a:rPr lang="en-US" altLang="en-US" sz="3600" dirty="0" smtClean="0">
                <a:latin typeface="Gill Sans" charset="0"/>
                <a:ea typeface="ＭＳ Ｐゴシック" pitchFamily="34" charset="-128"/>
              </a:rPr>
              <a:t>Degrees of Freedom</a:t>
            </a:r>
            <a:endParaRPr lang="en-US" altLang="en-US" sz="3600" i="1" dirty="0" smtClean="0">
              <a:latin typeface="Gill Sans" charset="0"/>
              <a:ea typeface="ＭＳ Ｐゴシック" pitchFamily="34" charset="-128"/>
            </a:endParaRPr>
          </a:p>
        </p:txBody>
      </p:sp>
      <mc:AlternateContent xmlns:mc="http://schemas.openxmlformats.org/markup-compatibility/2006" xmlns:a14="http://schemas.microsoft.com/office/drawing/2010/main">
        <mc:Choice Requires="a14">
          <p:sp>
            <p:nvSpPr>
              <p:cNvPr id="6" name="Rectangle 3"/>
              <p:cNvSpPr>
                <a:spLocks noGrp="1" noChangeArrowheads="1"/>
              </p:cNvSpPr>
              <p:nvPr>
                <p:ph idx="1"/>
              </p:nvPr>
            </p:nvSpPr>
            <p:spPr>
              <a:xfrm>
                <a:off x="310149" y="1785983"/>
                <a:ext cx="8497675" cy="4682918"/>
              </a:xfrm>
            </p:spPr>
            <p:txBody>
              <a:bodyPr>
                <a:normAutofit fontScale="77500" lnSpcReduction="20000"/>
              </a:bodyPr>
              <a:lstStyle/>
              <a:p>
                <a:pPr marL="0" indent="0">
                  <a:spcAft>
                    <a:spcPts val="1200"/>
                  </a:spcAft>
                  <a:buNone/>
                </a:pPr>
                <a:r>
                  <a:rPr lang="en-US" sz="3400" b="1" cap="all" dirty="0" smtClean="0">
                    <a:latin typeface="Arial" panose="020B0604020202020204" pitchFamily="34" charset="0"/>
                    <a:cs typeface="Arial" panose="020B0604020202020204" pitchFamily="34" charset="0"/>
                  </a:rPr>
                  <a:t>Degrees </a:t>
                </a:r>
                <a:r>
                  <a:rPr lang="en-US" sz="3400" b="1" cap="all" dirty="0">
                    <a:latin typeface="Arial" panose="020B0604020202020204" pitchFamily="34" charset="0"/>
                    <a:cs typeface="Arial" panose="020B0604020202020204" pitchFamily="34" charset="0"/>
                  </a:rPr>
                  <a:t>of Freedom for the </a:t>
                </a:r>
                <a:r>
                  <a:rPr lang="en-US" sz="3400" b="1" i="1" cap="all" dirty="0">
                    <a:latin typeface="Arial" panose="020B0604020202020204" pitchFamily="34" charset="0"/>
                    <a:cs typeface="Arial" panose="020B0604020202020204" pitchFamily="34" charset="0"/>
                  </a:rPr>
                  <a:t>F</a:t>
                </a:r>
                <a:r>
                  <a:rPr lang="en-US" sz="3400" b="1" cap="all" dirty="0">
                    <a:latin typeface="Arial" panose="020B0604020202020204" pitchFamily="34" charset="0"/>
                    <a:cs typeface="Arial" panose="020B0604020202020204" pitchFamily="34" charset="0"/>
                  </a:rPr>
                  <a:t> Test</a:t>
                </a:r>
              </a:p>
              <a:p>
                <a:pPr>
                  <a:spcAft>
                    <a:spcPts val="1200"/>
                  </a:spcAft>
                </a:pPr>
                <a:r>
                  <a:rPr lang="en-US" sz="3400" dirty="0">
                    <a:latin typeface="Arial" panose="020B0604020202020204" pitchFamily="34" charset="0"/>
                    <a:cs typeface="Arial" panose="020B0604020202020204" pitchFamily="34" charset="0"/>
                  </a:rPr>
                  <a:t>We want to compare the means of</a:t>
                </a:r>
                <a:r>
                  <a:rPr lang="en-US" sz="3400" i="1" dirty="0">
                    <a:latin typeface="Arial" panose="020B0604020202020204" pitchFamily="34" charset="0"/>
                    <a:cs typeface="Arial" panose="020B0604020202020204" pitchFamily="34" charset="0"/>
                  </a:rPr>
                  <a:t> I</a:t>
                </a:r>
                <a:r>
                  <a:rPr lang="en-US" sz="3400" dirty="0">
                    <a:latin typeface="Arial" panose="020B0604020202020204" pitchFamily="34" charset="0"/>
                    <a:cs typeface="Arial" panose="020B0604020202020204" pitchFamily="34" charset="0"/>
                  </a:rPr>
                  <a:t> populations. We have an SRS of size </a:t>
                </a:r>
                <a:r>
                  <a:rPr lang="en-US" sz="3400" i="1" dirty="0">
                    <a:latin typeface="Arial" panose="020B0604020202020204" pitchFamily="34" charset="0"/>
                    <a:cs typeface="Arial" panose="020B0604020202020204" pitchFamily="34" charset="0"/>
                  </a:rPr>
                  <a:t>n</a:t>
                </a:r>
                <a:r>
                  <a:rPr lang="en-US" sz="3400" dirty="0">
                    <a:latin typeface="Arial" panose="020B0604020202020204" pitchFamily="34" charset="0"/>
                    <a:cs typeface="Arial" panose="020B0604020202020204" pitchFamily="34" charset="0"/>
                  </a:rPr>
                  <a:t> from the </a:t>
                </a:r>
                <a:r>
                  <a:rPr lang="en-US" sz="3400" i="1" dirty="0" err="1">
                    <a:latin typeface="Arial" panose="020B0604020202020204" pitchFamily="34" charset="0"/>
                    <a:cs typeface="Arial" panose="020B0604020202020204" pitchFamily="34" charset="0"/>
                  </a:rPr>
                  <a:t>i</a:t>
                </a:r>
                <a:r>
                  <a:rPr lang="en-US" sz="3400" baseline="30000" dirty="0" err="1">
                    <a:latin typeface="Arial" panose="020B0604020202020204" pitchFamily="34" charset="0"/>
                    <a:cs typeface="Arial" panose="020B0604020202020204" pitchFamily="34" charset="0"/>
                  </a:rPr>
                  <a:t>th</a:t>
                </a:r>
                <a:r>
                  <a:rPr lang="en-US" sz="3400" dirty="0">
                    <a:latin typeface="Arial" panose="020B0604020202020204" pitchFamily="34" charset="0"/>
                    <a:cs typeface="Arial" panose="020B0604020202020204" pitchFamily="34" charset="0"/>
                  </a:rPr>
                  <a:t> </a:t>
                </a:r>
                <a:r>
                  <a:rPr lang="en-US" sz="3400" dirty="0" smtClean="0">
                    <a:latin typeface="Arial" panose="020B0604020202020204" pitchFamily="34" charset="0"/>
                    <a:cs typeface="Arial" panose="020B0604020202020204" pitchFamily="34" charset="0"/>
                  </a:rPr>
                  <a:t>population </a:t>
                </a:r>
                <a:r>
                  <a:rPr lang="en-US" sz="3400" dirty="0">
                    <a:latin typeface="Arial" panose="020B0604020202020204" pitchFamily="34" charset="0"/>
                    <a:cs typeface="Arial" panose="020B0604020202020204" pitchFamily="34" charset="0"/>
                  </a:rPr>
                  <a:t>so that the total number of observations in all samples combined </a:t>
                </a:r>
                <a:r>
                  <a:rPr lang="en-US" sz="3400" dirty="0" smtClean="0">
                    <a:latin typeface="Arial" panose="020B0604020202020204" pitchFamily="34" charset="0"/>
                    <a:cs typeface="Arial" panose="020B0604020202020204" pitchFamily="34" charset="0"/>
                  </a:rPr>
                  <a:t>is</a:t>
                </a:r>
                <a:endParaRPr lang="en-US" sz="34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3400" b="0" i="1" smtClean="0">
                          <a:latin typeface="Cambria Math"/>
                          <a:cs typeface="Arial" panose="020B0604020202020204" pitchFamily="34" charset="0"/>
                        </a:rPr>
                        <m:t>𝑁</m:t>
                      </m:r>
                      <m:r>
                        <a:rPr lang="en-US" sz="3400" b="0" i="1" smtClean="0">
                          <a:latin typeface="Cambria Math"/>
                          <a:cs typeface="Arial" panose="020B0604020202020204" pitchFamily="34" charset="0"/>
                        </a:rPr>
                        <m:t>=</m:t>
                      </m:r>
                      <m:sSub>
                        <m:sSubPr>
                          <m:ctrlPr>
                            <a:rPr lang="en-US" sz="3400" b="0" i="1" smtClean="0">
                              <a:latin typeface="Cambria Math"/>
                              <a:cs typeface="Arial" panose="020B0604020202020204" pitchFamily="34" charset="0"/>
                            </a:rPr>
                          </m:ctrlPr>
                        </m:sSubPr>
                        <m:e>
                          <m:r>
                            <a:rPr lang="en-US" sz="3400" b="0" i="1" smtClean="0">
                              <a:latin typeface="Cambria Math"/>
                              <a:cs typeface="Arial" panose="020B0604020202020204" pitchFamily="34" charset="0"/>
                            </a:rPr>
                            <m:t>𝑛</m:t>
                          </m:r>
                        </m:e>
                        <m:sub>
                          <m:r>
                            <a:rPr lang="en-US" sz="3400" b="0" i="1" smtClean="0">
                              <a:latin typeface="Cambria Math"/>
                              <a:cs typeface="Arial" panose="020B0604020202020204" pitchFamily="34" charset="0"/>
                            </a:rPr>
                            <m:t>1</m:t>
                          </m:r>
                        </m:sub>
                      </m:sSub>
                      <m:r>
                        <a:rPr lang="en-US" sz="3400" b="0" i="1" smtClean="0">
                          <a:latin typeface="Cambria Math"/>
                          <a:cs typeface="Arial" panose="020B0604020202020204" pitchFamily="34" charset="0"/>
                        </a:rPr>
                        <m:t>+</m:t>
                      </m:r>
                      <m:sSub>
                        <m:sSubPr>
                          <m:ctrlPr>
                            <a:rPr lang="en-US" sz="3400" i="1">
                              <a:latin typeface="Cambria Math"/>
                              <a:cs typeface="Arial" panose="020B0604020202020204" pitchFamily="34" charset="0"/>
                            </a:rPr>
                          </m:ctrlPr>
                        </m:sSubPr>
                        <m:e>
                          <m:r>
                            <a:rPr lang="en-US" sz="3400" i="1">
                              <a:latin typeface="Cambria Math"/>
                              <a:cs typeface="Arial" panose="020B0604020202020204" pitchFamily="34" charset="0"/>
                            </a:rPr>
                            <m:t>𝑛</m:t>
                          </m:r>
                        </m:e>
                        <m:sub>
                          <m:r>
                            <a:rPr lang="en-US" sz="3400" b="0" i="1" smtClean="0">
                              <a:latin typeface="Cambria Math"/>
                              <a:cs typeface="Arial" panose="020B0604020202020204" pitchFamily="34" charset="0"/>
                            </a:rPr>
                            <m:t>2</m:t>
                          </m:r>
                        </m:sub>
                      </m:sSub>
                      <m:r>
                        <a:rPr lang="en-US" sz="3400" i="1">
                          <a:latin typeface="Cambria Math"/>
                          <a:cs typeface="Arial" panose="020B0604020202020204" pitchFamily="34" charset="0"/>
                        </a:rPr>
                        <m:t>+</m:t>
                      </m:r>
                      <m:r>
                        <a:rPr lang="en-US" sz="3400" i="1" smtClean="0">
                          <a:latin typeface="Cambria Math"/>
                          <a:ea typeface="Cambria Math"/>
                          <a:cs typeface="Arial" panose="020B0604020202020204" pitchFamily="34" charset="0"/>
                        </a:rPr>
                        <m:t>⋯</m:t>
                      </m:r>
                      <m:r>
                        <a:rPr lang="en-US" sz="3400" i="1">
                          <a:latin typeface="Cambria Math"/>
                          <a:cs typeface="Arial" panose="020B0604020202020204" pitchFamily="34" charset="0"/>
                        </a:rPr>
                        <m:t>+</m:t>
                      </m:r>
                      <m:sSub>
                        <m:sSubPr>
                          <m:ctrlPr>
                            <a:rPr lang="en-US" sz="3400" i="1">
                              <a:latin typeface="Cambria Math"/>
                              <a:cs typeface="Arial" panose="020B0604020202020204" pitchFamily="34" charset="0"/>
                            </a:rPr>
                          </m:ctrlPr>
                        </m:sSubPr>
                        <m:e>
                          <m:r>
                            <a:rPr lang="en-US" sz="3400" i="1">
                              <a:latin typeface="Cambria Math"/>
                              <a:cs typeface="Arial" panose="020B0604020202020204" pitchFamily="34" charset="0"/>
                            </a:rPr>
                            <m:t>𝑛</m:t>
                          </m:r>
                        </m:e>
                        <m:sub>
                          <m:r>
                            <a:rPr lang="en-US" sz="3400" b="0" i="1" smtClean="0">
                              <a:latin typeface="Cambria Math"/>
                              <a:cs typeface="Arial" panose="020B0604020202020204" pitchFamily="34" charset="0"/>
                            </a:rPr>
                            <m:t>𝑖</m:t>
                          </m:r>
                        </m:sub>
                      </m:sSub>
                    </m:oMath>
                  </m:oMathPara>
                </a14:m>
                <a:endParaRPr lang="en-US" sz="3400" dirty="0" smtClean="0">
                  <a:latin typeface="Arial" panose="020B0604020202020204" pitchFamily="34" charset="0"/>
                  <a:cs typeface="Arial" panose="020B0604020202020204" pitchFamily="34" charset="0"/>
                </a:endParaRPr>
              </a:p>
              <a:p>
                <a:pPr>
                  <a:spcAft>
                    <a:spcPts val="1200"/>
                  </a:spcAft>
                </a:pPr>
                <a:r>
                  <a:rPr lang="en-US" sz="3400" dirty="0">
                    <a:latin typeface="Arial" panose="020B0604020202020204" pitchFamily="34" charset="0"/>
                    <a:cs typeface="Arial" panose="020B0604020202020204" pitchFamily="34" charset="0"/>
                  </a:rPr>
                  <a:t>If the null hypothesis that all population means are equal is true, the ANOVA</a:t>
                </a:r>
                <a:r>
                  <a:rPr lang="en-US" sz="3400" i="1" dirty="0">
                    <a:latin typeface="Arial" panose="020B0604020202020204" pitchFamily="34" charset="0"/>
                    <a:cs typeface="Arial" panose="020B0604020202020204" pitchFamily="34" charset="0"/>
                  </a:rPr>
                  <a:t> F</a:t>
                </a:r>
                <a:r>
                  <a:rPr lang="en-US" sz="3400" dirty="0">
                    <a:latin typeface="Arial" panose="020B0604020202020204" pitchFamily="34" charset="0"/>
                    <a:cs typeface="Arial" panose="020B0604020202020204" pitchFamily="34" charset="0"/>
                  </a:rPr>
                  <a:t> statistic has the </a:t>
                </a:r>
                <a:r>
                  <a:rPr lang="en-US" sz="3400" i="1" dirty="0">
                    <a:latin typeface="Arial" panose="020B0604020202020204" pitchFamily="34" charset="0"/>
                    <a:cs typeface="Arial" panose="020B0604020202020204" pitchFamily="34" charset="0"/>
                  </a:rPr>
                  <a:t>F </a:t>
                </a:r>
                <a:r>
                  <a:rPr lang="en-US" sz="3400" dirty="0">
                    <a:latin typeface="Arial" panose="020B0604020202020204" pitchFamily="34" charset="0"/>
                    <a:cs typeface="Arial" panose="020B0604020202020204" pitchFamily="34" charset="0"/>
                  </a:rPr>
                  <a:t>distribution with </a:t>
                </a:r>
                <a:r>
                  <a:rPr lang="en-US" sz="3400" i="1" dirty="0">
                    <a:latin typeface="Arial" panose="020B0604020202020204" pitchFamily="34" charset="0"/>
                    <a:cs typeface="Arial" panose="020B0604020202020204" pitchFamily="34" charset="0"/>
                  </a:rPr>
                  <a:t>I</a:t>
                </a:r>
                <a:r>
                  <a:rPr lang="en-US" sz="3400" dirty="0">
                    <a:latin typeface="Arial" panose="020B0604020202020204" pitchFamily="34" charset="0"/>
                    <a:cs typeface="Arial" panose="020B0604020202020204" pitchFamily="34" charset="0"/>
                  </a:rPr>
                  <a:t> – 1 degrees of freedom in the numerator and </a:t>
                </a:r>
                <a:r>
                  <a:rPr lang="en-US" sz="3400" i="1" dirty="0">
                    <a:latin typeface="Arial" panose="020B0604020202020204" pitchFamily="34" charset="0"/>
                    <a:cs typeface="Arial" panose="020B0604020202020204" pitchFamily="34" charset="0"/>
                  </a:rPr>
                  <a:t>N</a:t>
                </a:r>
                <a:r>
                  <a:rPr lang="en-US" sz="3400" dirty="0">
                    <a:latin typeface="Arial" panose="020B0604020202020204" pitchFamily="34" charset="0"/>
                    <a:cs typeface="Arial" panose="020B0604020202020204" pitchFamily="34" charset="0"/>
                  </a:rPr>
                  <a:t> – I degrees of freedom in the denominator.</a:t>
                </a:r>
              </a:p>
              <a:p>
                <a:pPr>
                  <a:spcAft>
                    <a:spcPts val="1200"/>
                  </a:spcAft>
                </a:pPr>
                <a:endParaRPr lang="en-US" sz="3400" dirty="0">
                  <a:latin typeface="Arial" panose="020B0604020202020204" pitchFamily="34" charset="0"/>
                  <a:cs typeface="Arial" panose="020B0604020202020204" pitchFamily="34" charset="0"/>
                </a:endParaRPr>
              </a:p>
            </p:txBody>
          </p:sp>
        </mc:Choice>
        <mc:Fallback xmlns="">
          <p:sp>
            <p:nvSpPr>
              <p:cNvPr id="6" name="Rectangle 3"/>
              <p:cNvSpPr>
                <a:spLocks noGrp="1" noRot="1" noChangeAspect="1" noMove="1" noResize="1" noEditPoints="1" noAdjustHandles="1" noChangeArrowheads="1" noChangeShapeType="1" noTextEdit="1"/>
              </p:cNvSpPr>
              <p:nvPr>
                <p:ph idx="1"/>
              </p:nvPr>
            </p:nvSpPr>
            <p:spPr>
              <a:xfrm>
                <a:off x="310149" y="1785983"/>
                <a:ext cx="8497675" cy="4682918"/>
              </a:xfrm>
              <a:blipFill rotWithShape="0">
                <a:blip r:embed="rId3"/>
                <a:stretch>
                  <a:fillRect l="-1291" t="-2865"/>
                </a:stretch>
              </a:blipFill>
            </p:spPr>
            <p:txBody>
              <a:bodyPr/>
              <a:lstStyle/>
              <a:p>
                <a:r>
                  <a:rPr lang="en-US">
                    <a:noFill/>
                  </a:rPr>
                  <a:t> </a:t>
                </a:r>
              </a:p>
            </p:txBody>
          </p:sp>
        </mc:Fallback>
      </mc:AlternateContent>
      <p:sp>
        <p:nvSpPr>
          <p:cNvPr id="4" name="Rectangle 3"/>
          <p:cNvSpPr/>
          <p:nvPr/>
        </p:nvSpPr>
        <p:spPr>
          <a:xfrm>
            <a:off x="310149" y="1664960"/>
            <a:ext cx="8497675" cy="46829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45700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84095" y="214686"/>
            <a:ext cx="7772400"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310149" y="1543937"/>
                <a:ext cx="8564909" cy="5128196"/>
              </a:xfrm>
            </p:spPr>
            <p:txBody>
              <a:bodyPr>
                <a:normAutofit lnSpcReduction="10000"/>
              </a:bodyPr>
              <a:lstStyle/>
              <a:p>
                <a:pPr>
                  <a:spcAft>
                    <a:spcPts val="1200"/>
                  </a:spcAft>
                </a:pPr>
                <a:r>
                  <a:rPr lang="en-US" sz="2400" dirty="0" smtClean="0">
                    <a:latin typeface="Arial" panose="020B0604020202020204" pitchFamily="34" charset="0"/>
                    <a:cs typeface="Arial" panose="020B0604020202020204" pitchFamily="34" charset="0"/>
                  </a:rPr>
                  <a:t>The ANOVA</a:t>
                </a:r>
                <a:r>
                  <a:rPr lang="en-US" sz="2400" dirty="0" smtClean="0">
                    <a:solidFill>
                      <a:srgbClr val="FF0000"/>
                    </a:solidFill>
                    <a:latin typeface="Arial" panose="020B0604020202020204" pitchFamily="34" charset="0"/>
                    <a:cs typeface="Arial" panose="020B0604020202020204" pitchFamily="34" charset="0"/>
                  </a:rPr>
                  <a:t> </a:t>
                </a:r>
                <a:r>
                  <a:rPr lang="en-US" sz="2400" i="1" dirty="0">
                    <a:solidFill>
                      <a:schemeClr val="tx1"/>
                    </a:solidFill>
                    <a:latin typeface="Arial" panose="020B0604020202020204" pitchFamily="34" charset="0"/>
                    <a:cs typeface="Arial" panose="020B0604020202020204" pitchFamily="34" charset="0"/>
                  </a:rPr>
                  <a:t>F</a:t>
                </a:r>
                <a:r>
                  <a:rPr lang="en-US" sz="2400" dirty="0">
                    <a:solidFill>
                      <a:schemeClr val="tx1"/>
                    </a:solidFill>
                    <a:latin typeface="Arial" panose="020B0604020202020204" pitchFamily="34" charset="0"/>
                    <a:cs typeface="Arial" panose="020B0604020202020204" pitchFamily="34" charset="0"/>
                  </a:rPr>
                  <a:t> statistic</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has the form</a:t>
                </a:r>
                <a:endParaRPr lang="en-US" sz="24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a:rPr lang="en-US" sz="2400" i="1">
                          <a:latin typeface="Cambria Math"/>
                          <a:cs typeface="Arial" panose="020B0604020202020204" pitchFamily="34" charset="0"/>
                        </a:rPr>
                        <m:t>𝐹</m:t>
                      </m:r>
                      <m:r>
                        <a:rPr lang="en-US" sz="2400" i="1">
                          <a:latin typeface="Cambria Math"/>
                          <a:cs typeface="Arial" panose="020B0604020202020204" pitchFamily="34" charset="0"/>
                        </a:rPr>
                        <m:t>=</m:t>
                      </m:r>
                      <m:f>
                        <m:fPr>
                          <m:ctrlPr>
                            <a:rPr lang="en-US" sz="2400" i="1">
                              <a:latin typeface="Cambria Math"/>
                              <a:cs typeface="Arial" panose="020B0604020202020204" pitchFamily="34" charset="0"/>
                            </a:rPr>
                          </m:ctrlPr>
                        </m:fPr>
                        <m:num>
                          <m:r>
                            <m:rPr>
                              <m:nor/>
                            </m:rPr>
                            <a:rPr lang="en-US" sz="2400">
                              <a:latin typeface="Cambria Math"/>
                              <a:cs typeface="Arial" panose="020B0604020202020204" pitchFamily="34" charset="0"/>
                            </a:rPr>
                            <m:t>variation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among</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the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sample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means</m:t>
                          </m:r>
                        </m:num>
                        <m:den>
                          <m:r>
                            <m:rPr>
                              <m:nor/>
                            </m:rPr>
                            <a:rPr lang="en-US" sz="2400">
                              <a:latin typeface="Cambria Math"/>
                              <a:cs typeface="Arial" panose="020B0604020202020204" pitchFamily="34" charset="0"/>
                            </a:rPr>
                            <m:t>variation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among</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individuals</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in</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the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same</m:t>
                          </m:r>
                          <m:r>
                            <m:rPr>
                              <m:nor/>
                            </m:rPr>
                            <a:rPr lang="en-US" sz="2400">
                              <a:latin typeface="Cambria Math"/>
                              <a:cs typeface="Arial" panose="020B0604020202020204" pitchFamily="34" charset="0"/>
                            </a:rPr>
                            <m:t> </m:t>
                          </m:r>
                          <m:r>
                            <m:rPr>
                              <m:nor/>
                            </m:rPr>
                            <a:rPr lang="en-US" sz="2400">
                              <a:latin typeface="Cambria Math"/>
                              <a:cs typeface="Arial" panose="020B0604020202020204" pitchFamily="34" charset="0"/>
                            </a:rPr>
                            <m:t>sample</m:t>
                          </m:r>
                        </m:den>
                      </m:f>
                      <m:r>
                        <a:rPr lang="en-US" sz="2400" i="1">
                          <a:latin typeface="Cambria Math"/>
                          <a:cs typeface="Arial" panose="020B0604020202020204" pitchFamily="34" charset="0"/>
                        </a:rPr>
                        <m:t> </m:t>
                      </m:r>
                    </m:oMath>
                  </m:oMathPara>
                </a14:m>
                <a:endParaRPr lang="en-US" sz="2400" dirty="0" smtClean="0">
                  <a:latin typeface="Arial" panose="020B0604020202020204" pitchFamily="34" charset="0"/>
                  <a:cs typeface="Arial" panose="020B0604020202020204" pitchFamily="34" charset="0"/>
                </a:endParaRPr>
              </a:p>
              <a:p>
                <a:pPr>
                  <a:spcAft>
                    <a:spcPts val="1200"/>
                  </a:spcAft>
                </a:pPr>
                <a:r>
                  <a:rPr lang="en-US" sz="2400" dirty="0" smtClean="0">
                    <a:latin typeface="Arial" panose="020B0604020202020204" pitchFamily="34" charset="0"/>
                    <a:cs typeface="Arial" panose="020B0604020202020204" pitchFamily="34" charset="0"/>
                  </a:rPr>
                  <a:t>The measures in the numerator and denominator of </a:t>
                </a:r>
                <a:r>
                  <a:rPr lang="en-US" sz="2400" i="1" dirty="0" smtClean="0">
                    <a:latin typeface="Arial" panose="020B0604020202020204" pitchFamily="34" charset="0"/>
                    <a:cs typeface="Arial" panose="020B0604020202020204" pitchFamily="34" charset="0"/>
                  </a:rPr>
                  <a:t>F</a:t>
                </a:r>
                <a:r>
                  <a:rPr lang="en-US" sz="2400" dirty="0" smtClean="0">
                    <a:latin typeface="Arial" panose="020B0604020202020204" pitchFamily="34" charset="0"/>
                    <a:cs typeface="Arial" panose="020B0604020202020204" pitchFamily="34" charset="0"/>
                  </a:rPr>
                  <a:t> are called </a:t>
                </a:r>
                <a:r>
                  <a:rPr lang="en-US" sz="2400" b="1" dirty="0" smtClean="0">
                    <a:latin typeface="Arial" panose="020B0604020202020204" pitchFamily="34" charset="0"/>
                    <a:cs typeface="Arial" panose="020B0604020202020204" pitchFamily="34" charset="0"/>
                  </a:rPr>
                  <a:t>mean squares.</a:t>
                </a:r>
              </a:p>
              <a:p>
                <a:pPr>
                  <a:spcAft>
                    <a:spcPts val="1200"/>
                  </a:spcAft>
                </a:pPr>
                <a:r>
                  <a:rPr lang="en-US" sz="2400" dirty="0" smtClean="0">
                    <a:latin typeface="Arial" panose="020B0604020202020204" pitchFamily="34" charset="0"/>
                    <a:cs typeface="Arial" panose="020B0604020202020204" pitchFamily="34" charset="0"/>
                  </a:rPr>
                  <a:t>If we call the overall mean response </a:t>
                </a:r>
                <a14:m>
                  <m:oMath xmlns:m="http://schemas.openxmlformats.org/officeDocument/2006/math">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that is,</a:t>
                </a:r>
              </a:p>
              <a:p>
                <a:pPr marL="68580" indent="0">
                  <a:spcAft>
                    <a:spcPts val="1200"/>
                  </a:spcAft>
                  <a:buNone/>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r>
                        <a:rPr lang="en-US" sz="2400" b="0" i="1" smtClean="0">
                          <a:latin typeface="Cambria Math"/>
                          <a:cs typeface="Arial" panose="020B0604020202020204" pitchFamily="34" charset="0"/>
                        </a:rPr>
                        <m:t>=</m:t>
                      </m:r>
                      <m:f>
                        <m:fPr>
                          <m:ctrlPr>
                            <a:rPr lang="en-US" sz="2400" b="0" i="1" smtClean="0">
                              <a:latin typeface="Cambria Math"/>
                              <a:cs typeface="Arial" panose="020B0604020202020204" pitchFamily="34" charset="0"/>
                            </a:rPr>
                          </m:ctrlPr>
                        </m:fPr>
                        <m:num>
                          <m:r>
                            <m:rPr>
                              <m:nor/>
                            </m:rPr>
                            <a:rPr lang="en-US" sz="2400" b="0" i="0" smtClean="0">
                              <a:latin typeface="Cambria Math"/>
                              <a:cs typeface="Arial" panose="020B0604020202020204" pitchFamily="34" charset="0"/>
                            </a:rPr>
                            <m:t>sum</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of</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all</m:t>
                          </m:r>
                          <m:r>
                            <m:rPr>
                              <m:nor/>
                            </m:rPr>
                            <a:rPr lang="en-US" sz="2400" b="0" i="0" smtClean="0">
                              <a:latin typeface="Cambria Math"/>
                              <a:cs typeface="Arial" panose="020B0604020202020204" pitchFamily="34" charset="0"/>
                            </a:rPr>
                            <m:t> </m:t>
                          </m:r>
                          <m:r>
                            <m:rPr>
                              <m:nor/>
                            </m:rPr>
                            <a:rPr lang="en-US" sz="2400" b="0" i="0" smtClean="0">
                              <a:latin typeface="Cambria Math"/>
                              <a:cs typeface="Arial" panose="020B0604020202020204" pitchFamily="34" charset="0"/>
                            </a:rPr>
                            <m:t>observations</m:t>
                          </m:r>
                        </m:num>
                        <m:den>
                          <m:r>
                            <a:rPr lang="en-US" sz="2400" b="0" i="1" smtClean="0">
                              <a:latin typeface="Cambria Math"/>
                              <a:cs typeface="Arial" panose="020B0604020202020204" pitchFamily="34" charset="0"/>
                            </a:rPr>
                            <m:t>𝑁</m:t>
                          </m:r>
                        </m:den>
                      </m:f>
                      <m:r>
                        <a:rPr lang="en-US" sz="2400" b="0" i="1" smtClean="0">
                          <a:latin typeface="Cambria Math"/>
                          <a:cs typeface="Arial" panose="020B0604020202020204" pitchFamily="34" charset="0"/>
                        </a:rPr>
                        <m:t>=</m:t>
                      </m:r>
                      <m:f>
                        <m:fPr>
                          <m:ctrlPr>
                            <a:rPr lang="en-US" sz="2400" b="0" i="1" smtClean="0">
                              <a:latin typeface="Cambria Math"/>
                              <a:cs typeface="Arial" panose="020B0604020202020204" pitchFamily="34" charset="0"/>
                            </a:rPr>
                          </m:ctrlPr>
                        </m:fPr>
                        <m:num>
                          <m:sSub>
                            <m:sSubPr>
                              <m:ctrlPr>
                                <a:rPr lang="en-US" sz="2400" b="0" i="1" smtClean="0">
                                  <a:latin typeface="Cambria Math"/>
                                  <a:cs typeface="Arial" panose="020B0604020202020204" pitchFamily="34" charset="0"/>
                                </a:rPr>
                              </m:ctrlPr>
                            </m:sSubPr>
                            <m:e>
                              <m:r>
                                <a:rPr lang="en-US" sz="2400" b="0" i="1" smtClean="0">
                                  <a:latin typeface="Cambria Math"/>
                                  <a:cs typeface="Arial" panose="020B0604020202020204" pitchFamily="34" charset="0"/>
                                </a:rPr>
                                <m:t>𝑛</m:t>
                              </m:r>
                            </m:e>
                            <m:sub>
                              <m:r>
                                <a:rPr lang="en-US" sz="2400" b="0" i="1" smtClean="0">
                                  <a:latin typeface="Cambria Math"/>
                                  <a:cs typeface="Arial" panose="020B0604020202020204" pitchFamily="34" charset="0"/>
                                </a:rPr>
                                <m:t>1</m:t>
                              </m:r>
                            </m:sub>
                          </m:sSub>
                          <m:sSub>
                            <m:sSubPr>
                              <m:ctrlPr>
                                <a:rPr lang="en-US" sz="2400" i="1" smtClean="0">
                                  <a:latin typeface="Cambria Math"/>
                                  <a:cs typeface="Arial" panose="020B0604020202020204" pitchFamily="34" charset="0"/>
                                </a:rPr>
                              </m:ctrlPr>
                            </m:sSubPr>
                            <m:e>
                              <m:acc>
                                <m:accPr>
                                  <m:chr m:val="̅"/>
                                  <m:ctrlPr>
                                    <a:rPr lang="en-US" sz="2400" i="1" smtClean="0">
                                      <a:latin typeface="Cambria Math"/>
                                      <a:cs typeface="Arial" panose="020B0604020202020204" pitchFamily="34" charset="0"/>
                                    </a:rPr>
                                  </m:ctrlPr>
                                </m:accPr>
                                <m:e>
                                  <m:r>
                                    <a:rPr lang="en-US" sz="2400" b="0" i="1" smtClean="0">
                                      <a:latin typeface="Cambria Math"/>
                                      <a:cs typeface="Arial" panose="020B0604020202020204" pitchFamily="34" charset="0"/>
                                    </a:rPr>
                                    <m:t>𝑥</m:t>
                                  </m:r>
                                </m:e>
                              </m:acc>
                            </m:e>
                            <m:sub>
                              <m:r>
                                <a:rPr lang="en-US" sz="2400" b="0" i="1" smtClean="0">
                                  <a:latin typeface="Cambria Math"/>
                                  <a:cs typeface="Arial" panose="020B0604020202020204" pitchFamily="34" charset="0"/>
                                </a:rPr>
                                <m:t>1</m:t>
                              </m:r>
                            </m:sub>
                          </m:sSub>
                          <m:r>
                            <a:rPr lang="en-US" sz="2400" b="0" i="1" smtClean="0">
                              <a:latin typeface="Cambria Math"/>
                              <a:cs typeface="Arial" panose="020B0604020202020204" pitchFamily="34" charset="0"/>
                            </a:rPr>
                            <m:t>+</m:t>
                          </m:r>
                          <m:sSub>
                            <m:sSubPr>
                              <m:ctrlPr>
                                <a:rPr lang="en-US" sz="2400" i="1">
                                  <a:latin typeface="Cambria Math"/>
                                  <a:cs typeface="Arial" panose="020B0604020202020204" pitchFamily="34" charset="0"/>
                                </a:rPr>
                              </m:ctrlPr>
                            </m:sSubPr>
                            <m:e>
                              <m:r>
                                <a:rPr lang="en-US" sz="2400" i="1">
                                  <a:latin typeface="Cambria Math"/>
                                  <a:cs typeface="Arial" panose="020B0604020202020204" pitchFamily="34" charset="0"/>
                                </a:rPr>
                                <m:t>𝑛</m:t>
                              </m:r>
                            </m:e>
                            <m:sub>
                              <m:r>
                                <a:rPr lang="en-US" sz="2400" b="0" i="1" smtClean="0">
                                  <a:latin typeface="Cambria Math"/>
                                  <a:cs typeface="Arial" panose="020B0604020202020204" pitchFamily="34" charset="0"/>
                                </a:rPr>
                                <m:t>2</m:t>
                              </m:r>
                            </m:sub>
                          </m:sSub>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2</m:t>
                              </m:r>
                            </m:sub>
                          </m:sSub>
                          <m:r>
                            <a:rPr lang="en-US" sz="2400" b="0" i="1" smtClean="0">
                              <a:latin typeface="Cambria Math"/>
                              <a:cs typeface="Arial" panose="020B0604020202020204" pitchFamily="34" charset="0"/>
                            </a:rPr>
                            <m:t>+</m:t>
                          </m:r>
                          <m:r>
                            <a:rPr lang="en-US" sz="2400" b="0" i="1" smtClean="0">
                              <a:latin typeface="Cambria Math"/>
                              <a:ea typeface="Cambria Math"/>
                              <a:cs typeface="Arial" panose="020B0604020202020204" pitchFamily="34" charset="0"/>
                            </a:rPr>
                            <m:t>⋯+</m:t>
                          </m:r>
                          <m:sSub>
                            <m:sSubPr>
                              <m:ctrlPr>
                                <a:rPr lang="en-US" sz="2400" i="1">
                                  <a:latin typeface="Cambria Math"/>
                                  <a:cs typeface="Arial" panose="020B0604020202020204" pitchFamily="34" charset="0"/>
                                </a:rPr>
                              </m:ctrlPr>
                            </m:sSubPr>
                            <m:e>
                              <m:r>
                                <a:rPr lang="en-US" sz="2400" i="1">
                                  <a:latin typeface="Cambria Math"/>
                                  <a:cs typeface="Arial" panose="020B0604020202020204" pitchFamily="34" charset="0"/>
                                </a:rPr>
                                <m:t>𝑛</m:t>
                              </m:r>
                            </m:e>
                            <m:sub>
                              <m:r>
                                <a:rPr lang="en-US" sz="2400" b="0" i="1" smtClean="0">
                                  <a:latin typeface="Cambria Math"/>
                                  <a:cs typeface="Arial" panose="020B0604020202020204" pitchFamily="34" charset="0"/>
                                </a:rPr>
                                <m:t>𝐼</m:t>
                              </m:r>
                            </m:sub>
                          </m:sSub>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𝐼</m:t>
                              </m:r>
                            </m:sub>
                          </m:sSub>
                        </m:num>
                        <m:den>
                          <m:r>
                            <a:rPr lang="en-US" sz="2400" b="0" i="1" smtClean="0">
                              <a:latin typeface="Cambria Math"/>
                              <a:cs typeface="Arial" panose="020B0604020202020204" pitchFamily="34" charset="0"/>
                            </a:rPr>
                            <m:t>𝑁</m:t>
                          </m:r>
                        </m:den>
                      </m:f>
                    </m:oMath>
                  </m:oMathPara>
                </a14:m>
                <a:endParaRPr lang="en-US" sz="2400" dirty="0" smtClean="0">
                  <a:latin typeface="Arial" panose="020B0604020202020204" pitchFamily="34" charset="0"/>
                  <a:cs typeface="Arial" panose="020B0604020202020204" pitchFamily="34" charset="0"/>
                </a:endParaRPr>
              </a:p>
              <a:p>
                <a:pPr indent="0">
                  <a:spcAft>
                    <a:spcPts val="1200"/>
                  </a:spcAft>
                  <a:buNone/>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hen we may measure the numerator by finding the </a:t>
                </a:r>
                <a:r>
                  <a:rPr lang="en-US" sz="2400" i="1" dirty="0" smtClean="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 deviations of the sample means from the overall means:</a:t>
                </a:r>
              </a:p>
              <a:p>
                <a:pPr marL="68580" indent="0" algn="ctr">
                  <a:spcAft>
                    <a:spcPts val="1200"/>
                  </a:spcAft>
                  <a:buNone/>
                </a:pP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i="1">
                            <a:latin typeface="Cambria Math"/>
                            <a:cs typeface="Arial" panose="020B0604020202020204" pitchFamily="34" charset="0"/>
                          </a:rPr>
                          <m:t>1</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a:t>
                </a: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2</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r>
                  <a:rPr lang="en-US" sz="2400" dirty="0" smtClean="0">
                    <a:latin typeface="Arial" panose="020B0604020202020204" pitchFamily="34" charset="0"/>
                    <a:cs typeface="Arial" panose="020B0604020202020204" pitchFamily="34" charset="0"/>
                  </a:rPr>
                  <a:t>, …, </a:t>
                </a:r>
                <a14:m>
                  <m:oMath xmlns:m="http://schemas.openxmlformats.org/officeDocument/2006/math">
                    <m:sSub>
                      <m:sSubPr>
                        <m:ctrlPr>
                          <a:rPr lang="en-US" sz="2400" i="1">
                            <a:latin typeface="Cambria Math"/>
                            <a:cs typeface="Arial" panose="020B0604020202020204" pitchFamily="34" charset="0"/>
                          </a:rPr>
                        </m:ctrlPr>
                      </m:sSubPr>
                      <m:e>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e>
                      <m:sub>
                        <m:r>
                          <a:rPr lang="en-US" sz="2400" b="0" i="1" smtClean="0">
                            <a:latin typeface="Cambria Math"/>
                            <a:cs typeface="Arial" panose="020B0604020202020204" pitchFamily="34" charset="0"/>
                          </a:rPr>
                          <m:t>𝐼</m:t>
                        </m:r>
                      </m:sub>
                    </m:sSub>
                    <m:r>
                      <a:rPr lang="en-US" sz="2400" i="1">
                        <a:latin typeface="Cambria Math"/>
                        <a:cs typeface="Arial" panose="020B0604020202020204" pitchFamily="34" charset="0"/>
                      </a:rPr>
                      <m:t>−</m:t>
                    </m:r>
                    <m:acc>
                      <m:accPr>
                        <m:chr m:val="̅"/>
                        <m:ctrlPr>
                          <a:rPr lang="en-US" sz="2400" i="1">
                            <a:latin typeface="Cambria Math"/>
                            <a:cs typeface="Arial" panose="020B0604020202020204" pitchFamily="34" charset="0"/>
                          </a:rPr>
                        </m:ctrlPr>
                      </m:accPr>
                      <m:e>
                        <m:r>
                          <a:rPr lang="en-US" sz="2400" i="1">
                            <a:latin typeface="Cambria Math"/>
                            <a:cs typeface="Arial" panose="020B0604020202020204" pitchFamily="34" charset="0"/>
                          </a:rPr>
                          <m:t>𝑥</m:t>
                        </m:r>
                      </m:e>
                    </m:acc>
                  </m:oMath>
                </a14:m>
                <a:endParaRPr lang="en-US" sz="2400" dirty="0" smtClean="0">
                  <a:latin typeface="Arial" panose="020B0604020202020204" pitchFamily="34" charset="0"/>
                  <a:cs typeface="Arial" panose="020B0604020202020204" pitchFamily="34" charset="0"/>
                </a:endParaRP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310149" y="1543937"/>
                <a:ext cx="8564909" cy="5128196"/>
              </a:xfrm>
              <a:blipFill rotWithShape="0">
                <a:blip r:embed="rId3"/>
                <a:stretch>
                  <a:fillRect l="-783" t="-1544" b="-1306"/>
                </a:stretch>
              </a:blipFill>
            </p:spPr>
            <p:txBody>
              <a:bodyPr/>
              <a:lstStyle/>
              <a:p>
                <a:r>
                  <a:rPr lang="en-US">
                    <a:noFill/>
                  </a:rPr>
                  <a:t> </a:t>
                </a:r>
              </a:p>
            </p:txBody>
          </p:sp>
        </mc:Fallback>
      </mc:AlternateContent>
    </p:spTree>
    <p:extLst>
      <p:ext uri="{BB962C8B-B14F-4D97-AF65-F5344CB8AC3E}">
        <p14:creationId xmlns:p14="http://schemas.microsoft.com/office/powerpoint/2010/main" val="20333096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84095" y="281921"/>
            <a:ext cx="7772400"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296703" y="1557384"/>
                <a:ext cx="8632144" cy="4722392"/>
              </a:xfrm>
            </p:spPr>
            <p:txBody>
              <a:bodyPr>
                <a:noAutofit/>
              </a:bodyPr>
              <a:lstStyle/>
              <a:p>
                <a:pPr>
                  <a:spcAft>
                    <a:spcPts val="1200"/>
                  </a:spcAft>
                </a:pPr>
                <a:r>
                  <a:rPr lang="en-US" sz="2100" dirty="0" smtClean="0">
                    <a:latin typeface="Arial" panose="020B0604020202020204" pitchFamily="34" charset="0"/>
                    <a:cs typeface="Arial" panose="020B0604020202020204" pitchFamily="34" charset="0"/>
                  </a:rPr>
                  <a:t>The mean square in the numerator of </a:t>
                </a:r>
                <a:r>
                  <a:rPr lang="en-US" sz="2100" i="1" dirty="0">
                    <a:latin typeface="Arial" panose="020B0604020202020204" pitchFamily="34" charset="0"/>
                    <a:cs typeface="Arial" panose="020B0604020202020204" pitchFamily="34" charset="0"/>
                  </a:rPr>
                  <a:t>F</a:t>
                </a:r>
                <a:r>
                  <a:rPr lang="en-US" sz="2100" dirty="0">
                    <a:latin typeface="Arial" panose="020B0604020202020204" pitchFamily="34" charset="0"/>
                    <a:cs typeface="Arial" panose="020B0604020202020204" pitchFamily="34" charset="0"/>
                  </a:rPr>
                  <a:t> is an average of the squares of these deviations.</a:t>
                </a:r>
              </a:p>
              <a:p>
                <a:pPr>
                  <a:spcAft>
                    <a:spcPts val="1200"/>
                  </a:spcAft>
                </a:pPr>
                <a:r>
                  <a:rPr lang="en-US" sz="2100" dirty="0">
                    <a:latin typeface="Arial" panose="020B0604020202020204" pitchFamily="34" charset="0"/>
                    <a:cs typeface="Arial" panose="020B0604020202020204" pitchFamily="34" charset="0"/>
                  </a:rPr>
                  <a:t>We call it the </a:t>
                </a:r>
                <a:r>
                  <a:rPr lang="en-US" sz="2100" b="1" dirty="0">
                    <a:latin typeface="Arial" panose="020B0604020202020204" pitchFamily="34" charset="0"/>
                    <a:cs typeface="Arial" panose="020B0604020202020204" pitchFamily="34" charset="0"/>
                  </a:rPr>
                  <a:t>mean square for groups,</a:t>
                </a:r>
                <a:r>
                  <a:rPr lang="en-US" sz="2100" dirty="0">
                    <a:latin typeface="Arial" panose="020B0604020202020204" pitchFamily="34" charset="0"/>
                    <a:cs typeface="Arial" panose="020B0604020202020204" pitchFamily="34" charset="0"/>
                  </a:rPr>
                  <a:t> abbreviated as </a:t>
                </a:r>
                <a:r>
                  <a:rPr lang="en-US" sz="2100" dirty="0" smtClean="0">
                    <a:latin typeface="Arial" panose="020B0604020202020204" pitchFamily="34" charset="0"/>
                    <a:cs typeface="Arial" panose="020B0604020202020204" pitchFamily="34" charset="0"/>
                  </a:rPr>
                  <a:t>MSG:</a:t>
                </a:r>
                <a:endParaRPr lang="en-US" sz="2100" dirty="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m:rPr>
                          <m:sty m:val="p"/>
                        </m:rPr>
                        <a:rPr lang="en-US" sz="2100" b="0" i="0" smtClean="0">
                          <a:latin typeface="Cambria Math"/>
                          <a:cs typeface="Arial" panose="020B0604020202020204" pitchFamily="34" charset="0"/>
                        </a:rPr>
                        <m:t>MSG</m:t>
                      </m:r>
                      <m:r>
                        <a:rPr lang="en-US" sz="2100" i="1">
                          <a:latin typeface="Cambria Math"/>
                          <a:cs typeface="Arial" panose="020B0604020202020204" pitchFamily="34" charset="0"/>
                        </a:rPr>
                        <m:t>=</m:t>
                      </m:r>
                      <m:f>
                        <m:fPr>
                          <m:ctrlPr>
                            <a:rPr lang="en-US" sz="2100" i="1">
                              <a:latin typeface="Cambria Math"/>
                              <a:cs typeface="Arial" panose="020B0604020202020204" pitchFamily="34" charset="0"/>
                            </a:rPr>
                          </m:ctrlPr>
                        </m:fPr>
                        <m:num>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1</m:t>
                              </m:r>
                            </m:sub>
                          </m:sSub>
                          <m:sSup>
                            <m:sSupPr>
                              <m:ctrlPr>
                                <a:rPr lang="en-US" sz="2100" i="1" smtClean="0">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1</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b="0" i="1" smtClean="0">
                                  <a:latin typeface="Cambria Math"/>
                                  <a:cs typeface="Arial" panose="020B0604020202020204" pitchFamily="34" charset="0"/>
                                </a:rPr>
                                <m:t>2</m:t>
                              </m:r>
                            </m:sup>
                          </m:sSup>
                          <m:r>
                            <a:rPr lang="en-US" sz="2100" b="0" i="1" smtClean="0">
                              <a:latin typeface="Cambria Math"/>
                              <a:cs typeface="Arial" panose="020B0604020202020204" pitchFamily="34" charset="0"/>
                            </a:rPr>
                            <m:t>+</m:t>
                          </m:r>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2</m:t>
                              </m:r>
                            </m:sub>
                          </m:sSub>
                          <m:sSup>
                            <m:sSupPr>
                              <m:ctrlPr>
                                <a:rPr lang="en-US" sz="2100" i="1">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2</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i="1">
                                  <a:latin typeface="Cambria Math"/>
                                  <a:cs typeface="Arial" panose="020B0604020202020204" pitchFamily="34" charset="0"/>
                                </a:rPr>
                                <m:t>2</m:t>
                              </m:r>
                            </m:sup>
                          </m:sSup>
                          <m:r>
                            <a:rPr lang="en-US" sz="2100" b="0" i="1" smtClean="0">
                              <a:latin typeface="Cambria Math"/>
                              <a:cs typeface="Arial" panose="020B0604020202020204" pitchFamily="34" charset="0"/>
                            </a:rPr>
                            <m:t>+</m:t>
                          </m:r>
                          <m:r>
                            <a:rPr lang="en-US" sz="2100" b="0" i="1" smtClean="0">
                              <a:latin typeface="Cambria Math"/>
                              <a:ea typeface="Cambria Math"/>
                              <a:cs typeface="Arial" panose="020B0604020202020204" pitchFamily="34" charset="0"/>
                            </a:rPr>
                            <m:t>⋯+</m:t>
                          </m:r>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𝐼</m:t>
                              </m:r>
                            </m:sub>
                          </m:sSub>
                          <m:sSup>
                            <m:sSupPr>
                              <m:ctrlPr>
                                <a:rPr lang="en-US" sz="2100" i="1" smtClean="0">
                                  <a:latin typeface="Cambria Math"/>
                                  <a:cs typeface="Arial" panose="020B0604020202020204" pitchFamily="34" charset="0"/>
                                </a:rPr>
                              </m:ctrlPr>
                            </m:s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sub>
                                      <m:r>
                                        <a:rPr lang="en-US" sz="2100" b="0" i="1" smtClean="0">
                                          <a:latin typeface="Cambria Math"/>
                                          <a:cs typeface="Arial" panose="020B0604020202020204" pitchFamily="34" charset="0"/>
                                        </a:rPr>
                                        <m:t>𝐼</m:t>
                                      </m:r>
                                    </m:sub>
                                  </m:sSub>
                                  <m:r>
                                    <a:rPr lang="en-US" sz="2100" i="1">
                                      <a:latin typeface="Cambria Math"/>
                                      <a:cs typeface="Arial" panose="020B0604020202020204" pitchFamily="34" charset="0"/>
                                    </a:rPr>
                                    <m:t>−</m:t>
                                  </m:r>
                                  <m:acc>
                                    <m:accPr>
                                      <m:chr m:val="̅"/>
                                      <m:ctrlPr>
                                        <a:rPr lang="en-US" sz="2100" i="1">
                                          <a:latin typeface="Cambria Math"/>
                                          <a:cs typeface="Arial" panose="020B0604020202020204" pitchFamily="34" charset="0"/>
                                        </a:rPr>
                                      </m:ctrlPr>
                                    </m:accPr>
                                    <m:e>
                                      <m:r>
                                        <a:rPr lang="en-US" sz="2100" i="1">
                                          <a:latin typeface="Cambria Math"/>
                                          <a:cs typeface="Arial" panose="020B0604020202020204" pitchFamily="34" charset="0"/>
                                        </a:rPr>
                                        <m:t>𝑥</m:t>
                                      </m:r>
                                    </m:e>
                                  </m:acc>
                                </m:e>
                              </m:d>
                            </m:e>
                            <m:sup>
                              <m:r>
                                <a:rPr lang="en-US" sz="2100" i="1">
                                  <a:latin typeface="Cambria Math"/>
                                  <a:cs typeface="Arial" panose="020B0604020202020204" pitchFamily="34" charset="0"/>
                                </a:rPr>
                                <m:t>2</m:t>
                              </m:r>
                            </m:sup>
                          </m:sSup>
                        </m:num>
                        <m:den>
                          <m:r>
                            <a:rPr lang="en-US" sz="2100" b="0" i="1" smtClean="0">
                              <a:latin typeface="Cambria Math"/>
                              <a:cs typeface="Arial" panose="020B0604020202020204" pitchFamily="34" charset="0"/>
                            </a:rPr>
                            <m:t>𝐼</m:t>
                          </m:r>
                          <m:r>
                            <a:rPr lang="en-US" sz="2100" b="0" i="1" smtClean="0">
                              <a:latin typeface="Cambria Math"/>
                              <a:cs typeface="Arial" panose="020B0604020202020204" pitchFamily="34" charset="0"/>
                            </a:rPr>
                            <m:t>−1</m:t>
                          </m:r>
                        </m:den>
                      </m:f>
                      <m:r>
                        <a:rPr lang="en-US" sz="2100" i="1">
                          <a:latin typeface="Cambria Math"/>
                          <a:cs typeface="Arial" panose="020B0604020202020204" pitchFamily="34" charset="0"/>
                        </a:rPr>
                        <m:t> </m:t>
                      </m:r>
                    </m:oMath>
                  </m:oMathPara>
                </a14:m>
                <a:endParaRPr lang="en-US" sz="2100" dirty="0" smtClean="0">
                  <a:latin typeface="Arial" panose="020B0604020202020204" pitchFamily="34" charset="0"/>
                  <a:cs typeface="Arial" panose="020B0604020202020204" pitchFamily="34" charset="0"/>
                </a:endParaRPr>
              </a:p>
              <a:p>
                <a:pPr>
                  <a:spcAft>
                    <a:spcPts val="1200"/>
                  </a:spcAft>
                </a:pPr>
                <a:r>
                  <a:rPr lang="en-US" sz="2100" dirty="0">
                    <a:latin typeface="Arial" panose="020B0604020202020204" pitchFamily="34" charset="0"/>
                    <a:cs typeface="Arial" panose="020B0604020202020204" pitchFamily="34" charset="0"/>
                  </a:rPr>
                  <a:t>The mean square in the denominator of </a:t>
                </a:r>
                <a:r>
                  <a:rPr lang="en-US" sz="2100" i="1" dirty="0">
                    <a:latin typeface="Arial" panose="020B0604020202020204" pitchFamily="34" charset="0"/>
                    <a:cs typeface="Arial" panose="020B0604020202020204" pitchFamily="34" charset="0"/>
                  </a:rPr>
                  <a:t>F</a:t>
                </a:r>
                <a:r>
                  <a:rPr lang="en-US" sz="2100" dirty="0">
                    <a:latin typeface="Arial" panose="020B0604020202020204" pitchFamily="34" charset="0"/>
                    <a:cs typeface="Arial" panose="020B0604020202020204" pitchFamily="34" charset="0"/>
                  </a:rPr>
                  <a:t> measures variation among </a:t>
                </a:r>
                <a:r>
                  <a:rPr lang="en-US" sz="2100" dirty="0" smtClean="0">
                    <a:latin typeface="Arial" panose="020B0604020202020204" pitchFamily="34" charset="0"/>
                    <a:cs typeface="Arial" panose="020B0604020202020204" pitchFamily="34" charset="0"/>
                  </a:rPr>
                  <a:t>individual observations </a:t>
                </a:r>
                <a:r>
                  <a:rPr lang="en-US" sz="2100" dirty="0">
                    <a:latin typeface="Arial" panose="020B0604020202020204" pitchFamily="34" charset="0"/>
                    <a:cs typeface="Arial" panose="020B0604020202020204" pitchFamily="34" charset="0"/>
                  </a:rPr>
                  <a:t>in the same sample</a:t>
                </a:r>
                <a:r>
                  <a:rPr lang="en-US" sz="2100" dirty="0" smtClean="0">
                    <a:latin typeface="Arial" panose="020B0604020202020204" pitchFamily="34" charset="0"/>
                    <a:cs typeface="Arial" panose="020B0604020202020204" pitchFamily="34" charset="0"/>
                  </a:rPr>
                  <a:t>.</a:t>
                </a:r>
              </a:p>
              <a:p>
                <a:pPr>
                  <a:spcAft>
                    <a:spcPts val="1200"/>
                  </a:spcAft>
                </a:pPr>
                <a:r>
                  <a:rPr lang="en-US" sz="2100" dirty="0">
                    <a:latin typeface="Arial" panose="020B0604020202020204" pitchFamily="34" charset="0"/>
                    <a:cs typeface="Arial" panose="020B0604020202020204" pitchFamily="34" charset="0"/>
                  </a:rPr>
                  <a:t>For all </a:t>
                </a:r>
                <a:r>
                  <a:rPr lang="en-US" sz="2100" i="1" dirty="0">
                    <a:latin typeface="Arial" panose="020B0604020202020204" pitchFamily="34" charset="0"/>
                    <a:cs typeface="Arial" panose="020B0604020202020204" pitchFamily="34" charset="0"/>
                  </a:rPr>
                  <a:t>I</a:t>
                </a:r>
                <a:r>
                  <a:rPr lang="en-US" sz="2100" dirty="0">
                    <a:latin typeface="Arial" panose="020B0604020202020204" pitchFamily="34" charset="0"/>
                    <a:cs typeface="Arial" panose="020B0604020202020204" pitchFamily="34" charset="0"/>
                  </a:rPr>
                  <a:t> samples together, we use an average of the individual sample </a:t>
                </a:r>
                <a:r>
                  <a:rPr lang="en-US" sz="2100" dirty="0" smtClean="0">
                    <a:latin typeface="Arial" panose="020B0604020202020204" pitchFamily="34" charset="0"/>
                    <a:cs typeface="Arial" panose="020B0604020202020204" pitchFamily="34" charset="0"/>
                  </a:rPr>
                  <a:t>variances</a:t>
                </a:r>
                <a:r>
                  <a:rPr lang="en-US" sz="2100" dirty="0">
                    <a:latin typeface="Arial" panose="020B0604020202020204" pitchFamily="34" charset="0"/>
                    <a:cs typeface="Arial" panose="020B0604020202020204" pitchFamily="34" charset="0"/>
                  </a:rPr>
                  <a:t>:</a:t>
                </a:r>
                <a:endParaRPr lang="en-US" sz="2100" dirty="0" smtClean="0">
                  <a:latin typeface="Arial" panose="020B0604020202020204" pitchFamily="34" charset="0"/>
                  <a:cs typeface="Arial" panose="020B0604020202020204" pitchFamily="34" charset="0"/>
                </a:endParaRPr>
              </a:p>
              <a:p>
                <a:pPr marL="68580" indent="0">
                  <a:spcAft>
                    <a:spcPts val="1200"/>
                  </a:spcAft>
                  <a:buNone/>
                </a:pPr>
                <a14:m>
                  <m:oMathPara xmlns:m="http://schemas.openxmlformats.org/officeDocument/2006/math">
                    <m:oMathParaPr>
                      <m:jc m:val="centerGroup"/>
                    </m:oMathParaPr>
                    <m:oMath xmlns:m="http://schemas.openxmlformats.org/officeDocument/2006/math">
                      <m:r>
                        <m:rPr>
                          <m:sty m:val="p"/>
                        </m:rPr>
                        <a:rPr lang="en-US" sz="2100" i="0">
                          <a:latin typeface="Cambria Math"/>
                          <a:cs typeface="Arial" panose="020B0604020202020204" pitchFamily="34" charset="0"/>
                        </a:rPr>
                        <m:t>MS</m:t>
                      </m:r>
                      <m:r>
                        <m:rPr>
                          <m:sty m:val="p"/>
                        </m:rPr>
                        <a:rPr lang="en-US" sz="2100" b="0" i="0" smtClean="0">
                          <a:latin typeface="Cambria Math"/>
                          <a:cs typeface="Arial" panose="020B0604020202020204" pitchFamily="34" charset="0"/>
                        </a:rPr>
                        <m:t>E</m:t>
                      </m:r>
                      <m:r>
                        <a:rPr lang="en-US" sz="2100" i="1">
                          <a:latin typeface="Cambria Math"/>
                          <a:cs typeface="Arial" panose="020B0604020202020204" pitchFamily="34" charset="0"/>
                        </a:rPr>
                        <m:t>=</m:t>
                      </m:r>
                      <m:f>
                        <m:fPr>
                          <m:ctrlPr>
                            <a:rPr lang="en-US" sz="2100" i="1">
                              <a:latin typeface="Cambria Math"/>
                              <a:cs typeface="Arial" panose="020B0604020202020204" pitchFamily="34" charset="0"/>
                            </a:rPr>
                          </m:ctrlPr>
                        </m:fPr>
                        <m:num>
                          <m:sSubSup>
                            <m:sSubSupPr>
                              <m:ctrlPr>
                                <a:rPr lang="en-US" sz="2100" i="1" smtClean="0">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i="1">
                                          <a:latin typeface="Cambria Math"/>
                                          <a:cs typeface="Arial" panose="020B0604020202020204" pitchFamily="34" charset="0"/>
                                        </a:rPr>
                                        <m:t>1</m:t>
                                      </m:r>
                                    </m:sub>
                                  </m:sSub>
                                  <m:r>
                                    <a:rPr lang="en-US" sz="2100" i="1">
                                      <a:latin typeface="Cambria Math"/>
                                      <a:cs typeface="Arial" panose="020B0604020202020204" pitchFamily="34" charset="0"/>
                                    </a:rPr>
                                    <m:t>−1</m:t>
                                  </m:r>
                                </m:e>
                              </m:d>
                              <m:r>
                                <a:rPr lang="en-US" sz="2100" b="0" i="1" smtClean="0">
                                  <a:latin typeface="Cambria Math"/>
                                  <a:cs typeface="Arial" panose="020B0604020202020204" pitchFamily="34" charset="0"/>
                                </a:rPr>
                                <m:t>𝑠</m:t>
                              </m:r>
                            </m:e>
                            <m:sub>
                              <m:r>
                                <a:rPr lang="en-US" sz="2100" b="0" i="1" smtClean="0">
                                  <a:latin typeface="Cambria Math"/>
                                  <a:cs typeface="Arial" panose="020B0604020202020204" pitchFamily="34" charset="0"/>
                                </a:rPr>
                                <m:t>1</m:t>
                              </m:r>
                            </m:sub>
                            <m:sup>
                              <m:r>
                                <a:rPr lang="en-US" sz="2100" b="0" i="1" smtClean="0">
                                  <a:latin typeface="Cambria Math"/>
                                  <a:cs typeface="Arial" panose="020B0604020202020204" pitchFamily="34" charset="0"/>
                                </a:rPr>
                                <m:t>2</m:t>
                              </m:r>
                            </m:sup>
                          </m:sSubSup>
                          <m:r>
                            <a:rPr lang="en-US" sz="2100" i="1">
                              <a:latin typeface="Cambria Math"/>
                              <a:cs typeface="Arial" panose="020B0604020202020204" pitchFamily="34" charset="0"/>
                            </a:rPr>
                            <m:t>+</m:t>
                          </m:r>
                          <m:sSubSup>
                            <m:sSubSupPr>
                              <m:ctrlPr>
                                <a:rPr lang="en-US" sz="2100" i="1">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smtClean="0">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2</m:t>
                                      </m:r>
                                    </m:sub>
                                  </m:sSub>
                                  <m:r>
                                    <a:rPr lang="en-US" sz="2100" i="1">
                                      <a:latin typeface="Cambria Math"/>
                                      <a:cs typeface="Arial" panose="020B0604020202020204" pitchFamily="34" charset="0"/>
                                    </a:rPr>
                                    <m:t>−1</m:t>
                                  </m:r>
                                </m:e>
                              </m:d>
                              <m:r>
                                <a:rPr lang="en-US" sz="2100" i="1">
                                  <a:latin typeface="Cambria Math"/>
                                  <a:cs typeface="Arial" panose="020B0604020202020204" pitchFamily="34" charset="0"/>
                                </a:rPr>
                                <m:t>𝑠</m:t>
                              </m:r>
                            </m:e>
                            <m:sub>
                              <m:r>
                                <a:rPr lang="en-US" sz="2100" b="0" i="1" smtClean="0">
                                  <a:latin typeface="Cambria Math"/>
                                  <a:cs typeface="Arial" panose="020B0604020202020204" pitchFamily="34" charset="0"/>
                                </a:rPr>
                                <m:t>2</m:t>
                              </m:r>
                            </m:sub>
                            <m:sup>
                              <m:r>
                                <a:rPr lang="en-US" sz="2100" i="1">
                                  <a:latin typeface="Cambria Math"/>
                                  <a:cs typeface="Arial" panose="020B0604020202020204" pitchFamily="34" charset="0"/>
                                </a:rPr>
                                <m:t>2</m:t>
                              </m:r>
                            </m:sup>
                          </m:sSubSup>
                          <m:r>
                            <a:rPr lang="en-US" sz="2100" i="1">
                              <a:latin typeface="Cambria Math"/>
                              <a:cs typeface="Arial" panose="020B0604020202020204" pitchFamily="34" charset="0"/>
                            </a:rPr>
                            <m:t>+</m:t>
                          </m:r>
                          <m:r>
                            <a:rPr lang="en-US" sz="2100" i="1">
                              <a:latin typeface="Cambria Math"/>
                              <a:ea typeface="Cambria Math"/>
                              <a:cs typeface="Arial" panose="020B0604020202020204" pitchFamily="34" charset="0"/>
                            </a:rPr>
                            <m:t>⋯+</m:t>
                          </m:r>
                          <m:sSubSup>
                            <m:sSubSupPr>
                              <m:ctrlPr>
                                <a:rPr lang="en-US" sz="2100" i="1">
                                  <a:latin typeface="Cambria Math"/>
                                  <a:cs typeface="Arial" panose="020B0604020202020204" pitchFamily="34" charset="0"/>
                                </a:rPr>
                              </m:ctrlPr>
                            </m:sSubSupPr>
                            <m:e>
                              <m:d>
                                <m:dPr>
                                  <m:ctrlPr>
                                    <a:rPr lang="en-US" sz="2100" i="1">
                                      <a:latin typeface="Cambria Math"/>
                                      <a:cs typeface="Arial" panose="020B0604020202020204" pitchFamily="34" charset="0"/>
                                    </a:rPr>
                                  </m:ctrlPr>
                                </m:dPr>
                                <m:e>
                                  <m:sSub>
                                    <m:sSubPr>
                                      <m:ctrlPr>
                                        <a:rPr lang="en-US" sz="2100" i="1">
                                          <a:latin typeface="Cambria Math"/>
                                          <a:cs typeface="Arial" panose="020B0604020202020204" pitchFamily="34" charset="0"/>
                                        </a:rPr>
                                      </m:ctrlPr>
                                    </m:sSubPr>
                                    <m:e>
                                      <m:r>
                                        <a:rPr lang="en-US" sz="2100" i="1">
                                          <a:latin typeface="Cambria Math"/>
                                          <a:cs typeface="Arial" panose="020B0604020202020204" pitchFamily="34" charset="0"/>
                                        </a:rPr>
                                        <m:t>𝑛</m:t>
                                      </m:r>
                                    </m:e>
                                    <m:sub>
                                      <m:r>
                                        <a:rPr lang="en-US" sz="2100" b="0" i="1" smtClean="0">
                                          <a:latin typeface="Cambria Math"/>
                                          <a:cs typeface="Arial" panose="020B0604020202020204" pitchFamily="34" charset="0"/>
                                        </a:rPr>
                                        <m:t>𝐼</m:t>
                                      </m:r>
                                    </m:sub>
                                  </m:sSub>
                                  <m:r>
                                    <a:rPr lang="en-US" sz="2100" i="1">
                                      <a:latin typeface="Cambria Math"/>
                                      <a:cs typeface="Arial" panose="020B0604020202020204" pitchFamily="34" charset="0"/>
                                    </a:rPr>
                                    <m:t>−1</m:t>
                                  </m:r>
                                </m:e>
                              </m:d>
                              <m:r>
                                <a:rPr lang="en-US" sz="2100" i="1">
                                  <a:latin typeface="Cambria Math"/>
                                  <a:cs typeface="Arial" panose="020B0604020202020204" pitchFamily="34" charset="0"/>
                                </a:rPr>
                                <m:t>𝑠</m:t>
                              </m:r>
                            </m:e>
                            <m:sub>
                              <m:r>
                                <a:rPr lang="en-US" sz="2100" b="0" i="1" smtClean="0">
                                  <a:latin typeface="Cambria Math"/>
                                  <a:cs typeface="Arial" panose="020B0604020202020204" pitchFamily="34" charset="0"/>
                                </a:rPr>
                                <m:t>𝐼</m:t>
                              </m:r>
                            </m:sub>
                            <m:sup>
                              <m:r>
                                <a:rPr lang="en-US" sz="2100" i="1">
                                  <a:latin typeface="Cambria Math"/>
                                  <a:cs typeface="Arial" panose="020B0604020202020204" pitchFamily="34" charset="0"/>
                                </a:rPr>
                                <m:t>2</m:t>
                              </m:r>
                            </m:sup>
                          </m:sSubSup>
                        </m:num>
                        <m:den>
                          <m:r>
                            <a:rPr lang="en-US" sz="2100" b="0" i="1" smtClean="0">
                              <a:latin typeface="Cambria Math"/>
                              <a:cs typeface="Arial" panose="020B0604020202020204" pitchFamily="34" charset="0"/>
                            </a:rPr>
                            <m:t>𝑁</m:t>
                          </m:r>
                          <m:r>
                            <a:rPr lang="en-US" sz="2100" i="1">
                              <a:latin typeface="Cambria Math"/>
                              <a:cs typeface="Arial" panose="020B0604020202020204" pitchFamily="34" charset="0"/>
                            </a:rPr>
                            <m:t>−</m:t>
                          </m:r>
                          <m:r>
                            <a:rPr lang="en-US" sz="2100" b="0" i="1" smtClean="0">
                              <a:latin typeface="Cambria Math"/>
                              <a:cs typeface="Arial" panose="020B0604020202020204" pitchFamily="34" charset="0"/>
                            </a:rPr>
                            <m:t>𝐼</m:t>
                          </m:r>
                        </m:den>
                      </m:f>
                    </m:oMath>
                  </m:oMathPara>
                </a14:m>
                <a:endParaRPr lang="en-US" sz="2100" dirty="0" smtClean="0">
                  <a:latin typeface="Arial" panose="020B0604020202020204" pitchFamily="34" charset="0"/>
                  <a:cs typeface="Arial" panose="020B0604020202020204" pitchFamily="34" charset="0"/>
                </a:endParaRPr>
              </a:p>
              <a:p>
                <a:pPr>
                  <a:spcAft>
                    <a:spcPts val="1200"/>
                  </a:spcAft>
                </a:pPr>
                <a:r>
                  <a:rPr lang="en-US" sz="2100" dirty="0" smtClean="0">
                    <a:latin typeface="Arial" panose="020B0604020202020204" pitchFamily="34" charset="0"/>
                    <a:cs typeface="Arial" panose="020B0604020202020204" pitchFamily="34" charset="0"/>
                  </a:rPr>
                  <a:t>We call this the </a:t>
                </a:r>
                <a:r>
                  <a:rPr lang="en-US" sz="2100" b="1" dirty="0" smtClean="0">
                    <a:latin typeface="Arial" panose="020B0604020202020204" pitchFamily="34" charset="0"/>
                    <a:cs typeface="Arial" panose="020B0604020202020204" pitchFamily="34" charset="0"/>
                  </a:rPr>
                  <a:t>mean square for error, </a:t>
                </a:r>
                <a:r>
                  <a:rPr lang="en-US" sz="2100" dirty="0" smtClean="0">
                    <a:latin typeface="Arial" panose="020B0604020202020204" pitchFamily="34" charset="0"/>
                    <a:cs typeface="Arial" panose="020B0604020202020204" pitchFamily="34" charset="0"/>
                  </a:rPr>
                  <a:t>MSE.</a:t>
                </a: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296703" y="1557384"/>
                <a:ext cx="8632144" cy="4722392"/>
              </a:xfrm>
              <a:blipFill rotWithShape="0">
                <a:blip r:embed="rId3"/>
                <a:stretch>
                  <a:fillRect l="-565" t="-774" r="-918" b="-10710"/>
                </a:stretch>
              </a:blipFill>
            </p:spPr>
            <p:txBody>
              <a:bodyPr/>
              <a:lstStyle/>
              <a:p>
                <a:r>
                  <a:rPr lang="en-US">
                    <a:noFill/>
                  </a:rPr>
                  <a:t> </a:t>
                </a:r>
              </a:p>
            </p:txBody>
          </p:sp>
        </mc:Fallback>
      </mc:AlternateContent>
    </p:spTree>
    <p:extLst>
      <p:ext uri="{BB962C8B-B14F-4D97-AF65-F5344CB8AC3E}">
        <p14:creationId xmlns:p14="http://schemas.microsoft.com/office/powerpoint/2010/main" val="22209357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6"/>
          <p:cNvSpPr>
            <a:spLocks noGrp="1" noChangeArrowheads="1"/>
          </p:cNvSpPr>
          <p:nvPr>
            <p:ph type="title"/>
          </p:nvPr>
        </p:nvSpPr>
        <p:spPr>
          <a:xfrm>
            <a:off x="645459" y="718295"/>
            <a:ext cx="7772400" cy="914400"/>
          </a:xfrm>
        </p:spPr>
        <p:txBody>
          <a:bodyPr>
            <a:normAutofit fontScale="90000"/>
          </a:bodyPr>
          <a:lstStyle/>
          <a:p>
            <a:pPr eaLnBrk="1" hangingPunct="1"/>
            <a:r>
              <a:rPr lang="en-US" dirty="0" smtClean="0">
                <a:latin typeface="Gill Sans" charset="0"/>
                <a:ea typeface="ＭＳ Ｐゴシック" pitchFamily="34" charset="-128"/>
              </a:rPr>
              <a:t>In Chapter 27, We </a:t>
            </a:r>
            <a:r>
              <a:rPr lang="en-US" dirty="0">
                <a:latin typeface="Gill Sans" charset="0"/>
                <a:ea typeface="ＭＳ Ｐゴシック" pitchFamily="34" charset="-128"/>
              </a:rPr>
              <a:t>C</a:t>
            </a:r>
            <a:r>
              <a:rPr lang="en-US" dirty="0" smtClean="0">
                <a:latin typeface="Gill Sans" charset="0"/>
                <a:ea typeface="ＭＳ Ｐゴシック" pitchFamily="34" charset="-128"/>
              </a:rPr>
              <a:t>over …</a:t>
            </a:r>
          </a:p>
        </p:txBody>
      </p:sp>
      <p:sp>
        <p:nvSpPr>
          <p:cNvPr id="12292" name="Rectangle 3"/>
          <p:cNvSpPr>
            <a:spLocks noGrp="1" noChangeArrowheads="1"/>
          </p:cNvSpPr>
          <p:nvPr>
            <p:ph idx="1"/>
          </p:nvPr>
        </p:nvSpPr>
        <p:spPr>
          <a:xfrm>
            <a:off x="591671" y="2044510"/>
            <a:ext cx="7562850" cy="4168028"/>
          </a:xfrm>
        </p:spPr>
        <p:txBody>
          <a:bodyPr>
            <a:normAutofit fontScale="92500" lnSpcReduction="10000"/>
          </a:bodyPr>
          <a:lstStyle/>
          <a:p>
            <a:r>
              <a:rPr lang="en-US" sz="3200" dirty="0">
                <a:latin typeface="Arial" panose="020B0604020202020204" pitchFamily="34" charset="0"/>
                <a:cs typeface="Arial" panose="020B0604020202020204" pitchFamily="34" charset="0"/>
              </a:rPr>
              <a:t>Comparing several means</a:t>
            </a:r>
          </a:p>
          <a:p>
            <a:r>
              <a:rPr lang="en-US" sz="3200" dirty="0">
                <a:latin typeface="Arial" panose="020B0604020202020204" pitchFamily="34" charset="0"/>
                <a:cs typeface="Arial" panose="020B0604020202020204" pitchFamily="34" charset="0"/>
              </a:rPr>
              <a:t>The analysis of variance </a:t>
            </a:r>
            <a:r>
              <a:rPr lang="en-US" sz="3200" i="1" dirty="0">
                <a:latin typeface="Arial" panose="020B0604020202020204" pitchFamily="34" charset="0"/>
                <a:cs typeface="Arial" panose="020B0604020202020204" pitchFamily="34" charset="0"/>
              </a:rPr>
              <a:t>F</a:t>
            </a:r>
            <a:r>
              <a:rPr lang="en-US" sz="3200" dirty="0">
                <a:latin typeface="Arial" panose="020B0604020202020204" pitchFamily="34" charset="0"/>
                <a:cs typeface="Arial" panose="020B0604020202020204" pitchFamily="34" charset="0"/>
              </a:rPr>
              <a:t> test</a:t>
            </a:r>
          </a:p>
          <a:p>
            <a:r>
              <a:rPr lang="en-US" sz="3200" dirty="0" smtClean="0">
                <a:latin typeface="Arial" panose="020B0604020202020204" pitchFamily="34" charset="0"/>
                <a:cs typeface="Arial" panose="020B0604020202020204" pitchFamily="34" charset="0"/>
              </a:rPr>
              <a:t>The </a:t>
            </a:r>
            <a:r>
              <a:rPr lang="en-US" sz="3200" dirty="0">
                <a:latin typeface="Arial" panose="020B0604020202020204" pitchFamily="34" charset="0"/>
                <a:cs typeface="Arial" panose="020B0604020202020204" pitchFamily="34" charset="0"/>
              </a:rPr>
              <a:t>idea of analysis of variance</a:t>
            </a:r>
          </a:p>
          <a:p>
            <a:r>
              <a:rPr lang="en-US" sz="3200" dirty="0">
                <a:latin typeface="Arial" panose="020B0604020202020204" pitchFamily="34" charset="0"/>
                <a:cs typeface="Arial" panose="020B0604020202020204" pitchFamily="34" charset="0"/>
              </a:rPr>
              <a:t>Conditions for ANOVA</a:t>
            </a:r>
          </a:p>
          <a:p>
            <a:r>
              <a:rPr lang="en-US" sz="3200" i="1" dirty="0">
                <a:latin typeface="Arial" panose="020B0604020202020204" pitchFamily="34" charset="0"/>
                <a:cs typeface="Arial" panose="020B0604020202020204" pitchFamily="34" charset="0"/>
              </a:rPr>
              <a:t>F</a:t>
            </a:r>
            <a:r>
              <a:rPr lang="en-US" sz="3200" dirty="0">
                <a:latin typeface="Arial" panose="020B0604020202020204" pitchFamily="34" charset="0"/>
                <a:cs typeface="Arial" panose="020B0604020202020204" pitchFamily="34" charset="0"/>
              </a:rPr>
              <a:t> distributions and degrees of </a:t>
            </a:r>
            <a:r>
              <a:rPr lang="en-US" sz="3200" dirty="0" smtClean="0">
                <a:latin typeface="Arial" panose="020B0604020202020204" pitchFamily="34" charset="0"/>
                <a:cs typeface="Arial" panose="020B0604020202020204" pitchFamily="34" charset="0"/>
              </a:rPr>
              <a:t>freedom</a:t>
            </a:r>
          </a:p>
          <a:p>
            <a:r>
              <a:rPr lang="en-US" sz="3200" dirty="0">
                <a:latin typeface="Arial" panose="020B0604020202020204" pitchFamily="34" charset="0"/>
                <a:cs typeface="Arial" panose="020B0604020202020204" pitchFamily="34" charset="0"/>
              </a:rPr>
              <a:t>Using </a:t>
            </a:r>
            <a:r>
              <a:rPr lang="en-US" sz="3200" dirty="0" smtClean="0">
                <a:latin typeface="Arial" panose="020B0604020202020204" pitchFamily="34" charset="0"/>
                <a:cs typeface="Arial" panose="020B0604020202020204" pitchFamily="34" charset="0"/>
              </a:rPr>
              <a:t>technology, </a:t>
            </a:r>
            <a:r>
              <a:rPr lang="en-US" altLang="en-US" sz="3200" dirty="0" smtClean="0">
                <a:latin typeface="Arial" charset="0"/>
                <a:ea typeface="ＭＳ Ｐゴシック" pitchFamily="34" charset="-128"/>
                <a:cs typeface="Arial" charset="0"/>
              </a:rPr>
              <a:t>conduct </a:t>
            </a:r>
            <a:r>
              <a:rPr lang="en-US" altLang="en-US" sz="3200" dirty="0">
                <a:latin typeface="Arial" charset="0"/>
                <a:ea typeface="ＭＳ Ｐゴシック" pitchFamily="34" charset="-128"/>
                <a:cs typeface="Arial" charset="0"/>
              </a:rPr>
              <a:t>and interpret an ANOVA </a:t>
            </a:r>
            <a:r>
              <a:rPr lang="en-US" altLang="en-US" sz="3200" i="1" dirty="0">
                <a:latin typeface="Arial" charset="0"/>
                <a:ea typeface="ＭＳ Ｐゴシック" pitchFamily="34" charset="-128"/>
                <a:cs typeface="Arial" charset="0"/>
              </a:rPr>
              <a:t>F</a:t>
            </a:r>
            <a:r>
              <a:rPr lang="en-US" altLang="en-US" sz="3200" dirty="0">
                <a:latin typeface="Arial" charset="0"/>
                <a:ea typeface="ＭＳ Ｐゴシック" pitchFamily="34" charset="-128"/>
                <a:cs typeface="Arial" charset="0"/>
              </a:rPr>
              <a:t> test</a:t>
            </a:r>
          </a:p>
          <a:p>
            <a:r>
              <a:rPr lang="en-US" sz="3200" dirty="0" smtClean="0">
                <a:latin typeface="Arial" panose="020B0604020202020204" pitchFamily="34" charset="0"/>
                <a:cs typeface="Arial" panose="020B0604020202020204" pitchFamily="34" charset="0"/>
              </a:rPr>
              <a:t>Some </a:t>
            </a:r>
            <a:r>
              <a:rPr lang="en-US" sz="3200" dirty="0">
                <a:latin typeface="Arial" panose="020B0604020202020204" pitchFamily="34" charset="0"/>
                <a:cs typeface="Arial" panose="020B0604020202020204" pitchFamily="34" charset="0"/>
              </a:rPr>
              <a:t>details of ANOVA*</a:t>
            </a:r>
          </a:p>
        </p:txBody>
      </p:sp>
    </p:spTree>
    <p:extLst>
      <p:ext uri="{BB962C8B-B14F-4D97-AF65-F5344CB8AC3E}">
        <p14:creationId xmlns:p14="http://schemas.microsoft.com/office/powerpoint/2010/main" val="35270344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29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31173" y="284960"/>
            <a:ext cx="8067368" cy="1219200"/>
          </a:xfrm>
        </p:spPr>
        <p:txBody>
          <a:bodyPr/>
          <a:lstStyle/>
          <a:p>
            <a:pPr eaLnBrk="1" hangingPunct="1"/>
            <a:r>
              <a:rPr lang="en-US" altLang="en-US" sz="3600" dirty="0" smtClean="0">
                <a:latin typeface="Gill Sans" charset="0"/>
                <a:ea typeface="ＭＳ Ｐゴシック" pitchFamily="34" charset="-128"/>
              </a:rPr>
              <a:t>Some Details of ANOVA*</a:t>
            </a:r>
          </a:p>
        </p:txBody>
      </p:sp>
      <mc:AlternateContent xmlns:mc="http://schemas.openxmlformats.org/markup-compatibility/2006" xmlns:a14="http://schemas.microsoft.com/office/drawing/2010/main">
        <mc:Choice Requires="a14">
          <p:sp>
            <p:nvSpPr>
              <p:cNvPr id="9" name="Rectangle 3"/>
              <p:cNvSpPr>
                <a:spLocks noGrp="1" noChangeArrowheads="1"/>
              </p:cNvSpPr>
              <p:nvPr>
                <p:ph idx="1"/>
              </p:nvPr>
            </p:nvSpPr>
            <p:spPr>
              <a:xfrm>
                <a:off x="323597" y="1649212"/>
                <a:ext cx="8403544" cy="5121163"/>
              </a:xfrm>
            </p:spPr>
            <p:txBody>
              <a:bodyPr>
                <a:noAutofit/>
              </a:bodyPr>
              <a:lstStyle/>
              <a:p>
                <a:pPr marL="68580" indent="0">
                  <a:spcBef>
                    <a:spcPts val="0"/>
                  </a:spcBef>
                  <a:spcAft>
                    <a:spcPts val="600"/>
                  </a:spcAft>
                  <a:buNone/>
                </a:pPr>
                <a:r>
                  <a:rPr lang="en-US" sz="1700" b="1" cap="all" dirty="0" smtClean="0">
                    <a:latin typeface="Arial" panose="020B0604020202020204" pitchFamily="34" charset="0"/>
                    <a:cs typeface="Arial" panose="020B0604020202020204" pitchFamily="34" charset="0"/>
                  </a:rPr>
                  <a:t>THE ANOVA </a:t>
                </a:r>
                <a:r>
                  <a:rPr lang="en-US" sz="1700" b="1" i="1" cap="all" dirty="0" smtClean="0">
                    <a:latin typeface="Arial" panose="020B0604020202020204" pitchFamily="34" charset="0"/>
                    <a:cs typeface="Arial" panose="020B0604020202020204" pitchFamily="34" charset="0"/>
                  </a:rPr>
                  <a:t>F</a:t>
                </a:r>
                <a:r>
                  <a:rPr lang="en-US" sz="1700" b="1" cap="all" dirty="0" smtClean="0">
                    <a:latin typeface="Arial" panose="020B0604020202020204" pitchFamily="34" charset="0"/>
                    <a:cs typeface="Arial" panose="020B0604020202020204" pitchFamily="34" charset="0"/>
                  </a:rPr>
                  <a:t> TEST</a:t>
                </a:r>
              </a:p>
              <a:p>
                <a:pPr>
                  <a:spcBef>
                    <a:spcPts val="0"/>
                  </a:spcBef>
                  <a:spcAft>
                    <a:spcPts val="600"/>
                  </a:spcAft>
                </a:pPr>
                <a:r>
                  <a:rPr lang="en-US" sz="1700" dirty="0">
                    <a:latin typeface="Arial" panose="020B0604020202020204" pitchFamily="34" charset="0"/>
                    <a:cs typeface="Arial" panose="020B0604020202020204" pitchFamily="34" charset="0"/>
                  </a:rPr>
                  <a:t>Draw an independent SRS from each of</a:t>
                </a:r>
                <a:r>
                  <a:rPr lang="en-US" sz="1700" i="1" dirty="0">
                    <a:latin typeface="Arial" panose="020B0604020202020204" pitchFamily="34" charset="0"/>
                    <a:cs typeface="Arial" panose="020B0604020202020204" pitchFamily="34" charset="0"/>
                  </a:rPr>
                  <a:t> I</a:t>
                </a:r>
                <a:r>
                  <a:rPr lang="en-US" sz="1700" dirty="0">
                    <a:latin typeface="Arial" panose="020B0604020202020204" pitchFamily="34" charset="0"/>
                    <a:cs typeface="Arial" panose="020B0604020202020204" pitchFamily="34" charset="0"/>
                  </a:rPr>
                  <a:t> Normal populations that have a </a:t>
                </a:r>
                <a:r>
                  <a:rPr lang="en-US" sz="1700" dirty="0" smtClean="0">
                    <a:latin typeface="Arial" panose="020B0604020202020204" pitchFamily="34" charset="0"/>
                    <a:cs typeface="Arial" panose="020B0604020202020204" pitchFamily="34" charset="0"/>
                  </a:rPr>
                  <a:t>common standard </a:t>
                </a:r>
                <a:r>
                  <a:rPr lang="en-US" sz="1700" dirty="0">
                    <a:latin typeface="Arial" panose="020B0604020202020204" pitchFamily="34" charset="0"/>
                    <a:cs typeface="Arial" panose="020B0604020202020204" pitchFamily="34" charset="0"/>
                  </a:rPr>
                  <a:t>deviation but may have </a:t>
                </a:r>
                <a:r>
                  <a:rPr lang="en-US" sz="1700" dirty="0" smtClean="0">
                    <a:latin typeface="Arial" panose="020B0604020202020204" pitchFamily="34" charset="0"/>
                    <a:cs typeface="Arial" panose="020B0604020202020204" pitchFamily="34" charset="0"/>
                  </a:rPr>
                  <a:t>different </a:t>
                </a:r>
                <a:r>
                  <a:rPr lang="en-US" sz="1700" dirty="0">
                    <a:latin typeface="Arial" panose="020B0604020202020204" pitchFamily="34" charset="0"/>
                    <a:cs typeface="Arial" panose="020B0604020202020204" pitchFamily="34" charset="0"/>
                  </a:rPr>
                  <a:t>means. The sample from the </a:t>
                </a:r>
                <a:r>
                  <a:rPr lang="en-US" sz="1700" i="1" dirty="0" err="1">
                    <a:latin typeface="Arial" panose="020B0604020202020204" pitchFamily="34" charset="0"/>
                    <a:cs typeface="Arial" panose="020B0604020202020204" pitchFamily="34" charset="0"/>
                  </a:rPr>
                  <a:t>i</a:t>
                </a:r>
                <a:r>
                  <a:rPr lang="en-US" sz="1700" baseline="30000" dirty="0" err="1">
                    <a:latin typeface="Arial" panose="020B0604020202020204" pitchFamily="34" charset="0"/>
                    <a:cs typeface="Arial" panose="020B0604020202020204" pitchFamily="34" charset="0"/>
                  </a:rPr>
                  <a:t>th</a:t>
                </a:r>
                <a:r>
                  <a:rPr lang="en-US" sz="1700" dirty="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population has </a:t>
                </a:r>
                <a:r>
                  <a:rPr lang="en-US" sz="1700" dirty="0">
                    <a:latin typeface="Arial" panose="020B0604020202020204" pitchFamily="34" charset="0"/>
                    <a:cs typeface="Arial" panose="020B0604020202020204" pitchFamily="34" charset="0"/>
                  </a:rPr>
                  <a:t>size </a:t>
                </a:r>
                <a:r>
                  <a:rPr lang="en-US" sz="1700" i="1" dirty="0">
                    <a:latin typeface="Arial" panose="020B0604020202020204" pitchFamily="34" charset="0"/>
                    <a:cs typeface="Arial" panose="020B0604020202020204" pitchFamily="34" charset="0"/>
                  </a:rPr>
                  <a:t>n</a:t>
                </a:r>
                <a:r>
                  <a:rPr lang="en-US" sz="1700" baseline="-25000"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sample mean </a:t>
                </a:r>
                <a14:m>
                  <m:oMath xmlns:m="http://schemas.openxmlformats.org/officeDocument/2006/math">
                    <m:sSub>
                      <m:sSubPr>
                        <m:ctrlPr>
                          <a:rPr lang="en-US" sz="1700" i="1" dirty="0" smtClean="0">
                            <a:latin typeface="Cambria Math"/>
                            <a:cs typeface="Arial" panose="020B0604020202020204" pitchFamily="34" charset="0"/>
                          </a:rPr>
                        </m:ctrlPr>
                      </m:sSubPr>
                      <m:e>
                        <m:acc>
                          <m:accPr>
                            <m:chr m:val="̅"/>
                            <m:ctrlPr>
                              <a:rPr lang="en-US" sz="1700" i="1" dirty="0" smtClean="0">
                                <a:latin typeface="Cambria Math"/>
                                <a:cs typeface="Arial" panose="020B0604020202020204" pitchFamily="34" charset="0"/>
                              </a:rPr>
                            </m:ctrlPr>
                          </m:accPr>
                          <m:e>
                            <m:r>
                              <a:rPr lang="en-US" sz="1700" b="0" i="1" dirty="0" smtClean="0">
                                <a:latin typeface="Cambria Math"/>
                                <a:cs typeface="Arial" panose="020B0604020202020204" pitchFamily="34" charset="0"/>
                              </a:rPr>
                              <m:t>𝑥</m:t>
                            </m:r>
                          </m:e>
                        </m:acc>
                      </m:e>
                      <m:sub>
                        <m:r>
                          <a:rPr lang="en-US" sz="1700" b="0" i="1" dirty="0" smtClean="0">
                            <a:latin typeface="Cambria Math"/>
                            <a:cs typeface="Arial" panose="020B0604020202020204" pitchFamily="34" charset="0"/>
                          </a:rPr>
                          <m:t>𝑖</m:t>
                        </m:r>
                      </m:sub>
                    </m:sSub>
                  </m:oMath>
                </a14:m>
                <a:r>
                  <a:rPr lang="en-US" sz="1700" dirty="0">
                    <a:latin typeface="Arial" panose="020B0604020202020204" pitchFamily="34" charset="0"/>
                    <a:cs typeface="Arial" panose="020B0604020202020204" pitchFamily="34" charset="0"/>
                  </a:rPr>
                  <a:t>, and sample standard deviation </a:t>
                </a:r>
                <a:r>
                  <a:rPr lang="en-US" sz="1700" i="1" dirty="0">
                    <a:latin typeface="Arial" panose="020B0604020202020204" pitchFamily="34" charset="0"/>
                    <a:cs typeface="Arial" panose="020B0604020202020204" pitchFamily="34" charset="0"/>
                  </a:rPr>
                  <a:t>s</a:t>
                </a:r>
                <a:r>
                  <a:rPr lang="en-US" sz="1700" baseline="-25000"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a:t>
                </a:r>
              </a:p>
              <a:p>
                <a:pPr>
                  <a:spcBef>
                    <a:spcPts val="0"/>
                  </a:spcBef>
                  <a:spcAft>
                    <a:spcPts val="600"/>
                  </a:spcAft>
                </a:pPr>
                <a:r>
                  <a:rPr lang="en-US" sz="1700" dirty="0">
                    <a:latin typeface="Arial" panose="020B0604020202020204" pitchFamily="34" charset="0"/>
                    <a:cs typeface="Arial" panose="020B0604020202020204" pitchFamily="34" charset="0"/>
                  </a:rPr>
                  <a:t>To test the null hypothesis that all </a:t>
                </a:r>
                <a:r>
                  <a:rPr lang="en-US" sz="1700" i="1" dirty="0">
                    <a:latin typeface="Arial" panose="020B0604020202020204" pitchFamily="34" charset="0"/>
                    <a:cs typeface="Arial" panose="020B0604020202020204" pitchFamily="34" charset="0"/>
                  </a:rPr>
                  <a:t>I</a:t>
                </a:r>
                <a:r>
                  <a:rPr lang="en-US" sz="1700" dirty="0">
                    <a:latin typeface="Arial" panose="020B0604020202020204" pitchFamily="34" charset="0"/>
                    <a:cs typeface="Arial" panose="020B0604020202020204" pitchFamily="34" charset="0"/>
                  </a:rPr>
                  <a:t> populations have the same mean against </a:t>
                </a:r>
                <a:r>
                  <a:rPr lang="en-US" sz="1700" dirty="0" smtClean="0">
                    <a:latin typeface="Arial" panose="020B0604020202020204" pitchFamily="34" charset="0"/>
                    <a:cs typeface="Arial" panose="020B0604020202020204" pitchFamily="34" charset="0"/>
                  </a:rPr>
                  <a:t>the alternative </a:t>
                </a:r>
                <a:r>
                  <a:rPr lang="en-US" sz="1700" dirty="0">
                    <a:latin typeface="Arial" panose="020B0604020202020204" pitchFamily="34" charset="0"/>
                    <a:cs typeface="Arial" panose="020B0604020202020204" pitchFamily="34" charset="0"/>
                  </a:rPr>
                  <a:t>hypothesis that not all the means are equal, calculate the </a:t>
                </a:r>
                <a:r>
                  <a:rPr lang="en-US" sz="1700" b="1" dirty="0">
                    <a:latin typeface="Arial" panose="020B0604020202020204" pitchFamily="34" charset="0"/>
                    <a:cs typeface="Arial" panose="020B0604020202020204" pitchFamily="34" charset="0"/>
                  </a:rPr>
                  <a:t>ANOVA </a:t>
                </a:r>
                <a:r>
                  <a:rPr lang="en-US" sz="1700" b="1" i="1" dirty="0" smtClean="0">
                    <a:latin typeface="Arial" panose="020B0604020202020204" pitchFamily="34" charset="0"/>
                    <a:cs typeface="Arial" panose="020B0604020202020204" pitchFamily="34" charset="0"/>
                  </a:rPr>
                  <a:t>F</a:t>
                </a:r>
                <a:r>
                  <a:rPr lang="en-US" sz="1700" b="1" dirty="0" smtClean="0">
                    <a:latin typeface="Arial" panose="020B0604020202020204" pitchFamily="34" charset="0"/>
                    <a:cs typeface="Arial" panose="020B0604020202020204" pitchFamily="34" charset="0"/>
                  </a:rPr>
                  <a:t> statistic:</a:t>
                </a:r>
                <a:endParaRPr lang="en-US" sz="1700" b="1" dirty="0">
                  <a:latin typeface="Arial" panose="020B0604020202020204" pitchFamily="34" charset="0"/>
                  <a:cs typeface="Arial" panose="020B0604020202020204" pitchFamily="34" charset="0"/>
                </a:endParaRP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a:rPr lang="en-US" sz="1700" b="0" i="1" smtClean="0">
                          <a:latin typeface="Cambria Math"/>
                          <a:cs typeface="Arial" panose="020B0604020202020204" pitchFamily="34" charset="0"/>
                        </a:rPr>
                        <m:t>𝐹</m:t>
                      </m:r>
                      <m:r>
                        <a:rPr lang="en-US" sz="1700" b="0" i="1" smtClean="0">
                          <a:latin typeface="Cambria Math"/>
                          <a:cs typeface="Arial" panose="020B0604020202020204" pitchFamily="34" charset="0"/>
                        </a:rPr>
                        <m:t>=</m:t>
                      </m:r>
                      <m:f>
                        <m:fPr>
                          <m:ctrlPr>
                            <a:rPr lang="en-US" sz="1700" b="0" i="1" smtClean="0">
                              <a:latin typeface="Cambria Math"/>
                              <a:cs typeface="Arial" panose="020B0604020202020204" pitchFamily="34" charset="0"/>
                            </a:rPr>
                          </m:ctrlPr>
                        </m:fPr>
                        <m:num>
                          <m:r>
                            <m:rPr>
                              <m:sty m:val="p"/>
                            </m:rPr>
                            <a:rPr lang="en-US" sz="1700" b="0" i="0" smtClean="0">
                              <a:latin typeface="Cambria Math"/>
                              <a:cs typeface="Arial" panose="020B0604020202020204" pitchFamily="34" charset="0"/>
                            </a:rPr>
                            <m:t>MSG</m:t>
                          </m:r>
                        </m:num>
                        <m:den>
                          <m:r>
                            <m:rPr>
                              <m:sty m:val="p"/>
                            </m:rPr>
                            <a:rPr lang="en-US" sz="1700" b="0" i="0" smtClean="0">
                              <a:latin typeface="Cambria Math"/>
                              <a:cs typeface="Arial" panose="020B0604020202020204" pitchFamily="34" charset="0"/>
                            </a:rPr>
                            <m:t>MSE</m:t>
                          </m:r>
                        </m:den>
                      </m:f>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numerator of </a:t>
                </a:r>
                <a:r>
                  <a:rPr lang="en-US" sz="1700" i="1" dirty="0">
                    <a:latin typeface="Arial" panose="020B0604020202020204" pitchFamily="34" charset="0"/>
                    <a:cs typeface="Arial" panose="020B0604020202020204" pitchFamily="34" charset="0"/>
                  </a:rPr>
                  <a:t>F</a:t>
                </a:r>
                <a:r>
                  <a:rPr lang="en-US" sz="1700" dirty="0">
                    <a:latin typeface="Arial" panose="020B0604020202020204" pitchFamily="34" charset="0"/>
                    <a:cs typeface="Arial" panose="020B0604020202020204" pitchFamily="34" charset="0"/>
                  </a:rPr>
                  <a:t> is the </a:t>
                </a:r>
                <a:r>
                  <a:rPr lang="en-US" sz="1700" b="1" dirty="0">
                    <a:latin typeface="Arial" panose="020B0604020202020204" pitchFamily="34" charset="0"/>
                    <a:cs typeface="Arial" panose="020B0604020202020204" pitchFamily="34" charset="0"/>
                  </a:rPr>
                  <a:t>mean square for groups</a:t>
                </a:r>
                <a:r>
                  <a:rPr lang="en-US" sz="1700" b="1" dirty="0" smtClean="0">
                    <a:latin typeface="Arial" panose="020B0604020202020204" pitchFamily="34" charset="0"/>
                    <a:cs typeface="Arial" panose="020B0604020202020204" pitchFamily="34" charset="0"/>
                  </a:rPr>
                  <a:t>:</a:t>
                </a: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m:rPr>
                          <m:sty m:val="p"/>
                        </m:rPr>
                        <a:rPr lang="en-US" sz="1700" b="0" i="0" smtClean="0">
                          <a:latin typeface="Cambria Math"/>
                          <a:cs typeface="Arial" panose="020B0604020202020204" pitchFamily="34" charset="0"/>
                        </a:rPr>
                        <m:t>MSG</m:t>
                      </m:r>
                      <m:r>
                        <a:rPr lang="en-US" sz="1700" i="1">
                          <a:latin typeface="Cambria Math"/>
                          <a:cs typeface="Arial" panose="020B0604020202020204" pitchFamily="34" charset="0"/>
                        </a:rPr>
                        <m:t>=</m:t>
                      </m:r>
                      <m:f>
                        <m:fPr>
                          <m:ctrlPr>
                            <a:rPr lang="en-US" sz="1700" i="1">
                              <a:latin typeface="Cambria Math"/>
                              <a:cs typeface="Arial" panose="020B0604020202020204" pitchFamily="34" charset="0"/>
                            </a:rPr>
                          </m:ctrlPr>
                        </m:fPr>
                        <m:num>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1</m:t>
                              </m:r>
                            </m:sub>
                          </m:sSub>
                          <m:sSup>
                            <m:sSupPr>
                              <m:ctrlPr>
                                <a:rPr lang="en-US" sz="1700" i="1" smtClean="0">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1</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b="0" i="1" smtClean="0">
                                  <a:latin typeface="Cambria Math"/>
                                  <a:cs typeface="Arial" panose="020B0604020202020204" pitchFamily="34" charset="0"/>
                                </a:rPr>
                                <m:t>2</m:t>
                              </m:r>
                            </m:sup>
                          </m:sSup>
                          <m:r>
                            <a:rPr lang="en-US" sz="1700" b="0" i="1" smtClean="0">
                              <a:latin typeface="Cambria Math"/>
                              <a:cs typeface="Arial" panose="020B0604020202020204" pitchFamily="34" charset="0"/>
                            </a:rPr>
                            <m:t>+</m:t>
                          </m:r>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2</m:t>
                              </m:r>
                            </m:sub>
                          </m:sSub>
                          <m:sSup>
                            <m:sSupPr>
                              <m:ctrlPr>
                                <a:rPr lang="en-US" sz="1700" i="1">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2</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i="1">
                                  <a:latin typeface="Cambria Math"/>
                                  <a:cs typeface="Arial" panose="020B0604020202020204" pitchFamily="34" charset="0"/>
                                </a:rPr>
                                <m:t>2</m:t>
                              </m:r>
                            </m:sup>
                          </m:sSup>
                          <m:r>
                            <a:rPr lang="en-US" sz="1700" b="0" i="1" smtClean="0">
                              <a:latin typeface="Cambria Math"/>
                              <a:cs typeface="Arial" panose="020B0604020202020204" pitchFamily="34" charset="0"/>
                            </a:rPr>
                            <m:t>+</m:t>
                          </m:r>
                          <m:r>
                            <a:rPr lang="en-US" sz="1700" b="0" i="1" smtClean="0">
                              <a:latin typeface="Cambria Math"/>
                              <a:ea typeface="Cambria Math"/>
                              <a:cs typeface="Arial" panose="020B0604020202020204" pitchFamily="34" charset="0"/>
                            </a:rPr>
                            <m:t>⋯+</m:t>
                          </m:r>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𝐼</m:t>
                              </m:r>
                            </m:sub>
                          </m:sSub>
                          <m:sSup>
                            <m:sSupPr>
                              <m:ctrlPr>
                                <a:rPr lang="en-US" sz="1700" i="1" smtClean="0">
                                  <a:latin typeface="Cambria Math"/>
                                  <a:cs typeface="Arial" panose="020B0604020202020204" pitchFamily="34" charset="0"/>
                                </a:rPr>
                              </m:ctrlPr>
                            </m:s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sub>
                                      <m:r>
                                        <a:rPr lang="en-US" sz="1700" b="0" i="1" smtClean="0">
                                          <a:latin typeface="Cambria Math"/>
                                          <a:cs typeface="Arial" panose="020B0604020202020204" pitchFamily="34" charset="0"/>
                                        </a:rPr>
                                        <m:t>𝐼</m:t>
                                      </m:r>
                                    </m:sub>
                                  </m:sSub>
                                  <m:r>
                                    <a:rPr lang="en-US" sz="1700" i="1">
                                      <a:latin typeface="Cambria Math"/>
                                      <a:cs typeface="Arial" panose="020B0604020202020204" pitchFamily="34" charset="0"/>
                                    </a:rPr>
                                    <m:t>−</m:t>
                                  </m:r>
                                  <m:acc>
                                    <m:accPr>
                                      <m:chr m:val="̅"/>
                                      <m:ctrlPr>
                                        <a:rPr lang="en-US" sz="1700" i="1">
                                          <a:latin typeface="Cambria Math"/>
                                          <a:cs typeface="Arial" panose="020B0604020202020204" pitchFamily="34" charset="0"/>
                                        </a:rPr>
                                      </m:ctrlPr>
                                    </m:accPr>
                                    <m:e>
                                      <m:r>
                                        <a:rPr lang="en-US" sz="1700" i="1">
                                          <a:latin typeface="Cambria Math"/>
                                          <a:cs typeface="Arial" panose="020B0604020202020204" pitchFamily="34" charset="0"/>
                                        </a:rPr>
                                        <m:t>𝑥</m:t>
                                      </m:r>
                                    </m:e>
                                  </m:acc>
                                </m:e>
                              </m:d>
                            </m:e>
                            <m:sup>
                              <m:r>
                                <a:rPr lang="en-US" sz="1700" i="1">
                                  <a:latin typeface="Cambria Math"/>
                                  <a:cs typeface="Arial" panose="020B0604020202020204" pitchFamily="34" charset="0"/>
                                </a:rPr>
                                <m:t>2</m:t>
                              </m:r>
                            </m:sup>
                          </m:sSup>
                        </m:num>
                        <m:den>
                          <m:r>
                            <a:rPr lang="en-US" sz="1700" b="0" i="1" smtClean="0">
                              <a:latin typeface="Cambria Math"/>
                              <a:cs typeface="Arial" panose="020B0604020202020204" pitchFamily="34" charset="0"/>
                            </a:rPr>
                            <m:t>𝐼</m:t>
                          </m:r>
                          <m:r>
                            <a:rPr lang="en-US" sz="1700" b="0" i="1" smtClean="0">
                              <a:latin typeface="Cambria Math"/>
                              <a:cs typeface="Arial" panose="020B0604020202020204" pitchFamily="34" charset="0"/>
                            </a:rPr>
                            <m:t>−1</m:t>
                          </m:r>
                        </m:den>
                      </m:f>
                      <m:r>
                        <a:rPr lang="en-US" sz="1700" i="1">
                          <a:latin typeface="Cambria Math"/>
                          <a:cs typeface="Arial" panose="020B0604020202020204" pitchFamily="34" charset="0"/>
                        </a:rPr>
                        <m:t> </m:t>
                      </m:r>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smtClean="0">
                    <a:latin typeface="Arial" panose="020B0604020202020204" pitchFamily="34" charset="0"/>
                    <a:cs typeface="Arial" panose="020B0604020202020204" pitchFamily="34" charset="0"/>
                  </a:rPr>
                  <a:t>The </a:t>
                </a:r>
                <a:r>
                  <a:rPr lang="en-US" sz="1700" dirty="0">
                    <a:latin typeface="Arial" panose="020B0604020202020204" pitchFamily="34" charset="0"/>
                    <a:cs typeface="Arial" panose="020B0604020202020204" pitchFamily="34" charset="0"/>
                  </a:rPr>
                  <a:t>denominator of </a:t>
                </a:r>
                <a:r>
                  <a:rPr lang="en-US" sz="1700" i="1" dirty="0">
                    <a:latin typeface="Arial" panose="020B0604020202020204" pitchFamily="34" charset="0"/>
                    <a:cs typeface="Arial" panose="020B0604020202020204" pitchFamily="34" charset="0"/>
                  </a:rPr>
                  <a:t>F</a:t>
                </a:r>
                <a:r>
                  <a:rPr lang="en-US" sz="1700" dirty="0">
                    <a:latin typeface="Arial" panose="020B0604020202020204" pitchFamily="34" charset="0"/>
                    <a:cs typeface="Arial" panose="020B0604020202020204" pitchFamily="34" charset="0"/>
                  </a:rPr>
                  <a:t> </a:t>
                </a:r>
                <a:r>
                  <a:rPr lang="en-US" sz="1700" dirty="0" smtClean="0">
                    <a:latin typeface="Arial" panose="020B0604020202020204" pitchFamily="34" charset="0"/>
                    <a:cs typeface="Arial" panose="020B0604020202020204" pitchFamily="34" charset="0"/>
                  </a:rPr>
                  <a:t> is the </a:t>
                </a:r>
                <a:r>
                  <a:rPr lang="en-US" sz="1700" b="1" dirty="0">
                    <a:latin typeface="Arial" panose="020B0604020202020204" pitchFamily="34" charset="0"/>
                    <a:cs typeface="Arial" panose="020B0604020202020204" pitchFamily="34" charset="0"/>
                  </a:rPr>
                  <a:t>mean square for </a:t>
                </a:r>
                <a:r>
                  <a:rPr lang="en-US" sz="1700" b="1" dirty="0" smtClean="0">
                    <a:latin typeface="Arial" panose="020B0604020202020204" pitchFamily="34" charset="0"/>
                    <a:cs typeface="Arial" panose="020B0604020202020204" pitchFamily="34" charset="0"/>
                  </a:rPr>
                  <a:t>error:</a:t>
                </a:r>
              </a:p>
              <a:p>
                <a:pPr marL="68580" indent="0">
                  <a:spcBef>
                    <a:spcPts val="0"/>
                  </a:spcBef>
                  <a:spcAft>
                    <a:spcPts val="600"/>
                  </a:spcAft>
                  <a:buNone/>
                </a:pPr>
                <a14:m>
                  <m:oMathPara xmlns:m="http://schemas.openxmlformats.org/officeDocument/2006/math">
                    <m:oMathParaPr>
                      <m:jc m:val="centerGroup"/>
                    </m:oMathParaPr>
                    <m:oMath xmlns:m="http://schemas.openxmlformats.org/officeDocument/2006/math">
                      <m:r>
                        <m:rPr>
                          <m:sty m:val="p"/>
                        </m:rPr>
                        <a:rPr lang="en-US" sz="1700" i="0">
                          <a:latin typeface="Cambria Math"/>
                          <a:cs typeface="Arial" panose="020B0604020202020204" pitchFamily="34" charset="0"/>
                        </a:rPr>
                        <m:t>MS</m:t>
                      </m:r>
                      <m:r>
                        <m:rPr>
                          <m:sty m:val="p"/>
                        </m:rPr>
                        <a:rPr lang="en-US" sz="1700" b="0" i="0" smtClean="0">
                          <a:latin typeface="Cambria Math"/>
                          <a:cs typeface="Arial" panose="020B0604020202020204" pitchFamily="34" charset="0"/>
                        </a:rPr>
                        <m:t>E</m:t>
                      </m:r>
                      <m:r>
                        <a:rPr lang="en-US" sz="1700" i="1">
                          <a:latin typeface="Cambria Math"/>
                          <a:cs typeface="Arial" panose="020B0604020202020204" pitchFamily="34" charset="0"/>
                        </a:rPr>
                        <m:t>=</m:t>
                      </m:r>
                      <m:f>
                        <m:fPr>
                          <m:ctrlPr>
                            <a:rPr lang="en-US" sz="1700" i="1">
                              <a:latin typeface="Cambria Math"/>
                              <a:cs typeface="Arial" panose="020B0604020202020204" pitchFamily="34" charset="0"/>
                            </a:rPr>
                          </m:ctrlPr>
                        </m:fPr>
                        <m:num>
                          <m:sSubSup>
                            <m:sSubSupPr>
                              <m:ctrlPr>
                                <a:rPr lang="en-US" sz="1700" i="1" smtClean="0">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i="1">
                                          <a:latin typeface="Cambria Math"/>
                                          <a:cs typeface="Arial" panose="020B0604020202020204" pitchFamily="34" charset="0"/>
                                        </a:rPr>
                                        <m:t>1</m:t>
                                      </m:r>
                                    </m:sub>
                                  </m:sSub>
                                  <m:r>
                                    <a:rPr lang="en-US" sz="1700" i="1">
                                      <a:latin typeface="Cambria Math"/>
                                      <a:cs typeface="Arial" panose="020B0604020202020204" pitchFamily="34" charset="0"/>
                                    </a:rPr>
                                    <m:t>−1</m:t>
                                  </m:r>
                                </m:e>
                              </m:d>
                              <m:r>
                                <a:rPr lang="en-US" sz="1700" b="0" i="1" smtClean="0">
                                  <a:latin typeface="Cambria Math"/>
                                  <a:cs typeface="Arial" panose="020B0604020202020204" pitchFamily="34" charset="0"/>
                                </a:rPr>
                                <m:t>𝑠</m:t>
                              </m:r>
                            </m:e>
                            <m:sub>
                              <m:r>
                                <a:rPr lang="en-US" sz="1700" b="0" i="1" smtClean="0">
                                  <a:latin typeface="Cambria Math"/>
                                  <a:cs typeface="Arial" panose="020B0604020202020204" pitchFamily="34" charset="0"/>
                                </a:rPr>
                                <m:t>1</m:t>
                              </m:r>
                            </m:sub>
                            <m:sup>
                              <m:r>
                                <a:rPr lang="en-US" sz="1700" b="0" i="1" smtClean="0">
                                  <a:latin typeface="Cambria Math"/>
                                  <a:cs typeface="Arial" panose="020B0604020202020204" pitchFamily="34" charset="0"/>
                                </a:rPr>
                                <m:t>2</m:t>
                              </m:r>
                            </m:sup>
                          </m:sSubSup>
                          <m:r>
                            <a:rPr lang="en-US" sz="1700" i="1">
                              <a:latin typeface="Cambria Math"/>
                              <a:cs typeface="Arial" panose="020B0604020202020204" pitchFamily="34" charset="0"/>
                            </a:rPr>
                            <m:t>+</m:t>
                          </m:r>
                          <m:sSubSup>
                            <m:sSubSupPr>
                              <m:ctrlPr>
                                <a:rPr lang="en-US" sz="1700" i="1">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smtClean="0">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2</m:t>
                                      </m:r>
                                    </m:sub>
                                  </m:sSub>
                                  <m:r>
                                    <a:rPr lang="en-US" sz="1700" i="1">
                                      <a:latin typeface="Cambria Math"/>
                                      <a:cs typeface="Arial" panose="020B0604020202020204" pitchFamily="34" charset="0"/>
                                    </a:rPr>
                                    <m:t>−1</m:t>
                                  </m:r>
                                </m:e>
                              </m:d>
                              <m:r>
                                <a:rPr lang="en-US" sz="1700" i="1">
                                  <a:latin typeface="Cambria Math"/>
                                  <a:cs typeface="Arial" panose="020B0604020202020204" pitchFamily="34" charset="0"/>
                                </a:rPr>
                                <m:t>𝑠</m:t>
                              </m:r>
                            </m:e>
                            <m:sub>
                              <m:r>
                                <a:rPr lang="en-US" sz="1700" b="0" i="1" smtClean="0">
                                  <a:latin typeface="Cambria Math"/>
                                  <a:cs typeface="Arial" panose="020B0604020202020204" pitchFamily="34" charset="0"/>
                                </a:rPr>
                                <m:t>2</m:t>
                              </m:r>
                            </m:sub>
                            <m:sup>
                              <m:r>
                                <a:rPr lang="en-US" sz="1700" i="1">
                                  <a:latin typeface="Cambria Math"/>
                                  <a:cs typeface="Arial" panose="020B0604020202020204" pitchFamily="34" charset="0"/>
                                </a:rPr>
                                <m:t>2</m:t>
                              </m:r>
                            </m:sup>
                          </m:sSubSup>
                          <m:r>
                            <a:rPr lang="en-US" sz="1700" i="1">
                              <a:latin typeface="Cambria Math"/>
                              <a:cs typeface="Arial" panose="020B0604020202020204" pitchFamily="34" charset="0"/>
                            </a:rPr>
                            <m:t>+</m:t>
                          </m:r>
                          <m:r>
                            <a:rPr lang="en-US" sz="1700" i="1">
                              <a:latin typeface="Cambria Math"/>
                              <a:ea typeface="Cambria Math"/>
                              <a:cs typeface="Arial" panose="020B0604020202020204" pitchFamily="34" charset="0"/>
                            </a:rPr>
                            <m:t>⋯+</m:t>
                          </m:r>
                          <m:sSubSup>
                            <m:sSubSupPr>
                              <m:ctrlPr>
                                <a:rPr lang="en-US" sz="1700" i="1">
                                  <a:latin typeface="Cambria Math"/>
                                  <a:cs typeface="Arial" panose="020B0604020202020204" pitchFamily="34" charset="0"/>
                                </a:rPr>
                              </m:ctrlPr>
                            </m:sSubSupPr>
                            <m:e>
                              <m:d>
                                <m:dPr>
                                  <m:ctrlPr>
                                    <a:rPr lang="en-US" sz="1700" i="1">
                                      <a:latin typeface="Cambria Math"/>
                                      <a:cs typeface="Arial" panose="020B0604020202020204" pitchFamily="34" charset="0"/>
                                    </a:rPr>
                                  </m:ctrlPr>
                                </m:dPr>
                                <m:e>
                                  <m:sSub>
                                    <m:sSubPr>
                                      <m:ctrlPr>
                                        <a:rPr lang="en-US" sz="1700" i="1">
                                          <a:latin typeface="Cambria Math"/>
                                          <a:cs typeface="Arial" panose="020B0604020202020204" pitchFamily="34" charset="0"/>
                                        </a:rPr>
                                      </m:ctrlPr>
                                    </m:sSubPr>
                                    <m:e>
                                      <m:r>
                                        <a:rPr lang="en-US" sz="1700" i="1">
                                          <a:latin typeface="Cambria Math"/>
                                          <a:cs typeface="Arial" panose="020B0604020202020204" pitchFamily="34" charset="0"/>
                                        </a:rPr>
                                        <m:t>𝑛</m:t>
                                      </m:r>
                                    </m:e>
                                    <m:sub>
                                      <m:r>
                                        <a:rPr lang="en-US" sz="1700" b="0" i="1" smtClean="0">
                                          <a:latin typeface="Cambria Math"/>
                                          <a:cs typeface="Arial" panose="020B0604020202020204" pitchFamily="34" charset="0"/>
                                        </a:rPr>
                                        <m:t>𝐼</m:t>
                                      </m:r>
                                    </m:sub>
                                  </m:sSub>
                                  <m:r>
                                    <a:rPr lang="en-US" sz="1700" i="1">
                                      <a:latin typeface="Cambria Math"/>
                                      <a:cs typeface="Arial" panose="020B0604020202020204" pitchFamily="34" charset="0"/>
                                    </a:rPr>
                                    <m:t>−1</m:t>
                                  </m:r>
                                </m:e>
                              </m:d>
                              <m:r>
                                <a:rPr lang="en-US" sz="1700" i="1">
                                  <a:latin typeface="Cambria Math"/>
                                  <a:cs typeface="Arial" panose="020B0604020202020204" pitchFamily="34" charset="0"/>
                                </a:rPr>
                                <m:t>𝑠</m:t>
                              </m:r>
                            </m:e>
                            <m:sub>
                              <m:r>
                                <a:rPr lang="en-US" sz="1700" b="0" i="1" smtClean="0">
                                  <a:latin typeface="Cambria Math"/>
                                  <a:cs typeface="Arial" panose="020B0604020202020204" pitchFamily="34" charset="0"/>
                                </a:rPr>
                                <m:t>𝐼</m:t>
                              </m:r>
                            </m:sub>
                            <m:sup>
                              <m:r>
                                <a:rPr lang="en-US" sz="1700" i="1">
                                  <a:latin typeface="Cambria Math"/>
                                  <a:cs typeface="Arial" panose="020B0604020202020204" pitchFamily="34" charset="0"/>
                                </a:rPr>
                                <m:t>2</m:t>
                              </m:r>
                            </m:sup>
                          </m:sSubSup>
                        </m:num>
                        <m:den>
                          <m:r>
                            <a:rPr lang="en-US" sz="1700" b="0" i="1" smtClean="0">
                              <a:latin typeface="Cambria Math"/>
                              <a:cs typeface="Arial" panose="020B0604020202020204" pitchFamily="34" charset="0"/>
                            </a:rPr>
                            <m:t>𝑁</m:t>
                          </m:r>
                          <m:r>
                            <a:rPr lang="en-US" sz="1700" i="1">
                              <a:latin typeface="Cambria Math"/>
                              <a:cs typeface="Arial" panose="020B0604020202020204" pitchFamily="34" charset="0"/>
                            </a:rPr>
                            <m:t>−</m:t>
                          </m:r>
                          <m:r>
                            <a:rPr lang="en-US" sz="1700" b="0" i="1" smtClean="0">
                              <a:latin typeface="Cambria Math"/>
                              <a:cs typeface="Arial" panose="020B0604020202020204" pitchFamily="34" charset="0"/>
                            </a:rPr>
                            <m:t>𝐼</m:t>
                          </m:r>
                        </m:den>
                      </m:f>
                    </m:oMath>
                  </m:oMathPara>
                </a14:m>
                <a:endParaRPr lang="en-US" sz="1700" dirty="0" smtClean="0">
                  <a:latin typeface="Arial" panose="020B0604020202020204" pitchFamily="34" charset="0"/>
                  <a:cs typeface="Arial" panose="020B0604020202020204" pitchFamily="34" charset="0"/>
                </a:endParaRPr>
              </a:p>
              <a:p>
                <a:pPr>
                  <a:spcBef>
                    <a:spcPts val="0"/>
                  </a:spcBef>
                  <a:spcAft>
                    <a:spcPts val="600"/>
                  </a:spcAft>
                </a:pPr>
                <a:r>
                  <a:rPr lang="en-US" sz="1700" dirty="0">
                    <a:latin typeface="Arial" panose="020B0604020202020204" pitchFamily="34" charset="0"/>
                    <a:cs typeface="Arial" panose="020B0604020202020204" pitchFamily="34" charset="0"/>
                  </a:rPr>
                  <a:t>When </a:t>
                </a:r>
                <a:r>
                  <a:rPr lang="en-US" sz="1700" i="1" dirty="0">
                    <a:latin typeface="Arial" panose="020B0604020202020204" pitchFamily="34" charset="0"/>
                    <a:cs typeface="Arial" panose="020B0604020202020204" pitchFamily="34" charset="0"/>
                  </a:rPr>
                  <a:t>H</a:t>
                </a:r>
                <a:r>
                  <a:rPr lang="en-US" sz="1700" baseline="-25000" dirty="0">
                    <a:latin typeface="Arial" panose="020B0604020202020204" pitchFamily="34" charset="0"/>
                    <a:cs typeface="Arial" panose="020B0604020202020204" pitchFamily="34" charset="0"/>
                  </a:rPr>
                  <a:t>0</a:t>
                </a:r>
                <a:r>
                  <a:rPr lang="en-US" sz="1700" dirty="0">
                    <a:latin typeface="Arial" panose="020B0604020202020204" pitchFamily="34" charset="0"/>
                    <a:cs typeface="Arial" panose="020B0604020202020204" pitchFamily="34" charset="0"/>
                  </a:rPr>
                  <a:t> is true,</a:t>
                </a:r>
                <a:r>
                  <a:rPr lang="en-US" sz="1700" i="1" dirty="0">
                    <a:latin typeface="Arial" panose="020B0604020202020204" pitchFamily="34" charset="0"/>
                    <a:cs typeface="Arial" panose="020B0604020202020204" pitchFamily="34" charset="0"/>
                  </a:rPr>
                  <a:t> F</a:t>
                </a:r>
                <a:r>
                  <a:rPr lang="en-US" sz="1700" dirty="0">
                    <a:latin typeface="Arial" panose="020B0604020202020204" pitchFamily="34" charset="0"/>
                    <a:cs typeface="Arial" panose="020B0604020202020204" pitchFamily="34" charset="0"/>
                  </a:rPr>
                  <a:t> has the</a:t>
                </a:r>
                <a:r>
                  <a:rPr lang="en-US" sz="1700" i="1" dirty="0">
                    <a:latin typeface="Arial" panose="020B0604020202020204" pitchFamily="34" charset="0"/>
                    <a:cs typeface="Arial" panose="020B0604020202020204" pitchFamily="34" charset="0"/>
                  </a:rPr>
                  <a:t> </a:t>
                </a:r>
                <a:r>
                  <a:rPr lang="en-US" sz="1700" b="1" i="1" dirty="0">
                    <a:latin typeface="Arial" panose="020B0604020202020204" pitchFamily="34" charset="0"/>
                    <a:cs typeface="Arial" panose="020B0604020202020204" pitchFamily="34" charset="0"/>
                  </a:rPr>
                  <a:t>F</a:t>
                </a:r>
                <a:r>
                  <a:rPr lang="en-US" sz="1700" b="1" dirty="0">
                    <a:latin typeface="Arial" panose="020B0604020202020204" pitchFamily="34" charset="0"/>
                    <a:cs typeface="Arial" panose="020B0604020202020204" pitchFamily="34" charset="0"/>
                  </a:rPr>
                  <a:t> distribution</a:t>
                </a:r>
                <a:r>
                  <a:rPr lang="en-US" sz="1700" dirty="0">
                    <a:latin typeface="Arial" panose="020B0604020202020204" pitchFamily="34" charset="0"/>
                    <a:cs typeface="Arial" panose="020B0604020202020204" pitchFamily="34" charset="0"/>
                  </a:rPr>
                  <a:t> with</a:t>
                </a:r>
                <a:r>
                  <a:rPr lang="en-US" sz="1700" i="1" dirty="0">
                    <a:latin typeface="Arial" panose="020B0604020202020204" pitchFamily="34" charset="0"/>
                    <a:cs typeface="Arial" panose="020B0604020202020204" pitchFamily="34" charset="0"/>
                  </a:rPr>
                  <a:t> </a:t>
                </a:r>
                <a:r>
                  <a:rPr lang="en-US" sz="1700" i="1" dirty="0" smtClean="0">
                    <a:latin typeface="Arial" panose="020B0604020202020204" pitchFamily="34" charset="0"/>
                    <a:cs typeface="Arial" panose="020B0604020202020204" pitchFamily="34" charset="0"/>
                  </a:rPr>
                  <a:t>I</a:t>
                </a:r>
                <a:r>
                  <a:rPr lang="en-US" sz="1700" dirty="0" smtClean="0">
                    <a:latin typeface="Arial" panose="020B0604020202020204" pitchFamily="34" charset="0"/>
                    <a:cs typeface="Arial" panose="020B0604020202020204" pitchFamily="34" charset="0"/>
                  </a:rPr>
                  <a:t> – 1 </a:t>
                </a:r>
                <a:r>
                  <a:rPr lang="en-US" sz="1700" dirty="0">
                    <a:latin typeface="Arial" panose="020B0604020202020204" pitchFamily="34" charset="0"/>
                    <a:cs typeface="Arial" panose="020B0604020202020204" pitchFamily="34" charset="0"/>
                  </a:rPr>
                  <a:t>and </a:t>
                </a:r>
                <a:r>
                  <a:rPr lang="en-US" sz="1700" i="1" dirty="0">
                    <a:latin typeface="Arial" panose="020B0604020202020204" pitchFamily="34" charset="0"/>
                    <a:cs typeface="Arial" panose="020B0604020202020204" pitchFamily="34" charset="0"/>
                  </a:rPr>
                  <a:t>N</a:t>
                </a:r>
                <a:r>
                  <a:rPr lang="en-US" sz="1700" dirty="0">
                    <a:latin typeface="Arial" panose="020B0604020202020204" pitchFamily="34" charset="0"/>
                    <a:cs typeface="Arial" panose="020B0604020202020204" pitchFamily="34" charset="0"/>
                  </a:rPr>
                  <a:t> – </a:t>
                </a:r>
                <a:r>
                  <a:rPr lang="en-US" sz="1700" dirty="0" smtClean="0">
                    <a:latin typeface="Arial" panose="020B0604020202020204" pitchFamily="34" charset="0"/>
                    <a:cs typeface="Arial" panose="020B0604020202020204" pitchFamily="34" charset="0"/>
                  </a:rPr>
                  <a:t>I </a:t>
                </a:r>
                <a:r>
                  <a:rPr lang="en-US" sz="1700" dirty="0">
                    <a:latin typeface="Arial" panose="020B0604020202020204" pitchFamily="34" charset="0"/>
                    <a:cs typeface="Arial" panose="020B0604020202020204" pitchFamily="34" charset="0"/>
                  </a:rPr>
                  <a:t>degrees of freedom.</a:t>
                </a:r>
                <a:endParaRPr lang="en-US" sz="1700" dirty="0" smtClean="0">
                  <a:latin typeface="Arial" panose="020B0604020202020204" pitchFamily="34" charset="0"/>
                  <a:cs typeface="Arial" panose="020B0604020202020204" pitchFamily="34" charset="0"/>
                </a:endParaRPr>
              </a:p>
            </p:txBody>
          </p:sp>
        </mc:Choice>
        <mc:Fallback xmlns="">
          <p:sp>
            <p:nvSpPr>
              <p:cNvPr id="9" name="Rectangle 3"/>
              <p:cNvSpPr>
                <a:spLocks noGrp="1" noRot="1" noChangeAspect="1" noMove="1" noResize="1" noEditPoints="1" noAdjustHandles="1" noChangeArrowheads="1" noChangeShapeType="1" noTextEdit="1"/>
              </p:cNvSpPr>
              <p:nvPr>
                <p:ph idx="1"/>
              </p:nvPr>
            </p:nvSpPr>
            <p:spPr>
              <a:xfrm>
                <a:off x="323597" y="1649212"/>
                <a:ext cx="8403544" cy="5121163"/>
              </a:xfrm>
              <a:blipFill rotWithShape="0">
                <a:blip r:embed="rId3"/>
                <a:stretch>
                  <a:fillRect l="-218" t="-476" r="-580"/>
                </a:stretch>
              </a:blipFill>
            </p:spPr>
            <p:txBody>
              <a:bodyPr/>
              <a:lstStyle/>
              <a:p>
                <a:r>
                  <a:rPr lang="en-US">
                    <a:noFill/>
                  </a:rPr>
                  <a:t> </a:t>
                </a:r>
              </a:p>
            </p:txBody>
          </p:sp>
        </mc:Fallback>
      </mc:AlternateContent>
      <p:sp>
        <p:nvSpPr>
          <p:cNvPr id="4" name="Rectangle 3"/>
          <p:cNvSpPr/>
          <p:nvPr/>
        </p:nvSpPr>
        <p:spPr>
          <a:xfrm>
            <a:off x="323598" y="1595424"/>
            <a:ext cx="8511120" cy="5000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3612321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34162"/>
          </a:xfrm>
        </p:spPr>
        <p:txBody>
          <a:bodyPr>
            <a:normAutofit/>
          </a:bodyPr>
          <a:lstStyle/>
          <a:p>
            <a:r>
              <a:rPr lang="en-US" sz="3200" b="1" dirty="0"/>
              <a:t>One-way ANOVA in Excel</a:t>
            </a:r>
            <a:endParaRPr lang="en-US" sz="3200" dirty="0"/>
          </a:p>
        </p:txBody>
      </p:sp>
      <p:sp>
        <p:nvSpPr>
          <p:cNvPr id="3" name="Content Placeholder 2"/>
          <p:cNvSpPr>
            <a:spLocks noGrp="1"/>
          </p:cNvSpPr>
          <p:nvPr>
            <p:ph idx="1"/>
          </p:nvPr>
        </p:nvSpPr>
        <p:spPr>
          <a:xfrm>
            <a:off x="457200" y="1428750"/>
            <a:ext cx="8229600" cy="4895850"/>
          </a:xfrm>
        </p:spPr>
        <p:txBody>
          <a:bodyPr>
            <a:normAutofit fontScale="92500" lnSpcReduction="10000"/>
          </a:bodyPr>
          <a:lstStyle/>
          <a:p>
            <a:r>
              <a:rPr lang="en-US" dirty="0" smtClean="0">
                <a:latin typeface="Arial" panose="020B0604020202020204" pitchFamily="34" charset="0"/>
                <a:cs typeface="Arial" panose="020B0604020202020204" pitchFamily="34" charset="0"/>
              </a:rPr>
              <a:t>Make </a:t>
            </a:r>
            <a:r>
              <a:rPr lang="en-US" dirty="0">
                <a:latin typeface="Arial" panose="020B0604020202020204" pitchFamily="34" charset="0"/>
                <a:cs typeface="Arial" panose="020B0604020202020204" pitchFamily="34" charset="0"/>
              </a:rPr>
              <a:t>sure that the “Analysis </a:t>
            </a:r>
            <a:r>
              <a:rPr lang="en-US" dirty="0" err="1">
                <a:latin typeface="Arial" panose="020B0604020202020204" pitchFamily="34" charset="0"/>
                <a:cs typeface="Arial" panose="020B0604020202020204" pitchFamily="34" charset="0"/>
              </a:rPr>
              <a:t>ToolPak</a:t>
            </a:r>
            <a:r>
              <a:rPr lang="en-US" dirty="0">
                <a:latin typeface="Arial" panose="020B0604020202020204" pitchFamily="34" charset="0"/>
                <a:cs typeface="Arial" panose="020B0604020202020204" pitchFamily="34" charset="0"/>
              </a:rPr>
              <a:t>” is installed.</a:t>
            </a:r>
          </a:p>
          <a:p>
            <a:r>
              <a:rPr lang="en-US" dirty="0" smtClean="0">
                <a:latin typeface="Arial" panose="020B0604020202020204" pitchFamily="34" charset="0"/>
                <a:cs typeface="Arial" panose="020B0604020202020204" pitchFamily="34" charset="0"/>
              </a:rPr>
              <a:t>Under </a:t>
            </a:r>
            <a:r>
              <a:rPr lang="en-US" dirty="0">
                <a:latin typeface="Arial" panose="020B0604020202020204" pitchFamily="34" charset="0"/>
                <a:cs typeface="Arial" panose="020B0604020202020204" pitchFamily="34" charset="0"/>
              </a:rPr>
              <a:t>“Tools” select “Data Analysis”</a:t>
            </a:r>
          </a:p>
          <a:p>
            <a:r>
              <a:rPr lang="en-US" dirty="0">
                <a:latin typeface="Arial" panose="020B0604020202020204" pitchFamily="34" charset="0"/>
                <a:cs typeface="Arial" panose="020B0604020202020204" pitchFamily="34" charset="0"/>
              </a:rPr>
              <a:t>In the window that appears select “ANOVA: One factor” and click “OK.”</a:t>
            </a:r>
          </a:p>
          <a:p>
            <a:r>
              <a:rPr lang="en-US" dirty="0" smtClean="0">
                <a:latin typeface="Arial" panose="020B0604020202020204" pitchFamily="34" charset="0"/>
                <a:cs typeface="Arial" panose="020B0604020202020204" pitchFamily="34" charset="0"/>
              </a:rPr>
              <a:t>Using </a:t>
            </a:r>
            <a:r>
              <a:rPr lang="en-US" dirty="0">
                <a:latin typeface="Arial" panose="020B0604020202020204" pitchFamily="34" charset="0"/>
                <a:cs typeface="Arial" panose="020B0604020202020204" pitchFamily="34" charset="0"/>
              </a:rPr>
              <a:t>your mouse highlight the cells containing the data. Be sure to include the labels (row 1)</a:t>
            </a:r>
          </a:p>
          <a:p>
            <a:r>
              <a:rPr lang="en-US" dirty="0">
                <a:latin typeface="Arial" panose="020B0604020202020204" pitchFamily="34" charset="0"/>
                <a:cs typeface="Arial" panose="020B0604020202020204" pitchFamily="34" charset="0"/>
              </a:rPr>
              <a:t>And click on “Labels in First Row”.</a:t>
            </a:r>
          </a:p>
          <a:p>
            <a:r>
              <a:rPr lang="en-US" dirty="0" smtClean="0">
                <a:latin typeface="Arial" panose="020B0604020202020204" pitchFamily="34" charset="0"/>
                <a:cs typeface="Arial" panose="020B0604020202020204" pitchFamily="34" charset="0"/>
              </a:rPr>
              <a:t>Select </a:t>
            </a:r>
            <a:r>
              <a:rPr lang="en-US" dirty="0">
                <a:latin typeface="Arial" panose="020B0604020202020204" pitchFamily="34" charset="0"/>
                <a:cs typeface="Arial" panose="020B0604020202020204" pitchFamily="34" charset="0"/>
              </a:rPr>
              <a:t>“Columns” if each </a:t>
            </a:r>
            <a:r>
              <a:rPr lang="en-US" dirty="0" smtClean="0">
                <a:latin typeface="Arial" panose="020B0604020202020204" pitchFamily="34" charset="0"/>
                <a:cs typeface="Arial" panose="020B0604020202020204" pitchFamily="34" charset="0"/>
              </a:rPr>
              <a:t>group </a:t>
            </a:r>
            <a:r>
              <a:rPr lang="en-US" dirty="0">
                <a:latin typeface="Arial" panose="020B0604020202020204" pitchFamily="34" charset="0"/>
                <a:cs typeface="Arial" panose="020B0604020202020204" pitchFamily="34" charset="0"/>
              </a:rPr>
              <a:t>is its own column or “Row” if each group</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is its </a:t>
            </a:r>
            <a:r>
              <a:rPr lang="en-US" dirty="0" smtClean="0">
                <a:latin typeface="Arial" panose="020B0604020202020204" pitchFamily="34" charset="0"/>
                <a:cs typeface="Arial" panose="020B0604020202020204" pitchFamily="34" charset="0"/>
              </a:rPr>
              <a:t>own row</a:t>
            </a:r>
            <a:r>
              <a:rPr lang="en-US" dirty="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Set </a:t>
            </a:r>
            <a:r>
              <a:rPr lang="en-US" dirty="0">
                <a:latin typeface="Arial" panose="020B0604020202020204" pitchFamily="34" charset="0"/>
                <a:cs typeface="Arial" panose="020B0604020202020204" pitchFamily="34" charset="0"/>
              </a:rPr>
              <a:t>your level of significance. (The default is 5% or 0.05.)</a:t>
            </a:r>
          </a:p>
          <a:p>
            <a:r>
              <a:rPr lang="en-US" dirty="0" smtClean="0">
                <a:latin typeface="Arial" panose="020B0604020202020204" pitchFamily="34" charset="0"/>
                <a:cs typeface="Arial" panose="020B0604020202020204" pitchFamily="34" charset="0"/>
              </a:rPr>
              <a:t>Click </a:t>
            </a:r>
            <a:r>
              <a:rPr lang="en-US" dirty="0">
                <a:latin typeface="Arial" panose="020B0604020202020204" pitchFamily="34" charset="0"/>
                <a:cs typeface="Arial" panose="020B0604020202020204" pitchFamily="34" charset="0"/>
              </a:rPr>
              <a:t>“OK” and the ANOVA output will appear on a new worksheet.</a:t>
            </a:r>
          </a:p>
          <a:p>
            <a:endParaRPr lang="en-US" dirty="0"/>
          </a:p>
        </p:txBody>
      </p:sp>
    </p:spTree>
    <p:extLst>
      <p:ext uri="{BB962C8B-B14F-4D97-AF65-F5344CB8AC3E}">
        <p14:creationId xmlns:p14="http://schemas.microsoft.com/office/powerpoint/2010/main" val="3137979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15137"/>
          </a:xfrm>
        </p:spPr>
        <p:txBody>
          <a:bodyPr>
            <a:normAutofit/>
          </a:bodyPr>
          <a:lstStyle/>
          <a:p>
            <a:r>
              <a:rPr lang="en-US" sz="3200" dirty="0" smtClean="0"/>
              <a:t>ANOVA Output in Excel: Tropical Flowers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90483603"/>
              </p:ext>
            </p:extLst>
          </p:nvPr>
        </p:nvGraphicFramePr>
        <p:xfrm>
          <a:off x="1333499" y="2257427"/>
          <a:ext cx="6019804" cy="3581397"/>
        </p:xfrm>
        <a:graphic>
          <a:graphicData uri="http://schemas.openxmlformats.org/drawingml/2006/table">
            <a:tbl>
              <a:tblPr>
                <a:tableStyleId>{5C22544A-7EE6-4342-B048-85BDC9FD1C3A}</a:tableStyleId>
              </a:tblPr>
              <a:tblGrid>
                <a:gridCol w="859972"/>
                <a:gridCol w="859972"/>
                <a:gridCol w="859972"/>
                <a:gridCol w="859972"/>
                <a:gridCol w="859972"/>
                <a:gridCol w="859972"/>
                <a:gridCol w="859972"/>
              </a:tblGrid>
              <a:tr h="198318">
                <a:tc gridSpan="2">
                  <a:txBody>
                    <a:bodyPr/>
                    <a:lstStyle/>
                    <a:p>
                      <a:pPr algn="l" fontAlgn="b"/>
                      <a:r>
                        <a:rPr lang="en-US" sz="1000" u="none" strike="noStrike">
                          <a:effectLst/>
                        </a:rPr>
                        <a:t>Anova: Single Factor</a:t>
                      </a:r>
                      <a:endParaRPr lang="en-US" sz="1000" b="0" i="0" u="none" strike="noStrike">
                        <a:effectLst/>
                        <a:latin typeface="Verdana"/>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209985">
                <a:tc>
                  <a:txBody>
                    <a:bodyPr/>
                    <a:lstStyle/>
                    <a:p>
                      <a:pPr algn="l" fontAlgn="b"/>
                      <a:r>
                        <a:rPr lang="en-US" sz="1000" u="none" strike="noStrike">
                          <a:effectLst/>
                        </a:rPr>
                        <a:t>SUMMARY</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ctr" fontAlgn="b"/>
                      <a:r>
                        <a:rPr lang="en-US" sz="1000" u="none" strike="noStrike">
                          <a:effectLst/>
                        </a:rPr>
                        <a:t>Groups</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Count</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Sum</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Average</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Variance</a:t>
                      </a:r>
                      <a:endParaRPr lang="en-US" sz="1000" b="0" i="1"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r>
                        <a:rPr lang="en-US" sz="1000" u="none" strike="noStrike">
                          <a:effectLst/>
                        </a:rPr>
                        <a:t>bihai</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16</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761.56</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47.5975</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1.471073</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r>
                        <a:rPr lang="en-US" sz="1000" u="none" strike="noStrike">
                          <a:effectLst/>
                        </a:rPr>
                        <a:t>Red</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23</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913.36</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39.7113</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3.235548</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209985">
                <a:tc>
                  <a:txBody>
                    <a:bodyPr/>
                    <a:lstStyle/>
                    <a:p>
                      <a:pPr algn="l" fontAlgn="b"/>
                      <a:r>
                        <a:rPr lang="en-US" sz="1000" u="none" strike="noStrike">
                          <a:effectLst/>
                        </a:rPr>
                        <a:t>Yellow</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15</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542.7</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36.18</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0.951257</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209985">
                <a:tc>
                  <a:txBody>
                    <a:bodyPr/>
                    <a:lstStyle/>
                    <a:p>
                      <a:pPr algn="l" fontAlgn="b"/>
                      <a:r>
                        <a:rPr lang="en-US" sz="1000" u="none" strike="noStrike">
                          <a:effectLst/>
                        </a:rPr>
                        <a:t>ANOVA</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384971">
                <a:tc>
                  <a:txBody>
                    <a:bodyPr/>
                    <a:lstStyle/>
                    <a:p>
                      <a:pPr algn="ctr" fontAlgn="b"/>
                      <a:r>
                        <a:rPr lang="en-US" sz="1000" u="none" strike="noStrike">
                          <a:effectLst/>
                        </a:rPr>
                        <a:t>Source of Variation</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SS</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df</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MS</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F</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P-value</a:t>
                      </a:r>
                      <a:endParaRPr lang="en-US" sz="1000" b="0" i="1" u="none" strike="noStrike">
                        <a:effectLst/>
                        <a:latin typeface="Verdana"/>
                      </a:endParaRPr>
                    </a:p>
                  </a:txBody>
                  <a:tcPr marL="9525" marR="9525" marT="9525" marB="0" anchor="b"/>
                </a:tc>
                <a:tc>
                  <a:txBody>
                    <a:bodyPr/>
                    <a:lstStyle/>
                    <a:p>
                      <a:pPr algn="ctr" fontAlgn="b"/>
                      <a:r>
                        <a:rPr lang="en-US" sz="1000" u="none" strike="noStrike">
                          <a:effectLst/>
                        </a:rPr>
                        <a:t>F crit</a:t>
                      </a:r>
                      <a:endParaRPr lang="en-US" sz="1000" b="0" i="1" u="none" strike="noStrike">
                        <a:effectLst/>
                        <a:latin typeface="Verdana"/>
                      </a:endParaRPr>
                    </a:p>
                  </a:txBody>
                  <a:tcPr marL="9525" marR="9525" marT="9525" marB="0" anchor="b"/>
                </a:tc>
              </a:tr>
              <a:tr h="384971">
                <a:tc>
                  <a:txBody>
                    <a:bodyPr/>
                    <a:lstStyle/>
                    <a:p>
                      <a:pPr algn="l" fontAlgn="b"/>
                      <a:r>
                        <a:rPr lang="en-US" sz="1000" u="none" strike="noStrike">
                          <a:effectLst/>
                        </a:rPr>
                        <a:t>Between Groups</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1082.872</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2</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541.4362</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259.1193</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1.92E-27</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3.178799</a:t>
                      </a:r>
                      <a:endParaRPr lang="en-US" sz="1000" b="0" i="0" u="none" strike="noStrike">
                        <a:effectLst/>
                        <a:latin typeface="Verdana"/>
                      </a:endParaRPr>
                    </a:p>
                  </a:txBody>
                  <a:tcPr marL="9525" marR="9525" marT="9525" marB="0" anchor="b"/>
                </a:tc>
              </a:tr>
              <a:tr h="384971">
                <a:tc>
                  <a:txBody>
                    <a:bodyPr/>
                    <a:lstStyle/>
                    <a:p>
                      <a:pPr algn="l" fontAlgn="b"/>
                      <a:r>
                        <a:rPr lang="en-US" sz="1000" u="none" strike="noStrike">
                          <a:effectLst/>
                        </a:rPr>
                        <a:t>Within Groups</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106.5658</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51</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2.089525</a:t>
                      </a:r>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198318">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c>
                  <a:txBody>
                    <a:bodyPr/>
                    <a:lstStyle/>
                    <a:p>
                      <a:pPr algn="l" fontAlgn="b"/>
                      <a:endParaRPr lang="en-US" sz="1000" b="0" i="0" u="none" strike="noStrike">
                        <a:effectLst/>
                        <a:latin typeface="Verdana"/>
                      </a:endParaRPr>
                    </a:p>
                  </a:txBody>
                  <a:tcPr marL="9525" marR="9525" marT="9525" marB="0" anchor="b"/>
                </a:tc>
              </a:tr>
              <a:tr h="209985">
                <a:tc>
                  <a:txBody>
                    <a:bodyPr/>
                    <a:lstStyle/>
                    <a:p>
                      <a:pPr algn="l" fontAlgn="b"/>
                      <a:r>
                        <a:rPr lang="en-US" sz="1000" u="none" strike="noStrike">
                          <a:effectLst/>
                        </a:rPr>
                        <a:t>Total</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1189.438</a:t>
                      </a:r>
                      <a:endParaRPr lang="en-US" sz="1000" b="0" i="0" u="none" strike="noStrike">
                        <a:effectLst/>
                        <a:latin typeface="Verdana"/>
                      </a:endParaRPr>
                    </a:p>
                  </a:txBody>
                  <a:tcPr marL="9525" marR="9525" marT="9525" marB="0" anchor="b"/>
                </a:tc>
                <a:tc>
                  <a:txBody>
                    <a:bodyPr/>
                    <a:lstStyle/>
                    <a:p>
                      <a:pPr algn="r" fontAlgn="b"/>
                      <a:r>
                        <a:rPr lang="en-US" sz="1000" u="none" strike="noStrike">
                          <a:effectLst/>
                        </a:rPr>
                        <a:t>53</a:t>
                      </a:r>
                      <a:endParaRPr lang="en-US" sz="1000" b="0" i="0" u="none" strike="noStrike">
                        <a:effectLst/>
                        <a:latin typeface="Verdana"/>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Verdana"/>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Verdana"/>
                      </a:endParaRPr>
                    </a:p>
                  </a:txBody>
                  <a:tcPr marL="9525" marR="9525" marT="9525" marB="0" anchor="b"/>
                </a:tc>
                <a:tc>
                  <a:txBody>
                    <a:bodyPr/>
                    <a:lstStyle/>
                    <a:p>
                      <a:pPr algn="l" fontAlgn="b"/>
                      <a:r>
                        <a:rPr lang="en-US" sz="1000" u="none" strike="noStrike">
                          <a:effectLst/>
                        </a:rPr>
                        <a:t> </a:t>
                      </a:r>
                      <a:endParaRPr lang="en-US" sz="1000" b="0" i="0" u="none" strike="noStrike">
                        <a:effectLst/>
                        <a:latin typeface="Verdana"/>
                      </a:endParaRPr>
                    </a:p>
                  </a:txBody>
                  <a:tcPr marL="9525" marR="9525" marT="9525" marB="0" anchor="b"/>
                </a:tc>
                <a:tc>
                  <a:txBody>
                    <a:bodyPr/>
                    <a:lstStyle/>
                    <a:p>
                      <a:pPr algn="l" fontAlgn="b"/>
                      <a:r>
                        <a:rPr lang="en-US" sz="1000" u="none" strike="noStrike" dirty="0">
                          <a:effectLst/>
                        </a:rPr>
                        <a:t> </a:t>
                      </a:r>
                      <a:endParaRPr lang="en-US" sz="1000" b="0" i="0" u="none" strike="noStrike" dirty="0">
                        <a:effectLst/>
                        <a:latin typeface="Verdana"/>
                      </a:endParaRPr>
                    </a:p>
                  </a:txBody>
                  <a:tcPr marL="9525" marR="9525" marT="9525" marB="0" anchor="b"/>
                </a:tc>
              </a:tr>
            </a:tbl>
          </a:graphicData>
        </a:graphic>
      </p:graphicFrame>
    </p:spTree>
    <p:extLst>
      <p:ext uri="{BB962C8B-B14F-4D97-AF65-F5344CB8AC3E}">
        <p14:creationId xmlns:p14="http://schemas.microsoft.com/office/powerpoint/2010/main" val="2271721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564777" y="448234"/>
            <a:ext cx="8316913" cy="1219200"/>
          </a:xfrm>
        </p:spPr>
        <p:txBody>
          <a:bodyPr/>
          <a:lstStyle/>
          <a:p>
            <a:pPr eaLnBrk="1" hangingPunct="1"/>
            <a:r>
              <a:rPr lang="en-US" altLang="en-US" sz="3600" dirty="0">
                <a:latin typeface="Gill Sans" charset="0"/>
                <a:ea typeface="ＭＳ Ｐゴシック" pitchFamily="34" charset="-128"/>
              </a:rPr>
              <a:t>ANOVA Confidence </a:t>
            </a:r>
            <a:r>
              <a:rPr lang="en-US" altLang="en-US" sz="3600" dirty="0" smtClean="0">
                <a:latin typeface="Gill Sans" charset="0"/>
                <a:ea typeface="ＭＳ Ｐゴシック" pitchFamily="34" charset="-128"/>
              </a:rPr>
              <a:t>Interval</a:t>
            </a:r>
            <a:endParaRPr lang="en-US" altLang="en-US" sz="3600" dirty="0" smtClean="0">
              <a:solidFill>
                <a:srgbClr val="FF0000"/>
              </a:solidFill>
              <a:latin typeface="Gill Sans" charset="0"/>
              <a:ea typeface="ＭＳ Ｐゴシック" pitchFamily="34" charset="-128"/>
            </a:endParaRPr>
          </a:p>
        </p:txBody>
      </p:sp>
      <p:sp>
        <p:nvSpPr>
          <p:cNvPr id="45059" name="Rectangle 9"/>
          <p:cNvSpPr>
            <a:spLocks noChangeArrowheads="1"/>
          </p:cNvSpPr>
          <p:nvPr/>
        </p:nvSpPr>
        <p:spPr bwMode="auto">
          <a:xfrm>
            <a:off x="496608" y="2009773"/>
            <a:ext cx="7678738" cy="2015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spcAft>
                <a:spcPts val="600"/>
              </a:spcAft>
            </a:pPr>
            <a:r>
              <a:rPr lang="en-US" altLang="en-US" sz="2200" dirty="0"/>
              <a:t>We can get a confidence interval for any one of the means </a:t>
            </a:r>
            <a:r>
              <a:rPr lang="en-US" altLang="en-US" sz="2200" i="1" dirty="0"/>
              <a:t>µ</a:t>
            </a:r>
            <a:r>
              <a:rPr lang="en-US" altLang="en-US" sz="2200" dirty="0"/>
              <a:t> from the usual form</a:t>
            </a:r>
          </a:p>
          <a:p>
            <a:pPr algn="ctr" eaLnBrk="1" hangingPunct="1">
              <a:spcAft>
                <a:spcPts val="600"/>
              </a:spcAft>
            </a:pPr>
            <a:r>
              <a:rPr lang="en-US" altLang="en-US" sz="2200" dirty="0"/>
              <a:t>estimate ± </a:t>
            </a:r>
            <a:r>
              <a:rPr lang="en-US" altLang="en-US" sz="2200" i="1" dirty="0"/>
              <a:t>t</a:t>
            </a:r>
            <a:r>
              <a:rPr lang="en-US" altLang="en-US" sz="2200" dirty="0"/>
              <a:t>*</a:t>
            </a:r>
            <a:r>
              <a:rPr lang="en-US" altLang="en-US" sz="2200" dirty="0" err="1"/>
              <a:t>Se</a:t>
            </a:r>
            <a:r>
              <a:rPr lang="en-US" altLang="en-US" sz="2200" baseline="-25000" dirty="0" err="1"/>
              <a:t>estimate</a:t>
            </a:r>
            <a:endParaRPr lang="en-US" altLang="en-US" sz="2200" baseline="-25000" dirty="0"/>
          </a:p>
          <a:p>
            <a:pPr algn="ctr" eaLnBrk="1" hangingPunct="1">
              <a:spcAft>
                <a:spcPts val="600"/>
              </a:spcAft>
            </a:pPr>
            <a:endParaRPr lang="en-US" altLang="en-US" sz="2200" dirty="0"/>
          </a:p>
          <a:p>
            <a:pPr eaLnBrk="1" hangingPunct="1">
              <a:spcAft>
                <a:spcPts val="600"/>
              </a:spcAft>
            </a:pPr>
            <a:r>
              <a:rPr lang="en-US" altLang="en-US" sz="2200" dirty="0"/>
              <a:t>using </a:t>
            </a:r>
            <a:r>
              <a:rPr lang="en-US" altLang="en-US" sz="2200" i="1" dirty="0" err="1"/>
              <a:t>s</a:t>
            </a:r>
            <a:r>
              <a:rPr lang="en-US" altLang="en-US" sz="2200" i="1" baseline="-25000" dirty="0" err="1"/>
              <a:t>p</a:t>
            </a:r>
            <a:r>
              <a:rPr lang="en-US" altLang="en-US" sz="2200" dirty="0"/>
              <a:t> to estimate </a:t>
            </a:r>
            <a:r>
              <a:rPr lang="en-US" altLang="en-US" sz="2200" i="1" dirty="0"/>
              <a:t>σ</a:t>
            </a:r>
            <a:r>
              <a:rPr lang="en-US" altLang="en-US" sz="2200" dirty="0"/>
              <a:t>. The confidence interval for </a:t>
            </a:r>
            <a:r>
              <a:rPr lang="en-US" altLang="en-US" sz="2200" i="1" dirty="0"/>
              <a:t>µ</a:t>
            </a:r>
            <a:r>
              <a:rPr lang="en-US" altLang="en-US" sz="2200" i="1" baseline="-25000" dirty="0" err="1"/>
              <a:t>i</a:t>
            </a:r>
            <a:r>
              <a:rPr lang="en-US" altLang="en-US" sz="2200" dirty="0"/>
              <a:t> </a:t>
            </a:r>
            <a:r>
              <a:rPr lang="en-US" altLang="en-US" sz="2200" dirty="0" smtClean="0"/>
              <a:t>is</a:t>
            </a:r>
            <a:endParaRPr lang="en-US" altLang="en-US" sz="2200" dirty="0"/>
          </a:p>
        </p:txBody>
      </p:sp>
      <p:graphicFrame>
        <p:nvGraphicFramePr>
          <p:cNvPr id="12" name="Object 5"/>
          <p:cNvGraphicFramePr>
            <a:graphicFrameLocks noChangeAspect="1"/>
          </p:cNvGraphicFramePr>
          <p:nvPr>
            <p:extLst>
              <p:ext uri="{D42A27DB-BD31-4B8C-83A1-F6EECF244321}">
                <p14:modId xmlns:p14="http://schemas.microsoft.com/office/powerpoint/2010/main" val="3500314542"/>
              </p:ext>
            </p:extLst>
          </p:nvPr>
        </p:nvGraphicFramePr>
        <p:xfrm>
          <a:off x="3498850" y="3863506"/>
          <a:ext cx="1714500" cy="1103312"/>
        </p:xfrm>
        <a:graphic>
          <a:graphicData uri="http://schemas.openxmlformats.org/presentationml/2006/ole">
            <mc:AlternateContent xmlns:mc="http://schemas.openxmlformats.org/markup-compatibility/2006">
              <mc:Choice xmlns:v="urn:schemas-microsoft-com:vml" Requires="v">
                <p:oleObj spid="_x0000_s8265" name="Equation" r:id="rId4" imgW="742950" imgH="476250" progId="Equation.3">
                  <p:embed/>
                </p:oleObj>
              </mc:Choice>
              <mc:Fallback>
                <p:oleObj name="Equation" r:id="rId4" imgW="742950" imgH="47625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black">
                      <a:xfrm>
                        <a:off x="3498850" y="3863506"/>
                        <a:ext cx="1714500"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5061" name="Rectangle 1"/>
          <p:cNvSpPr>
            <a:spLocks noChangeArrowheads="1"/>
          </p:cNvSpPr>
          <p:nvPr/>
        </p:nvSpPr>
        <p:spPr bwMode="auto">
          <a:xfrm>
            <a:off x="550396" y="5057960"/>
            <a:ext cx="812295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en-US" sz="2200" dirty="0"/>
              <a:t>Use the critical value </a:t>
            </a:r>
            <a:r>
              <a:rPr lang="en-US" altLang="en-US" sz="2200" i="1" dirty="0"/>
              <a:t>t* </a:t>
            </a:r>
            <a:r>
              <a:rPr lang="en-US" altLang="en-US" sz="2200" dirty="0"/>
              <a:t>from the </a:t>
            </a:r>
            <a:r>
              <a:rPr lang="en-US" altLang="en-US" sz="2200" i="1" dirty="0"/>
              <a:t>t</a:t>
            </a:r>
            <a:r>
              <a:rPr lang="en-US" altLang="en-US" sz="2200" dirty="0"/>
              <a:t> distribution with </a:t>
            </a:r>
            <a:r>
              <a:rPr lang="en-US" altLang="en-US" sz="2200" i="1" dirty="0"/>
              <a:t>N </a:t>
            </a:r>
            <a:r>
              <a:rPr lang="en-US" altLang="en-US" sz="2200" dirty="0">
                <a:sym typeface="Symbol" pitchFamily="18" charset="2"/>
              </a:rPr>
              <a:t> </a:t>
            </a:r>
            <a:r>
              <a:rPr lang="en-US" altLang="en-US" sz="2200" i="1" dirty="0">
                <a:cs typeface="Arial" panose="020B0604020202020204" pitchFamily="34" charset="0"/>
                <a:sym typeface="Symbol" pitchFamily="18" charset="2"/>
              </a:rPr>
              <a:t>I</a:t>
            </a:r>
            <a:r>
              <a:rPr lang="en-US" altLang="en-US" sz="2200" dirty="0">
                <a:sym typeface="Symbol" pitchFamily="18" charset="2"/>
              </a:rPr>
              <a:t> degrees of freedom. </a:t>
            </a:r>
            <a:endParaRPr lang="en-US" altLang="en-US" sz="2200" dirty="0"/>
          </a:p>
        </p:txBody>
      </p:sp>
    </p:spTree>
    <p:extLst>
      <p:ext uri="{BB962C8B-B14F-4D97-AF65-F5344CB8AC3E}">
        <p14:creationId xmlns:p14="http://schemas.microsoft.com/office/powerpoint/2010/main" val="39054728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p:bldP spid="4506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4826"/>
            <a:ext cx="8229600" cy="514350"/>
          </a:xfrm>
        </p:spPr>
        <p:txBody>
          <a:bodyPr>
            <a:noAutofit/>
          </a:bodyPr>
          <a:lstStyle/>
          <a:p>
            <a:r>
              <a:rPr lang="en-US" sz="2800" b="1" dirty="0"/>
              <a:t>Example of ANOVA Confidence Interval</a:t>
            </a:r>
            <a:endParaRPr lang="en-US" sz="2800" dirty="0"/>
          </a:p>
        </p:txBody>
      </p:sp>
      <p:sp>
        <p:nvSpPr>
          <p:cNvPr id="3" name="Content Placeholder 2"/>
          <p:cNvSpPr>
            <a:spLocks noGrp="1"/>
          </p:cNvSpPr>
          <p:nvPr>
            <p:ph idx="1"/>
          </p:nvPr>
        </p:nvSpPr>
        <p:spPr>
          <a:xfrm>
            <a:off x="323850" y="1285876"/>
            <a:ext cx="8362950" cy="4972049"/>
          </a:xfrm>
        </p:spPr>
        <p:txBody>
          <a:bodyPr>
            <a:normAutofit lnSpcReduction="10000"/>
          </a:bodyPr>
          <a:lstStyle/>
          <a:p>
            <a:r>
              <a:rPr lang="en-US" dirty="0" smtClean="0">
                <a:latin typeface="Arial" panose="020B0604020202020204" pitchFamily="34" charset="0"/>
                <a:cs typeface="Arial" panose="020B0604020202020204" pitchFamily="34" charset="0"/>
              </a:rPr>
              <a:t>Formula </a:t>
            </a:r>
            <a:r>
              <a:rPr lang="en-US" dirty="0">
                <a:latin typeface="Arial" panose="020B0604020202020204" pitchFamily="34" charset="0"/>
                <a:cs typeface="Arial" panose="020B0604020202020204" pitchFamily="34" charset="0"/>
              </a:rPr>
              <a:t>	</a:t>
            </a:r>
          </a:p>
          <a:p>
            <a:r>
              <a:rPr lang="en-US" dirty="0" err="1" smtClean="0">
                <a:latin typeface="Arial" panose="020B0604020202020204" pitchFamily="34" charset="0"/>
                <a:cs typeface="Arial" panose="020B0604020202020204" pitchFamily="34" charset="0"/>
              </a:rPr>
              <a:t>S</a:t>
            </a:r>
            <a:r>
              <a:rPr lang="en-US" baseline="-25000" dirty="0" err="1" smtClean="0">
                <a:latin typeface="Arial" panose="020B0604020202020204" pitchFamily="34" charset="0"/>
                <a:cs typeface="Arial" panose="020B0604020202020204" pitchFamily="34" charset="0"/>
              </a:rPr>
              <a:t>p</a:t>
            </a:r>
            <a:r>
              <a:rPr lang="en-US" baseline="-25000"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Pooled standard deviation</a:t>
            </a:r>
            <a:r>
              <a:rPr lang="en-US" dirty="0" smtClean="0">
                <a:latin typeface="Arial" panose="020B0604020202020204" pitchFamily="34" charset="0"/>
                <a:cs typeface="Arial" panose="020B0604020202020204" pitchFamily="34" charset="0"/>
              </a:rPr>
              <a:t>,  n: observations </a:t>
            </a:r>
            <a:r>
              <a:rPr lang="en-US" dirty="0">
                <a:latin typeface="Arial" panose="020B0604020202020204" pitchFamily="34" charset="0"/>
                <a:cs typeface="Arial" panose="020B0604020202020204" pitchFamily="34" charset="0"/>
              </a:rPr>
              <a:t>in each group</a:t>
            </a:r>
          </a:p>
          <a:p>
            <a:r>
              <a:rPr lang="en-US" dirty="0">
                <a:latin typeface="Arial" panose="020B0604020202020204" pitchFamily="34" charset="0"/>
                <a:cs typeface="Arial" panose="020B0604020202020204" pitchFamily="34" charset="0"/>
              </a:rPr>
              <a:t>Example: Tropical Flowers</a:t>
            </a:r>
          </a:p>
          <a:p>
            <a:r>
              <a:rPr lang="en-US" dirty="0">
                <a:latin typeface="Arial" panose="020B0604020202020204" pitchFamily="34" charset="0"/>
                <a:cs typeface="Arial" panose="020B0604020202020204" pitchFamily="34" charset="0"/>
              </a:rPr>
              <a:t>Note: The confidence interval calculation will use some numbers from ANOVA output results.</a:t>
            </a:r>
          </a:p>
          <a:p>
            <a:r>
              <a:rPr lang="en-US" dirty="0">
                <a:latin typeface="Arial" panose="020B0604020202020204" pitchFamily="34" charset="0"/>
                <a:cs typeface="Arial" panose="020B0604020202020204" pitchFamily="34" charset="0"/>
              </a:rPr>
              <a:t>Pooled standard </a:t>
            </a:r>
            <a:r>
              <a:rPr lang="en-US" dirty="0" smtClean="0">
                <a:latin typeface="Arial" panose="020B0604020202020204" pitchFamily="34" charset="0"/>
                <a:cs typeface="Arial" panose="020B0604020202020204" pitchFamily="34" charset="0"/>
              </a:rPr>
              <a:t>deviation: </a:t>
            </a:r>
            <a:r>
              <a:rPr lang="en-US" dirty="0" err="1">
                <a:latin typeface="Arial" panose="020B0604020202020204" pitchFamily="34" charset="0"/>
                <a:cs typeface="Arial" panose="020B0604020202020204" pitchFamily="34" charset="0"/>
              </a:rPr>
              <a:t>S</a:t>
            </a:r>
            <a:r>
              <a:rPr lang="en-US" baseline="-25000" dirty="0" err="1">
                <a:latin typeface="Arial" panose="020B0604020202020204" pitchFamily="34" charset="0"/>
                <a:cs typeface="Arial" panose="020B0604020202020204" pitchFamily="34" charset="0"/>
              </a:rPr>
              <a:t>p</a:t>
            </a:r>
            <a:r>
              <a:rPr lang="en-US" baseline="-25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√MSE = √(2.0895)  = 1.446</a:t>
            </a:r>
          </a:p>
          <a:p>
            <a:r>
              <a:rPr lang="en-US" dirty="0">
                <a:latin typeface="Arial" panose="020B0604020202020204" pitchFamily="34" charset="0"/>
                <a:cs typeface="Arial" panose="020B0604020202020204" pitchFamily="34" charset="0"/>
              </a:rPr>
              <a:t>t</a:t>
            </a:r>
            <a:r>
              <a:rPr lang="en-US" baseline="30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degree of freedom is 51 (within groups).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In </a:t>
            </a:r>
            <a:r>
              <a:rPr lang="en-US" dirty="0">
                <a:latin typeface="Arial" panose="020B0604020202020204" pitchFamily="34" charset="0"/>
                <a:cs typeface="Arial" panose="020B0604020202020204" pitchFamily="34" charset="0"/>
              </a:rPr>
              <a:t>Table C use </a:t>
            </a:r>
            <a:r>
              <a:rPr lang="en-US" dirty="0" err="1">
                <a:latin typeface="Arial" panose="020B0604020202020204" pitchFamily="34" charset="0"/>
                <a:cs typeface="Arial" panose="020B0604020202020204" pitchFamily="34" charset="0"/>
              </a:rPr>
              <a:t>df</a:t>
            </a:r>
            <a:r>
              <a:rPr lang="en-US" dirty="0">
                <a:latin typeface="Arial" panose="020B0604020202020204" pitchFamily="34" charset="0"/>
                <a:cs typeface="Arial" panose="020B0604020202020204" pitchFamily="34" charset="0"/>
              </a:rPr>
              <a:t> = 50,  and confidence level 95%</a:t>
            </a:r>
          </a:p>
          <a:p>
            <a:r>
              <a:rPr lang="en-US" dirty="0">
                <a:latin typeface="Arial" panose="020B0604020202020204" pitchFamily="34" charset="0"/>
                <a:cs typeface="Arial" panose="020B0604020202020204" pitchFamily="34" charset="0"/>
              </a:rPr>
              <a:t>t</a:t>
            </a:r>
            <a:r>
              <a:rPr lang="en-US" baseline="3000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2.009</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7283764"/>
              </p:ext>
            </p:extLst>
          </p:nvPr>
        </p:nvGraphicFramePr>
        <p:xfrm>
          <a:off x="2819399" y="1019176"/>
          <a:ext cx="1457325" cy="937816"/>
        </p:xfrm>
        <a:graphic>
          <a:graphicData uri="http://schemas.openxmlformats.org/presentationml/2006/ole">
            <mc:AlternateContent xmlns:mc="http://schemas.openxmlformats.org/markup-compatibility/2006">
              <mc:Choice xmlns:v="urn:schemas-microsoft-com:vml" Requires="v">
                <p:oleObj spid="_x0000_s9242" name="Equation" r:id="rId3" imgW="1230840" imgH="786960" progId="Equation.3">
                  <p:embed/>
                </p:oleObj>
              </mc:Choice>
              <mc:Fallback>
                <p:oleObj name="Equation" r:id="rId3" imgW="1230840" imgH="78696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black">
                      <a:xfrm>
                        <a:off x="2819399" y="1019176"/>
                        <a:ext cx="1457325" cy="9378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88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6"/>
            <a:ext cx="8305800" cy="590549"/>
          </a:xfrm>
        </p:spPr>
        <p:txBody>
          <a:bodyPr>
            <a:normAutofit fontScale="90000"/>
          </a:bodyPr>
          <a:lstStyle/>
          <a:p>
            <a:r>
              <a:rPr lang="en-US" dirty="0"/>
              <a:t/>
            </a:r>
            <a:br>
              <a:rPr lang="en-US" dirty="0"/>
            </a:br>
            <a:r>
              <a:rPr lang="en-US" sz="5400" b="1" dirty="0"/>
              <a:t/>
            </a:r>
            <a:br>
              <a:rPr lang="en-US" sz="5400" b="1" dirty="0"/>
            </a:br>
            <a:r>
              <a:rPr lang="en-US" sz="5400" b="1" dirty="0" smtClean="0"/>
              <a:t>`</a:t>
            </a:r>
            <a:r>
              <a:rPr lang="en-US" sz="3600" b="1" dirty="0" smtClean="0"/>
              <a:t>95</a:t>
            </a:r>
            <a:r>
              <a:rPr lang="en-US" sz="3600" b="1" dirty="0"/>
              <a:t>% confidence intervals:</a:t>
            </a:r>
            <a:endParaRPr lang="en-US" sz="3600" dirty="0"/>
          </a:p>
        </p:txBody>
      </p:sp>
      <p:sp>
        <p:nvSpPr>
          <p:cNvPr id="3" name="TextBox 2"/>
          <p:cNvSpPr txBox="1"/>
          <p:nvPr/>
        </p:nvSpPr>
        <p:spPr>
          <a:xfrm>
            <a:off x="542925" y="1190625"/>
            <a:ext cx="8220075" cy="4893647"/>
          </a:xfrm>
          <a:prstGeom prst="rect">
            <a:avLst/>
          </a:prstGeom>
          <a:noFill/>
        </p:spPr>
        <p:txBody>
          <a:bodyPr wrap="square" rtlCol="0">
            <a:spAutoFit/>
          </a:bodyPr>
          <a:lstStyle/>
          <a:p>
            <a:r>
              <a:rPr lang="en-US" sz="2400" b="1" dirty="0" err="1"/>
              <a:t>Bihai</a:t>
            </a:r>
            <a:r>
              <a:rPr lang="en-US" sz="2400" b="1" dirty="0"/>
              <a:t> </a:t>
            </a:r>
            <a:endParaRPr lang="en-US" sz="2400" dirty="0"/>
          </a:p>
          <a:p>
            <a:r>
              <a:rPr lang="en-US" sz="2400" dirty="0"/>
              <a:t>margin of error</a:t>
            </a:r>
            <a:r>
              <a:rPr lang="en-US" sz="2400" b="1" dirty="0"/>
              <a:t> m = (2.009 *1.446)/√16  = 0.7263</a:t>
            </a:r>
            <a:endParaRPr lang="en-US" sz="2400" dirty="0"/>
          </a:p>
          <a:p>
            <a:r>
              <a:rPr lang="en-US" sz="2400" dirty="0"/>
              <a:t>Confidence interval</a:t>
            </a:r>
            <a:r>
              <a:rPr lang="en-US" sz="2400" b="1" dirty="0"/>
              <a:t> : 47.5975 ± 0.7263			</a:t>
            </a:r>
            <a:endParaRPr lang="en-US" sz="2400" b="1" dirty="0" smtClean="0"/>
          </a:p>
          <a:p>
            <a:r>
              <a:rPr lang="en-US" sz="2400" b="1" dirty="0"/>
              <a:t>	</a:t>
            </a:r>
            <a:r>
              <a:rPr lang="en-US" sz="2400" b="1" dirty="0" smtClean="0"/>
              <a:t>									(</a:t>
            </a:r>
            <a:r>
              <a:rPr lang="en-US" sz="2400" b="1" dirty="0"/>
              <a:t>46.871, 48.324)</a:t>
            </a:r>
            <a:endParaRPr lang="en-US" sz="2400" dirty="0"/>
          </a:p>
          <a:p>
            <a:r>
              <a:rPr lang="en-US" sz="2400" b="1" dirty="0"/>
              <a:t>Red</a:t>
            </a:r>
            <a:endParaRPr lang="en-US" sz="2400" dirty="0"/>
          </a:p>
          <a:p>
            <a:r>
              <a:rPr lang="en-US" sz="2400" dirty="0"/>
              <a:t>margin of error</a:t>
            </a:r>
            <a:r>
              <a:rPr lang="en-US" sz="2400" b="1" dirty="0"/>
              <a:t> m = (2.009 *1.446)/√23  = 0.6057</a:t>
            </a:r>
            <a:endParaRPr lang="en-US" sz="2400" dirty="0"/>
          </a:p>
          <a:p>
            <a:r>
              <a:rPr lang="en-US" sz="2400" dirty="0"/>
              <a:t>Confidence interval</a:t>
            </a:r>
            <a:r>
              <a:rPr lang="en-US" sz="2400" b="1" dirty="0"/>
              <a:t> : 39.7113 ± 0.6057			</a:t>
            </a:r>
            <a:endParaRPr lang="en-US" sz="2400" b="1" dirty="0" smtClean="0"/>
          </a:p>
          <a:p>
            <a:r>
              <a:rPr lang="en-US" sz="2400" b="1" dirty="0"/>
              <a:t>	</a:t>
            </a:r>
            <a:r>
              <a:rPr lang="en-US" sz="2400" b="1" dirty="0" smtClean="0"/>
              <a:t>									(</a:t>
            </a:r>
            <a:r>
              <a:rPr lang="en-US" sz="2400" b="1" dirty="0"/>
              <a:t>39.106, 40.3167)</a:t>
            </a:r>
            <a:endParaRPr lang="en-US" sz="2400" dirty="0"/>
          </a:p>
          <a:p>
            <a:r>
              <a:rPr lang="en-US" sz="2400" b="1" dirty="0"/>
              <a:t>Yellow</a:t>
            </a:r>
            <a:endParaRPr lang="en-US" sz="2400" dirty="0"/>
          </a:p>
          <a:p>
            <a:r>
              <a:rPr lang="en-US" sz="2400" dirty="0"/>
              <a:t>margin of error</a:t>
            </a:r>
            <a:r>
              <a:rPr lang="en-US" sz="2400" b="1" dirty="0"/>
              <a:t> m = (2.009 *1.446)/√15  = 0.750</a:t>
            </a:r>
            <a:endParaRPr lang="en-US" sz="2400" dirty="0"/>
          </a:p>
          <a:p>
            <a:r>
              <a:rPr lang="en-US" sz="2400" dirty="0"/>
              <a:t>Confidence interval</a:t>
            </a:r>
            <a:r>
              <a:rPr lang="en-US" sz="2400" b="1" dirty="0"/>
              <a:t> : 36.18 ± 0.750			</a:t>
            </a:r>
            <a:endParaRPr lang="en-US" sz="2400" b="1" dirty="0" smtClean="0"/>
          </a:p>
          <a:p>
            <a:r>
              <a:rPr lang="en-US" sz="2400" b="1" dirty="0"/>
              <a:t>	</a:t>
            </a:r>
            <a:r>
              <a:rPr lang="en-US" sz="2400" b="1" dirty="0" smtClean="0"/>
              <a:t>									(</a:t>
            </a:r>
            <a:r>
              <a:rPr lang="en-US" sz="2400" b="1" dirty="0"/>
              <a:t>35.43, 36.93)</a:t>
            </a:r>
            <a:endParaRPr lang="en-US" sz="2400" dirty="0"/>
          </a:p>
          <a:p>
            <a:r>
              <a:rPr lang="en-US" sz="2400" dirty="0"/>
              <a:t> </a:t>
            </a:r>
          </a:p>
        </p:txBody>
      </p:sp>
    </p:spTree>
    <p:extLst>
      <p:ext uri="{BB962C8B-B14F-4D97-AF65-F5344CB8AC3E}">
        <p14:creationId xmlns:p14="http://schemas.microsoft.com/office/powerpoint/2010/main" val="523574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0686" y="1419225"/>
            <a:ext cx="5919668" cy="5000626"/>
          </a:xfrm>
          <a:prstGeom prst="rect">
            <a:avLst/>
          </a:prstGeom>
        </p:spPr>
      </p:pic>
      <p:sp>
        <p:nvSpPr>
          <p:cNvPr id="3" name="TextBox 2"/>
          <p:cNvSpPr txBox="1"/>
          <p:nvPr/>
        </p:nvSpPr>
        <p:spPr>
          <a:xfrm>
            <a:off x="1690686" y="527566"/>
            <a:ext cx="5572125" cy="1077218"/>
          </a:xfrm>
          <a:prstGeom prst="rect">
            <a:avLst/>
          </a:prstGeom>
          <a:noFill/>
        </p:spPr>
        <p:txBody>
          <a:bodyPr wrap="square" rtlCol="0">
            <a:spAutoFit/>
          </a:bodyPr>
          <a:lstStyle/>
          <a:p>
            <a:r>
              <a:rPr lang="en-US" sz="3200" dirty="0" smtClean="0">
                <a:solidFill>
                  <a:srgbClr val="0070C0"/>
                </a:solidFill>
              </a:rPr>
              <a:t>Tropical Flowers </a:t>
            </a:r>
          </a:p>
          <a:p>
            <a:r>
              <a:rPr lang="en-US" sz="3200" dirty="0" smtClean="0">
                <a:solidFill>
                  <a:srgbClr val="0070C0"/>
                </a:solidFill>
              </a:rPr>
              <a:t>- </a:t>
            </a:r>
            <a:r>
              <a:rPr lang="en-US" sz="2800" dirty="0" smtClean="0">
                <a:solidFill>
                  <a:srgbClr val="0070C0"/>
                </a:solidFill>
              </a:rPr>
              <a:t>Confidence Intervals </a:t>
            </a:r>
            <a:r>
              <a:rPr lang="en-US" sz="3200" dirty="0" smtClean="0">
                <a:solidFill>
                  <a:srgbClr val="0070C0"/>
                </a:solidFill>
              </a:rPr>
              <a:t>-</a:t>
            </a:r>
            <a:endParaRPr lang="en-US" sz="3200" dirty="0">
              <a:solidFill>
                <a:srgbClr val="0070C0"/>
              </a:solidFill>
            </a:endParaRPr>
          </a:p>
        </p:txBody>
      </p:sp>
      <p:sp>
        <p:nvSpPr>
          <p:cNvPr id="4" name="TextBox 3"/>
          <p:cNvSpPr txBox="1"/>
          <p:nvPr/>
        </p:nvSpPr>
        <p:spPr>
          <a:xfrm>
            <a:off x="1524000" y="3017936"/>
            <a:ext cx="800100" cy="307777"/>
          </a:xfrm>
          <a:prstGeom prst="rect">
            <a:avLst/>
          </a:prstGeom>
          <a:noFill/>
        </p:spPr>
        <p:txBody>
          <a:bodyPr wrap="square" rtlCol="0">
            <a:spAutoFit/>
          </a:bodyPr>
          <a:lstStyle/>
          <a:p>
            <a:r>
              <a:rPr lang="en-US" sz="1400" dirty="0" smtClean="0"/>
              <a:t>Yellow</a:t>
            </a:r>
            <a:endParaRPr lang="en-US" sz="1400" dirty="0"/>
          </a:p>
        </p:txBody>
      </p:sp>
      <p:sp>
        <p:nvSpPr>
          <p:cNvPr id="5" name="TextBox 4"/>
          <p:cNvSpPr txBox="1"/>
          <p:nvPr/>
        </p:nvSpPr>
        <p:spPr>
          <a:xfrm>
            <a:off x="2743200" y="2800350"/>
            <a:ext cx="590550" cy="307777"/>
          </a:xfrm>
          <a:prstGeom prst="rect">
            <a:avLst/>
          </a:prstGeom>
          <a:noFill/>
        </p:spPr>
        <p:txBody>
          <a:bodyPr wrap="square" rtlCol="0">
            <a:spAutoFit/>
          </a:bodyPr>
          <a:lstStyle/>
          <a:p>
            <a:r>
              <a:rPr lang="en-US" sz="1400" dirty="0" smtClean="0"/>
              <a:t>Red</a:t>
            </a:r>
            <a:endParaRPr lang="en-US" sz="1400" dirty="0"/>
          </a:p>
        </p:txBody>
      </p:sp>
      <p:sp>
        <p:nvSpPr>
          <p:cNvPr id="6" name="TextBox 5"/>
          <p:cNvSpPr txBox="1"/>
          <p:nvPr/>
        </p:nvSpPr>
        <p:spPr>
          <a:xfrm>
            <a:off x="5029200" y="2533650"/>
            <a:ext cx="828675" cy="307777"/>
          </a:xfrm>
          <a:prstGeom prst="rect">
            <a:avLst/>
          </a:prstGeom>
          <a:noFill/>
        </p:spPr>
        <p:txBody>
          <a:bodyPr wrap="square" rtlCol="0">
            <a:spAutoFit/>
          </a:bodyPr>
          <a:lstStyle/>
          <a:p>
            <a:r>
              <a:rPr lang="en-US" sz="1400" dirty="0" err="1" smtClean="0"/>
              <a:t>Bihai</a:t>
            </a:r>
            <a:endParaRPr lang="en-US" sz="1400" dirty="0"/>
          </a:p>
        </p:txBody>
      </p:sp>
      <p:cxnSp>
        <p:nvCxnSpPr>
          <p:cNvPr id="12" name="Straight Connector 11"/>
          <p:cNvCxnSpPr/>
          <p:nvPr/>
        </p:nvCxnSpPr>
        <p:spPr>
          <a:xfrm>
            <a:off x="1524000" y="1866900"/>
            <a:ext cx="5257800" cy="28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0" y="1895475"/>
            <a:ext cx="0" cy="175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0" y="3648075"/>
            <a:ext cx="5562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81800" y="1881187"/>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781800" y="1895475"/>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086600" y="1895475"/>
            <a:ext cx="0" cy="1752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4901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658906" y="286870"/>
            <a:ext cx="8328025" cy="1219200"/>
          </a:xfrm>
        </p:spPr>
        <p:txBody>
          <a:bodyPr/>
          <a:lstStyle/>
          <a:p>
            <a:pPr eaLnBrk="1" hangingPunct="1"/>
            <a:r>
              <a:rPr lang="en-US" altLang="en-US" sz="4000" dirty="0" smtClean="0">
                <a:latin typeface="Gill Sans" charset="0"/>
                <a:ea typeface="ＭＳ Ｐゴシック" pitchFamily="34" charset="-128"/>
              </a:rPr>
              <a:t>Introduction</a:t>
            </a:r>
          </a:p>
        </p:txBody>
      </p:sp>
      <p:sp>
        <p:nvSpPr>
          <p:cNvPr id="5" name="Rectangle 3"/>
          <p:cNvSpPr>
            <a:spLocks noGrp="1" noChangeArrowheads="1"/>
          </p:cNvSpPr>
          <p:nvPr>
            <p:ph sz="quarter" idx="2"/>
          </p:nvPr>
        </p:nvSpPr>
        <p:spPr>
          <a:xfrm>
            <a:off x="564777" y="1775570"/>
            <a:ext cx="7562850" cy="3549463"/>
          </a:xfrm>
        </p:spPr>
        <p:txBody>
          <a:bodyPr>
            <a:normAutofit fontScale="92500" lnSpcReduction="10000"/>
          </a:bodyPr>
          <a:lstStyle/>
          <a:p>
            <a:r>
              <a:rPr lang="en-US" sz="2800" dirty="0">
                <a:latin typeface="Arial" panose="020B0604020202020204" pitchFamily="34" charset="0"/>
                <a:cs typeface="Arial" panose="020B0604020202020204" pitchFamily="34" charset="0"/>
              </a:rPr>
              <a:t>The </a:t>
            </a:r>
            <a:r>
              <a:rPr lang="en-US" sz="2800" dirty="0" smtClean="0">
                <a:latin typeface="Arial" panose="020B0604020202020204" pitchFamily="34" charset="0"/>
                <a:cs typeface="Arial" panose="020B0604020202020204" pitchFamily="34" charset="0"/>
              </a:rPr>
              <a:t>two-sample </a:t>
            </a:r>
            <a:r>
              <a:rPr lang="en-US" sz="2800" i="1" dirty="0" smtClean="0">
                <a:latin typeface="Arial" panose="020B0604020202020204" pitchFamily="34" charset="0"/>
                <a:cs typeface="Arial" panose="020B0604020202020204" pitchFamily="34" charset="0"/>
              </a:rPr>
              <a:t>t</a:t>
            </a:r>
            <a:r>
              <a:rPr lang="en-US" sz="2800" dirty="0" smtClean="0">
                <a:latin typeface="Arial" panose="020B0604020202020204" pitchFamily="34" charset="0"/>
                <a:cs typeface="Arial" panose="020B0604020202020204" pitchFamily="34" charset="0"/>
              </a:rPr>
              <a:t> procedures </a:t>
            </a:r>
            <a:r>
              <a:rPr lang="en-US" sz="2800" dirty="0">
                <a:latin typeface="Arial" panose="020B0604020202020204" pitchFamily="34" charset="0"/>
                <a:cs typeface="Arial" panose="020B0604020202020204" pitchFamily="34" charset="0"/>
              </a:rPr>
              <a:t>of Chapter </a:t>
            </a:r>
            <a:r>
              <a:rPr lang="en-US" sz="2800" dirty="0" smtClean="0">
                <a:latin typeface="Arial" panose="020B0604020202020204" pitchFamily="34" charset="0"/>
                <a:cs typeface="Arial" panose="020B0604020202020204" pitchFamily="34" charset="0"/>
              </a:rPr>
              <a:t>21 </a:t>
            </a:r>
            <a:r>
              <a:rPr lang="en-US" sz="2800" dirty="0">
                <a:latin typeface="Arial" panose="020B0604020202020204" pitchFamily="34" charset="0"/>
                <a:cs typeface="Arial" panose="020B0604020202020204" pitchFamily="34" charset="0"/>
              </a:rPr>
              <a:t>compared the means of </a:t>
            </a:r>
            <a:r>
              <a:rPr lang="en-US" sz="2800" i="1" dirty="0">
                <a:latin typeface="Arial" panose="020B0604020202020204" pitchFamily="34" charset="0"/>
                <a:cs typeface="Arial" panose="020B0604020202020204" pitchFamily="34" charset="0"/>
              </a:rPr>
              <a:t>two</a:t>
            </a:r>
            <a:r>
              <a:rPr lang="en-US" sz="2800" dirty="0">
                <a:latin typeface="Arial" panose="020B0604020202020204" pitchFamily="34" charset="0"/>
                <a:cs typeface="Arial" panose="020B0604020202020204" pitchFamily="34" charset="0"/>
              </a:rPr>
              <a:t> populations or the mean responses to two treatments in an experiment.</a:t>
            </a:r>
          </a:p>
          <a:p>
            <a:pPr marL="274320" lvl="1" indent="-274320">
              <a:buClr>
                <a:schemeClr val="accent3"/>
              </a:buClr>
              <a:buSzPct val="95000"/>
            </a:pPr>
            <a:r>
              <a:rPr lang="en-US" sz="2800" dirty="0">
                <a:latin typeface="Arial" panose="020B0604020202020204" pitchFamily="34" charset="0"/>
                <a:cs typeface="Arial" panose="020B0604020202020204" pitchFamily="34" charset="0"/>
              </a:rPr>
              <a:t>We need a method for comparing </a:t>
            </a:r>
            <a:r>
              <a:rPr lang="en-US" sz="2800" i="1" dirty="0">
                <a:latin typeface="Arial" panose="020B0604020202020204" pitchFamily="34" charset="0"/>
                <a:cs typeface="Arial" panose="020B0604020202020204" pitchFamily="34" charset="0"/>
              </a:rPr>
              <a:t>any number</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of means.  We’ll use the </a:t>
            </a:r>
            <a:r>
              <a:rPr lang="en-US" sz="2800" dirty="0">
                <a:solidFill>
                  <a:srgbClr val="FF0000"/>
                </a:solidFill>
                <a:latin typeface="Arial" panose="020B0604020202020204" pitchFamily="34" charset="0"/>
                <a:cs typeface="Arial" panose="020B0604020202020204" pitchFamily="34" charset="0"/>
              </a:rPr>
              <a:t>a</a:t>
            </a:r>
            <a:r>
              <a:rPr lang="en-US" sz="2800" dirty="0" smtClean="0">
                <a:solidFill>
                  <a:srgbClr val="FF0000"/>
                </a:solidFill>
                <a:latin typeface="Arial" panose="020B0604020202020204" pitchFamily="34" charset="0"/>
                <a:cs typeface="Arial" panose="020B0604020202020204" pitchFamily="34" charset="0"/>
              </a:rPr>
              <a:t>nalysis of variance</a:t>
            </a:r>
            <a:r>
              <a:rPr lang="en-US" sz="2800" dirty="0" smtClean="0">
                <a:latin typeface="Arial" panose="020B0604020202020204" pitchFamily="34" charset="0"/>
                <a:cs typeface="Arial" panose="020B0604020202020204" pitchFamily="34" charset="0"/>
              </a:rPr>
              <a:t>, or ANOVA. </a:t>
            </a:r>
          </a:p>
          <a:p>
            <a:pPr marL="274320" lvl="1" indent="-274320">
              <a:buClr>
                <a:schemeClr val="accent3"/>
              </a:buClr>
              <a:buSzPct val="95000"/>
            </a:pPr>
            <a:r>
              <a:rPr lang="en-US" altLang="en-US" sz="2800" dirty="0" smtClean="0">
                <a:latin typeface="Arial" charset="0"/>
                <a:ea typeface="ＭＳ Ｐゴシック" pitchFamily="34" charset="-128"/>
                <a:cs typeface="Arial" charset="0"/>
              </a:rPr>
              <a:t>We </a:t>
            </a:r>
            <a:r>
              <a:rPr lang="en-US" altLang="en-US" sz="2800" dirty="0">
                <a:latin typeface="Arial" charset="0"/>
                <a:ea typeface="ＭＳ Ｐゴシック" pitchFamily="34" charset="-128"/>
                <a:cs typeface="Arial" charset="0"/>
              </a:rPr>
              <a:t>are comparing </a:t>
            </a:r>
            <a:r>
              <a:rPr lang="en-US" altLang="en-US" sz="2800" b="1" i="1" dirty="0">
                <a:latin typeface="Arial" charset="0"/>
                <a:ea typeface="ＭＳ Ｐゴシック" pitchFamily="34" charset="-128"/>
                <a:cs typeface="Arial" charset="0"/>
              </a:rPr>
              <a:t>means</a:t>
            </a:r>
            <a:r>
              <a:rPr lang="en-US" altLang="en-US" sz="2800" dirty="0">
                <a:latin typeface="Arial" charset="0"/>
                <a:ea typeface="ＭＳ Ｐゴシック" pitchFamily="34" charset="-128"/>
                <a:cs typeface="Arial" charset="0"/>
              </a:rPr>
              <a:t> even though the procedure is Analysis of </a:t>
            </a:r>
            <a:r>
              <a:rPr lang="en-US" altLang="en-US" sz="2800" i="1" dirty="0">
                <a:latin typeface="Arial" charset="0"/>
                <a:ea typeface="ＭＳ Ｐゴシック" pitchFamily="34" charset="-128"/>
                <a:cs typeface="Arial" charset="0"/>
              </a:rPr>
              <a:t>Variance.</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25018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22514" y="119100"/>
            <a:ext cx="8399463"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sp>
        <p:nvSpPr>
          <p:cNvPr id="10" name="Rectangle 3"/>
          <p:cNvSpPr>
            <a:spLocks noGrp="1" noChangeArrowheads="1"/>
          </p:cNvSpPr>
          <p:nvPr>
            <p:ph idx="1"/>
          </p:nvPr>
        </p:nvSpPr>
        <p:spPr>
          <a:xfrm>
            <a:off x="203753" y="1372160"/>
            <a:ext cx="8846118" cy="3082018"/>
          </a:xfrm>
        </p:spPr>
        <p:txBody>
          <a:bodyPr>
            <a:normAutofit/>
          </a:bodyPr>
          <a:lstStyle/>
          <a:p>
            <a:r>
              <a:rPr lang="en-US" sz="1800" b="1" dirty="0" smtClean="0">
                <a:latin typeface="Arial" panose="020B0604020202020204" pitchFamily="34" charset="0"/>
                <a:cs typeface="Arial" panose="020B0604020202020204" pitchFamily="34" charset="0"/>
              </a:rPr>
              <a:t>EXAMPLE:</a:t>
            </a:r>
            <a:r>
              <a:rPr lang="en-US" sz="1800" dirty="0" smtClean="0">
                <a:latin typeface="Arial" panose="020B0604020202020204" pitchFamily="34" charset="0"/>
                <a:cs typeface="Arial" panose="020B0604020202020204" pitchFamily="34" charset="0"/>
              </a:rPr>
              <a:t> Comparing </a:t>
            </a:r>
            <a:r>
              <a:rPr lang="en-US" sz="1800" dirty="0">
                <a:latin typeface="Arial" panose="020B0604020202020204" pitchFamily="34" charset="0"/>
                <a:cs typeface="Arial" panose="020B0604020202020204" pitchFamily="34" charset="0"/>
              </a:rPr>
              <a:t>tropical </a:t>
            </a:r>
            <a:r>
              <a:rPr lang="en-US" sz="1800" dirty="0" smtClean="0">
                <a:latin typeface="Arial" panose="020B0604020202020204" pitchFamily="34" charset="0"/>
                <a:cs typeface="Arial" panose="020B0604020202020204" pitchFamily="34" charset="0"/>
              </a:rPr>
              <a:t>flowers</a:t>
            </a:r>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STATE:</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relationship </a:t>
            </a:r>
            <a:r>
              <a:rPr lang="en-US" sz="1800" dirty="0">
                <a:latin typeface="Arial" panose="020B0604020202020204" pitchFamily="34" charset="0"/>
                <a:cs typeface="Arial" panose="020B0604020202020204" pitchFamily="34" charset="0"/>
              </a:rPr>
              <a:t>between varieties of the </a:t>
            </a:r>
            <a:r>
              <a:rPr lang="en-US" sz="1800" dirty="0" smtClean="0">
                <a:latin typeface="Arial" panose="020B0604020202020204" pitchFamily="34" charset="0"/>
                <a:cs typeface="Arial" panose="020B0604020202020204" pitchFamily="34" charset="0"/>
              </a:rPr>
              <a:t>tropical flower </a:t>
            </a:r>
            <a:r>
              <a:rPr lang="en-US" sz="1800" i="1" dirty="0" err="1">
                <a:latin typeface="Arial" panose="020B0604020202020204" pitchFamily="34" charset="0"/>
                <a:cs typeface="Arial" panose="020B0604020202020204" pitchFamily="34" charset="0"/>
              </a:rPr>
              <a:t>Heliconia</a:t>
            </a:r>
            <a:r>
              <a:rPr lang="en-US" sz="1800" dirty="0">
                <a:latin typeface="Arial" panose="020B0604020202020204" pitchFamily="34" charset="0"/>
                <a:cs typeface="Arial" panose="020B0604020202020204" pitchFamily="34" charset="0"/>
              </a:rPr>
              <a:t> on </a:t>
            </a:r>
            <a:r>
              <a:rPr lang="en-US" sz="1800" dirty="0" smtClean="0">
                <a:latin typeface="Arial" panose="020B0604020202020204" pitchFamily="34" charset="0"/>
                <a:cs typeface="Arial" panose="020B0604020202020204" pitchFamily="34" charset="0"/>
              </a:rPr>
              <a:t>the island </a:t>
            </a:r>
            <a:r>
              <a:rPr lang="en-US" sz="1800" dirty="0">
                <a:latin typeface="Arial" panose="020B0604020202020204" pitchFamily="34" charset="0"/>
                <a:cs typeface="Arial" panose="020B0604020202020204" pitchFamily="34" charset="0"/>
              </a:rPr>
              <a:t>of Dominica and the </a:t>
            </a:r>
            <a:r>
              <a:rPr lang="en-US" sz="1800" dirty="0" smtClean="0">
                <a:latin typeface="Arial" panose="020B0604020202020204" pitchFamily="34" charset="0"/>
                <a:cs typeface="Arial" panose="020B0604020202020204" pitchFamily="34" charset="0"/>
              </a:rPr>
              <a:t>different </a:t>
            </a:r>
            <a:r>
              <a:rPr lang="en-US" sz="1800" dirty="0">
                <a:latin typeface="Arial" panose="020B0604020202020204" pitchFamily="34" charset="0"/>
                <a:cs typeface="Arial" panose="020B0604020202020204" pitchFamily="34" charset="0"/>
              </a:rPr>
              <a:t>species of hummingbirds that </a:t>
            </a:r>
            <a:r>
              <a:rPr lang="en-US" sz="1800" dirty="0" smtClean="0">
                <a:latin typeface="Arial" panose="020B0604020202020204" pitchFamily="34" charset="0"/>
                <a:cs typeface="Arial" panose="020B0604020202020204" pitchFamily="34" charset="0"/>
              </a:rPr>
              <a:t>fertilize the flowers were examined. Researchers wondered if </a:t>
            </a:r>
            <a:r>
              <a:rPr lang="en-US" sz="1800" dirty="0">
                <a:latin typeface="Arial" panose="020B0604020202020204" pitchFamily="34" charset="0"/>
                <a:cs typeface="Arial" panose="020B0604020202020204" pitchFamily="34" charset="0"/>
              </a:rPr>
              <a:t>the lengths of the </a:t>
            </a:r>
            <a:r>
              <a:rPr lang="en-US" sz="1800" dirty="0" smtClean="0">
                <a:latin typeface="Arial" panose="020B0604020202020204" pitchFamily="34" charset="0"/>
                <a:cs typeface="Arial" panose="020B0604020202020204" pitchFamily="34" charset="0"/>
              </a:rPr>
              <a:t>flowers and </a:t>
            </a:r>
            <a:r>
              <a:rPr lang="en-US" sz="1800" dirty="0">
                <a:latin typeface="Arial" panose="020B0604020202020204" pitchFamily="34" charset="0"/>
                <a:cs typeface="Arial" panose="020B0604020202020204" pitchFamily="34" charset="0"/>
              </a:rPr>
              <a:t>the forms of the hummingbirds' beaks have evolved to match </a:t>
            </a:r>
            <a:r>
              <a:rPr lang="en-US" sz="1800" dirty="0" smtClean="0">
                <a:latin typeface="Arial" panose="020B0604020202020204" pitchFamily="34" charset="0"/>
                <a:cs typeface="Arial" panose="020B0604020202020204" pitchFamily="34" charset="0"/>
              </a:rPr>
              <a:t>each other</a:t>
            </a: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The table below gives </a:t>
            </a:r>
            <a:r>
              <a:rPr lang="en-US" sz="1800" dirty="0">
                <a:latin typeface="Arial" panose="020B0604020202020204" pitchFamily="34" charset="0"/>
                <a:cs typeface="Arial" panose="020B0604020202020204" pitchFamily="34" charset="0"/>
              </a:rPr>
              <a:t>length measurements (in millimeters) for samples of </a:t>
            </a:r>
            <a:r>
              <a:rPr lang="en-US" sz="1800" dirty="0" smtClean="0">
                <a:latin typeface="Arial" panose="020B0604020202020204" pitchFamily="34" charset="0"/>
                <a:cs typeface="Arial" panose="020B0604020202020204" pitchFamily="34" charset="0"/>
              </a:rPr>
              <a:t>three varieties </a:t>
            </a:r>
            <a:r>
              <a:rPr lang="en-US" sz="1800" dirty="0">
                <a:latin typeface="Arial" panose="020B0604020202020204" pitchFamily="34" charset="0"/>
                <a:cs typeface="Arial" panose="020B0604020202020204" pitchFamily="34" charset="0"/>
              </a:rPr>
              <a:t>of </a:t>
            </a:r>
            <a:r>
              <a:rPr lang="en-US" sz="1800" i="1" dirty="0" err="1">
                <a:latin typeface="Arial" panose="020B0604020202020204" pitchFamily="34" charset="0"/>
                <a:cs typeface="Arial" panose="020B0604020202020204" pitchFamily="34" charset="0"/>
              </a:rPr>
              <a:t>Heliconia</a:t>
            </a:r>
            <a:r>
              <a:rPr lang="en-US" sz="1800" dirty="0">
                <a:latin typeface="Arial" panose="020B0604020202020204" pitchFamily="34" charset="0"/>
                <a:cs typeface="Arial" panose="020B0604020202020204" pitchFamily="34" charset="0"/>
              </a:rPr>
              <a:t>, each fertilized by a </a:t>
            </a:r>
            <a:r>
              <a:rPr lang="en-US" sz="1800" dirty="0" smtClean="0">
                <a:latin typeface="Arial" panose="020B0604020202020204" pitchFamily="34" charset="0"/>
                <a:cs typeface="Arial" panose="020B0604020202020204" pitchFamily="34" charset="0"/>
              </a:rPr>
              <a:t>different </a:t>
            </a:r>
            <a:r>
              <a:rPr lang="en-US" sz="1800" dirty="0">
                <a:latin typeface="Arial" panose="020B0604020202020204" pitchFamily="34" charset="0"/>
                <a:cs typeface="Arial" panose="020B0604020202020204" pitchFamily="34" charset="0"/>
              </a:rPr>
              <a:t>species of </a:t>
            </a:r>
            <a:r>
              <a:rPr lang="en-US" sz="1800" dirty="0" smtClean="0">
                <a:latin typeface="Arial" panose="020B0604020202020204" pitchFamily="34" charset="0"/>
                <a:cs typeface="Arial" panose="020B0604020202020204" pitchFamily="34" charset="0"/>
              </a:rPr>
              <a:t>hummingbird</a:t>
            </a:r>
            <a:r>
              <a:rPr lang="en-US" sz="1800" dirty="0">
                <a:latin typeface="Arial" panose="020B0604020202020204" pitchFamily="34" charset="0"/>
                <a:cs typeface="Arial" panose="020B0604020202020204" pitchFamily="34" charset="0"/>
              </a:rPr>
              <a:t>. Do the three varieties display distinct distributions of length? </a:t>
            </a:r>
            <a:r>
              <a:rPr lang="en-US" sz="1800" dirty="0" smtClean="0">
                <a:latin typeface="Arial" panose="020B0604020202020204" pitchFamily="34" charset="0"/>
                <a:cs typeface="Arial" panose="020B0604020202020204" pitchFamily="34" charset="0"/>
              </a:rPr>
              <a:t>In particular</a:t>
            </a:r>
            <a:r>
              <a:rPr lang="en-US" sz="1800" dirty="0">
                <a:latin typeface="Arial" panose="020B0604020202020204" pitchFamily="34" charset="0"/>
                <a:cs typeface="Arial" panose="020B0604020202020204" pitchFamily="34" charset="0"/>
              </a:rPr>
              <a:t>, are the mean lengths of their </a:t>
            </a:r>
            <a:r>
              <a:rPr lang="en-US" sz="1800" dirty="0" smtClean="0">
                <a:latin typeface="Arial" panose="020B0604020202020204" pitchFamily="34" charset="0"/>
                <a:cs typeface="Arial" panose="020B0604020202020204" pitchFamily="34" charset="0"/>
              </a:rPr>
              <a:t>flowers different?</a:t>
            </a:r>
            <a:endParaRPr lang="en-US" sz="1800" dirty="0">
              <a:latin typeface="Arial" panose="020B0604020202020204" pitchFamily="34" charset="0"/>
              <a:cs typeface="Arial" panose="020B0604020202020204" pitchFamily="34" charset="0"/>
            </a:endParaRPr>
          </a:p>
        </p:txBody>
      </p:sp>
      <p:sp>
        <p:nvSpPr>
          <p:cNvPr id="2" name="TextBox 1"/>
          <p:cNvSpPr txBox="1"/>
          <p:nvPr/>
        </p:nvSpPr>
        <p:spPr>
          <a:xfrm>
            <a:off x="1012373" y="6052457"/>
            <a:ext cx="5551714" cy="677108"/>
          </a:xfrm>
          <a:prstGeom prst="rect">
            <a:avLst/>
          </a:prstGeom>
          <a:noFill/>
        </p:spPr>
        <p:txBody>
          <a:bodyPr wrap="square" rtlCol="0">
            <a:spAutoFit/>
          </a:bodyPr>
          <a:lstStyle/>
          <a:p>
            <a:pPr marL="342900" indent="-342900">
              <a:buFont typeface="Arial" panose="020B0604020202020204" pitchFamily="34" charset="0"/>
              <a:buChar char="•"/>
            </a:pPr>
            <a:endParaRPr lang="en-US" sz="2000" b="1" dirty="0">
              <a:solidFill>
                <a:schemeClr val="tx2"/>
              </a:solidFill>
              <a:ea typeface="+mn-ea"/>
              <a:cs typeface="Arial" panose="020B0604020202020204" pitchFamily="34" charset="0"/>
            </a:endParaRPr>
          </a:p>
          <a:p>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561" y="3835775"/>
            <a:ext cx="4791075"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3"/>
          <p:cNvSpPr txBox="1">
            <a:spLocks noChangeArrowheads="1"/>
          </p:cNvSpPr>
          <p:nvPr/>
        </p:nvSpPr>
        <p:spPr>
          <a:xfrm>
            <a:off x="203752" y="3970353"/>
            <a:ext cx="3920574" cy="240355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defTabSz="914400" fontAlgn="auto">
              <a:spcAft>
                <a:spcPts val="0"/>
              </a:spcAft>
            </a:pPr>
            <a:r>
              <a:rPr lang="en-US" sz="1800" b="1" dirty="0" smtClean="0">
                <a:latin typeface="Arial" panose="020B0604020202020204" pitchFamily="34" charset="0"/>
                <a:cs typeface="Arial" panose="020B0604020202020204" pitchFamily="34" charset="0"/>
              </a:rPr>
              <a:t>PLAN</a:t>
            </a:r>
            <a:r>
              <a:rPr lang="en-US" sz="1800" b="1"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Use graphs and numerical descriptions to describe and compare the three distributions of flower length. Finally, ask whether the differences among the mean lengths of the three varieties are statistically significant.</a:t>
            </a:r>
          </a:p>
          <a:p>
            <a:pPr defTabSz="914400" fontAlgn="auto">
              <a:spcAft>
                <a:spcPts val="0"/>
              </a:spcAft>
            </a:pP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864330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152400"/>
            <a:ext cx="8399463"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sp>
        <p:nvSpPr>
          <p:cNvPr id="10" name="Rectangle 3"/>
          <p:cNvSpPr>
            <a:spLocks noGrp="1" noChangeArrowheads="1"/>
          </p:cNvSpPr>
          <p:nvPr>
            <p:ph idx="1"/>
          </p:nvPr>
        </p:nvSpPr>
        <p:spPr>
          <a:xfrm>
            <a:off x="309283" y="1435055"/>
            <a:ext cx="8623579" cy="5010150"/>
          </a:xfrm>
        </p:spPr>
        <p:txBody>
          <a:bodyPr>
            <a:noAutofit/>
          </a:bodyPr>
          <a:lstStyle/>
          <a:p>
            <a:r>
              <a:rPr lang="en-US" sz="1800" b="1" dirty="0" smtClean="0">
                <a:latin typeface="Arial" panose="020B0604020202020204" pitchFamily="34" charset="0"/>
                <a:cs typeface="Arial" panose="020B0604020202020204" pitchFamily="34" charset="0"/>
              </a:rPr>
              <a:t>EXAMPLE:</a:t>
            </a:r>
            <a:r>
              <a:rPr lang="en-US" sz="1800" dirty="0" smtClean="0">
                <a:latin typeface="Arial" panose="020B0604020202020204" pitchFamily="34" charset="0"/>
                <a:cs typeface="Arial" panose="020B0604020202020204" pitchFamily="34" charset="0"/>
              </a:rPr>
              <a:t>  Comparing </a:t>
            </a:r>
            <a:r>
              <a:rPr lang="en-US" sz="1800" dirty="0">
                <a:latin typeface="Arial" panose="020B0604020202020204" pitchFamily="34" charset="0"/>
                <a:cs typeface="Arial" panose="020B0604020202020204" pitchFamily="34" charset="0"/>
              </a:rPr>
              <a:t>tropical </a:t>
            </a:r>
            <a:r>
              <a:rPr lang="en-US" sz="1800" dirty="0" smtClean="0">
                <a:latin typeface="Arial" panose="020B0604020202020204" pitchFamily="34" charset="0"/>
                <a:cs typeface="Arial" panose="020B0604020202020204" pitchFamily="34" charset="0"/>
              </a:rPr>
              <a:t>flowers</a:t>
            </a:r>
            <a:endParaRPr lang="en-US" sz="1800" dirty="0">
              <a:latin typeface="Arial" panose="020B0604020202020204" pitchFamily="34" charset="0"/>
              <a:cs typeface="Arial" panose="020B0604020202020204" pitchFamily="34" charset="0"/>
            </a:endParaRPr>
          </a:p>
          <a:p>
            <a:r>
              <a:rPr lang="en-US" sz="1800" b="1" dirty="0" smtClean="0">
                <a:latin typeface="Arial" panose="020B0604020202020204" pitchFamily="34" charset="0"/>
                <a:cs typeface="Arial" panose="020B0604020202020204" pitchFamily="34" charset="0"/>
              </a:rPr>
              <a:t>SOLVE (first </a:t>
            </a:r>
            <a:r>
              <a:rPr lang="en-US" sz="1800" b="1" dirty="0">
                <a:latin typeface="Arial" panose="020B0604020202020204" pitchFamily="34" charset="0"/>
                <a:cs typeface="Arial" panose="020B0604020202020204" pitchFamily="34" charset="0"/>
              </a:rPr>
              <a:t>steps):</a:t>
            </a:r>
            <a:r>
              <a:rPr lang="en-US" sz="1800" dirty="0">
                <a:latin typeface="Arial" panose="020B0604020202020204" pitchFamily="34" charset="0"/>
                <a:cs typeface="Arial" panose="020B0604020202020204" pitchFamily="34" charset="0"/>
              </a:rPr>
              <a:t> Figure 26.1 displays side-by-side stemplots </a:t>
            </a:r>
            <a:r>
              <a:rPr lang="en-US" sz="1800" dirty="0" smtClean="0">
                <a:latin typeface="Arial" panose="020B0604020202020204" pitchFamily="34" charset="0"/>
                <a:cs typeface="Arial" panose="020B0604020202020204" pitchFamily="34" charset="0"/>
              </a:rPr>
              <a:t>with the </a:t>
            </a:r>
            <a:r>
              <a:rPr lang="en-US" sz="1800" dirty="0">
                <a:latin typeface="Arial" panose="020B0604020202020204" pitchFamily="34" charset="0"/>
                <a:cs typeface="Arial" panose="020B0604020202020204" pitchFamily="34" charset="0"/>
              </a:rPr>
              <a:t>stems lined up for easy comparison. The lengths have been </a:t>
            </a:r>
            <a:r>
              <a:rPr lang="en-US" sz="1800" dirty="0" smtClean="0">
                <a:latin typeface="Arial" panose="020B0604020202020204" pitchFamily="34" charset="0"/>
                <a:cs typeface="Arial" panose="020B0604020202020204" pitchFamily="34" charset="0"/>
              </a:rPr>
              <a:t>rounded to </a:t>
            </a:r>
            <a:r>
              <a:rPr lang="en-US" sz="1800" dirty="0">
                <a:latin typeface="Arial" panose="020B0604020202020204" pitchFamily="34" charset="0"/>
                <a:cs typeface="Arial" panose="020B0604020202020204" pitchFamily="34" charset="0"/>
              </a:rPr>
              <a:t>the nearest tenth of a millimeter. Here are the summary measures </a:t>
            </a:r>
            <a:r>
              <a:rPr lang="en-US" sz="1800" dirty="0" smtClean="0">
                <a:latin typeface="Arial" panose="020B0604020202020204" pitchFamily="34" charset="0"/>
                <a:cs typeface="Arial" panose="020B0604020202020204" pitchFamily="34" charset="0"/>
              </a:rPr>
              <a:t>we will </a:t>
            </a:r>
            <a:r>
              <a:rPr lang="en-US" sz="1800" dirty="0">
                <a:latin typeface="Arial" panose="020B0604020202020204" pitchFamily="34" charset="0"/>
                <a:cs typeface="Arial" panose="020B0604020202020204" pitchFamily="34" charset="0"/>
              </a:rPr>
              <a:t>use in further analysis</a:t>
            </a:r>
            <a:r>
              <a:rPr lang="en-US" sz="1800" dirty="0" smtClean="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pPr marL="68580" indent="0">
              <a:buNone/>
            </a:pPr>
            <a:endParaRPr lang="en-US" sz="1800" dirty="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pPr marL="68580" indent="0">
              <a:buNone/>
            </a:pPr>
            <a:endParaRPr lang="en-US" sz="1800" dirty="0" smtClean="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CONCLUDE </a:t>
            </a:r>
            <a:r>
              <a:rPr lang="en-US" sz="1800" b="1" dirty="0" smtClean="0">
                <a:latin typeface="Arial" panose="020B0604020202020204" pitchFamily="34" charset="0"/>
                <a:cs typeface="Arial" panose="020B0604020202020204" pitchFamily="34" charset="0"/>
              </a:rPr>
              <a:t>(first </a:t>
            </a:r>
            <a:r>
              <a:rPr lang="en-US" sz="1800" b="1" dirty="0">
                <a:latin typeface="Arial" panose="020B0604020202020204" pitchFamily="34" charset="0"/>
                <a:cs typeface="Arial" panose="020B0604020202020204" pitchFamily="34" charset="0"/>
              </a:rPr>
              <a:t>steps):</a:t>
            </a:r>
            <a:r>
              <a:rPr lang="en-US" sz="1800" dirty="0">
                <a:latin typeface="Arial" panose="020B0604020202020204" pitchFamily="34" charset="0"/>
                <a:cs typeface="Arial" panose="020B0604020202020204" pitchFamily="34" charset="0"/>
              </a:rPr>
              <a:t> The three varieties </a:t>
            </a:r>
            <a:r>
              <a:rPr lang="en-US" sz="1800" dirty="0" smtClean="0">
                <a:latin typeface="Arial" panose="020B0604020202020204" pitchFamily="34" charset="0"/>
                <a:cs typeface="Arial" panose="020B0604020202020204" pitchFamily="34" charset="0"/>
              </a:rPr>
              <a:t>differ </a:t>
            </a:r>
            <a:r>
              <a:rPr lang="en-US" sz="1800" dirty="0">
                <a:latin typeface="Arial" panose="020B0604020202020204" pitchFamily="34" charset="0"/>
                <a:cs typeface="Arial" panose="020B0604020202020204" pitchFamily="34" charset="0"/>
              </a:rPr>
              <a:t>so much in </a:t>
            </a:r>
            <a:r>
              <a:rPr lang="en-US" sz="1800" dirty="0" smtClean="0">
                <a:latin typeface="Arial" panose="020B0604020202020204" pitchFamily="34" charset="0"/>
                <a:cs typeface="Arial" panose="020B0604020202020204" pitchFamily="34" charset="0"/>
              </a:rPr>
              <a:t>flower length </a:t>
            </a:r>
            <a:r>
              <a:rPr lang="en-US" sz="1800" dirty="0">
                <a:latin typeface="Arial" panose="020B0604020202020204" pitchFamily="34" charset="0"/>
                <a:cs typeface="Arial" panose="020B0604020202020204" pitchFamily="34" charset="0"/>
              </a:rPr>
              <a:t>that there is little overlap among them. In particular, the </a:t>
            </a:r>
            <a:r>
              <a:rPr lang="en-US" sz="1800" dirty="0" smtClean="0">
                <a:latin typeface="Arial" panose="020B0604020202020204" pitchFamily="34" charset="0"/>
                <a:cs typeface="Arial" panose="020B0604020202020204" pitchFamily="34" charset="0"/>
              </a:rPr>
              <a:t>flowers of </a:t>
            </a:r>
            <a:r>
              <a:rPr lang="en-US" sz="1800" i="1" dirty="0" err="1">
                <a:latin typeface="Arial" panose="020B0604020202020204" pitchFamily="34" charset="0"/>
                <a:cs typeface="Arial" panose="020B0604020202020204" pitchFamily="34" charset="0"/>
              </a:rPr>
              <a:t>bihai</a:t>
            </a:r>
            <a:r>
              <a:rPr lang="en-US" sz="1800" dirty="0">
                <a:latin typeface="Arial" panose="020B0604020202020204" pitchFamily="34" charset="0"/>
                <a:cs typeface="Arial" panose="020B0604020202020204" pitchFamily="34" charset="0"/>
              </a:rPr>
              <a:t> are longer than either red or yellow. The mean lengths are </a:t>
            </a:r>
            <a:r>
              <a:rPr lang="en-US" sz="1800" b="1" dirty="0" smtClean="0">
                <a:solidFill>
                  <a:srgbClr val="0070C0"/>
                </a:solidFill>
                <a:latin typeface="Arial" panose="020B0604020202020204" pitchFamily="34" charset="0"/>
                <a:cs typeface="Arial" panose="020B0604020202020204" pitchFamily="34" charset="0"/>
              </a:rPr>
              <a:t>47.6</a:t>
            </a:r>
            <a:r>
              <a:rPr lang="en-US" sz="1800" dirty="0" smtClean="0">
                <a:solidFill>
                  <a:srgbClr val="0070C0"/>
                </a:solidFill>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mm </a:t>
            </a:r>
            <a:r>
              <a:rPr lang="en-US" sz="1800" dirty="0">
                <a:latin typeface="Arial" panose="020B0604020202020204" pitchFamily="34" charset="0"/>
                <a:cs typeface="Arial" panose="020B0604020202020204" pitchFamily="34" charset="0"/>
              </a:rPr>
              <a:t>for </a:t>
            </a:r>
            <a:r>
              <a:rPr lang="en-US" sz="1800" i="1" dirty="0">
                <a:latin typeface="Arial" panose="020B0604020202020204" pitchFamily="34" charset="0"/>
                <a:cs typeface="Arial" panose="020B0604020202020204" pitchFamily="34" charset="0"/>
              </a:rPr>
              <a:t>H. </a:t>
            </a:r>
            <a:r>
              <a:rPr lang="en-US" sz="1800" i="1" dirty="0" err="1">
                <a:latin typeface="Arial" panose="020B0604020202020204" pitchFamily="34" charset="0"/>
                <a:cs typeface="Arial" panose="020B0604020202020204" pitchFamily="34" charset="0"/>
              </a:rPr>
              <a:t>bihai</a:t>
            </a:r>
            <a:r>
              <a:rPr lang="en-US" sz="1800" dirty="0">
                <a:latin typeface="Arial" panose="020B0604020202020204" pitchFamily="34" charset="0"/>
                <a:cs typeface="Arial" panose="020B0604020202020204" pitchFamily="34" charset="0"/>
              </a:rPr>
              <a:t>, </a:t>
            </a:r>
            <a:r>
              <a:rPr lang="en-US" sz="1800" b="1" dirty="0">
                <a:solidFill>
                  <a:srgbClr val="0070C0"/>
                </a:solidFill>
                <a:latin typeface="Arial" panose="020B0604020202020204" pitchFamily="34" charset="0"/>
                <a:cs typeface="Arial" panose="020B0604020202020204" pitchFamily="34" charset="0"/>
              </a:rPr>
              <a:t>39.7</a:t>
            </a:r>
            <a:r>
              <a:rPr lang="en-US" sz="1800" dirty="0">
                <a:latin typeface="Arial" panose="020B0604020202020204" pitchFamily="34" charset="0"/>
                <a:cs typeface="Arial" panose="020B0604020202020204" pitchFamily="34" charset="0"/>
              </a:rPr>
              <a:t> mm for </a:t>
            </a:r>
            <a:r>
              <a:rPr lang="en-US" sz="1800" i="1" dirty="0">
                <a:latin typeface="Arial" panose="020B0604020202020204" pitchFamily="34" charset="0"/>
                <a:cs typeface="Arial" panose="020B0604020202020204" pitchFamily="34" charset="0"/>
              </a:rPr>
              <a:t>H. </a:t>
            </a:r>
            <a:r>
              <a:rPr lang="en-US" sz="1800" i="1" dirty="0" err="1">
                <a:latin typeface="Arial" panose="020B0604020202020204" pitchFamily="34" charset="0"/>
                <a:cs typeface="Arial" panose="020B0604020202020204" pitchFamily="34" charset="0"/>
              </a:rPr>
              <a:t>caribaea</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red, and </a:t>
            </a:r>
            <a:r>
              <a:rPr lang="en-US" sz="1800" b="1" dirty="0">
                <a:solidFill>
                  <a:srgbClr val="0070C0"/>
                </a:solidFill>
                <a:latin typeface="Arial" panose="020B0604020202020204" pitchFamily="34" charset="0"/>
                <a:cs typeface="Arial" panose="020B0604020202020204" pitchFamily="34" charset="0"/>
              </a:rPr>
              <a:t>36.2</a:t>
            </a:r>
            <a:r>
              <a:rPr lang="en-US" sz="1800" dirty="0">
                <a:latin typeface="Arial" panose="020B0604020202020204" pitchFamily="34" charset="0"/>
                <a:cs typeface="Arial" panose="020B0604020202020204" pitchFamily="34" charset="0"/>
              </a:rPr>
              <a:t> mm for </a:t>
            </a:r>
            <a:r>
              <a:rPr lang="en-US" sz="1800" i="1" dirty="0">
                <a:latin typeface="Arial" panose="020B0604020202020204" pitchFamily="34" charset="0"/>
                <a:cs typeface="Arial" panose="020B0604020202020204" pitchFamily="34" charset="0"/>
              </a:rPr>
              <a:t>H. </a:t>
            </a:r>
            <a:r>
              <a:rPr lang="en-US" sz="1800" i="1" dirty="0" err="1" smtClean="0">
                <a:latin typeface="Arial" panose="020B0604020202020204" pitchFamily="34" charset="0"/>
                <a:cs typeface="Arial" panose="020B0604020202020204" pitchFamily="34" charset="0"/>
              </a:rPr>
              <a:t>caribaea</a:t>
            </a:r>
            <a:r>
              <a:rPr lang="en-US" sz="1800" i="1" dirty="0" smtClean="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yellow</a:t>
            </a:r>
            <a:r>
              <a:rPr lang="en-US" sz="1800" dirty="0">
                <a:latin typeface="Arial" panose="020B0604020202020204" pitchFamily="34" charset="0"/>
                <a:cs typeface="Arial" panose="020B0604020202020204" pitchFamily="34" charset="0"/>
              </a:rPr>
              <a:t>. Are these observed </a:t>
            </a:r>
            <a:r>
              <a:rPr lang="en-US" sz="1800" dirty="0" smtClean="0">
                <a:latin typeface="Arial" panose="020B0604020202020204" pitchFamily="34" charset="0"/>
                <a:cs typeface="Arial" panose="020B0604020202020204" pitchFamily="34" charset="0"/>
              </a:rPr>
              <a:t>differences </a:t>
            </a:r>
            <a:r>
              <a:rPr lang="en-US" sz="1800" dirty="0">
                <a:latin typeface="Arial" panose="020B0604020202020204" pitchFamily="34" charset="0"/>
                <a:cs typeface="Arial" panose="020B0604020202020204" pitchFamily="34" charset="0"/>
              </a:rPr>
              <a:t>in sample means statistically </a:t>
            </a:r>
            <a:r>
              <a:rPr lang="en-US" sz="1800" dirty="0" smtClean="0">
                <a:latin typeface="Arial" panose="020B0604020202020204" pitchFamily="34" charset="0"/>
                <a:cs typeface="Arial" panose="020B0604020202020204" pitchFamily="34" charset="0"/>
              </a:rPr>
              <a:t>significant</a:t>
            </a:r>
            <a:r>
              <a:rPr lang="en-US" sz="1800" dirty="0">
                <a:latin typeface="Arial" panose="020B0604020202020204" pitchFamily="34" charset="0"/>
                <a:cs typeface="Arial" panose="020B0604020202020204" pitchFamily="34" charset="0"/>
              </a:rPr>
              <a:t>? We must develop a test for comparing more than two </a:t>
            </a:r>
            <a:r>
              <a:rPr lang="en-US" sz="1800" dirty="0" smtClean="0">
                <a:latin typeface="Arial" panose="020B0604020202020204" pitchFamily="34" charset="0"/>
                <a:cs typeface="Arial" panose="020B0604020202020204" pitchFamily="34" charset="0"/>
              </a:rPr>
              <a:t>population means</a:t>
            </a:r>
            <a:r>
              <a:rPr lang="en-US" sz="1800" dirty="0">
                <a:latin typeface="Arial" panose="020B0604020202020204" pitchFamily="34" charset="0"/>
                <a:cs typeface="Arial" panose="020B0604020202020204" pitchFamily="34" charset="0"/>
              </a:rPr>
              <a:t>.</a:t>
            </a:r>
          </a:p>
        </p:txBody>
      </p:sp>
      <p:graphicFrame>
        <p:nvGraphicFramePr>
          <p:cNvPr id="2" name="Table 1"/>
          <p:cNvGraphicFramePr>
            <a:graphicFrameLocks noGrp="1"/>
          </p:cNvGraphicFramePr>
          <p:nvPr>
            <p:extLst>
              <p:ext uri="{D42A27DB-BD31-4B8C-83A1-F6EECF244321}">
                <p14:modId xmlns:p14="http://schemas.microsoft.com/office/powerpoint/2010/main" val="2716896545"/>
              </p:ext>
            </p:extLst>
          </p:nvPr>
        </p:nvGraphicFramePr>
        <p:xfrm>
          <a:off x="1120588" y="3027126"/>
          <a:ext cx="6867832" cy="1752600"/>
        </p:xfrm>
        <a:graphic>
          <a:graphicData uri="http://schemas.openxmlformats.org/drawingml/2006/table">
            <a:tbl>
              <a:tblPr firstRow="1" bandRow="1">
                <a:tableStyleId>{5C22544A-7EE6-4342-B048-85BDC9FD1C3A}</a:tableStyleId>
              </a:tblPr>
              <a:tblGrid>
                <a:gridCol w="1219200"/>
                <a:gridCol w="1219200"/>
                <a:gridCol w="1219200"/>
                <a:gridCol w="1587910"/>
                <a:gridCol w="1622322"/>
              </a:tblGrid>
              <a:tr h="370840">
                <a:tc>
                  <a:txBody>
                    <a:bodyPr/>
                    <a:lstStyle/>
                    <a:p>
                      <a:r>
                        <a:rPr lang="en-US" dirty="0" smtClean="0"/>
                        <a:t>Sample</a:t>
                      </a:r>
                      <a:endParaRPr lang="en-US" dirty="0"/>
                    </a:p>
                  </a:txBody>
                  <a:tcPr/>
                </a:tc>
                <a:tc>
                  <a:txBody>
                    <a:bodyPr/>
                    <a:lstStyle/>
                    <a:p>
                      <a:r>
                        <a:rPr lang="en-US" dirty="0" smtClean="0"/>
                        <a:t>Variety</a:t>
                      </a:r>
                      <a:endParaRPr lang="en-US" dirty="0"/>
                    </a:p>
                  </a:txBody>
                  <a:tcPr/>
                </a:tc>
                <a:tc>
                  <a:txBody>
                    <a:bodyPr/>
                    <a:lstStyle/>
                    <a:p>
                      <a:r>
                        <a:rPr lang="en-US" dirty="0" smtClean="0"/>
                        <a:t>Sample size</a:t>
                      </a:r>
                      <a:endParaRPr lang="en-US" dirty="0"/>
                    </a:p>
                  </a:txBody>
                  <a:tcPr/>
                </a:tc>
                <a:tc>
                  <a:txBody>
                    <a:bodyPr/>
                    <a:lstStyle/>
                    <a:p>
                      <a:r>
                        <a:rPr lang="en-US" dirty="0" smtClean="0"/>
                        <a:t>Mean length</a:t>
                      </a:r>
                      <a:endParaRPr lang="en-US" dirty="0"/>
                    </a:p>
                  </a:txBody>
                  <a:tcPr/>
                </a:tc>
                <a:tc>
                  <a:txBody>
                    <a:bodyPr/>
                    <a:lstStyle/>
                    <a:p>
                      <a:r>
                        <a:rPr lang="en-US" dirty="0" smtClean="0"/>
                        <a:t>Standard deviation</a:t>
                      </a:r>
                      <a:endParaRPr lang="en-US" dirty="0"/>
                    </a:p>
                  </a:txBody>
                  <a:tcPr/>
                </a:tc>
              </a:tr>
              <a:tr h="370840">
                <a:tc>
                  <a:txBody>
                    <a:bodyPr/>
                    <a:lstStyle/>
                    <a:p>
                      <a:r>
                        <a:rPr lang="en-US" dirty="0" smtClean="0"/>
                        <a:t>1</a:t>
                      </a:r>
                      <a:endParaRPr lang="en-US" dirty="0"/>
                    </a:p>
                  </a:txBody>
                  <a:tcPr/>
                </a:tc>
                <a:tc>
                  <a:txBody>
                    <a:bodyPr/>
                    <a:lstStyle/>
                    <a:p>
                      <a:r>
                        <a:rPr lang="en-US" i="1" smtClean="0"/>
                        <a:t>bihai</a:t>
                      </a:r>
                      <a:endParaRPr lang="en-US" i="1" dirty="0"/>
                    </a:p>
                  </a:txBody>
                  <a:tcPr/>
                </a:tc>
                <a:tc>
                  <a:txBody>
                    <a:bodyPr/>
                    <a:lstStyle/>
                    <a:p>
                      <a:r>
                        <a:rPr lang="en-US" dirty="0" smtClean="0"/>
                        <a:t>16</a:t>
                      </a:r>
                      <a:endParaRPr lang="en-US" dirty="0"/>
                    </a:p>
                  </a:txBody>
                  <a:tcPr/>
                </a:tc>
                <a:tc>
                  <a:txBody>
                    <a:bodyPr/>
                    <a:lstStyle/>
                    <a:p>
                      <a:r>
                        <a:rPr lang="en-US" dirty="0" smtClean="0"/>
                        <a:t>47.60</a:t>
                      </a:r>
                      <a:endParaRPr lang="en-US" dirty="0"/>
                    </a:p>
                  </a:txBody>
                  <a:tcPr/>
                </a:tc>
                <a:tc>
                  <a:txBody>
                    <a:bodyPr/>
                    <a:lstStyle/>
                    <a:p>
                      <a:r>
                        <a:rPr lang="en-US" dirty="0" smtClean="0"/>
                        <a:t>1.213</a:t>
                      </a:r>
                      <a:endParaRPr lang="en-US" dirty="0"/>
                    </a:p>
                  </a:txBody>
                  <a:tcPr/>
                </a:tc>
              </a:tr>
              <a:tr h="370840">
                <a:tc>
                  <a:txBody>
                    <a:bodyPr/>
                    <a:lstStyle/>
                    <a:p>
                      <a:r>
                        <a:rPr lang="en-US" dirty="0" smtClean="0"/>
                        <a:t>2</a:t>
                      </a:r>
                      <a:endParaRPr lang="en-US" dirty="0"/>
                    </a:p>
                  </a:txBody>
                  <a:tcPr/>
                </a:tc>
                <a:tc>
                  <a:txBody>
                    <a:bodyPr/>
                    <a:lstStyle/>
                    <a:p>
                      <a:r>
                        <a:rPr lang="en-US" smtClean="0"/>
                        <a:t>red</a:t>
                      </a:r>
                      <a:endParaRPr lang="en-US" dirty="0"/>
                    </a:p>
                  </a:txBody>
                  <a:tcPr/>
                </a:tc>
                <a:tc>
                  <a:txBody>
                    <a:bodyPr/>
                    <a:lstStyle/>
                    <a:p>
                      <a:r>
                        <a:rPr lang="en-US" dirty="0" smtClean="0"/>
                        <a:t>23</a:t>
                      </a:r>
                      <a:endParaRPr lang="en-US" dirty="0"/>
                    </a:p>
                  </a:txBody>
                  <a:tcPr/>
                </a:tc>
                <a:tc>
                  <a:txBody>
                    <a:bodyPr/>
                    <a:lstStyle/>
                    <a:p>
                      <a:r>
                        <a:rPr lang="en-US" dirty="0" smtClean="0"/>
                        <a:t>39.71</a:t>
                      </a:r>
                      <a:endParaRPr lang="en-US" dirty="0"/>
                    </a:p>
                  </a:txBody>
                  <a:tcPr/>
                </a:tc>
                <a:tc>
                  <a:txBody>
                    <a:bodyPr/>
                    <a:lstStyle/>
                    <a:p>
                      <a:r>
                        <a:rPr lang="en-US" dirty="0" smtClean="0"/>
                        <a:t>1.799</a:t>
                      </a:r>
                      <a:endParaRPr lang="en-US" dirty="0"/>
                    </a:p>
                  </a:txBody>
                  <a:tcPr/>
                </a:tc>
              </a:tr>
              <a:tr h="370840">
                <a:tc>
                  <a:txBody>
                    <a:bodyPr/>
                    <a:lstStyle/>
                    <a:p>
                      <a:r>
                        <a:rPr lang="en-US" dirty="0" smtClean="0"/>
                        <a:t>3</a:t>
                      </a:r>
                      <a:endParaRPr lang="en-US" dirty="0"/>
                    </a:p>
                  </a:txBody>
                  <a:tcPr/>
                </a:tc>
                <a:tc>
                  <a:txBody>
                    <a:bodyPr/>
                    <a:lstStyle/>
                    <a:p>
                      <a:r>
                        <a:rPr lang="en-US" dirty="0" smtClean="0"/>
                        <a:t>yellow</a:t>
                      </a:r>
                      <a:endParaRPr lang="en-US" dirty="0"/>
                    </a:p>
                  </a:txBody>
                  <a:tcPr/>
                </a:tc>
                <a:tc>
                  <a:txBody>
                    <a:bodyPr/>
                    <a:lstStyle/>
                    <a:p>
                      <a:r>
                        <a:rPr lang="en-US" dirty="0" smtClean="0"/>
                        <a:t>15</a:t>
                      </a:r>
                      <a:endParaRPr lang="en-US" dirty="0"/>
                    </a:p>
                  </a:txBody>
                  <a:tcPr/>
                </a:tc>
                <a:tc>
                  <a:txBody>
                    <a:bodyPr/>
                    <a:lstStyle/>
                    <a:p>
                      <a:r>
                        <a:rPr lang="en-US" dirty="0" smtClean="0"/>
                        <a:t>36.18</a:t>
                      </a:r>
                      <a:endParaRPr lang="en-US" dirty="0"/>
                    </a:p>
                  </a:txBody>
                  <a:tcPr/>
                </a:tc>
                <a:tc>
                  <a:txBody>
                    <a:bodyPr/>
                    <a:lstStyle/>
                    <a:p>
                      <a:r>
                        <a:rPr lang="en-US" dirty="0" smtClean="0"/>
                        <a:t>0.975</a:t>
                      </a:r>
                      <a:endParaRPr lang="en-US" dirty="0"/>
                    </a:p>
                  </a:txBody>
                  <a:tcPr/>
                </a:tc>
              </a:tr>
            </a:tbl>
          </a:graphicData>
        </a:graphic>
      </p:graphicFrame>
    </p:spTree>
    <p:extLst>
      <p:ext uri="{BB962C8B-B14F-4D97-AF65-F5344CB8AC3E}">
        <p14:creationId xmlns:p14="http://schemas.microsoft.com/office/powerpoint/2010/main" val="279718307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38150" y="188961"/>
            <a:ext cx="8705850" cy="1219200"/>
          </a:xfrm>
        </p:spPr>
        <p:txBody>
          <a:bodyPr>
            <a:normAutofit/>
          </a:bodyPr>
          <a:lstStyle/>
          <a:p>
            <a:pPr eaLnBrk="1" hangingPunct="1"/>
            <a:r>
              <a:rPr lang="en-US" altLang="en-US" sz="3600" dirty="0">
                <a:latin typeface="Gill Sans" charset="0"/>
                <a:ea typeface="ＭＳ Ｐゴシック" pitchFamily="34" charset="-128"/>
              </a:rPr>
              <a:t>Comparing </a:t>
            </a:r>
            <a:r>
              <a:rPr lang="en-US" altLang="en-US" sz="3600" dirty="0" smtClean="0">
                <a:latin typeface="Gill Sans" charset="0"/>
                <a:ea typeface="ＭＳ Ｐゴシック" pitchFamily="34" charset="-128"/>
              </a:rPr>
              <a:t>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dirty="0" smtClean="0">
              <a:solidFill>
                <a:srgbClr val="FF0000"/>
              </a:solidFill>
              <a:latin typeface="Gill Sans" charset="0"/>
              <a:ea typeface="ＭＳ Ｐゴシック" pitchFamily="34" charset="-128"/>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0524" y="1542631"/>
            <a:ext cx="4000500"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3"/>
          <p:cNvSpPr>
            <a:spLocks noGrp="1" noChangeArrowheads="1"/>
          </p:cNvSpPr>
          <p:nvPr>
            <p:ph sz="quarter" idx="4294967295"/>
          </p:nvPr>
        </p:nvSpPr>
        <p:spPr>
          <a:xfrm>
            <a:off x="287279" y="3049489"/>
            <a:ext cx="8655015" cy="3539570"/>
          </a:xfrm>
          <a:prstGeom prst="rect">
            <a:avLst/>
          </a:prstGeom>
        </p:spPr>
        <p:txBody>
          <a:bodyPr>
            <a:normAutofit/>
          </a:bodyPr>
          <a:lstStyle/>
          <a:p>
            <a:r>
              <a:rPr lang="en-US" sz="2400" dirty="0" smtClean="0">
                <a:latin typeface="Arial" panose="020B0604020202020204" pitchFamily="34" charset="0"/>
                <a:cs typeface="Arial" panose="020B0604020202020204" pitchFamily="34" charset="0"/>
              </a:rPr>
              <a:t>Means</a:t>
            </a:r>
            <a:r>
              <a:rPr lang="en-US" sz="2400" dirty="0">
                <a:latin typeface="Arial" panose="020B0604020202020204" pitchFamily="34" charset="0"/>
                <a:cs typeface="Arial" panose="020B0604020202020204" pitchFamily="34" charset="0"/>
              </a:rPr>
              <a:t>:</a:t>
            </a:r>
          </a:p>
          <a:p>
            <a:pPr lvl="1"/>
            <a:r>
              <a:rPr lang="en-US" i="1" dirty="0" err="1">
                <a:latin typeface="Arial" panose="020B0604020202020204" pitchFamily="34" charset="0"/>
                <a:cs typeface="Arial" panose="020B0604020202020204" pitchFamily="34" charset="0"/>
              </a:rPr>
              <a:t>bihai</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47.60</a:t>
            </a:r>
          </a:p>
          <a:p>
            <a:pPr lvl="1"/>
            <a:r>
              <a:rPr lang="en-US" dirty="0">
                <a:latin typeface="Arial" panose="020B0604020202020204" pitchFamily="34" charset="0"/>
                <a:cs typeface="Arial" panose="020B0604020202020204" pitchFamily="34" charset="0"/>
              </a:rPr>
              <a:t>red: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39.71</a:t>
            </a:r>
          </a:p>
          <a:p>
            <a:pPr lvl="1"/>
            <a:r>
              <a:rPr lang="en-US" dirty="0">
                <a:latin typeface="Arial" panose="020B0604020202020204" pitchFamily="34" charset="0"/>
                <a:cs typeface="Arial" panose="020B0604020202020204" pitchFamily="34" charset="0"/>
              </a:rPr>
              <a:t>yellow:  36.18</a:t>
            </a:r>
          </a:p>
          <a:p>
            <a:r>
              <a:rPr lang="en-US" sz="2400" dirty="0">
                <a:latin typeface="Arial" panose="020B0604020202020204" pitchFamily="34" charset="0"/>
                <a:cs typeface="Arial" panose="020B0604020202020204" pitchFamily="34" charset="0"/>
              </a:rPr>
              <a:t>The flowers of </a:t>
            </a:r>
            <a:r>
              <a:rPr lang="en-US" sz="2400" i="1" dirty="0" err="1">
                <a:latin typeface="Arial" panose="020B0604020202020204" pitchFamily="34" charset="0"/>
                <a:cs typeface="Arial" panose="020B0604020202020204" pitchFamily="34" charset="0"/>
              </a:rPr>
              <a:t>bihai</a:t>
            </a:r>
            <a:r>
              <a:rPr lang="en-US" sz="2400" dirty="0">
                <a:latin typeface="Arial" panose="020B0604020202020204" pitchFamily="34" charset="0"/>
                <a:cs typeface="Arial" panose="020B0604020202020204" pitchFamily="34" charset="0"/>
              </a:rPr>
              <a:t> are longer than either red or yellow, and the spread for the lengths of the red flowers is somewhat larger than for the other two varieties.</a:t>
            </a:r>
          </a:p>
          <a:p>
            <a:r>
              <a:rPr lang="en-US" sz="2400" dirty="0">
                <a:latin typeface="Arial" panose="020B0604020202020204" pitchFamily="34" charset="0"/>
                <a:cs typeface="Arial" panose="020B0604020202020204" pitchFamily="34" charset="0"/>
              </a:rPr>
              <a:t>Are these differences statistically significant?</a:t>
            </a:r>
          </a:p>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482347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551330" y="267540"/>
            <a:ext cx="8093075" cy="1219200"/>
          </a:xfrm>
        </p:spPr>
        <p:txBody>
          <a:bodyPr>
            <a:normAutofit/>
          </a:bodyPr>
          <a:lstStyle/>
          <a:p>
            <a:pPr eaLnBrk="1" hangingPunct="1"/>
            <a:r>
              <a:rPr lang="en-US" altLang="en-US" sz="3600" dirty="0" smtClean="0">
                <a:latin typeface="Gill Sans" charset="0"/>
                <a:ea typeface="ＭＳ Ｐゴシック" pitchFamily="34" charset="-128"/>
              </a:rPr>
              <a:t>Comparing Several </a:t>
            </a:r>
            <a:r>
              <a:rPr lang="en-US" altLang="en-US" sz="3600" dirty="0">
                <a:latin typeface="Gill Sans" charset="0"/>
                <a:ea typeface="ＭＳ Ｐゴシック" pitchFamily="34" charset="-128"/>
              </a:rPr>
              <a:t>M</a:t>
            </a:r>
            <a:r>
              <a:rPr lang="en-US" altLang="en-US" sz="3600" dirty="0" smtClean="0">
                <a:latin typeface="Gill Sans" charset="0"/>
                <a:ea typeface="ＭＳ Ｐゴシック" pitchFamily="34" charset="-128"/>
              </a:rPr>
              <a:t>eans</a:t>
            </a:r>
            <a:endParaRPr lang="en-US" altLang="en-US" sz="3600" i="1" baseline="-25000" dirty="0" smtClean="0">
              <a:latin typeface="Gill Sans" charset="0"/>
              <a:ea typeface="ＭＳ Ｐゴシック" pitchFamily="34" charset="-128"/>
            </a:endParaRPr>
          </a:p>
        </p:txBody>
      </p:sp>
      <p:sp>
        <p:nvSpPr>
          <p:cNvPr id="7" name="Rectangle 3"/>
          <p:cNvSpPr txBox="1">
            <a:spLocks noChangeArrowheads="1"/>
          </p:cNvSpPr>
          <p:nvPr/>
        </p:nvSpPr>
        <p:spPr>
          <a:xfrm>
            <a:off x="484094" y="1798124"/>
            <a:ext cx="7745505" cy="1939723"/>
          </a:xfrm>
          <a:prstGeom prst="rect">
            <a:avLst/>
          </a:prstGeom>
        </p:spPr>
        <p:txBody>
          <a:bodyPr vert="horz" lIns="91440" tIns="45720" rIns="91440" bIns="45720" numCol="2" rtlCol="0">
            <a:normAutofit fontScale="92500"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fontAlgn="auto">
              <a:spcAft>
                <a:spcPts val="0"/>
              </a:spcAft>
              <a:buClr>
                <a:srgbClr val="00B0F0"/>
              </a:buClr>
              <a:buSzPct val="201000"/>
              <a:buFont typeface="Arial" panose="020B0604020202020204" pitchFamily="34" charset="0"/>
              <a:buChar char="•"/>
            </a:pPr>
            <a:r>
              <a:rPr lang="en-US" dirty="0" smtClean="0">
                <a:solidFill>
                  <a:schemeClr val="tx1"/>
                </a:solidFill>
                <a:latin typeface="Arial" panose="020B0604020202020204" pitchFamily="34" charset="0"/>
                <a:cs typeface="Arial" panose="020B0604020202020204" pitchFamily="34" charset="0"/>
              </a:rPr>
              <a:t>(Sample) Means:</a:t>
            </a:r>
          </a:p>
          <a:p>
            <a:pPr lvl="1" fontAlgn="auto">
              <a:spcAft>
                <a:spcPts val="0"/>
              </a:spcAft>
              <a:buClr>
                <a:srgbClr val="00B0F0"/>
              </a:buClr>
              <a:buSzPct val="201000"/>
              <a:buFont typeface="Arial" panose="020B0604020202020204" pitchFamily="34" charset="0"/>
              <a:buChar char="•"/>
            </a:pPr>
            <a:r>
              <a:rPr lang="en-US" sz="2400" i="1" dirty="0" err="1" smtClean="0">
                <a:solidFill>
                  <a:schemeClr val="tx1"/>
                </a:solidFill>
                <a:latin typeface="Arial" panose="020B0604020202020204" pitchFamily="34" charset="0"/>
                <a:cs typeface="Arial" panose="020B0604020202020204" pitchFamily="34" charset="0"/>
              </a:rPr>
              <a:t>bihai</a:t>
            </a:r>
            <a:r>
              <a:rPr lang="en-US" sz="2400" dirty="0" smtClean="0">
                <a:solidFill>
                  <a:schemeClr val="tx1"/>
                </a:solidFill>
                <a:latin typeface="Arial" panose="020B0604020202020204" pitchFamily="34" charset="0"/>
                <a:cs typeface="Arial" panose="020B0604020202020204" pitchFamily="34" charset="0"/>
              </a:rPr>
              <a:t>:  47.60</a:t>
            </a:r>
          </a:p>
          <a:p>
            <a:pPr lvl="1" fontAlgn="auto">
              <a:spcAft>
                <a:spcPts val="0"/>
              </a:spcAft>
              <a:buClr>
                <a:srgbClr val="00B0F0"/>
              </a:buClr>
              <a:buSzPct val="2010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red:  39.71</a:t>
            </a:r>
          </a:p>
          <a:p>
            <a:pPr lvl="1" fontAlgn="auto">
              <a:spcAft>
                <a:spcPts val="0"/>
              </a:spcAft>
              <a:buClr>
                <a:srgbClr val="00B0F0"/>
              </a:buClr>
              <a:buSzPct val="201000"/>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yellow:  36.18</a:t>
            </a:r>
          </a:p>
          <a:p>
            <a:pPr lvl="1" fontAlgn="auto">
              <a:spcAft>
                <a:spcPts val="0"/>
              </a:spcAft>
            </a:pPr>
            <a:endParaRPr lang="en-US" sz="2400" dirty="0" smtClean="0">
              <a:solidFill>
                <a:schemeClr val="tx1"/>
              </a:solidFill>
              <a:latin typeface="Arial" panose="020B0604020202020204" pitchFamily="34" charset="0"/>
              <a:cs typeface="Arial" panose="020B0604020202020204" pitchFamily="34" charset="0"/>
            </a:endParaRPr>
          </a:p>
          <a:p>
            <a:pPr fontAlgn="auto">
              <a:spcAft>
                <a:spcPts val="0"/>
              </a:spcAft>
              <a:buClr>
                <a:srgbClr val="00B0F0"/>
              </a:buClr>
              <a:buSzPct val="200000"/>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Null hypothesis: </a:t>
            </a:r>
            <a:r>
              <a:rPr lang="en-US" dirty="0" smtClean="0">
                <a:solidFill>
                  <a:schemeClr val="tx1"/>
                </a:solidFill>
                <a:latin typeface="Arial" panose="020B0604020202020204" pitchFamily="34" charset="0"/>
                <a:cs typeface="Arial" panose="020B0604020202020204" pitchFamily="34" charset="0"/>
              </a:rPr>
              <a:t>The </a:t>
            </a:r>
            <a:r>
              <a:rPr lang="en-US" i="1" dirty="0">
                <a:solidFill>
                  <a:schemeClr val="tx1"/>
                </a:solidFill>
                <a:latin typeface="Arial" panose="020B0604020202020204" pitchFamily="34" charset="0"/>
                <a:cs typeface="Arial" panose="020B0604020202020204" pitchFamily="34" charset="0"/>
              </a:rPr>
              <a:t>true</a:t>
            </a:r>
            <a:r>
              <a:rPr lang="en-US" dirty="0">
                <a:solidFill>
                  <a:schemeClr val="tx1"/>
                </a:solidFill>
                <a:latin typeface="Arial" panose="020B0604020202020204" pitchFamily="34" charset="0"/>
                <a:cs typeface="Arial" panose="020B0604020202020204" pitchFamily="34" charset="0"/>
              </a:rPr>
              <a:t> means (for </a:t>
            </a:r>
            <a:r>
              <a:rPr lang="en-US" dirty="0" smtClean="0">
                <a:solidFill>
                  <a:schemeClr val="tx1"/>
                </a:solidFill>
                <a:latin typeface="Arial" panose="020B0604020202020204" pitchFamily="34" charset="0"/>
                <a:cs typeface="Arial" panose="020B0604020202020204" pitchFamily="34" charset="0"/>
              </a:rPr>
              <a:t>length) </a:t>
            </a:r>
            <a:r>
              <a:rPr lang="en-US" dirty="0">
                <a:solidFill>
                  <a:schemeClr val="tx1"/>
                </a:solidFill>
                <a:latin typeface="Arial" panose="020B0604020202020204" pitchFamily="34" charset="0"/>
                <a:cs typeface="Arial" panose="020B0604020202020204" pitchFamily="34" charset="0"/>
              </a:rPr>
              <a:t>are the same for all groups (the </a:t>
            </a:r>
            <a:r>
              <a:rPr lang="en-US" dirty="0" smtClean="0">
                <a:solidFill>
                  <a:schemeClr val="tx1"/>
                </a:solidFill>
                <a:latin typeface="Arial" panose="020B0604020202020204" pitchFamily="34" charset="0"/>
                <a:cs typeface="Arial" panose="020B0604020202020204" pitchFamily="34" charset="0"/>
              </a:rPr>
              <a:t>three flower types</a:t>
            </a:r>
            <a:r>
              <a:rPr lang="en-US" dirty="0">
                <a:solidFill>
                  <a:schemeClr val="tx1"/>
                </a:solidFill>
                <a:latin typeface="Arial" panose="020B0604020202020204" pitchFamily="34" charset="0"/>
                <a:cs typeface="Arial" panose="020B0604020202020204" pitchFamily="34" charset="0"/>
              </a:rPr>
              <a:t>).</a:t>
            </a:r>
          </a:p>
          <a:p>
            <a:pPr lvl="1" fontAlgn="auto">
              <a:spcAft>
                <a:spcPts val="0"/>
              </a:spcAft>
            </a:pPr>
            <a:endParaRPr lang="en-US" sz="3400" dirty="0" smtClean="0">
              <a:latin typeface="Arial" panose="020B0604020202020204" pitchFamily="34" charset="0"/>
              <a:cs typeface="Arial" panose="020B0604020202020204" pitchFamily="34" charset="0"/>
            </a:endParaRPr>
          </a:p>
        </p:txBody>
      </p:sp>
      <p:sp>
        <p:nvSpPr>
          <p:cNvPr id="10" name="Rectangle 3"/>
          <p:cNvSpPr txBox="1">
            <a:spLocks noChangeArrowheads="1"/>
          </p:cNvSpPr>
          <p:nvPr/>
        </p:nvSpPr>
        <p:spPr>
          <a:xfrm>
            <a:off x="486697" y="3495367"/>
            <a:ext cx="8096864" cy="2922943"/>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pPr fontAlgn="auto">
              <a:spcAft>
                <a:spcPts val="0"/>
              </a:spcAft>
              <a:buClr>
                <a:srgbClr val="00B0F0"/>
              </a:buClr>
              <a:buSzPct val="200000"/>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We </a:t>
            </a:r>
            <a:r>
              <a:rPr lang="en-US" sz="2200" dirty="0">
                <a:solidFill>
                  <a:schemeClr val="tx1"/>
                </a:solidFill>
                <a:latin typeface="Arial" panose="020B0604020202020204" pitchFamily="34" charset="0"/>
                <a:cs typeface="Arial" panose="020B0604020202020204" pitchFamily="34" charset="0"/>
              </a:rPr>
              <a:t>could look at separate </a:t>
            </a:r>
            <a:r>
              <a:rPr lang="en-US" sz="2200" i="1" dirty="0">
                <a:solidFill>
                  <a:schemeClr val="tx1"/>
                </a:solidFill>
                <a:latin typeface="Arial" panose="020B0604020202020204" pitchFamily="34" charset="0"/>
                <a:cs typeface="Arial" panose="020B0604020202020204" pitchFamily="34" charset="0"/>
              </a:rPr>
              <a:t>t</a:t>
            </a:r>
            <a:r>
              <a:rPr lang="en-US" sz="2200" dirty="0">
                <a:solidFill>
                  <a:schemeClr val="tx1"/>
                </a:solidFill>
                <a:latin typeface="Arial" panose="020B0604020202020204" pitchFamily="34" charset="0"/>
                <a:cs typeface="Arial" panose="020B0604020202020204" pitchFamily="34" charset="0"/>
              </a:rPr>
              <a:t> tests to compare each pair of means to see if they are different:</a:t>
            </a:r>
          </a:p>
          <a:p>
            <a:pPr marL="68580" indent="0" fontAlgn="auto">
              <a:spcAft>
                <a:spcPts val="0"/>
              </a:spcAft>
              <a:buClr>
                <a:srgbClr val="00B0F0"/>
              </a:buClr>
              <a:buSzPct val="200000"/>
              <a:buNone/>
            </a:pPr>
            <a:r>
              <a:rPr lang="en-US" sz="2200" dirty="0" smtClean="0">
                <a:solidFill>
                  <a:schemeClr val="tx1"/>
                </a:solidFill>
                <a:latin typeface="Arial" panose="020B0604020202020204" pitchFamily="34" charset="0"/>
                <a:cs typeface="Arial" panose="020B0604020202020204" pitchFamily="34" charset="0"/>
              </a:rPr>
              <a:t>      47.60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39.71,  47.60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36.18,   39.71 </a:t>
            </a:r>
            <a:r>
              <a:rPr lang="en-US" sz="2200" dirty="0">
                <a:solidFill>
                  <a:schemeClr val="tx1"/>
                </a:solidFill>
                <a:latin typeface="Arial" panose="020B0604020202020204" pitchFamily="34" charset="0"/>
                <a:cs typeface="Arial" panose="020B0604020202020204" pitchFamily="34" charset="0"/>
              </a:rPr>
              <a:t>vs. </a:t>
            </a:r>
            <a:r>
              <a:rPr lang="en-US" sz="2200" dirty="0" smtClean="0">
                <a:solidFill>
                  <a:schemeClr val="tx1"/>
                </a:solidFill>
                <a:latin typeface="Arial" panose="020B0604020202020204" pitchFamily="34" charset="0"/>
                <a:cs typeface="Arial" panose="020B0604020202020204" pitchFamily="34" charset="0"/>
              </a:rPr>
              <a:t>36.18</a:t>
            </a:r>
            <a:endParaRPr lang="en-US" sz="2200" dirty="0">
              <a:solidFill>
                <a:schemeClr val="tx1"/>
              </a:solidFill>
              <a:latin typeface="Arial" panose="020B0604020202020204" pitchFamily="34" charset="0"/>
              <a:cs typeface="Arial" panose="020B0604020202020204" pitchFamily="34" charset="0"/>
            </a:endParaRPr>
          </a:p>
          <a:p>
            <a:pPr marL="68580" indent="0" fontAlgn="auto">
              <a:spcAft>
                <a:spcPts val="0"/>
              </a:spcAft>
              <a:buClr>
                <a:srgbClr val="00B0F0"/>
              </a:buClr>
              <a:buSzPct val="200000"/>
              <a:buNone/>
            </a:pP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1</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2</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1</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3</a:t>
            </a:r>
            <a:r>
              <a:rPr lang="en-US" sz="2200" dirty="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Arial" panose="020B0604020202020204" pitchFamily="34" charset="0"/>
                <a:cs typeface="Arial" panose="020B0604020202020204" pitchFamily="34" charset="0"/>
              </a:rPr>
              <a:t>      </a:t>
            </a:r>
            <a:r>
              <a:rPr lang="en-US" sz="2200" i="1" dirty="0" smtClean="0">
                <a:solidFill>
                  <a:schemeClr val="tx1"/>
                </a:solidFill>
                <a:latin typeface="Arial" panose="020B0604020202020204" pitchFamily="34" charset="0"/>
                <a:cs typeface="Arial" panose="020B0604020202020204" pitchFamily="34" charset="0"/>
              </a:rPr>
              <a:t>H</a:t>
            </a:r>
            <a:r>
              <a:rPr lang="en-US" sz="2200" baseline="-25000" dirty="0" smtClean="0">
                <a:solidFill>
                  <a:schemeClr val="tx1"/>
                </a:solidFill>
                <a:latin typeface="Arial" panose="020B0604020202020204" pitchFamily="34" charset="0"/>
                <a:cs typeface="Arial" panose="020B0604020202020204" pitchFamily="34" charset="0"/>
              </a:rPr>
              <a:t>0</a:t>
            </a:r>
            <a:r>
              <a:rPr lang="en-US" sz="2200" dirty="0">
                <a:solidFill>
                  <a:schemeClr val="tx1"/>
                </a:solidFill>
                <a:latin typeface="Arial" panose="020B0604020202020204" pitchFamily="34" charset="0"/>
                <a:cs typeface="Arial" panose="020B0604020202020204" pitchFamily="34" charset="0"/>
              </a:rPr>
              <a:t>: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2</a:t>
            </a:r>
            <a:r>
              <a:rPr lang="en-US" sz="2200" dirty="0">
                <a:solidFill>
                  <a:schemeClr val="tx1"/>
                </a:solidFill>
                <a:latin typeface="Arial" panose="020B0604020202020204" pitchFamily="34" charset="0"/>
                <a:cs typeface="Arial" panose="020B0604020202020204" pitchFamily="34" charset="0"/>
              </a:rPr>
              <a:t> = </a:t>
            </a:r>
            <a:r>
              <a:rPr lang="en-US" sz="2200" i="1" dirty="0">
                <a:solidFill>
                  <a:schemeClr val="tx1"/>
                </a:solidFill>
                <a:latin typeface="Arial" panose="020B0604020202020204" pitchFamily="34" charset="0"/>
                <a:cs typeface="Arial" panose="020B0604020202020204" pitchFamily="34" charset="0"/>
              </a:rPr>
              <a:t>μ</a:t>
            </a:r>
            <a:r>
              <a:rPr lang="en-US" sz="2200" baseline="-25000" dirty="0">
                <a:solidFill>
                  <a:schemeClr val="tx1"/>
                </a:solidFill>
                <a:latin typeface="Arial" panose="020B0604020202020204" pitchFamily="34" charset="0"/>
                <a:cs typeface="Arial" panose="020B0604020202020204" pitchFamily="34" charset="0"/>
              </a:rPr>
              <a:t>3</a:t>
            </a:r>
            <a:r>
              <a:rPr lang="en-US" sz="2200" dirty="0">
                <a:solidFill>
                  <a:schemeClr val="tx1"/>
                </a:solidFill>
                <a:latin typeface="Arial" panose="020B0604020202020204" pitchFamily="34" charset="0"/>
                <a:cs typeface="Arial" panose="020B0604020202020204" pitchFamily="34" charset="0"/>
              </a:rPr>
              <a:t> </a:t>
            </a:r>
          </a:p>
          <a:p>
            <a:pPr fontAlgn="auto">
              <a:spcAft>
                <a:spcPts val="0"/>
              </a:spcAft>
              <a:buClr>
                <a:srgbClr val="00B0F0"/>
              </a:buClr>
              <a:buSzPct val="200000"/>
              <a:buFont typeface="Arial" panose="020B0604020202020204" pitchFamily="34" charset="0"/>
              <a:buChar char="•"/>
            </a:pPr>
            <a:endParaRPr lang="en-US" sz="2200" dirty="0">
              <a:solidFill>
                <a:schemeClr val="tx1"/>
              </a:solidFill>
              <a:latin typeface="Arial" panose="020B0604020202020204" pitchFamily="34" charset="0"/>
              <a:cs typeface="Arial" panose="020B0604020202020204" pitchFamily="34" charset="0"/>
            </a:endParaRPr>
          </a:p>
          <a:p>
            <a:pPr fontAlgn="auto">
              <a:spcAft>
                <a:spcPts val="0"/>
              </a:spcAft>
              <a:buClr>
                <a:srgbClr val="00B0F0"/>
              </a:buClr>
              <a:buSzPct val="200000"/>
              <a:buFont typeface="Arial" panose="020B0604020202020204" pitchFamily="34" charset="0"/>
              <a:buChar char="•"/>
            </a:pPr>
            <a:r>
              <a:rPr lang="en-US" sz="2200" dirty="0" smtClean="0">
                <a:solidFill>
                  <a:schemeClr val="tx1"/>
                </a:solidFill>
                <a:latin typeface="Arial" panose="020B0604020202020204" pitchFamily="34" charset="0"/>
                <a:cs typeface="Arial" panose="020B0604020202020204" pitchFamily="34" charset="0"/>
              </a:rPr>
              <a:t>However, this gives rise to the problem of </a:t>
            </a:r>
            <a:r>
              <a:rPr lang="en-US" sz="2200" b="1" dirty="0" smtClean="0">
                <a:solidFill>
                  <a:schemeClr val="tx1"/>
                </a:solidFill>
                <a:latin typeface="Arial" panose="020B0604020202020204" pitchFamily="34" charset="0"/>
                <a:cs typeface="Arial" panose="020B0604020202020204" pitchFamily="34" charset="0"/>
              </a:rPr>
              <a:t>multiple comparisons</a:t>
            </a:r>
            <a:r>
              <a:rPr lang="en-US" sz="2200" dirty="0" smtClean="0">
                <a:solidFill>
                  <a:schemeClr val="tx1"/>
                </a:solidFill>
                <a:latin typeface="Arial" panose="020B0604020202020204" pitchFamily="34" charset="0"/>
                <a:cs typeface="Arial" panose="020B0604020202020204" pitchFamily="34" charset="0"/>
              </a:rPr>
              <a:t>.</a:t>
            </a:r>
            <a:endParaRPr lang="en-US" sz="2200" dirty="0">
              <a:solidFill>
                <a:schemeClr val="tx1"/>
              </a:solidFill>
              <a:latin typeface="Arial" panose="020B0604020202020204" pitchFamily="34" charset="0"/>
              <a:cs typeface="Arial" panose="020B0604020202020204" pitchFamily="34" charset="0"/>
            </a:endParaRPr>
          </a:p>
        </p:txBody>
      </p:sp>
      <p:sp>
        <p:nvSpPr>
          <p:cNvPr id="3" name="TextBox 2"/>
          <p:cNvSpPr txBox="1"/>
          <p:nvPr/>
        </p:nvSpPr>
        <p:spPr>
          <a:xfrm>
            <a:off x="3081978" y="1816658"/>
            <a:ext cx="648929" cy="1569660"/>
          </a:xfrm>
          <a:prstGeom prst="rect">
            <a:avLst/>
          </a:prstGeom>
          <a:noFill/>
        </p:spPr>
        <p:txBody>
          <a:bodyPr wrap="square" rtlCol="0">
            <a:spAutoFit/>
          </a:bodyPr>
          <a:lstStyle/>
          <a:p>
            <a:r>
              <a:rPr lang="en-US" sz="9600" dirty="0" smtClean="0">
                <a:latin typeface="Times New Roman" panose="02020603050405020304" pitchFamily="18" charset="0"/>
                <a:cs typeface="Times New Roman" panose="02020603050405020304" pitchFamily="18" charset="0"/>
              </a:rPr>
              <a:t>}</a:t>
            </a:r>
            <a:endParaRPr lang="en-US" sz="9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254391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37883" y="240646"/>
            <a:ext cx="8093075" cy="1219200"/>
          </a:xfrm>
        </p:spPr>
        <p:txBody>
          <a:bodyPr>
            <a:normAutofit/>
          </a:bodyPr>
          <a:lstStyle/>
          <a:p>
            <a:pPr eaLnBrk="1" hangingPunct="1"/>
            <a:r>
              <a:rPr lang="en-US" altLang="en-US" sz="3600" dirty="0" smtClean="0">
                <a:latin typeface="Gill Sans" charset="0"/>
                <a:ea typeface="ＭＳ Ｐゴシック" pitchFamily="34" charset="-128"/>
              </a:rPr>
              <a:t>Multiple Comparisons</a:t>
            </a:r>
            <a:endParaRPr lang="en-US" altLang="en-US" sz="3600" i="1" baseline="-25000" dirty="0" smtClean="0">
              <a:latin typeface="Gill Sans" charset="0"/>
              <a:ea typeface="ＭＳ Ｐゴシック" pitchFamily="34" charset="-128"/>
            </a:endParaRPr>
          </a:p>
        </p:txBody>
      </p:sp>
      <p:sp>
        <p:nvSpPr>
          <p:cNvPr id="5" name="Rectangle 3"/>
          <p:cNvSpPr>
            <a:spLocks noGrp="1" noChangeArrowheads="1"/>
          </p:cNvSpPr>
          <p:nvPr>
            <p:ph idx="1"/>
          </p:nvPr>
        </p:nvSpPr>
        <p:spPr>
          <a:xfrm>
            <a:off x="349624" y="1667994"/>
            <a:ext cx="8471647" cy="4759700"/>
          </a:xfrm>
        </p:spPr>
        <p:txBody>
          <a:bodyPr>
            <a:noAutofit/>
          </a:bodyPr>
          <a:lstStyle/>
          <a:p>
            <a:r>
              <a:rPr lang="en-US" sz="2300" dirty="0">
                <a:latin typeface="Arial" panose="020B0604020202020204" pitchFamily="34" charset="0"/>
                <a:cs typeface="Arial" panose="020B0604020202020204" pitchFamily="34" charset="0"/>
              </a:rPr>
              <a:t>Statistical methods for dealing with multiple comparisons </a:t>
            </a:r>
            <a:r>
              <a:rPr lang="en-US" sz="2300" dirty="0" smtClean="0">
                <a:latin typeface="Arial" panose="020B0604020202020204" pitchFamily="34" charset="0"/>
                <a:cs typeface="Arial" panose="020B0604020202020204" pitchFamily="34" charset="0"/>
              </a:rPr>
              <a:t>usually </a:t>
            </a:r>
            <a:r>
              <a:rPr lang="en-US" sz="2300" dirty="0">
                <a:latin typeface="Arial" panose="020B0604020202020204" pitchFamily="34" charset="0"/>
                <a:cs typeface="Arial" panose="020B0604020202020204" pitchFamily="34" charset="0"/>
              </a:rPr>
              <a:t>have two steps</a:t>
            </a:r>
            <a:r>
              <a:rPr lang="en-US" sz="2300" dirty="0" smtClean="0">
                <a:latin typeface="Arial" panose="020B0604020202020204" pitchFamily="34" charset="0"/>
                <a:cs typeface="Arial" panose="020B0604020202020204" pitchFamily="34" charset="0"/>
              </a:rPr>
              <a:t>:</a:t>
            </a:r>
            <a:endParaRPr lang="en-US" sz="2300" dirty="0">
              <a:latin typeface="Arial" panose="020B0604020202020204" pitchFamily="34" charset="0"/>
              <a:cs typeface="Arial" panose="020B0604020202020204" pitchFamily="34" charset="0"/>
            </a:endParaRPr>
          </a:p>
          <a:p>
            <a:pPr marL="1097280" indent="-548640">
              <a:buFont typeface="+mj-lt"/>
              <a:buAutoNum type="arabicPeriod"/>
            </a:pPr>
            <a:r>
              <a:rPr lang="en-US" sz="2300" dirty="0" smtClean="0">
                <a:latin typeface="Arial" panose="020B0604020202020204" pitchFamily="34" charset="0"/>
                <a:cs typeface="Arial" panose="020B0604020202020204" pitchFamily="34" charset="0"/>
              </a:rPr>
              <a:t>An </a:t>
            </a:r>
            <a:r>
              <a:rPr lang="en-US" sz="2300" b="1" i="1" dirty="0">
                <a:solidFill>
                  <a:srgbClr val="C00000"/>
                </a:solidFill>
                <a:latin typeface="Arial" panose="020B0604020202020204" pitchFamily="34" charset="0"/>
                <a:cs typeface="Arial" panose="020B0604020202020204" pitchFamily="34" charset="0"/>
              </a:rPr>
              <a:t>overall test</a:t>
            </a:r>
            <a:r>
              <a:rPr lang="en-US" sz="2300" b="1" dirty="0">
                <a:solidFill>
                  <a:srgbClr val="C00000"/>
                </a:solidFill>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to see if there is good evidence of any </a:t>
            </a:r>
            <a:r>
              <a:rPr lang="en-US" sz="2300" dirty="0" smtClean="0">
                <a:latin typeface="Arial" panose="020B0604020202020204" pitchFamily="34" charset="0"/>
                <a:cs typeface="Arial" panose="020B0604020202020204" pitchFamily="34" charset="0"/>
              </a:rPr>
              <a:t>differences </a:t>
            </a:r>
            <a:r>
              <a:rPr lang="en-US" sz="2300" dirty="0">
                <a:latin typeface="Arial" panose="020B0604020202020204" pitchFamily="34" charset="0"/>
                <a:cs typeface="Arial" panose="020B0604020202020204" pitchFamily="34" charset="0"/>
              </a:rPr>
              <a:t>among </a:t>
            </a:r>
            <a:r>
              <a:rPr lang="en-US" sz="2300" dirty="0" smtClean="0">
                <a:latin typeface="Arial" panose="020B0604020202020204" pitchFamily="34" charset="0"/>
                <a:cs typeface="Arial" panose="020B0604020202020204" pitchFamily="34" charset="0"/>
              </a:rPr>
              <a:t>the parameters </a:t>
            </a:r>
            <a:r>
              <a:rPr lang="en-US" sz="2300" dirty="0">
                <a:latin typeface="Arial" panose="020B0604020202020204" pitchFamily="34" charset="0"/>
                <a:cs typeface="Arial" panose="020B0604020202020204" pitchFamily="34" charset="0"/>
              </a:rPr>
              <a:t>that we want to compare.</a:t>
            </a:r>
          </a:p>
          <a:p>
            <a:pPr marL="1097280" indent="-548640">
              <a:buFont typeface="+mj-lt"/>
              <a:buAutoNum type="arabicPeriod"/>
            </a:pPr>
            <a:r>
              <a:rPr lang="en-US" sz="2300" dirty="0" smtClean="0">
                <a:latin typeface="Arial" panose="020B0604020202020204" pitchFamily="34" charset="0"/>
                <a:cs typeface="Arial" panose="020B0604020202020204" pitchFamily="34" charset="0"/>
              </a:rPr>
              <a:t>A </a:t>
            </a:r>
            <a:r>
              <a:rPr lang="en-US" sz="2300" b="1" dirty="0">
                <a:solidFill>
                  <a:srgbClr val="C00000"/>
                </a:solidFill>
                <a:latin typeface="Arial" panose="020B0604020202020204" pitchFamily="34" charset="0"/>
                <a:cs typeface="Arial" panose="020B0604020202020204" pitchFamily="34" charset="0"/>
              </a:rPr>
              <a:t>detailed </a:t>
            </a:r>
            <a:r>
              <a:rPr lang="en-US" sz="2300" b="1" i="1" dirty="0">
                <a:solidFill>
                  <a:srgbClr val="C00000"/>
                </a:solidFill>
                <a:latin typeface="Arial" panose="020B0604020202020204" pitchFamily="34" charset="0"/>
                <a:cs typeface="Arial" panose="020B0604020202020204" pitchFamily="34" charset="0"/>
              </a:rPr>
              <a:t>follow-up </a:t>
            </a:r>
            <a:r>
              <a:rPr lang="en-US" sz="2300" i="1" dirty="0">
                <a:latin typeface="Arial" panose="020B0604020202020204" pitchFamily="34" charset="0"/>
                <a:cs typeface="Arial" panose="020B0604020202020204" pitchFamily="34" charset="0"/>
              </a:rPr>
              <a:t>analysis</a:t>
            </a:r>
            <a:r>
              <a:rPr lang="en-US" sz="2300" dirty="0">
                <a:latin typeface="Arial" panose="020B0604020202020204" pitchFamily="34" charset="0"/>
                <a:cs typeface="Arial" panose="020B0604020202020204" pitchFamily="34" charset="0"/>
              </a:rPr>
              <a:t> to decide which of the parameters </a:t>
            </a:r>
            <a:r>
              <a:rPr lang="en-US" sz="2300" dirty="0" smtClean="0">
                <a:latin typeface="Arial" panose="020B0604020202020204" pitchFamily="34" charset="0"/>
                <a:cs typeface="Arial" panose="020B0604020202020204" pitchFamily="34" charset="0"/>
              </a:rPr>
              <a:t>differ </a:t>
            </a:r>
            <a:r>
              <a:rPr lang="en-US" sz="2300" dirty="0">
                <a:latin typeface="Arial" panose="020B0604020202020204" pitchFamily="34" charset="0"/>
                <a:cs typeface="Arial" panose="020B0604020202020204" pitchFamily="34" charset="0"/>
              </a:rPr>
              <a:t>and </a:t>
            </a:r>
            <a:r>
              <a:rPr lang="en-US" sz="2300" dirty="0" smtClean="0">
                <a:latin typeface="Arial" panose="020B0604020202020204" pitchFamily="34" charset="0"/>
                <a:cs typeface="Arial" panose="020B0604020202020204" pitchFamily="34" charset="0"/>
              </a:rPr>
              <a:t>to estimate </a:t>
            </a:r>
            <a:r>
              <a:rPr lang="en-US" sz="2300" dirty="0">
                <a:latin typeface="Arial" panose="020B0604020202020204" pitchFamily="34" charset="0"/>
                <a:cs typeface="Arial" panose="020B0604020202020204" pitchFamily="34" charset="0"/>
              </a:rPr>
              <a:t>how large the </a:t>
            </a:r>
            <a:r>
              <a:rPr lang="en-US" sz="2300" dirty="0" smtClean="0">
                <a:latin typeface="Arial" panose="020B0604020202020204" pitchFamily="34" charset="0"/>
                <a:cs typeface="Arial" panose="020B0604020202020204" pitchFamily="34" charset="0"/>
              </a:rPr>
              <a:t>differences </a:t>
            </a:r>
            <a:r>
              <a:rPr lang="en-US" sz="2300" dirty="0">
                <a:latin typeface="Arial" panose="020B0604020202020204" pitchFamily="34" charset="0"/>
                <a:cs typeface="Arial" panose="020B0604020202020204" pitchFamily="34" charset="0"/>
              </a:rPr>
              <a:t>are.</a:t>
            </a:r>
          </a:p>
          <a:p>
            <a:r>
              <a:rPr lang="en-US" sz="2300" dirty="0">
                <a:latin typeface="Arial" panose="020B0604020202020204" pitchFamily="34" charset="0"/>
                <a:cs typeface="Arial" panose="020B0604020202020204" pitchFamily="34" charset="0"/>
              </a:rPr>
              <a:t>The overall test, though more complex than the tests we have met to this </a:t>
            </a:r>
            <a:r>
              <a:rPr lang="en-US" sz="2300" dirty="0" smtClean="0">
                <a:latin typeface="Arial" panose="020B0604020202020204" pitchFamily="34" charset="0"/>
                <a:cs typeface="Arial" panose="020B0604020202020204" pitchFamily="34" charset="0"/>
              </a:rPr>
              <a:t>point, is </a:t>
            </a:r>
            <a:r>
              <a:rPr lang="en-US" sz="2300" dirty="0">
                <a:latin typeface="Arial" panose="020B0604020202020204" pitchFamily="34" charset="0"/>
                <a:cs typeface="Arial" panose="020B0604020202020204" pitchFamily="34" charset="0"/>
              </a:rPr>
              <a:t>reasonably straightforward. Formal follow-up analysis can be quite elaborate. </a:t>
            </a:r>
            <a:r>
              <a:rPr lang="en-US" sz="2300" dirty="0" smtClean="0">
                <a:latin typeface="Arial" panose="020B0604020202020204" pitchFamily="34" charset="0"/>
                <a:cs typeface="Arial" panose="020B0604020202020204" pitchFamily="34" charset="0"/>
              </a:rPr>
              <a:t>We will </a:t>
            </a:r>
            <a:r>
              <a:rPr lang="en-US" sz="2300" dirty="0">
                <a:solidFill>
                  <a:srgbClr val="C00000"/>
                </a:solidFill>
                <a:latin typeface="Arial" panose="020B0604020202020204" pitchFamily="34" charset="0"/>
                <a:cs typeface="Arial" panose="020B0604020202020204" pitchFamily="34" charset="0"/>
              </a:rPr>
              <a:t>concentrate on the overall test</a:t>
            </a:r>
            <a:r>
              <a:rPr lang="en-US" sz="2300" dirty="0">
                <a:latin typeface="Arial" panose="020B0604020202020204" pitchFamily="34" charset="0"/>
                <a:cs typeface="Arial" panose="020B0604020202020204" pitchFamily="34" charset="0"/>
              </a:rPr>
              <a:t> and use data analysis to describe in detail </a:t>
            </a:r>
            <a:r>
              <a:rPr lang="en-US" sz="2300" dirty="0" smtClean="0">
                <a:latin typeface="Arial" panose="020B0604020202020204" pitchFamily="34" charset="0"/>
                <a:cs typeface="Arial" panose="020B0604020202020204" pitchFamily="34" charset="0"/>
              </a:rPr>
              <a:t>the nature </a:t>
            </a:r>
            <a:r>
              <a:rPr lang="en-US" sz="2300" dirty="0">
                <a:latin typeface="Arial" panose="020B0604020202020204" pitchFamily="34" charset="0"/>
                <a:cs typeface="Arial" panose="020B0604020202020204" pitchFamily="34" charset="0"/>
              </a:rPr>
              <a:t>of the </a:t>
            </a:r>
            <a:r>
              <a:rPr lang="en-US" sz="2300" dirty="0" smtClean="0">
                <a:latin typeface="Arial" panose="020B0604020202020204" pitchFamily="34" charset="0"/>
                <a:cs typeface="Arial" panose="020B0604020202020204" pitchFamily="34" charset="0"/>
              </a:rPr>
              <a:t>differences</a:t>
            </a:r>
            <a:r>
              <a:rPr lang="en-US" sz="23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3648871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97542" y="280987"/>
            <a:ext cx="7772400" cy="1219200"/>
          </a:xfrm>
        </p:spPr>
        <p:txBody>
          <a:bodyPr/>
          <a:lstStyle/>
          <a:p>
            <a:pPr eaLnBrk="1" hangingPunct="1"/>
            <a:r>
              <a:rPr lang="en-US" altLang="en-US" sz="3600" dirty="0" smtClean="0">
                <a:latin typeface="Arial" pitchFamily="34" charset="0"/>
                <a:ea typeface="ＭＳ Ｐゴシック" pitchFamily="34" charset="-128"/>
                <a:cs typeface="Arial" pitchFamily="34" charset="0"/>
              </a:rPr>
              <a:t>The Analysis of Variance </a:t>
            </a:r>
            <a:r>
              <a:rPr lang="en-US" altLang="en-US" sz="3600" i="1" dirty="0" smtClean="0">
                <a:latin typeface="Arial" pitchFamily="34" charset="0"/>
                <a:ea typeface="ＭＳ Ｐゴシック" pitchFamily="34" charset="-128"/>
                <a:cs typeface="Arial" pitchFamily="34" charset="0"/>
              </a:rPr>
              <a:t>F</a:t>
            </a:r>
            <a:r>
              <a:rPr lang="en-US" altLang="en-US" sz="3600" dirty="0" smtClean="0">
                <a:latin typeface="Arial" pitchFamily="34" charset="0"/>
                <a:ea typeface="ＭＳ Ｐゴシック" pitchFamily="34" charset="-128"/>
                <a:cs typeface="Arial" pitchFamily="34" charset="0"/>
              </a:rPr>
              <a:t> test</a:t>
            </a:r>
          </a:p>
        </p:txBody>
      </p:sp>
      <mc:AlternateContent xmlns:mc="http://schemas.openxmlformats.org/markup-compatibility/2006" xmlns:a14="http://schemas.microsoft.com/office/drawing/2010/main">
        <mc:Choice Requires="a14">
          <p:sp>
            <p:nvSpPr>
              <p:cNvPr id="5" name="Rectangle 3"/>
              <p:cNvSpPr>
                <a:spLocks noGrp="1" noChangeArrowheads="1"/>
              </p:cNvSpPr>
              <p:nvPr>
                <p:ph idx="1"/>
              </p:nvPr>
            </p:nvSpPr>
            <p:spPr>
              <a:xfrm>
                <a:off x="349624" y="1681441"/>
                <a:ext cx="8229599" cy="5010150"/>
              </a:xfrm>
            </p:spPr>
            <p:txBody>
              <a:bodyPr>
                <a:normAutofit fontScale="92500" lnSpcReduction="10000"/>
              </a:bodyPr>
              <a:lstStyle/>
              <a:p>
                <a:pPr>
                  <a:spcBef>
                    <a:spcPts val="1200"/>
                  </a:spcBef>
                  <a:spcAft>
                    <a:spcPts val="600"/>
                  </a:spcAft>
                </a:pPr>
                <a:r>
                  <a:rPr lang="en-US" sz="2800" dirty="0" smtClean="0">
                    <a:latin typeface="Arial" panose="020B0604020202020204" pitchFamily="34" charset="0"/>
                    <a:cs typeface="Arial" panose="020B0604020202020204" pitchFamily="34" charset="0"/>
                  </a:rPr>
                  <a:t>We want to test the null hypothesis that there are no differences among the means of the populations.</a:t>
                </a:r>
              </a:p>
              <a:p>
                <a:pPr marL="68580" indent="0" algn="ctr">
                  <a:spcBef>
                    <a:spcPts val="1200"/>
                  </a:spcBef>
                  <a:spcAft>
                    <a:spcPts val="600"/>
                  </a:spcAft>
                  <a:buNone/>
                </a:pPr>
                <a14:m>
                  <m:oMath xmlns:m="http://schemas.openxmlformats.org/officeDocument/2006/math">
                    <m:sSub>
                      <m:sSubPr>
                        <m:ctrlPr>
                          <a:rPr lang="en-US" altLang="en-US" sz="2800" i="1">
                            <a:latin typeface="Cambria Math"/>
                          </a:rPr>
                        </m:ctrlPr>
                      </m:sSubPr>
                      <m:e>
                        <m:r>
                          <a:rPr lang="en-US" altLang="en-US" sz="2800" i="1">
                            <a:latin typeface="Cambria Math"/>
                          </a:rPr>
                          <m:t>𝐻</m:t>
                        </m:r>
                      </m:e>
                      <m:sub>
                        <m:r>
                          <a:rPr lang="en-US" altLang="en-US" sz="2800" i="1">
                            <a:latin typeface="Cambria Math"/>
                          </a:rPr>
                          <m:t>0</m:t>
                        </m:r>
                      </m:sub>
                    </m:sSub>
                    <m:r>
                      <a:rPr lang="en-US" altLang="en-US" sz="2800" b="0" i="1" smtClean="0">
                        <a:latin typeface="Cambria Math"/>
                      </a:rPr>
                      <m:t>: </m:t>
                    </m:r>
                    <m:sSub>
                      <m:sSubPr>
                        <m:ctrlPr>
                          <a:rPr lang="en-US" altLang="en-US" sz="2800" b="0" i="1" smtClean="0">
                            <a:latin typeface="Cambria Math"/>
                          </a:rPr>
                        </m:ctrlPr>
                      </m:sSubPr>
                      <m:e>
                        <m:r>
                          <a:rPr lang="en-US" altLang="en-US" sz="2800" b="0" i="1" smtClean="0">
                            <a:latin typeface="Cambria Math"/>
                            <a:ea typeface="Cambria Math"/>
                          </a:rPr>
                          <m:t>𝜇</m:t>
                        </m:r>
                      </m:e>
                      <m:sub>
                        <m:r>
                          <a:rPr lang="en-US" altLang="en-US" sz="2800" b="0" i="1" smtClean="0">
                            <a:latin typeface="Cambria Math"/>
                          </a:rPr>
                          <m:t>1</m:t>
                        </m:r>
                      </m:sub>
                    </m:sSub>
                    <m:r>
                      <a:rPr lang="en-US" altLang="en-US" sz="2800" b="0" i="1" smtClean="0">
                        <a:latin typeface="Cambria Math"/>
                      </a:rPr>
                      <m:t>=</m:t>
                    </m:r>
                    <m:sSub>
                      <m:sSubPr>
                        <m:ctrlPr>
                          <a:rPr lang="en-US" altLang="en-US" sz="2800" i="1">
                            <a:latin typeface="Cambria Math"/>
                          </a:rPr>
                        </m:ctrlPr>
                      </m:sSubPr>
                      <m:e>
                        <m:r>
                          <a:rPr lang="en-US" altLang="en-US" sz="2800" i="1">
                            <a:latin typeface="Cambria Math"/>
                            <a:ea typeface="Cambria Math"/>
                          </a:rPr>
                          <m:t>𝜇</m:t>
                        </m:r>
                      </m:e>
                      <m:sub>
                        <m:r>
                          <a:rPr lang="en-US" altLang="en-US" sz="2800" b="0" i="1" smtClean="0">
                            <a:latin typeface="Cambria Math"/>
                            <a:ea typeface="Cambria Math"/>
                          </a:rPr>
                          <m:t>2</m:t>
                        </m:r>
                      </m:sub>
                    </m:sSub>
                    <m:r>
                      <a:rPr lang="en-US" altLang="en-US" sz="2800" i="1">
                        <a:latin typeface="Cambria Math"/>
                      </a:rPr>
                      <m:t>=</m:t>
                    </m:r>
                  </m:oMath>
                </a14:m>
                <a:r>
                  <a:rPr lang="en-US" altLang="en-US" sz="2800" dirty="0"/>
                  <a:t> </a:t>
                </a:r>
                <a14:m>
                  <m:oMath xmlns:m="http://schemas.openxmlformats.org/officeDocument/2006/math">
                    <m:sSub>
                      <m:sSubPr>
                        <m:ctrlPr>
                          <a:rPr lang="en-US" altLang="en-US" sz="2800" i="1">
                            <a:latin typeface="Cambria Math"/>
                          </a:rPr>
                        </m:ctrlPr>
                      </m:sSubPr>
                      <m:e>
                        <m:r>
                          <a:rPr lang="en-US" altLang="en-US" sz="2800" i="1">
                            <a:latin typeface="Cambria Math"/>
                            <a:ea typeface="Cambria Math"/>
                          </a:rPr>
                          <m:t>𝜇</m:t>
                        </m:r>
                      </m:e>
                      <m:sub>
                        <m:r>
                          <a:rPr lang="en-US" altLang="en-US" sz="2800" b="0" i="1" smtClean="0">
                            <a:latin typeface="Cambria Math"/>
                            <a:ea typeface="Cambria Math"/>
                          </a:rPr>
                          <m:t>3</m:t>
                        </m:r>
                      </m:sub>
                    </m:sSub>
                  </m:oMath>
                </a14:m>
                <a:endParaRPr lang="en-US" altLang="en-US" sz="2800" dirty="0"/>
              </a:p>
              <a:p>
                <a:pPr>
                  <a:spcBef>
                    <a:spcPts val="1200"/>
                  </a:spcBef>
                  <a:spcAft>
                    <a:spcPts val="600"/>
                  </a:spcAft>
                </a:pPr>
                <a:r>
                  <a:rPr lang="en-US" sz="2800" dirty="0">
                    <a:latin typeface="Arial" panose="020B0604020202020204" pitchFamily="34" charset="0"/>
                    <a:cs typeface="Arial" panose="020B0604020202020204" pitchFamily="34" charset="0"/>
                  </a:rPr>
                  <a:t>The basic conditions for </a:t>
                </a:r>
                <a:r>
                  <a:rPr lang="en-US" sz="2800" dirty="0" smtClean="0">
                    <a:latin typeface="Arial" panose="020B0604020202020204" pitchFamily="34" charset="0"/>
                    <a:cs typeface="Arial" panose="020B0604020202020204" pitchFamily="34" charset="0"/>
                  </a:rPr>
                  <a:t>inference are </a:t>
                </a:r>
                <a:r>
                  <a:rPr lang="en-US" sz="2800" dirty="0">
                    <a:latin typeface="Arial" panose="020B0604020202020204" pitchFamily="34" charset="0"/>
                    <a:cs typeface="Arial" panose="020B0604020202020204" pitchFamily="34" charset="0"/>
                  </a:rPr>
                  <a:t>that we have random </a:t>
                </a:r>
                <a:r>
                  <a:rPr lang="en-US" sz="2800" dirty="0" smtClean="0">
                    <a:latin typeface="Arial" panose="020B0604020202020204" pitchFamily="34" charset="0"/>
                    <a:cs typeface="Arial" panose="020B0604020202020204" pitchFamily="34" charset="0"/>
                  </a:rPr>
                  <a:t>samples from </a:t>
                </a:r>
                <a:r>
                  <a:rPr lang="en-US" sz="2800" dirty="0">
                    <a:latin typeface="Arial" panose="020B0604020202020204" pitchFamily="34" charset="0"/>
                    <a:cs typeface="Arial" panose="020B0604020202020204" pitchFamily="34" charset="0"/>
                  </a:rPr>
                  <a:t>the three populations and that </a:t>
                </a:r>
                <a:r>
                  <a:rPr lang="en-US" sz="2800" dirty="0" smtClean="0">
                    <a:latin typeface="Arial" panose="020B0604020202020204" pitchFamily="34" charset="0"/>
                    <a:cs typeface="Arial" panose="020B0604020202020204" pitchFamily="34" charset="0"/>
                  </a:rPr>
                  <a:t>flower </a:t>
                </a:r>
                <a:r>
                  <a:rPr lang="en-US" sz="2800" dirty="0">
                    <a:latin typeface="Arial" panose="020B0604020202020204" pitchFamily="34" charset="0"/>
                    <a:cs typeface="Arial" panose="020B0604020202020204" pitchFamily="34" charset="0"/>
                  </a:rPr>
                  <a:t>lengths </a:t>
                </a:r>
                <a:r>
                  <a:rPr lang="en-US" sz="2800" dirty="0" smtClean="0">
                    <a:latin typeface="Arial" panose="020B0604020202020204" pitchFamily="34" charset="0"/>
                    <a:cs typeface="Arial" panose="020B0604020202020204" pitchFamily="34" charset="0"/>
                  </a:rPr>
                  <a:t>(in our example) are </a:t>
                </a:r>
                <a:r>
                  <a:rPr lang="en-US" sz="2800" dirty="0">
                    <a:latin typeface="Arial" panose="020B0604020202020204" pitchFamily="34" charset="0"/>
                    <a:cs typeface="Arial" panose="020B0604020202020204" pitchFamily="34" charset="0"/>
                  </a:rPr>
                  <a:t>Normally distributed in </a:t>
                </a:r>
                <a:r>
                  <a:rPr lang="en-US" sz="2800" dirty="0" smtClean="0">
                    <a:latin typeface="Arial" panose="020B0604020202020204" pitchFamily="34" charset="0"/>
                    <a:cs typeface="Arial" panose="020B0604020202020204" pitchFamily="34" charset="0"/>
                  </a:rPr>
                  <a:t>each population.</a:t>
                </a:r>
              </a:p>
              <a:p>
                <a:pPr>
                  <a:spcBef>
                    <a:spcPts val="1200"/>
                  </a:spcBef>
                  <a:spcAft>
                    <a:spcPts val="600"/>
                  </a:spcAft>
                </a:pPr>
                <a:r>
                  <a:rPr lang="en-US" sz="2800" dirty="0">
                    <a:latin typeface="Arial" panose="020B0604020202020204" pitchFamily="34" charset="0"/>
                    <a:cs typeface="Arial" panose="020B0604020202020204" pitchFamily="34" charset="0"/>
                  </a:rPr>
                  <a:t>The alternative hypothesis is that there is some difference. That is, not all means are equal. </a:t>
                </a:r>
                <a:endParaRPr lang="en-US" sz="2800" dirty="0" smtClean="0">
                  <a:latin typeface="Arial" panose="020B0604020202020204" pitchFamily="34" charset="0"/>
                  <a:cs typeface="Arial" panose="020B0604020202020204" pitchFamily="34" charset="0"/>
                </a:endParaRPr>
              </a:p>
              <a:p>
                <a:pPr marL="68580" indent="0" algn="ctr">
                  <a:spcBef>
                    <a:spcPts val="1200"/>
                  </a:spcBef>
                  <a:spcAft>
                    <a:spcPts val="600"/>
                  </a:spcAft>
                  <a:buNone/>
                </a:pPr>
                <a14:m>
                  <m:oMath xmlns:m="http://schemas.openxmlformats.org/officeDocument/2006/math">
                    <m:sSub>
                      <m:sSubPr>
                        <m:ctrlPr>
                          <a:rPr lang="en-US" altLang="en-US" sz="2800" i="1">
                            <a:latin typeface="Cambria Math"/>
                          </a:rPr>
                        </m:ctrlPr>
                      </m:sSubPr>
                      <m:e>
                        <m:r>
                          <a:rPr lang="en-US" altLang="en-US" sz="2800" i="1">
                            <a:latin typeface="Cambria Math"/>
                          </a:rPr>
                          <m:t>𝐻</m:t>
                        </m:r>
                      </m:e>
                      <m:sub>
                        <m:r>
                          <a:rPr lang="en-US" altLang="en-US" sz="2800" b="0" i="1" smtClean="0">
                            <a:latin typeface="Cambria Math"/>
                          </a:rPr>
                          <m:t>𝑎</m:t>
                        </m:r>
                      </m:sub>
                    </m:sSub>
                    <m:r>
                      <a:rPr lang="en-US" altLang="en-US" sz="2800" i="1">
                        <a:latin typeface="Cambria Math"/>
                      </a:rPr>
                      <m:t>: </m:t>
                    </m:r>
                    <m:sSub>
                      <m:sSubPr>
                        <m:ctrlPr>
                          <a:rPr lang="en-US" altLang="en-US" sz="2800" i="1">
                            <a:latin typeface="Cambria Math"/>
                          </a:rPr>
                        </m:ctrlPr>
                      </m:sSubPr>
                      <m:e>
                        <m:r>
                          <m:rPr>
                            <m:nor/>
                          </m:rPr>
                          <a:rPr lang="en-US" altLang="en-US" sz="2800" b="0" i="0" smtClean="0">
                            <a:latin typeface="Cambria Math"/>
                          </a:rPr>
                          <m:t>not</m:t>
                        </m:r>
                        <m:r>
                          <m:rPr>
                            <m:nor/>
                          </m:rPr>
                          <a:rPr lang="en-US" altLang="en-US" sz="2800" b="0" i="0" smtClean="0">
                            <a:latin typeface="Cambria Math"/>
                          </a:rPr>
                          <m:t> </m:t>
                        </m:r>
                        <m:r>
                          <m:rPr>
                            <m:nor/>
                          </m:rPr>
                          <a:rPr lang="en-US" altLang="en-US" sz="2800" b="0" i="0" smtClean="0">
                            <a:latin typeface="Cambria Math"/>
                          </a:rPr>
                          <m:t>all</m:t>
                        </m:r>
                        <m:r>
                          <m:rPr>
                            <m:nor/>
                          </m:rPr>
                          <a:rPr lang="en-US" altLang="en-US" sz="2800" b="0" i="0" smtClean="0">
                            <a:latin typeface="Cambria Math"/>
                          </a:rPr>
                          <m:t> </m:t>
                        </m:r>
                        <m:r>
                          <m:rPr>
                            <m:nor/>
                          </m:rPr>
                          <a:rPr lang="en-US" altLang="en-US" sz="2800" b="0" i="0" smtClean="0">
                            <a:latin typeface="Cambria Math"/>
                          </a:rPr>
                          <m:t>of</m:t>
                        </m:r>
                        <m:r>
                          <a:rPr lang="en-US" altLang="en-US" sz="2800" b="0" i="1" smtClean="0">
                            <a:latin typeface="Cambria Math"/>
                          </a:rPr>
                          <m:t> </m:t>
                        </m:r>
                        <m:r>
                          <a:rPr lang="en-US" altLang="en-US" sz="2800" i="1">
                            <a:latin typeface="Cambria Math"/>
                            <a:ea typeface="Cambria Math"/>
                          </a:rPr>
                          <m:t>𝜇</m:t>
                        </m:r>
                      </m:e>
                      <m:sub>
                        <m:r>
                          <a:rPr lang="en-US" altLang="en-US" sz="2800" i="1">
                            <a:latin typeface="Cambria Math"/>
                          </a:rPr>
                          <m:t>1</m:t>
                        </m:r>
                      </m:sub>
                    </m:sSub>
                    <m:r>
                      <a:rPr lang="en-US" altLang="en-US" sz="2800" b="0" i="1" smtClean="0">
                        <a:latin typeface="Cambria Math"/>
                      </a:rPr>
                      <m:t>,  </m:t>
                    </m:r>
                    <m:sSub>
                      <m:sSubPr>
                        <m:ctrlPr>
                          <a:rPr lang="en-US" altLang="en-US" sz="2800" i="1">
                            <a:latin typeface="Cambria Math"/>
                          </a:rPr>
                        </m:ctrlPr>
                      </m:sSubPr>
                      <m:e>
                        <m:r>
                          <a:rPr lang="en-US" altLang="en-US" sz="2800" i="1">
                            <a:latin typeface="Cambria Math"/>
                            <a:ea typeface="Cambria Math"/>
                          </a:rPr>
                          <m:t>𝜇</m:t>
                        </m:r>
                      </m:e>
                      <m:sub>
                        <m:r>
                          <a:rPr lang="en-US" altLang="en-US" sz="2800" i="1">
                            <a:latin typeface="Cambria Math"/>
                            <a:ea typeface="Cambria Math"/>
                          </a:rPr>
                          <m:t>2</m:t>
                        </m:r>
                      </m:sub>
                    </m:sSub>
                    <m:r>
                      <a:rPr lang="en-US" altLang="en-US" sz="2800" b="0" i="1" smtClean="0">
                        <a:latin typeface="Cambria Math"/>
                        <a:ea typeface="Cambria Math"/>
                      </a:rPr>
                      <m:t>,  </m:t>
                    </m:r>
                    <m:r>
                      <m:rPr>
                        <m:nor/>
                      </m:rPr>
                      <a:rPr lang="en-US" altLang="en-US" sz="2800" b="0" i="0" smtClean="0">
                        <a:latin typeface="Cambria Math"/>
                        <a:ea typeface="Cambria Math"/>
                      </a:rPr>
                      <m:t>and</m:t>
                    </m:r>
                    <m:r>
                      <a:rPr lang="en-US" altLang="en-US" sz="2800" b="0" i="1" smtClean="0">
                        <a:latin typeface="Cambria Math"/>
                        <a:ea typeface="Cambria Math"/>
                      </a:rPr>
                      <m:t> </m:t>
                    </m:r>
                  </m:oMath>
                </a14:m>
                <a:r>
                  <a:rPr lang="en-US" altLang="en-US" sz="2800" dirty="0"/>
                  <a:t> </a:t>
                </a:r>
                <a14:m>
                  <m:oMath xmlns:m="http://schemas.openxmlformats.org/officeDocument/2006/math">
                    <m:sSub>
                      <m:sSubPr>
                        <m:ctrlPr>
                          <a:rPr lang="en-US" altLang="en-US" sz="2800" i="1">
                            <a:latin typeface="Cambria Math"/>
                          </a:rPr>
                        </m:ctrlPr>
                      </m:sSubPr>
                      <m:e>
                        <m:r>
                          <a:rPr lang="en-US" altLang="en-US" sz="2800" i="1">
                            <a:latin typeface="Cambria Math"/>
                            <a:ea typeface="Cambria Math"/>
                          </a:rPr>
                          <m:t>𝜇</m:t>
                        </m:r>
                      </m:e>
                      <m:sub>
                        <m:r>
                          <a:rPr lang="en-US" altLang="en-US" sz="2800" i="1">
                            <a:latin typeface="Cambria Math"/>
                            <a:ea typeface="Cambria Math"/>
                          </a:rPr>
                          <m:t>3</m:t>
                        </m:r>
                      </m:sub>
                    </m:sSub>
                    <m:r>
                      <a:rPr lang="en-US" altLang="en-US" sz="2800" b="0" i="1" smtClean="0">
                        <a:latin typeface="Cambria Math"/>
                        <a:ea typeface="Cambria Math"/>
                      </a:rPr>
                      <m:t> </m:t>
                    </m:r>
                    <m:r>
                      <m:rPr>
                        <m:nor/>
                      </m:rPr>
                      <a:rPr lang="en-US" altLang="en-US" sz="2800" b="0" i="0" smtClean="0">
                        <a:latin typeface="Cambria Math"/>
                        <a:ea typeface="Cambria Math"/>
                      </a:rPr>
                      <m:t>are</m:t>
                    </m:r>
                    <m:r>
                      <m:rPr>
                        <m:nor/>
                      </m:rPr>
                      <a:rPr lang="en-US" altLang="en-US" sz="2800" b="0" i="0" smtClean="0">
                        <a:latin typeface="Cambria Math"/>
                        <a:ea typeface="Cambria Math"/>
                      </a:rPr>
                      <m:t> </m:t>
                    </m:r>
                    <m:r>
                      <m:rPr>
                        <m:nor/>
                      </m:rPr>
                      <a:rPr lang="en-US" altLang="en-US" sz="2800" b="0" i="0" smtClean="0">
                        <a:latin typeface="Cambria Math"/>
                        <a:ea typeface="Cambria Math"/>
                      </a:rPr>
                      <m:t>equal</m:t>
                    </m:r>
                  </m:oMath>
                </a14:m>
                <a:endParaRPr lang="en-US" sz="2800" dirty="0" smtClean="0">
                  <a:latin typeface="Arial" panose="020B0604020202020204" pitchFamily="34" charset="0"/>
                  <a:cs typeface="Arial" panose="020B0604020202020204" pitchFamily="34" charset="0"/>
                </a:endParaRPr>
              </a:p>
              <a:p>
                <a:endParaRPr lang="en-US" sz="3600" dirty="0">
                  <a:latin typeface="Arial" panose="020B0604020202020204" pitchFamily="34" charset="0"/>
                  <a:cs typeface="Arial" panose="020B0604020202020204" pitchFamily="34" charset="0"/>
                </a:endParaRPr>
              </a:p>
            </p:txBody>
          </p:sp>
        </mc:Choice>
        <mc:Fallback xmlns="">
          <p:sp>
            <p:nvSpPr>
              <p:cNvPr id="5" name="Rectangle 3"/>
              <p:cNvSpPr>
                <a:spLocks noGrp="1" noRot="1" noChangeAspect="1" noMove="1" noResize="1" noEditPoints="1" noAdjustHandles="1" noChangeArrowheads="1" noChangeShapeType="1" noTextEdit="1"/>
              </p:cNvSpPr>
              <p:nvPr>
                <p:ph idx="1"/>
              </p:nvPr>
            </p:nvSpPr>
            <p:spPr>
              <a:xfrm>
                <a:off x="349624" y="1681441"/>
                <a:ext cx="8229599" cy="5010150"/>
              </a:xfrm>
              <a:blipFill rotWithShape="0">
                <a:blip r:embed="rId3"/>
                <a:stretch>
                  <a:fillRect l="-889" t="-1946" r="-1185"/>
                </a:stretch>
              </a:blipFill>
            </p:spPr>
            <p:txBody>
              <a:bodyPr/>
              <a:lstStyle/>
              <a:p>
                <a:r>
                  <a:rPr lang="en-US">
                    <a:noFill/>
                  </a:rPr>
                  <a:t> </a:t>
                </a:r>
              </a:p>
            </p:txBody>
          </p:sp>
        </mc:Fallback>
      </mc:AlternateContent>
    </p:spTree>
    <p:extLst>
      <p:ext uri="{BB962C8B-B14F-4D97-AF65-F5344CB8AC3E}">
        <p14:creationId xmlns:p14="http://schemas.microsoft.com/office/powerpoint/2010/main" val="124818618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6731</TotalTime>
  <Words>2570</Words>
  <Application>Microsoft Office PowerPoint</Application>
  <PresentationFormat>On-screen Show (4:3)</PresentationFormat>
  <Paragraphs>276</Paragraphs>
  <Slides>26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Flow</vt:lpstr>
      <vt:lpstr>Equation</vt:lpstr>
      <vt:lpstr>CHAPTER 27: One-Way Analysis of Variance: Comparing Several Means</vt:lpstr>
      <vt:lpstr>In Chapter 27, We Cover …</vt:lpstr>
      <vt:lpstr>Introduction</vt:lpstr>
      <vt:lpstr>Comparing Several Means</vt:lpstr>
      <vt:lpstr>Comparing Several Means</vt:lpstr>
      <vt:lpstr>Comparing Several Means</vt:lpstr>
      <vt:lpstr>Comparing Several Means</vt:lpstr>
      <vt:lpstr>Multiple Comparisons</vt:lpstr>
      <vt:lpstr>The Analysis of Variance F test</vt:lpstr>
      <vt:lpstr>The Analysis of Variance F test</vt:lpstr>
      <vt:lpstr>The Idea of Analysis of Variance</vt:lpstr>
      <vt:lpstr>The Idea of Analysis of Variance</vt:lpstr>
      <vt:lpstr>The ANOVA F Statistic</vt:lpstr>
      <vt:lpstr>Conditions for ANOVA</vt:lpstr>
      <vt:lpstr>F Distributions and Degrees of Freedom</vt:lpstr>
      <vt:lpstr>F Distributions and Degrees of Freedom*</vt:lpstr>
      <vt:lpstr>F Distributions and Degrees of Freedom</vt:lpstr>
      <vt:lpstr>Some Details of ANOVA*</vt:lpstr>
      <vt:lpstr>Some Details of ANOVA*</vt:lpstr>
      <vt:lpstr>Some Details of ANOVA*</vt:lpstr>
      <vt:lpstr>One-way ANOVA in Excel</vt:lpstr>
      <vt:lpstr>ANOVA Output in Excel: Tropical Flowers</vt:lpstr>
      <vt:lpstr>ANOVA Confidence Interval</vt:lpstr>
      <vt:lpstr>Example of ANOVA Confidence Interval</vt:lpstr>
      <vt:lpstr>  `95% confidence intervals:</vt:lpstr>
      <vt:lpstr>PowerPoint Presentation</vt:lpstr>
    </vt:vector>
  </TitlesOfParts>
  <Company>ISD 194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  Getting Started</dc:title>
  <dc:creator>drmark.gebert@gmail.com</dc:creator>
  <cp:lastModifiedBy>Anzhi Li</cp:lastModifiedBy>
  <cp:revision>504</cp:revision>
  <dcterms:created xsi:type="dcterms:W3CDTF">2011-07-11T00:21:16Z</dcterms:created>
  <dcterms:modified xsi:type="dcterms:W3CDTF">2015-11-17T14:19:25Z</dcterms:modified>
</cp:coreProperties>
</file>