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62" r:id="rId2"/>
    <p:sldId id="257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C8121-7F66-4A26-A504-434E086D7344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0DF3B-0540-4C87-90C8-D60F61C11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7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8B44352-8BD5-4D0D-A170-EA5402EB7D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Berlin Sans FB" pitchFamily="34" charset="0"/>
              </a:rPr>
              <a:t>	Table </a:t>
            </a:r>
            <a:r>
              <a:rPr lang="en-US" sz="3600" dirty="0" smtClean="0">
                <a:latin typeface="Berlin Sans FB" pitchFamily="34" charset="0"/>
              </a:rPr>
              <a:t>A &amp; Its Applications</a:t>
            </a:r>
            <a:br>
              <a:rPr lang="en-US" sz="3600" dirty="0" smtClean="0">
                <a:latin typeface="Berlin Sans FB" pitchFamily="34" charset="0"/>
              </a:rPr>
            </a:br>
            <a:r>
              <a:rPr lang="en-US" sz="3600" dirty="0">
                <a:latin typeface="Berlin Sans FB" pitchFamily="34" charset="0"/>
              </a:rPr>
              <a:t> </a:t>
            </a:r>
            <a:r>
              <a:rPr lang="en-US" sz="3600" dirty="0" smtClean="0">
                <a:latin typeface="Berlin Sans FB" pitchFamily="34" charset="0"/>
              </a:rPr>
              <a:t>	 </a:t>
            </a:r>
            <a:r>
              <a:rPr lang="en-US" sz="3600" dirty="0" smtClean="0">
                <a:latin typeface="Berlin Sans FB" pitchFamily="34" charset="0"/>
              </a:rPr>
              <a:t>- The entry in Table A -</a:t>
            </a:r>
            <a:endParaRPr lang="en-US" sz="36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r>
              <a:rPr lang="en-US" sz="2200" dirty="0"/>
              <a:t>Table A is based on standard Normal distribution N(0, 1)</a:t>
            </a:r>
          </a:p>
          <a:p>
            <a:r>
              <a:rPr lang="en-US" sz="2200" dirty="0" smtClean="0"/>
              <a:t>An </a:t>
            </a:r>
            <a:r>
              <a:rPr lang="en-US" sz="2200" dirty="0" smtClean="0"/>
              <a:t>area underneath the curve, </a:t>
            </a:r>
            <a:r>
              <a:rPr lang="en-US" sz="2200" b="1" dirty="0" smtClean="0">
                <a:solidFill>
                  <a:srgbClr val="C00000"/>
                </a:solidFill>
              </a:rPr>
              <a:t>less than </a:t>
            </a:r>
            <a:r>
              <a:rPr lang="en-US" sz="2200" dirty="0" smtClean="0"/>
              <a:t>z is given in your Table A</a:t>
            </a:r>
          </a:p>
          <a:p>
            <a:pPr marL="0" indent="0">
              <a:buNone/>
            </a:pPr>
            <a:r>
              <a:rPr lang="en-US" sz="2200" dirty="0" smtClean="0"/>
              <a:t>  Table A’s </a:t>
            </a:r>
            <a:r>
              <a:rPr lang="en-US" sz="2200" dirty="0" smtClean="0"/>
              <a:t>entry is a </a:t>
            </a:r>
            <a:r>
              <a:rPr lang="en-US" sz="2200" dirty="0" smtClean="0"/>
              <a:t>probability, corresponding </a:t>
            </a:r>
            <a:r>
              <a:rPr lang="en-US" sz="2200" dirty="0" smtClean="0"/>
              <a:t>to the z-score </a:t>
            </a:r>
            <a:r>
              <a:rPr lang="en-US" sz="2200" dirty="0" smtClean="0"/>
              <a:t>value</a:t>
            </a:r>
            <a:endParaRPr lang="en-US" sz="2200" dirty="0" smtClean="0"/>
          </a:p>
          <a:p>
            <a:r>
              <a:rPr lang="en-US" sz="2200" dirty="0" smtClean="0"/>
              <a:t>Math formula:	P(z </a:t>
            </a:r>
            <a:r>
              <a:rPr lang="en-US" sz="2200" dirty="0"/>
              <a:t>≤ z</a:t>
            </a:r>
            <a:r>
              <a:rPr lang="en-US" sz="2200" baseline="-25000" dirty="0"/>
              <a:t>0</a:t>
            </a:r>
            <a:r>
              <a:rPr lang="en-US" sz="2200" dirty="0"/>
              <a:t> ) </a:t>
            </a:r>
            <a:r>
              <a:rPr lang="en-US" sz="2200" dirty="0" smtClean="0"/>
              <a:t>= </a:t>
            </a:r>
            <a:r>
              <a:rPr lang="en-US" sz="2200" dirty="0" smtClean="0"/>
              <a:t>0.XXXX</a:t>
            </a:r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2" descr="http://ebooks.bfwpub.com/ess2e/figures/3_9_b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99" y="3578543"/>
            <a:ext cx="3190875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81600" y="5334000"/>
            <a:ext cx="2752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P(z ≤ </a:t>
            </a:r>
            <a:r>
              <a:rPr lang="en-US" sz="2000" dirty="0" smtClean="0"/>
              <a:t>1.47 </a:t>
            </a:r>
            <a:r>
              <a:rPr lang="en-US" sz="2000" dirty="0"/>
              <a:t>) </a:t>
            </a:r>
            <a:r>
              <a:rPr lang="en-US" sz="2000" dirty="0" smtClean="0"/>
              <a:t>= 0.9292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065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5562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erlin Sans FB" pitchFamily="34" charset="0"/>
              </a:rPr>
              <a:t>Problem Type I</a:t>
            </a:r>
            <a:endParaRPr lang="en-US" sz="36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If</a:t>
            </a:r>
            <a:r>
              <a:rPr lang="zh-CN" altLang="en-US" sz="2800" dirty="0"/>
              <a:t> </a:t>
            </a:r>
            <a:r>
              <a:rPr lang="en-US" altLang="zh-CN" sz="2800" dirty="0" smtClean="0"/>
              <a:t>asking the probability (area) when z</a:t>
            </a:r>
            <a:r>
              <a:rPr lang="en-US" sz="2800" dirty="0"/>
              <a:t> ≤ z</a:t>
            </a:r>
            <a:r>
              <a:rPr lang="en-US" sz="2800" baseline="-25000" dirty="0"/>
              <a:t>0</a:t>
            </a:r>
            <a:r>
              <a:rPr lang="en-US" altLang="zh-CN" sz="2800" dirty="0" smtClean="0"/>
              <a:t> </a:t>
            </a:r>
          </a:p>
          <a:p>
            <a:r>
              <a:rPr lang="en-US" altLang="zh-CN" sz="2800" dirty="0" smtClean="0"/>
              <a:t>in </a:t>
            </a:r>
            <a:r>
              <a:rPr lang="en-US" altLang="zh-CN" sz="2800" dirty="0"/>
              <a:t>math language </a:t>
            </a:r>
            <a:r>
              <a:rPr lang="en-US" altLang="zh-CN" sz="2800" dirty="0" smtClean="0"/>
              <a:t>that is:</a:t>
            </a:r>
            <a:r>
              <a:rPr lang="en-US" altLang="zh-CN" sz="2800" dirty="0"/>
              <a:t>	</a:t>
            </a:r>
            <a:r>
              <a:rPr lang="en-US" altLang="zh-CN" sz="2800" dirty="0" smtClean="0"/>
              <a:t>p(</a:t>
            </a:r>
            <a:r>
              <a:rPr lang="en-US" sz="2800" dirty="0" smtClean="0"/>
              <a:t>z </a:t>
            </a:r>
            <a:r>
              <a:rPr lang="en-US" sz="2800" dirty="0"/>
              <a:t>≤ z</a:t>
            </a:r>
            <a:r>
              <a:rPr lang="en-US" sz="2800" baseline="-25000" dirty="0"/>
              <a:t>0</a:t>
            </a:r>
            <a:r>
              <a:rPr lang="en-US" sz="2800" dirty="0"/>
              <a:t>) =?</a:t>
            </a:r>
            <a:r>
              <a:rPr lang="en-US" sz="2800" baseline="-25000" dirty="0"/>
              <a:t>, </a:t>
            </a:r>
            <a:endParaRPr lang="en-US" sz="2800" dirty="0"/>
          </a:p>
          <a:p>
            <a:r>
              <a:rPr lang="en-US" sz="2800" dirty="0" smtClean="0"/>
              <a:t>checking </a:t>
            </a:r>
            <a:r>
              <a:rPr lang="en-US" sz="2800" dirty="0" smtClean="0"/>
              <a:t>Table A, based on </a:t>
            </a:r>
            <a:r>
              <a:rPr lang="en-US" sz="2800" dirty="0"/>
              <a:t>z</a:t>
            </a:r>
            <a:r>
              <a:rPr lang="en-US" sz="2800" baseline="-25000" dirty="0"/>
              <a:t>0 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to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locate the </a:t>
            </a:r>
            <a:r>
              <a:rPr lang="en-US" sz="2800" dirty="0" smtClean="0"/>
              <a:t>Table </a:t>
            </a:r>
            <a:r>
              <a:rPr lang="en-US" sz="2800" dirty="0"/>
              <a:t>A’s entry </a:t>
            </a:r>
            <a:r>
              <a:rPr lang="en-US" sz="2800" dirty="0" smtClean="0"/>
              <a:t>p</a:t>
            </a:r>
            <a:r>
              <a:rPr lang="en-US" sz="2800" baseline="-25000" dirty="0" smtClean="0"/>
              <a:t>0</a:t>
            </a:r>
            <a:endParaRPr lang="en-US" sz="2800" dirty="0"/>
          </a:p>
          <a:p>
            <a:r>
              <a:rPr lang="en-US" sz="2800" dirty="0" smtClean="0"/>
              <a:t> </a:t>
            </a:r>
            <a:r>
              <a:rPr lang="en-US" sz="2800" dirty="0" smtClean="0"/>
              <a:t>For </a:t>
            </a:r>
            <a:r>
              <a:rPr lang="en-US" sz="2800" dirty="0" smtClean="0">
                <a:solidFill>
                  <a:srgbClr val="C00000"/>
                </a:solidFill>
              </a:rPr>
              <a:t>type I</a:t>
            </a:r>
            <a:r>
              <a:rPr lang="en-US" sz="2800" dirty="0" smtClean="0"/>
              <a:t> problem, using table A to get the answer directly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Example: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z ≤ -0.71  </a:t>
            </a:r>
            <a:r>
              <a:rPr lang="en-US" sz="2800" dirty="0"/>
              <a:t>table </a:t>
            </a:r>
            <a:r>
              <a:rPr lang="en-US" sz="2800" dirty="0" smtClean="0"/>
              <a:t>entry p</a:t>
            </a:r>
            <a:r>
              <a:rPr lang="en-US" sz="2800" baseline="-25000" dirty="0" smtClean="0"/>
              <a:t>0 </a:t>
            </a:r>
            <a:r>
              <a:rPr lang="en-US" sz="2800" dirty="0" smtClean="0"/>
              <a:t>=</a:t>
            </a:r>
            <a:r>
              <a:rPr lang="en-US" sz="2800" dirty="0" smtClean="0"/>
              <a:t> 0.2389</a:t>
            </a:r>
          </a:p>
          <a:p>
            <a:pPr marL="0" indent="0">
              <a:buNone/>
            </a:pPr>
            <a:r>
              <a:rPr lang="en-US" sz="2800" dirty="0"/>
              <a:t>	p(z ≤ -0.71) = 0.2389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8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15200" cy="914400"/>
          </a:xfrm>
        </p:spPr>
        <p:txBody>
          <a:bodyPr/>
          <a:lstStyle/>
          <a:p>
            <a:r>
              <a:rPr lang="en-US" sz="3600" dirty="0" smtClean="0">
                <a:latin typeface="Berlin Sans FB" pitchFamily="34" charset="0"/>
              </a:rPr>
              <a:t>Problem </a:t>
            </a:r>
            <a:r>
              <a:rPr lang="en-US" sz="3600" dirty="0">
                <a:latin typeface="Berlin Sans FB" pitchFamily="34" charset="0"/>
              </a:rPr>
              <a:t>Type </a:t>
            </a:r>
            <a:r>
              <a:rPr lang="en-US" sz="3600" dirty="0" smtClean="0">
                <a:latin typeface="Berlin Sans FB" pitchFamily="34" charset="0"/>
              </a:rPr>
              <a:t>II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562600"/>
          </a:xfrm>
        </p:spPr>
        <p:txBody>
          <a:bodyPr>
            <a:normAutofit/>
          </a:bodyPr>
          <a:lstStyle/>
          <a:p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asking the </a:t>
            </a:r>
            <a:r>
              <a:rPr lang="en-US" altLang="zh-CN" dirty="0" smtClean="0"/>
              <a:t>probability (</a:t>
            </a:r>
            <a:r>
              <a:rPr lang="en-US" altLang="zh-CN" dirty="0"/>
              <a:t>area</a:t>
            </a:r>
            <a:r>
              <a:rPr lang="en-US" altLang="zh-CN" dirty="0" smtClean="0"/>
              <a:t>) </a:t>
            </a:r>
            <a:r>
              <a:rPr lang="en-US" altLang="zh-CN" dirty="0"/>
              <a:t>when z</a:t>
            </a:r>
            <a:r>
              <a:rPr lang="en-US" dirty="0"/>
              <a:t> ≥</a:t>
            </a:r>
            <a:r>
              <a:rPr lang="en-US" dirty="0" smtClean="0"/>
              <a:t> </a:t>
            </a:r>
            <a:r>
              <a:rPr lang="en-US" dirty="0"/>
              <a:t>z</a:t>
            </a:r>
            <a:r>
              <a:rPr lang="en-US" baseline="-25000" dirty="0"/>
              <a:t>0</a:t>
            </a:r>
            <a:r>
              <a:rPr lang="en-US" altLang="zh-CN" dirty="0"/>
              <a:t> </a:t>
            </a:r>
          </a:p>
          <a:p>
            <a:r>
              <a:rPr lang="en-US" altLang="zh-CN" dirty="0"/>
              <a:t>in math language that is:	</a:t>
            </a:r>
            <a:r>
              <a:rPr lang="en-US" dirty="0" smtClean="0"/>
              <a:t>P(z </a:t>
            </a:r>
            <a:r>
              <a:rPr lang="en-US" dirty="0" smtClean="0"/>
              <a:t>≥ z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) = 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The type II’s problem, use the following operation:</a:t>
            </a:r>
          </a:p>
          <a:p>
            <a:pPr marL="0" indent="0">
              <a:buNone/>
            </a:pPr>
            <a:r>
              <a:rPr lang="en-US" dirty="0" smtClean="0"/>
              <a:t>	P(z </a:t>
            </a:r>
            <a:r>
              <a:rPr lang="en-US" dirty="0"/>
              <a:t>≥ z</a:t>
            </a:r>
            <a:r>
              <a:rPr lang="en-US" baseline="-25000" dirty="0"/>
              <a:t>0</a:t>
            </a:r>
            <a:r>
              <a:rPr lang="en-US" dirty="0"/>
              <a:t> ) </a:t>
            </a:r>
            <a:r>
              <a:rPr lang="en-US" dirty="0" smtClean="0"/>
              <a:t>= </a:t>
            </a:r>
            <a:r>
              <a:rPr lang="en-US" dirty="0" smtClean="0"/>
              <a:t> 1 </a:t>
            </a:r>
            <a:r>
              <a:rPr lang="en-US" dirty="0" smtClean="0"/>
              <a:t>- </a:t>
            </a:r>
            <a:r>
              <a:rPr lang="en-US" dirty="0"/>
              <a:t>P(z ≤ z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/>
              <a:t>) =  1 - P</a:t>
            </a:r>
            <a:r>
              <a:rPr lang="en-US" baseline="-25000" dirty="0"/>
              <a:t>0 </a:t>
            </a:r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P(z </a:t>
            </a:r>
            <a:r>
              <a:rPr lang="en-US" dirty="0" smtClean="0"/>
              <a:t>≥ -0.71) = ?</a:t>
            </a:r>
          </a:p>
          <a:p>
            <a:pPr marL="0" indent="0">
              <a:buNone/>
            </a:pPr>
            <a:r>
              <a:rPr lang="en-US" dirty="0" smtClean="0"/>
              <a:t>	P(z </a:t>
            </a:r>
            <a:r>
              <a:rPr lang="en-US" dirty="0"/>
              <a:t>≥ -0.71) = </a:t>
            </a:r>
            <a:r>
              <a:rPr lang="en-US" dirty="0" smtClean="0"/>
              <a:t>1 - 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/>
              <a:t>= 1- 0.2389 </a:t>
            </a:r>
            <a:r>
              <a:rPr lang="en-US" dirty="0" smtClean="0"/>
              <a:t>= </a:t>
            </a:r>
            <a:r>
              <a:rPr lang="en-US" dirty="0" smtClean="0"/>
              <a:t>0.7611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4150814" cy="2032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36964" y="5679291"/>
            <a:ext cx="2852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sz="1600" dirty="0" smtClean="0"/>
              <a:t>68 </a:t>
            </a:r>
            <a:r>
              <a:rPr lang="en-US" dirty="0" smtClean="0"/>
              <a:t>   </a:t>
            </a:r>
            <a:r>
              <a:rPr lang="en-US" sz="1600" dirty="0" smtClean="0"/>
              <a:t>70</a:t>
            </a:r>
            <a:r>
              <a:rPr lang="en-US" dirty="0" smtClean="0"/>
              <a:t>  </a:t>
            </a:r>
            <a:r>
              <a:rPr lang="en-US" dirty="0"/>
              <a:t>(height values)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9800" y="6048623"/>
            <a:ext cx="3121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sz="1600" dirty="0"/>
              <a:t>-</a:t>
            </a:r>
            <a:r>
              <a:rPr lang="en-US" sz="1600" dirty="0" smtClean="0"/>
              <a:t>0.71    0</a:t>
            </a:r>
            <a:r>
              <a:rPr lang="en-US" dirty="0" smtClean="0"/>
              <a:t>   </a:t>
            </a:r>
            <a:r>
              <a:rPr lang="en-US" dirty="0"/>
              <a:t>(z-score)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5290066"/>
            <a:ext cx="8149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>
                <a:solidFill>
                  <a:srgbClr val="FFFFFF"/>
                </a:solidFill>
              </a:rPr>
              <a:t>0.2389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91538" y="5068888"/>
            <a:ext cx="872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srgbClr val="292934"/>
                </a:solidFill>
              </a:rPr>
              <a:t>0.7611</a:t>
            </a:r>
            <a:endParaRPr lang="en-US" dirty="0">
              <a:solidFill>
                <a:srgbClr val="292934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155332" y="5622886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2050" idx="2"/>
          </p:cNvCxnSpPr>
          <p:nvPr/>
        </p:nvCxnSpPr>
        <p:spPr>
          <a:xfrm>
            <a:off x="4056607" y="5459343"/>
            <a:ext cx="0" cy="230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5257800" cy="990600"/>
          </a:xfrm>
        </p:spPr>
        <p:txBody>
          <a:bodyPr/>
          <a:lstStyle/>
          <a:p>
            <a:r>
              <a:rPr lang="en-US" sz="3600" dirty="0" smtClean="0"/>
              <a:t> </a:t>
            </a:r>
            <a:r>
              <a:rPr lang="en-US" sz="3600" dirty="0">
                <a:latin typeface="Berlin Sans FB" pitchFamily="34" charset="0"/>
              </a:rPr>
              <a:t>Problem Type </a:t>
            </a:r>
            <a:r>
              <a:rPr lang="en-US" sz="3600" dirty="0" smtClean="0">
                <a:latin typeface="Berlin Sans FB" pitchFamily="34" charset="0"/>
              </a:rPr>
              <a:t>III</a:t>
            </a:r>
            <a:endParaRPr lang="en-US" dirty="0"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If</a:t>
            </a:r>
            <a:r>
              <a:rPr lang="zh-CN" altLang="en-US" dirty="0"/>
              <a:t> </a:t>
            </a:r>
            <a:r>
              <a:rPr lang="en-US" altLang="zh-CN" dirty="0"/>
              <a:t>asking the probability (area) when </a:t>
            </a:r>
            <a:r>
              <a:rPr lang="en-US" dirty="0"/>
              <a:t>z</a:t>
            </a:r>
            <a:r>
              <a:rPr lang="en-US" baseline="-25000" dirty="0"/>
              <a:t>2</a:t>
            </a:r>
            <a:r>
              <a:rPr lang="en-US" dirty="0"/>
              <a:t> ≤ z ≤ z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r>
              <a:rPr lang="en-US" altLang="zh-CN" dirty="0"/>
              <a:t>in math language that is:	</a:t>
            </a:r>
            <a:r>
              <a:rPr lang="en-US" dirty="0" smtClean="0"/>
              <a:t>P </a:t>
            </a:r>
            <a:r>
              <a:rPr lang="en-US" dirty="0" smtClean="0"/>
              <a:t>(z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≤</a:t>
            </a:r>
            <a:r>
              <a:rPr lang="en-US" dirty="0" smtClean="0"/>
              <a:t> z </a:t>
            </a:r>
            <a:r>
              <a:rPr lang="en-US" dirty="0"/>
              <a:t>≤ 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) = 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 Table A, Look up z</a:t>
            </a:r>
            <a:r>
              <a:rPr lang="en-US" baseline="-25000" dirty="0" smtClean="0"/>
              <a:t>1   </a:t>
            </a:r>
            <a:r>
              <a:rPr lang="en-US" dirty="0" smtClean="0"/>
              <a:t>→ P</a:t>
            </a:r>
            <a:r>
              <a:rPr lang="en-US" baseline="-25000" dirty="0" smtClean="0"/>
              <a:t>1</a:t>
            </a:r>
          </a:p>
          <a:p>
            <a:r>
              <a:rPr lang="en-US" dirty="0"/>
              <a:t>In Table A, Look up </a:t>
            </a:r>
            <a:r>
              <a:rPr lang="en-US" dirty="0" smtClean="0"/>
              <a:t>z</a:t>
            </a:r>
            <a:r>
              <a:rPr lang="en-US" baseline="-25000" dirty="0" smtClean="0"/>
              <a:t>2   </a:t>
            </a:r>
            <a:r>
              <a:rPr lang="en-US" dirty="0"/>
              <a:t>→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r>
              <a:rPr lang="en-US" dirty="0" smtClean="0"/>
              <a:t>Then we have: 	</a:t>
            </a:r>
            <a:r>
              <a:rPr lang="en-US" dirty="0"/>
              <a:t> P (z</a:t>
            </a:r>
            <a:r>
              <a:rPr lang="en-US" baseline="-25000" dirty="0"/>
              <a:t>2</a:t>
            </a:r>
            <a:r>
              <a:rPr lang="en-US" dirty="0"/>
              <a:t> ≤ z ≤ z</a:t>
            </a:r>
            <a:r>
              <a:rPr lang="en-US" baseline="-25000" dirty="0"/>
              <a:t>1</a:t>
            </a:r>
            <a:r>
              <a:rPr lang="en-US" dirty="0"/>
              <a:t> ) </a:t>
            </a:r>
            <a:r>
              <a:rPr lang="en-US" dirty="0" smtClean="0"/>
              <a:t>= P</a:t>
            </a:r>
            <a:r>
              <a:rPr lang="en-US" baseline="-25000" dirty="0" smtClean="0"/>
              <a:t>1 </a:t>
            </a:r>
            <a:r>
              <a:rPr lang="en-US" dirty="0" smtClean="0"/>
              <a:t>- </a:t>
            </a:r>
            <a:r>
              <a:rPr lang="en-US" dirty="0"/>
              <a:t>P</a:t>
            </a:r>
            <a:r>
              <a:rPr lang="en-US" baseline="-25000" dirty="0"/>
              <a:t>2</a:t>
            </a:r>
          </a:p>
          <a:p>
            <a:r>
              <a:rPr lang="en-US" dirty="0" smtClean="0"/>
              <a:t>For example, </a:t>
            </a:r>
            <a:r>
              <a:rPr lang="en-US" dirty="0"/>
              <a:t>P </a:t>
            </a:r>
            <a:r>
              <a:rPr lang="en-US" dirty="0" smtClean="0"/>
              <a:t>(-1.4 </a:t>
            </a:r>
            <a:r>
              <a:rPr lang="en-US" dirty="0"/>
              <a:t>≤ z ≤ </a:t>
            </a:r>
            <a:r>
              <a:rPr lang="en-US" dirty="0" smtClean="0"/>
              <a:t>1.3 </a:t>
            </a:r>
            <a:r>
              <a:rPr lang="en-US" dirty="0"/>
              <a:t>) </a:t>
            </a:r>
            <a:r>
              <a:rPr lang="en-US" dirty="0" smtClean="0"/>
              <a:t>= ?</a:t>
            </a:r>
          </a:p>
          <a:p>
            <a:pPr marL="0" indent="0">
              <a:buNone/>
            </a:pPr>
            <a:r>
              <a:rPr lang="en-US" dirty="0" smtClean="0"/>
              <a:t>	Look up 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 = 1.3</a:t>
            </a:r>
            <a:r>
              <a:rPr lang="en-US" dirty="0" smtClean="0"/>
              <a:t>, P</a:t>
            </a:r>
            <a:r>
              <a:rPr lang="en-US" baseline="-25000" dirty="0" smtClean="0"/>
              <a:t>1 </a:t>
            </a:r>
            <a:r>
              <a:rPr lang="en-US" dirty="0" smtClean="0"/>
              <a:t>= 0.9032</a:t>
            </a:r>
          </a:p>
          <a:p>
            <a:pPr marL="0" indent="0">
              <a:buNone/>
            </a:pPr>
            <a:r>
              <a:rPr lang="en-US" dirty="0" smtClean="0"/>
              <a:t>	Look up </a:t>
            </a: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 = -</a:t>
            </a:r>
            <a:r>
              <a:rPr lang="en-US" dirty="0" smtClean="0"/>
              <a:t>1.4, P</a:t>
            </a:r>
            <a:r>
              <a:rPr lang="en-US" baseline="-25000" dirty="0" smtClean="0"/>
              <a:t>2 </a:t>
            </a:r>
            <a:r>
              <a:rPr lang="en-US" dirty="0"/>
              <a:t>=</a:t>
            </a:r>
            <a:r>
              <a:rPr lang="en-US" dirty="0" smtClean="0"/>
              <a:t> 0.0808</a:t>
            </a:r>
          </a:p>
          <a:p>
            <a:pPr marL="0" indent="0">
              <a:buNone/>
            </a:pPr>
            <a:r>
              <a:rPr lang="en-US" dirty="0"/>
              <a:t>	 P (-1.4 ≤ z ≤ 1.3 ) = </a:t>
            </a:r>
            <a:r>
              <a:rPr lang="en-US" dirty="0" smtClean="0"/>
              <a:t>0.9032 – 0.0808 = 0.8224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erlin Sans FB" pitchFamily="34" charset="0"/>
              </a:rPr>
              <a:t>Steps Summary</a:t>
            </a:r>
            <a:endParaRPr lang="en-US" sz="36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down the Normal distribution N(µ, </a:t>
            </a:r>
            <a:r>
              <a:rPr lang="el-GR" dirty="0" smtClean="0"/>
              <a:t>σ</a:t>
            </a:r>
            <a:r>
              <a:rPr lang="en-US" dirty="0" smtClean="0"/>
              <a:t>) for observation data set</a:t>
            </a:r>
          </a:p>
          <a:p>
            <a:r>
              <a:rPr lang="en-US" dirty="0" smtClean="0"/>
              <a:t>Locate the specific observation value X</a:t>
            </a:r>
            <a:r>
              <a:rPr lang="en-US" baseline="-25000" dirty="0" smtClean="0"/>
              <a:t>0</a:t>
            </a:r>
            <a:r>
              <a:rPr lang="en-US" dirty="0" smtClean="0"/>
              <a:t> or X</a:t>
            </a:r>
            <a:r>
              <a:rPr lang="en-US" baseline="-25000" dirty="0" smtClean="0"/>
              <a:t>1</a:t>
            </a:r>
            <a:r>
              <a:rPr lang="en-US" dirty="0" smtClean="0"/>
              <a:t> &amp; X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Transfer x</a:t>
            </a:r>
            <a:r>
              <a:rPr lang="en-US" baseline="-25000" dirty="0" smtClean="0"/>
              <a:t>0 </a:t>
            </a:r>
            <a:r>
              <a:rPr lang="en-US" dirty="0" smtClean="0"/>
              <a:t>to z</a:t>
            </a:r>
            <a:r>
              <a:rPr lang="en-US" baseline="-25000" dirty="0" smtClean="0"/>
              <a:t>0 </a:t>
            </a:r>
            <a:r>
              <a:rPr lang="en-US" dirty="0" smtClean="0"/>
              <a:t>by z-score formula</a:t>
            </a:r>
          </a:p>
          <a:p>
            <a:r>
              <a:rPr lang="en-US" dirty="0" smtClean="0"/>
              <a:t>Check Table A using z</a:t>
            </a:r>
            <a:r>
              <a:rPr lang="en-US" baseline="-25000" dirty="0" smtClean="0"/>
              <a:t>0</a:t>
            </a:r>
            <a:r>
              <a:rPr lang="en-US" dirty="0" smtClean="0"/>
              <a:t> to locate the table entry 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is type I problem, the result is </a:t>
            </a:r>
            <a:r>
              <a:rPr lang="en-US" dirty="0">
                <a:solidFill>
                  <a:srgbClr val="C00000"/>
                </a:solidFill>
              </a:rPr>
              <a:t>P(z ≤ z</a:t>
            </a:r>
            <a:r>
              <a:rPr lang="en-US" baseline="-25000" dirty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P</a:t>
            </a:r>
            <a:r>
              <a:rPr lang="en-US" baseline="-25000" dirty="0"/>
              <a:t>0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 smtClean="0"/>
              <a:t>is type II problem, the result is: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	P(z ≥ </a:t>
            </a:r>
            <a:r>
              <a:rPr lang="en-US" dirty="0"/>
              <a:t>z</a:t>
            </a:r>
            <a:r>
              <a:rPr lang="en-US" baseline="-25000" dirty="0"/>
              <a:t>0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C00000"/>
                </a:solidFill>
              </a:rPr>
              <a:t>1- </a:t>
            </a:r>
            <a:r>
              <a:rPr lang="en-US" dirty="0">
                <a:solidFill>
                  <a:srgbClr val="C00000"/>
                </a:solidFill>
              </a:rPr>
              <a:t>P(z ≤ z</a:t>
            </a:r>
            <a:r>
              <a:rPr lang="en-US" baseline="-25000" dirty="0">
                <a:solidFill>
                  <a:srgbClr val="C00000"/>
                </a:solidFill>
              </a:rPr>
              <a:t>0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1 - 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If is type III problem, the result is: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P </a:t>
            </a:r>
            <a:r>
              <a:rPr lang="en-US" dirty="0"/>
              <a:t>(z</a:t>
            </a:r>
            <a:r>
              <a:rPr lang="en-US" baseline="-25000" dirty="0"/>
              <a:t>2</a:t>
            </a:r>
            <a:r>
              <a:rPr lang="en-US" dirty="0"/>
              <a:t> ≤ z ≤ z</a:t>
            </a:r>
            <a:r>
              <a:rPr lang="en-US" baseline="-25000" dirty="0"/>
              <a:t>1</a:t>
            </a:r>
            <a:r>
              <a:rPr lang="en-US" dirty="0"/>
              <a:t> )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baseline="-25000" dirty="0" smtClean="0">
                <a:solidFill>
                  <a:srgbClr val="C00000"/>
                </a:solidFill>
              </a:rPr>
              <a:t>1 </a:t>
            </a:r>
            <a:r>
              <a:rPr lang="en-US" dirty="0">
                <a:solidFill>
                  <a:srgbClr val="C00000"/>
                </a:solidFill>
              </a:rPr>
              <a:t>- </a:t>
            </a:r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</a:p>
          <a:p>
            <a:pPr marL="0" indent="0">
              <a:buNone/>
            </a:pPr>
            <a:r>
              <a:rPr lang="en-US" baseline="-25000" dirty="0"/>
              <a:t>	</a:t>
            </a:r>
            <a:r>
              <a:rPr lang="en-US" dirty="0" smtClean="0"/>
              <a:t>P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n-US" dirty="0"/>
              <a:t>P(z ≤ </a:t>
            </a:r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), P</a:t>
            </a:r>
            <a:r>
              <a:rPr lang="en-US" baseline="-25000" dirty="0" smtClean="0"/>
              <a:t>2 </a:t>
            </a:r>
            <a:r>
              <a:rPr lang="en-US" dirty="0"/>
              <a:t>=</a:t>
            </a:r>
            <a:r>
              <a:rPr lang="en-US" baseline="-25000" dirty="0"/>
              <a:t> </a:t>
            </a:r>
            <a:r>
              <a:rPr lang="en-US" dirty="0"/>
              <a:t>P(z ≤ </a:t>
            </a: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)	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Anzhi 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352-8BD5-4D0D-A170-EA5402EB7D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277</TotalTime>
  <Words>215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 Table A &amp; Its Applications    - The entry in Table A -</vt:lpstr>
      <vt:lpstr>Problem Type I</vt:lpstr>
      <vt:lpstr>Problem Type II</vt:lpstr>
      <vt:lpstr> Problem Type III</vt:lpstr>
      <vt:lpstr>Steps Summary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</dc:creator>
  <cp:lastModifiedBy>Li</cp:lastModifiedBy>
  <cp:revision>60</cp:revision>
  <dcterms:created xsi:type="dcterms:W3CDTF">2012-09-26T21:35:32Z</dcterms:created>
  <dcterms:modified xsi:type="dcterms:W3CDTF">2014-02-21T17:36:29Z</dcterms:modified>
</cp:coreProperties>
</file>