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0"/>
  </p:notesMasterIdLst>
  <p:sldIdLst>
    <p:sldId id="256" r:id="rId2"/>
    <p:sldId id="264" r:id="rId3"/>
    <p:sldId id="259" r:id="rId4"/>
    <p:sldId id="260" r:id="rId5"/>
    <p:sldId id="258" r:id="rId6"/>
    <p:sldId id="263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, Nicholas J" initials="CN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52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A3A4-042C-4FB6-ADF3-9CBB93BF96F9}" type="datetimeFigureOut">
              <a:rPr lang="en-US" smtClean="0"/>
              <a:t>12/04/2019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C90A-0271-490C-9C87-96C0F2E5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books/current-topics-in-the-utilization-of-clay-in-industrial-and-medical-applications/montmorillonite-an-introduction-to-properties-and-utiliz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variable colors are the result of substitution of interlayer-cations by iron, titanium, and manganese within the lattice structure and depend upon the level of substitution and valence state of cations” (</a:t>
            </a:r>
            <a:r>
              <a:rPr lang="en-US" dirty="0">
                <a:hlinkClick r:id="rId3"/>
              </a:rPr>
              <a:t>https://www.intechopen.com/books/current-topics-in-the-utilization-of-clay-in-industrial-and-medical-applications/montmorillonite-an-introduction-to-properties-and-utilization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C90A-0271-490C-9C87-96C0F2E52E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-keeps drill bit cool and removes drilled solids</a:t>
            </a:r>
          </a:p>
          <a:p>
            <a:r>
              <a:rPr lang="en-US" dirty="0"/>
              <a:t>-when sodium is the predominant exchangeable cation it can let the clay swell much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C90A-0271-490C-9C87-96C0F2E52E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9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8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28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2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0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452596F-08A7-4B70-989A-F2B1CF31E66B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4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3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1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22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at.org/min-2821.html#autoanchor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B21E0522-1108-4001-A301-111C15E52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mountain in the background&#10;&#10;Description automatically generated">
            <a:extLst>
              <a:ext uri="{FF2B5EF4-FFF2-40B4-BE49-F238E27FC236}">
                <a16:creationId xmlns:a16="http://schemas.microsoft.com/office/drawing/2014/main" xmlns="" id="{7153A6CA-AC4F-4B84-9094-9986EE5FB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</a:blip>
          <a:srcRect b="15730"/>
          <a:stretch/>
        </p:blipFill>
        <p:spPr>
          <a:xfrm>
            <a:off x="-3177" y="-2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DC65B5-6361-4FF6-BEA2-29220960E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4492576"/>
            <a:ext cx="10439399" cy="2759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317E5C-5650-4E41-8C89-12F1F3001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2840525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75548-3773-4AC2-8A82-A681AF675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3206285"/>
            <a:ext cx="9619488" cy="721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Montmorillonite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8A5FA9-6783-41B9-80AC-1BC41A27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3882730"/>
            <a:ext cx="9622662" cy="356616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Nicholas Chan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94C918-367B-4D19-8333-A8603C3AD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4493570"/>
            <a:ext cx="1605490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633332F-2199-4741-AE80-5BD79AE67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0591801" y="2839803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88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444D9-592A-4963-8A65-5A8E1101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CC644-F0DA-4E12-978C-676E0C6A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501528" cy="4384438"/>
          </a:xfrm>
        </p:spPr>
        <p:txBody>
          <a:bodyPr>
            <a:normAutofit/>
          </a:bodyPr>
          <a:lstStyle/>
          <a:p>
            <a:r>
              <a:rPr lang="en-US" dirty="0"/>
              <a:t>Aqueous weathering of volcanic ash and tuff</a:t>
            </a:r>
          </a:p>
          <a:p>
            <a:r>
              <a:rPr lang="en-US" dirty="0"/>
              <a:t>Poor drainage areas and saline environments</a:t>
            </a:r>
          </a:p>
          <a:p>
            <a:r>
              <a:rPr lang="en-US" dirty="0"/>
              <a:t>Ash that falls into bodies of water</a:t>
            </a:r>
          </a:p>
          <a:p>
            <a:r>
              <a:rPr lang="en-US" dirty="0"/>
              <a:t>Converts from glass to a crystalline material</a:t>
            </a:r>
          </a:p>
          <a:p>
            <a:r>
              <a:rPr lang="en-US" dirty="0"/>
              <a:t>Chemical alteration to a soft plastic rock = bentonite</a:t>
            </a:r>
          </a:p>
          <a:p>
            <a:r>
              <a:rPr lang="en-US" dirty="0"/>
              <a:t>Bentonite mainly consists of montmorillonite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75A17B-772F-4485-B83F-C7DF04C3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3105150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C4190-3ED0-4602-93D3-0B393EAB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3FF43-36F7-4D6D-B0DE-E705114A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35429" cy="3599316"/>
          </a:xfrm>
        </p:spPr>
        <p:txBody>
          <a:bodyPr/>
          <a:lstStyle/>
          <a:p>
            <a:r>
              <a:rPr lang="en-US" dirty="0"/>
              <a:t>White, yellow, green, and sometimes pink/red due to Mn substitution</a:t>
            </a:r>
          </a:p>
          <a:p>
            <a:r>
              <a:rPr lang="en-US" dirty="0"/>
              <a:t>Dull/earthy luster</a:t>
            </a:r>
          </a:p>
          <a:p>
            <a:r>
              <a:rPr lang="en-US" dirty="0"/>
              <a:t>Discovered in </a:t>
            </a:r>
            <a:r>
              <a:rPr lang="en-US" dirty="0" err="1"/>
              <a:t>Montmorillon</a:t>
            </a:r>
            <a:r>
              <a:rPr lang="en-US" dirty="0"/>
              <a:t> of Vienne, </a:t>
            </a:r>
            <a:r>
              <a:rPr lang="en-US" dirty="0" err="1"/>
              <a:t>Frnace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748EF3-37E7-46A8-AD33-BF29712CF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9" y="3994246"/>
            <a:ext cx="3472082" cy="2612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09177F-1C37-4344-9971-4E0BAAA84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59" y="3994246"/>
            <a:ext cx="3472082" cy="2612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009F0C-4C74-4DE1-91B8-75B8A7EF6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319" y="3994246"/>
            <a:ext cx="3472082" cy="2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AC3EE-3E55-4C3E-9F34-D3D78B85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FA23B-BD09-4CAD-AB65-E85315AE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streak</a:t>
            </a:r>
          </a:p>
          <a:p>
            <a:r>
              <a:rPr lang="en-US" dirty="0"/>
              <a:t>1-2 on Mohs’ Scale of Hardness</a:t>
            </a:r>
          </a:p>
          <a:p>
            <a:r>
              <a:rPr lang="en-US" dirty="0"/>
              <a:t>Density = 2-3 g/cm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Uneven/irregular fracture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1B2D3D-FA6A-486E-A555-1C2BD72C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37" y="2620651"/>
            <a:ext cx="5330372" cy="40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04192-353F-428B-996A-F40EEE46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875E2-4C43-4D04-93C3-D1A1C623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558679" cy="3599316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Na,Ca</a:t>
            </a:r>
            <a:r>
              <a:rPr lang="en-US" dirty="0"/>
              <a:t>)</a:t>
            </a:r>
            <a:r>
              <a:rPr lang="en-US" baseline="-25000" dirty="0"/>
              <a:t>0.33</a:t>
            </a:r>
            <a:r>
              <a:rPr lang="en-US" dirty="0"/>
              <a:t>(</a:t>
            </a:r>
            <a:r>
              <a:rPr lang="en-US" dirty="0" err="1"/>
              <a:t>Al,Mg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(Si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10</a:t>
            </a:r>
            <a:r>
              <a:rPr lang="en-US" dirty="0"/>
              <a:t>)(OH)</a:t>
            </a:r>
            <a:r>
              <a:rPr lang="en-US" baseline="-25000" dirty="0"/>
              <a:t>2</a:t>
            </a:r>
            <a:r>
              <a:rPr lang="en-US" dirty="0"/>
              <a:t> · nH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Crystal System: monoclinic</a:t>
            </a:r>
          </a:p>
          <a:p>
            <a:r>
              <a:rPr lang="en-US" dirty="0"/>
              <a:t>2:1 layer clay part of smectite group (phyllosilicate)</a:t>
            </a:r>
          </a:p>
          <a:p>
            <a:r>
              <a:rPr lang="en-US" dirty="0"/>
              <a:t>2 tetrahedral sheets of silica with an octahedral sheet of aluminum in between</a:t>
            </a:r>
          </a:p>
          <a:p>
            <a:r>
              <a:rPr lang="en-US" dirty="0"/>
              <a:t>Allows the clay to swell/absorb water</a:t>
            </a:r>
          </a:p>
          <a:p>
            <a:r>
              <a:rPr lang="en-US" dirty="0"/>
              <a:t>High cation exchange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311297-1A58-4BE5-9171-49B976D7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1981200"/>
            <a:ext cx="53678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4AAF8-9C06-479C-9F86-43DF05EE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4A44E5-E7D1-436E-8485-F452F823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help treat certain skin conditions (Ex. contact dermatitis)</a:t>
            </a:r>
          </a:p>
          <a:p>
            <a:r>
              <a:rPr lang="en-US" dirty="0"/>
              <a:t>Absorbs heavy metals</a:t>
            </a:r>
          </a:p>
          <a:p>
            <a:r>
              <a:rPr lang="en-US" dirty="0"/>
              <a:t>Bentonite clay used for infections and indigestion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6954A9-FE74-40EA-9F40-D857A1C3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76" y="3234788"/>
            <a:ext cx="3367411" cy="3489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C16F93-BAAE-450C-8645-F721E41E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829050"/>
            <a:ext cx="281940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8EDF6C-AA6C-4421-9880-103A55CA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21" y="3829050"/>
            <a:ext cx="2857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209EF-A3A3-4AB5-863C-6DC0F57B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F3268-9A6F-4913-88AA-C56B94CB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Component of drilling mud used in oil industry</a:t>
            </a:r>
          </a:p>
          <a:p>
            <a:r>
              <a:rPr lang="en-US" dirty="0"/>
              <a:t>Sodium montmorillonite for nonexplosive agents</a:t>
            </a:r>
          </a:p>
          <a:p>
            <a:r>
              <a:rPr lang="en-US" dirty="0"/>
              <a:t>Bentonite used for seals in wells and liners in landfills</a:t>
            </a:r>
          </a:p>
          <a:p>
            <a:r>
              <a:rPr lang="en-US" dirty="0"/>
              <a:t>Anticaking agent in pet food</a:t>
            </a:r>
          </a:p>
          <a:p>
            <a:r>
              <a:rPr lang="en-US" dirty="0"/>
              <a:t>Cosmetics</a:t>
            </a:r>
          </a:p>
          <a:p>
            <a:r>
              <a:rPr lang="en-US" dirty="0"/>
              <a:t>Sodium montmorillonite for cat litter</a:t>
            </a:r>
          </a:p>
          <a:p>
            <a:r>
              <a:rPr lang="en-US" dirty="0"/>
              <a:t>Ceramics</a:t>
            </a:r>
          </a:p>
          <a:p>
            <a:r>
              <a:rPr lang="en-US" dirty="0" err="1"/>
              <a:t>Dessicant</a:t>
            </a:r>
            <a:r>
              <a:rPr lang="en-US" dirty="0"/>
              <a:t> </a:t>
            </a:r>
          </a:p>
          <a:p>
            <a:r>
              <a:rPr lang="en-US" dirty="0"/>
              <a:t>Flocculant in ponds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EEA24D-FC7C-4A15-A09E-E57E6C77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3714750"/>
            <a:ext cx="5588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0F9D6-0011-4379-BA12-3103B5A4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34CC3E-DE08-468A-8594-7760FE40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https://www.mindat.org/min-2821.html#autoanchor1</a:t>
            </a:r>
            <a:endParaRPr lang="en-US" dirty="0"/>
          </a:p>
          <a:p>
            <a:r>
              <a:rPr lang="en-US" dirty="0"/>
              <a:t>Klein, C., &amp; </a:t>
            </a:r>
            <a:r>
              <a:rPr lang="en-US" dirty="0" err="1"/>
              <a:t>Philpotts</a:t>
            </a:r>
            <a:r>
              <a:rPr lang="en-US" dirty="0"/>
              <a:t>, A. R. (2017). Earth materials: introduction	 to mineralogy and petrology. Cambridge: Cambridge			 University Press.</a:t>
            </a:r>
          </a:p>
          <a:p>
            <a:r>
              <a:rPr lang="en-US" dirty="0"/>
              <a:t>Uddin, F. (2018). Montmorillonite: An Introduction to Properties		 and Utilization. Current Topics in the Utilization of Clay in		 Industrial and Medical Applications. </a:t>
            </a:r>
            <a:r>
              <a:rPr lang="en-US" dirty="0" err="1"/>
              <a:t>doi</a:t>
            </a:r>
            <a:r>
              <a:rPr lang="en-US" dirty="0"/>
              <a:t>: 	 	10.5772/intechopen.77987</a:t>
            </a:r>
          </a:p>
        </p:txBody>
      </p:sp>
    </p:spTree>
    <p:extLst>
      <p:ext uri="{BB962C8B-B14F-4D97-AF65-F5344CB8AC3E}">
        <p14:creationId xmlns:p14="http://schemas.microsoft.com/office/powerpoint/2010/main" val="11627727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2100</TotalTime>
  <Words>244</Words>
  <Application>Microsoft Office PowerPoint</Application>
  <PresentationFormat>Custom</PresentationFormat>
  <Paragraphs>48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Montmorillonite</vt:lpstr>
      <vt:lpstr>Formation</vt:lpstr>
      <vt:lpstr>Appearance</vt:lpstr>
      <vt:lpstr>Physical Properties</vt:lpstr>
      <vt:lpstr>Structure/Formula</vt:lpstr>
      <vt:lpstr>Medical Uses</vt:lpstr>
      <vt:lpstr>Uses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Nicholas J</dc:creator>
  <cp:lastModifiedBy>Nelson</cp:lastModifiedBy>
  <cp:revision>29</cp:revision>
  <dcterms:created xsi:type="dcterms:W3CDTF">2019-11-25T18:36:47Z</dcterms:created>
  <dcterms:modified xsi:type="dcterms:W3CDTF">2019-12-04T17:49:00Z</dcterms:modified>
</cp:coreProperties>
</file>