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61" r:id="rId6"/>
    <p:sldId id="264" r:id="rId7"/>
    <p:sldId id="275" r:id="rId8"/>
    <p:sldId id="276" r:id="rId9"/>
    <p:sldId id="265" r:id="rId10"/>
    <p:sldId id="270" r:id="rId11"/>
    <p:sldId id="278" r:id="rId12"/>
    <p:sldId id="279" r:id="rId13"/>
    <p:sldId id="269" r:id="rId14"/>
    <p:sldId id="257" r:id="rId15"/>
    <p:sldId id="267" r:id="rId16"/>
    <p:sldId id="272" r:id="rId17"/>
    <p:sldId id="273" r:id="rId18"/>
    <p:sldId id="266" r:id="rId19"/>
    <p:sldId id="274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A9CA00-ACFF-4A0C-A1DA-5A3269ABA9D7}" v="149" dt="2019-11-28T12:42:28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9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1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3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1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9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7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4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7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5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2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9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msociety.org/article/rhodochrosite-jewelry-and-gemstone-information/" TargetMode="External"/><Relationship Id="rId3" Type="http://schemas.openxmlformats.org/officeDocument/2006/relationships/hyperlink" Target="https://geology.com/minerals/rhodochrosite.shtml" TargetMode="External"/><Relationship Id="rId7" Type="http://schemas.openxmlformats.org/officeDocument/2006/relationships/hyperlink" Target="https://en.wikipedia.org/wiki/Rhodochrosite#Use" TargetMode="External"/><Relationship Id="rId2" Type="http://schemas.openxmlformats.org/officeDocument/2006/relationships/hyperlink" Target="https://www.jewelsforme.com/gem_and_jewelry_library/rhodochrosi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erals.net/mineral/rhodochrosite.aspx" TargetMode="External"/><Relationship Id="rId5" Type="http://schemas.openxmlformats.org/officeDocument/2006/relationships/hyperlink" Target="http://www.bernardine.com/gemstones/rhodochrosite.htm" TargetMode="External"/><Relationship Id="rId4" Type="http://schemas.openxmlformats.org/officeDocument/2006/relationships/hyperlink" Target="https://www.mindat.org/min-3406.html" TargetMode="External"/><Relationship Id="rId9" Type="http://schemas.openxmlformats.org/officeDocument/2006/relationships/hyperlink" Target="http://www.chem.ucla.edu/~harding/IGOC/C/crystal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ED5F-8074-4F8F-8BB1-88DEE6EF8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Rhodochrosite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490F4-DAEC-4594-8486-DC026E449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By Isabella Giesing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9BBD4-B72A-40B5-96F6-9967BF24A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r="12397" b="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2469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EF71262-F788-4E38-8D9C-AC77A5C7B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11" name="Picture 10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6E886AF2-28C3-4325-B96C-CD6D315B7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" b="26563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551D873C-4254-4D53-B749-1EA4F2D6C9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3140" b="-1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3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0ED71-B07F-4BB8-BFDC-75C8B3DB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53" y="498025"/>
            <a:ext cx="4689284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Rhodochrosite Locations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A6039-7E64-4352-A932-94EE8D044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390" y="1743368"/>
            <a:ext cx="4064409" cy="42345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Argentina	Japan</a:t>
            </a:r>
          </a:p>
          <a:p>
            <a:pPr marL="0" indent="0">
              <a:buNone/>
            </a:pPr>
            <a:r>
              <a:rPr lang="en-US" dirty="0"/>
              <a:t>Africa		Peru	</a:t>
            </a:r>
          </a:p>
          <a:p>
            <a:pPr marL="0" indent="0">
              <a:buNone/>
            </a:pPr>
            <a:r>
              <a:rPr lang="en-US" dirty="0"/>
              <a:t>Montana 	Colorado</a:t>
            </a:r>
          </a:p>
          <a:p>
            <a:pPr marL="0" indent="0">
              <a:buNone/>
            </a:pPr>
            <a:r>
              <a:rPr lang="en-US" dirty="0"/>
              <a:t>Russia 	Romania </a:t>
            </a:r>
          </a:p>
          <a:p>
            <a:pPr marL="0" indent="0">
              <a:buNone/>
            </a:pPr>
            <a:r>
              <a:rPr lang="en-US" dirty="0"/>
              <a:t>Gabon 	Mexico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11" descr="A close up of a logo&#10;&#10;Description automatically generated">
            <a:extLst>
              <a:ext uri="{FF2B5EF4-FFF2-40B4-BE49-F238E27FC236}">
                <a16:creationId xmlns:a16="http://schemas.microsoft.com/office/drawing/2014/main" id="{5A60FB09-4387-4BC5-9B4D-25C2741767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3"/>
          <a:stretch/>
        </p:blipFill>
        <p:spPr>
          <a:xfrm>
            <a:off x="5760446" y="1676398"/>
            <a:ext cx="6297877" cy="31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59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347B-9BB8-40F4-BFB5-6B40FD1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US" dirty="0"/>
              <a:t>Rhodochrosite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ADF73-2E12-4DE1-A402-22D616A6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Ore of manganese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Gemstone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Ornamental stone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0" name="Oval 22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5005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24">
            <a:extLst>
              <a:ext uri="{FF2B5EF4-FFF2-40B4-BE49-F238E27FC236}">
                <a16:creationId xmlns:a16="http://schemas.microsoft.com/office/drawing/2014/main" id="{B6114379-CEF2-4927-BEAC-763037C09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9597" y="2815229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2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cup, sitting, front, small&#10;&#10;Description automatically generated">
            <a:extLst>
              <a:ext uri="{FF2B5EF4-FFF2-40B4-BE49-F238E27FC236}">
                <a16:creationId xmlns:a16="http://schemas.microsoft.com/office/drawing/2014/main" id="{B1761539-F9CD-4518-89C1-235C679FE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369366" y="3385790"/>
            <a:ext cx="1741359" cy="174135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14C23C8-0D86-4D9E-A9C7-76291675C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603" y="1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accessory, chain, brace, necklace&#10;&#10;Description automatically generated">
            <a:extLst>
              <a:ext uri="{FF2B5EF4-FFF2-40B4-BE49-F238E27FC236}">
                <a16:creationId xmlns:a16="http://schemas.microsoft.com/office/drawing/2014/main" id="{E04EF536-FC12-4C1C-9E54-6993192A3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4433" b="3"/>
          <a:stretch/>
        </p:blipFill>
        <p:spPr>
          <a:xfrm>
            <a:off x="9003330" y="297192"/>
            <a:ext cx="2723274" cy="2353443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2248578-C6EF-47FB-8B88-AD65C27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3088" y="4197206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 up of food&#10;&#10;Description automatically generated">
            <a:extLst>
              <a:ext uri="{FF2B5EF4-FFF2-40B4-BE49-F238E27FC236}">
                <a16:creationId xmlns:a16="http://schemas.microsoft.com/office/drawing/2014/main" id="{E60911E8-01FB-4FDC-8D80-1A5427CA4C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r="4836" b="-3"/>
          <a:stretch/>
        </p:blipFill>
        <p:spPr>
          <a:xfrm>
            <a:off x="9709377" y="4857750"/>
            <a:ext cx="2153081" cy="18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8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indoor, sitting, table, red&#10;&#10;Description automatically generated">
            <a:extLst>
              <a:ext uri="{FF2B5EF4-FFF2-40B4-BE49-F238E27FC236}">
                <a16:creationId xmlns:a16="http://schemas.microsoft.com/office/drawing/2014/main" id="{CDDFAFC7-1D11-4537-80D0-732D3B48C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1641"/>
            <a:ext cx="5294716" cy="529471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fruit&#10;&#10;Description automatically generated">
            <a:extLst>
              <a:ext uri="{FF2B5EF4-FFF2-40B4-BE49-F238E27FC236}">
                <a16:creationId xmlns:a16="http://schemas.microsoft.com/office/drawing/2014/main" id="{8841F559-BF25-48F2-9021-9F62D6A8D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sitting, light, table, pink&#10;&#10;Description automatically generated">
            <a:extLst>
              <a:ext uri="{FF2B5EF4-FFF2-40B4-BE49-F238E27FC236}">
                <a16:creationId xmlns:a16="http://schemas.microsoft.com/office/drawing/2014/main" id="{1D50C6CE-82FE-4052-B419-48E223E78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7" b="6849"/>
          <a:stretch/>
        </p:blipFill>
        <p:spPr>
          <a:xfrm>
            <a:off x="1487977" y="10"/>
            <a:ext cx="9243425" cy="6857990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32663-629B-470C-8197-477D4FF26FE0}"/>
              </a:ext>
            </a:extLst>
          </p:cNvPr>
          <p:cNvSpPr txBox="1"/>
          <p:nvPr/>
        </p:nvSpPr>
        <p:spPr>
          <a:xfrm>
            <a:off x="96371" y="959093"/>
            <a:ext cx="173242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How much do you think this costs?</a:t>
            </a:r>
          </a:p>
        </p:txBody>
      </p:sp>
    </p:spTree>
    <p:extLst>
      <p:ext uri="{BB962C8B-B14F-4D97-AF65-F5344CB8AC3E}">
        <p14:creationId xmlns:p14="http://schemas.microsoft.com/office/powerpoint/2010/main" val="350991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090E-D159-48E8-8162-C985CC4D0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Rhodochrosite Price</a:t>
            </a:r>
            <a:endParaRPr lang="en-US" dirty="0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71401BE4-BBF1-41E7-BD28-3E1423ECB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314543" cy="377565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Ranges vary on the compositional color of the mineral </a:t>
            </a:r>
          </a:p>
          <a:p>
            <a:r>
              <a:rPr lang="en-US" dirty="0"/>
              <a:t>Medium dark red: $204 per carat.</a:t>
            </a:r>
          </a:p>
          <a:p>
            <a:r>
              <a:rPr lang="en-US" dirty="0"/>
              <a:t>Light pink: $241 per carat</a:t>
            </a:r>
          </a:p>
          <a:p>
            <a:r>
              <a:rPr lang="en-US" dirty="0"/>
              <a:t>Medium pink: $344 per carat</a:t>
            </a:r>
          </a:p>
          <a:p>
            <a:r>
              <a:rPr lang="en-US" dirty="0"/>
              <a:t>Medium red: $365 per carat</a:t>
            </a:r>
          </a:p>
          <a:p>
            <a:r>
              <a:rPr lang="en-US" dirty="0"/>
              <a:t>Medium orangey red: $436 per carat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8" descr="Diamond">
            <a:extLst>
              <a:ext uri="{FF2B5EF4-FFF2-40B4-BE49-F238E27FC236}">
                <a16:creationId xmlns:a16="http://schemas.microsoft.com/office/drawing/2014/main" id="{A55BA0D0-FD20-4068-B225-0CDE6013A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10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8ECB-3A62-496C-814D-B058BA3D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 dirty="0"/>
              <a:t>Fun Facts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 descr="A picture containing indoor, table, sitting, cake&#10;&#10;Description automatically generated">
            <a:extLst>
              <a:ext uri="{FF2B5EF4-FFF2-40B4-BE49-F238E27FC236}">
                <a16:creationId xmlns:a16="http://schemas.microsoft.com/office/drawing/2014/main" id="{CE5C5F27-B2E4-4A4F-8E56-AC271B25E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3" y="1450448"/>
            <a:ext cx="2645502" cy="39485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080C2-0DC3-4C74-9B54-A39CE9A0C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788" y="2446474"/>
            <a:ext cx="5383652" cy="34700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Rhodochrosite is the mineral of Colorado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Argentina's national's gemstone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Rhodochrosite supposedly has healing powers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Very soft mineral with perfect cleavage makes the mineral very hard to cut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614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928F-3A6D-4EA8-9306-0C12D997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7F6E5-4540-4BD1-A705-DD40CFEB7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https://www.jewelsforme.com/gem_and_jewelry_library/rhodochrosite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>
                <a:hlinkClick r:id="rId3"/>
              </a:rPr>
              <a:t>https://geology.com/minerals/rhodochrosite.shtml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u="sng" dirty="0">
                <a:hlinkClick r:id="rId4"/>
              </a:rPr>
              <a:t>https://www.mindat.org/min-3406.html</a:t>
            </a:r>
            <a:r>
              <a:rPr lang="en-US" dirty="0"/>
              <a:t> </a:t>
            </a:r>
            <a:r>
              <a:rPr lang="en-US" u="sng" dirty="0">
                <a:hlinkClick r:id="rId5"/>
              </a:rPr>
              <a:t>http://www.bernardine.com/gemstones/rhodochrosite.htm</a:t>
            </a:r>
            <a:r>
              <a:rPr lang="en-US" dirty="0"/>
              <a:t> </a:t>
            </a:r>
            <a:r>
              <a:rPr lang="en-US" u="sng" dirty="0">
                <a:hlinkClick r:id="rId6"/>
              </a:rPr>
              <a:t>https://www.minerals.net/mineral/rhodochrosite.aspx</a:t>
            </a: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https://geology.com/minerals/rhodochrosite.shtml</a:t>
            </a: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7"/>
              </a:rPr>
              <a:t>https://en.wikipedia.org/wiki/Rhodochrosite#Use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u="sng" dirty="0">
                <a:hlinkClick r:id="rId8"/>
              </a:rPr>
              <a:t>https://www.gemsociety.org/article/rhodochrosite-jewelry-and-gemstone-information/</a:t>
            </a:r>
            <a:r>
              <a:rPr lang="en-US" dirty="0"/>
              <a:t> </a:t>
            </a:r>
            <a:br>
              <a:rPr lang="en-US" dirty="0"/>
            </a:br>
            <a:r>
              <a:rPr lang="en-US" u="sng" dirty="0">
                <a:hlinkClick r:id="rId9"/>
              </a:rPr>
              <a:t>http://www.chem.ucla.edu/~harding/IGOC/C/crystal.html</a:t>
            </a:r>
            <a:r>
              <a:rPr lang="en-US" dirty="0"/>
              <a:t> 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0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ED05D-5A6D-43AC-B788-8047CA09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Rhodochrosite Properties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4F5DFDE-67ED-4367-A702-4603F9CBD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28417"/>
            <a:ext cx="3807762" cy="37593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Color</a:t>
            </a:r>
            <a:r>
              <a:rPr lang="en-US" sz="2400"/>
              <a:t>: Pink</a:t>
            </a:r>
            <a:r>
              <a:rPr lang="en-US" sz="2400" dirty="0"/>
              <a:t>, yellow, gray, brown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Streak: White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Luster: Vitreous to pearly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Diaphaneity: Transparent to translucent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Content Placeholder 5" descr="A picture containing cake, food, table, piece&#10;&#10;Description automatically generated">
            <a:extLst>
              <a:ext uri="{FF2B5EF4-FFF2-40B4-BE49-F238E27FC236}">
                <a16:creationId xmlns:a16="http://schemas.microsoft.com/office/drawing/2014/main" id="{891EFDED-4CB0-4319-BB59-4BADF345FF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10" y="1"/>
            <a:ext cx="754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5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ED05D-5A6D-43AC-B788-8047CA09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Rhodochrosite Properties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4F5DFDE-67ED-4367-A702-4603F9CBD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3"/>
            <a:ext cx="3793778" cy="3801946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900" dirty="0"/>
              <a:t>Cleavage: Perfect, rhombohedral, in three directions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900" dirty="0"/>
              <a:t>Mohs Hardness: 3.5 to 4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900" dirty="0"/>
              <a:t>Specific Gravity: 3.5 to 3.7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900" dirty="0"/>
              <a:t>Crystal System: Hexagonal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900" dirty="0"/>
              <a:t>Fracture: Irregular/Uneven, Conchoidal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6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Content Placeholder 5" descr="A picture containing cake, food, table, piece&#10;&#10;Description automatically generated">
            <a:extLst>
              <a:ext uri="{FF2B5EF4-FFF2-40B4-BE49-F238E27FC236}">
                <a16:creationId xmlns:a16="http://schemas.microsoft.com/office/drawing/2014/main" id="{891EFDED-4CB0-4319-BB59-4BADF345FF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10" y="1"/>
            <a:ext cx="754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B962C1-4411-424D-8C1F-11303AF7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X-Ray Powder Diffraction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828EF-3A46-4E29-AEFF-F808A6B6B951}"/>
              </a:ext>
            </a:extLst>
          </p:cNvPr>
          <p:cNvSpPr/>
          <p:nvPr/>
        </p:nvSpPr>
        <p:spPr>
          <a:xfrm>
            <a:off x="643468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d-spacing	Intensity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3.66 Å		(35)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2.84 Å		(100)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2.39 Å		(20)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2.172 Å	(25)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2.000 Å	(25)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1.770 Å	(30)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1.763 Å	(35)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7EA1A8E-AD5E-480D-B1AD-07E54CD6E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527" y="1907178"/>
            <a:ext cx="7464492" cy="2873828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68BA5FC8-BF56-43D0-AAD3-025649423E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7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FA0C-537F-49A4-9DAC-79252844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Optical Data of Rhodochrosite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1F4E711-60D5-4CD4-8472-EB1CE181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3121928"/>
            <a:ext cx="5069382" cy="1689794"/>
          </a:xfrm>
          <a:prstGeom prst="rect">
            <a:avLst/>
          </a:prstGeom>
        </p:spPr>
      </p:pic>
      <p:sp>
        <p:nvSpPr>
          <p:cNvPr id="35" name="Freeform: Shape 1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6" name="Freeform: Shape 1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1F176-3074-427B-A7DE-AC135DCFB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en-US" sz="2400"/>
              <a:t>Uniaxial</a:t>
            </a:r>
          </a:p>
          <a:p>
            <a:r>
              <a:rPr lang="en-US" sz="2400"/>
              <a:t>RI Values: </a:t>
            </a:r>
            <a:r>
              <a:rPr lang="el-GR" sz="2400" i="1"/>
              <a:t>n</a:t>
            </a:r>
            <a:r>
              <a:rPr lang="el-GR" sz="2400" baseline="-25000"/>
              <a:t>ω</a:t>
            </a:r>
            <a:r>
              <a:rPr lang="el-GR" sz="2400"/>
              <a:t> = 1.814 - 1.816 </a:t>
            </a:r>
            <a:r>
              <a:rPr lang="el-GR" sz="2400" i="1"/>
              <a:t>n</a:t>
            </a:r>
            <a:r>
              <a:rPr lang="el-GR" sz="2400" baseline="-25000"/>
              <a:t>ε</a:t>
            </a:r>
            <a:r>
              <a:rPr lang="el-GR" sz="2400"/>
              <a:t> = 1.596 - 1.598</a:t>
            </a:r>
            <a:endParaRPr lang="en-US" sz="2400"/>
          </a:p>
          <a:p>
            <a:pPr fontAlgn="t"/>
            <a:r>
              <a:rPr lang="en-US" sz="2400"/>
              <a:t>Max Birefringence</a:t>
            </a:r>
            <a:r>
              <a:rPr lang="en-US" sz="2400" b="1"/>
              <a:t>: </a:t>
            </a:r>
            <a:r>
              <a:rPr lang="el-GR" sz="2400"/>
              <a:t>δ = 0.218</a:t>
            </a:r>
            <a:endParaRPr lang="en-US" sz="2400"/>
          </a:p>
          <a:p>
            <a:r>
              <a:rPr lang="en-US" sz="2400"/>
              <a:t>Surface relief: High</a:t>
            </a:r>
          </a:p>
          <a:p>
            <a:r>
              <a:rPr lang="en-US" sz="2400"/>
              <a:t>Pleochroism: Weak</a:t>
            </a:r>
          </a:p>
        </p:txBody>
      </p:sp>
    </p:spTree>
    <p:extLst>
      <p:ext uri="{BB962C8B-B14F-4D97-AF65-F5344CB8AC3E}">
        <p14:creationId xmlns:p14="http://schemas.microsoft.com/office/powerpoint/2010/main" val="84402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ED05D-5A6D-43AC-B788-8047CA09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Rhodochrosite Chemical Composition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4F5DFDE-67ED-4367-A702-4603F9CBD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818985"/>
            <a:ext cx="3363974" cy="341562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143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(Mn, Fe, Mg, Ca)CO3 </a:t>
            </a:r>
          </a:p>
          <a:p>
            <a:pPr marL="1143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Impurities in mineral specimen can cause discoloration of mineral </a:t>
            </a:r>
          </a:p>
          <a:p>
            <a:pPr marL="1143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Part of the carbonate mineral family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1EFDED-4CB0-4319-BB59-4BADF345FF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97763" y="1590538"/>
            <a:ext cx="6250769" cy="35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3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1B331CDE-5AE7-4AF6-B774-263B16811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 r="8509" b="-2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1A17488-2643-48CA-8CC2-7D3BD20E7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r="22257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9" name="Picture 8" descr="A picture containing pink, table, food, cake&#10;&#10;Description automatically generated">
            <a:extLst>
              <a:ext uri="{FF2B5EF4-FFF2-40B4-BE49-F238E27FC236}">
                <a16:creationId xmlns:a16="http://schemas.microsoft.com/office/drawing/2014/main" id="{1D9D5E0E-B45D-43D2-910A-6DC6ABD19E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-2" b="-2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7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E59B7-BBCC-4FCC-AA51-0BAB0F5C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671108" cy="49625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Vein Formation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Hydrothermal Filling Deposits</a:t>
            </a:r>
          </a:p>
        </p:txBody>
      </p:sp>
      <p:pic>
        <p:nvPicPr>
          <p:cNvPr id="1026" name="Picture 2" descr="Image result for vein and fracture-filling mineral where it precipitates from ascending hydrothermal solutions. Repetition of crystallization creates layers on the walls of the fracture.&quot;">
            <a:extLst>
              <a:ext uri="{FF2B5EF4-FFF2-40B4-BE49-F238E27FC236}">
                <a16:creationId xmlns:a16="http://schemas.microsoft.com/office/drawing/2014/main" id="{3C5BA098-A816-4798-97F5-710D2871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040927"/>
            <a:ext cx="6553545" cy="47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2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0067A-0AFA-4F1C-9FCF-3C2C85E0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Stalactites Formation 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talactites formation&quot;">
            <a:extLst>
              <a:ext uri="{FF2B5EF4-FFF2-40B4-BE49-F238E27FC236}">
                <a16:creationId xmlns:a16="http://schemas.microsoft.com/office/drawing/2014/main" id="{60981DDA-48B6-4865-902E-D9799A62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14655"/>
            <a:ext cx="6553545" cy="46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9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79E5401242574E81A312A93723544C" ma:contentTypeVersion="5" ma:contentTypeDescription="Create a new document." ma:contentTypeScope="" ma:versionID="f9da29426aba1cc0bb8fbfbf246ff1cd">
  <xsd:schema xmlns:xsd="http://www.w3.org/2001/XMLSchema" xmlns:xs="http://www.w3.org/2001/XMLSchema" xmlns:p="http://schemas.microsoft.com/office/2006/metadata/properties" xmlns:ns3="bbe3a027-c9c8-40b0-b2d6-2fb741f0a462" xmlns:ns4="8c25bcb5-09a8-4632-9643-b990e7b47977" targetNamespace="http://schemas.microsoft.com/office/2006/metadata/properties" ma:root="true" ma:fieldsID="dbd8da9108ba1999731dfa20b9f4c12a" ns3:_="" ns4:_="">
    <xsd:import namespace="bbe3a027-c9c8-40b0-b2d6-2fb741f0a462"/>
    <xsd:import namespace="8c25bcb5-09a8-4632-9643-b990e7b479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3a027-c9c8-40b0-b2d6-2fb741f0a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5bcb5-09a8-4632-9643-b990e7b47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35BDDD-B4F6-4870-99F7-B4A37599E7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0AF3DE-AEB3-4781-A161-D8B4E79456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e3a027-c9c8-40b0-b2d6-2fb741f0a462"/>
    <ds:schemaRef ds:uri="8c25bcb5-09a8-4632-9643-b990e7b479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2F6307-82CF-4EAD-88C9-B560061A0C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420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Rhodochrosite</vt:lpstr>
      <vt:lpstr>Rhodochrosite Properties</vt:lpstr>
      <vt:lpstr>Rhodochrosite Properties</vt:lpstr>
      <vt:lpstr>X-Ray Powder Diffraction Information</vt:lpstr>
      <vt:lpstr>Optical Data of Rhodochrosite</vt:lpstr>
      <vt:lpstr>Rhodochrosite Chemical Composition </vt:lpstr>
      <vt:lpstr>PowerPoint Presentation</vt:lpstr>
      <vt:lpstr>Vein Formation  Hydrothermal Filling Deposits</vt:lpstr>
      <vt:lpstr>Stalactites Formation </vt:lpstr>
      <vt:lpstr>PowerPoint Presentation</vt:lpstr>
      <vt:lpstr>Rhodochrosite Locations</vt:lpstr>
      <vt:lpstr>Rhodochrosite Uses</vt:lpstr>
      <vt:lpstr>PowerPoint Presentation</vt:lpstr>
      <vt:lpstr>PowerPoint Presentation</vt:lpstr>
      <vt:lpstr>Rhodochrosite Price</vt:lpstr>
      <vt:lpstr>Fun Facts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Rhodochrosite</dc:title>
  <dc:creator>Giesing, Isabella E</dc:creator>
  <cp:lastModifiedBy>Giesing, Isabella E</cp:lastModifiedBy>
  <cp:revision>3</cp:revision>
  <dcterms:created xsi:type="dcterms:W3CDTF">2019-11-21T14:54:09Z</dcterms:created>
  <dcterms:modified xsi:type="dcterms:W3CDTF">2019-12-01T19:39:54Z</dcterms:modified>
</cp:coreProperties>
</file>