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0875" y="344103"/>
            <a:ext cx="302224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8225" y="1776712"/>
            <a:ext cx="5767549" cy="1572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hyperlink" Target="http://www.mclanahan.com/blog/&#64257;ve-things-you-didnt-know-about-gypsum" TargetMode="External"/><Relationship Id="rId4" Type="http://schemas.openxmlformats.org/officeDocument/2006/relationships/hyperlink" Target="http://www.mcdougallminerals.com/Gypsum-var-Selenite-15.html" TargetMode="External"/><Relationship Id="rId5" Type="http://schemas.openxmlformats.org/officeDocument/2006/relationships/hyperlink" Target="http://www.mindat.org/min-1784.html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4108" y="929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44108" y="929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99307" y="929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99307" y="929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4108" y="929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30083" y="0"/>
            <a:ext cx="1400175" cy="852805"/>
          </a:xfrm>
          <a:custGeom>
            <a:avLst/>
            <a:gdLst/>
            <a:ahLst/>
            <a:cxnLst/>
            <a:rect l="l" t="t" r="r" b="b"/>
            <a:pathLst>
              <a:path w="1400175" h="852805">
                <a:moveTo>
                  <a:pt x="0" y="852265"/>
                </a:moveTo>
                <a:lnTo>
                  <a:pt x="1399567" y="0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77160" y="0"/>
            <a:ext cx="1514475" cy="5143500"/>
          </a:xfrm>
          <a:custGeom>
            <a:avLst/>
            <a:gdLst/>
            <a:ahLst/>
            <a:cxnLst/>
            <a:rect l="l" t="t" r="r" b="b"/>
            <a:pathLst>
              <a:path w="1514475" h="5143500">
                <a:moveTo>
                  <a:pt x="0" y="0"/>
                </a:moveTo>
                <a:lnTo>
                  <a:pt x="1514377" y="866357"/>
                </a:lnTo>
                <a:lnTo>
                  <a:pt x="1460022" y="4346065"/>
                </a:lnTo>
                <a:lnTo>
                  <a:pt x="150497" y="5143499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75729" y="852265"/>
            <a:ext cx="1418590" cy="4291330"/>
          </a:xfrm>
          <a:custGeom>
            <a:avLst/>
            <a:gdLst/>
            <a:ahLst/>
            <a:cxnLst/>
            <a:rect l="l" t="t" r="r" b="b"/>
            <a:pathLst>
              <a:path w="1418589" h="4291330">
                <a:moveTo>
                  <a:pt x="1418533" y="4291234"/>
                </a:moveTo>
                <a:lnTo>
                  <a:pt x="0" y="3479707"/>
                </a:lnTo>
                <a:lnTo>
                  <a:pt x="54354" y="0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50056" y="2139435"/>
            <a:ext cx="264414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325"/>
              <a:t>Gypsum</a:t>
            </a:r>
            <a:endParaRPr sz="5500"/>
          </a:p>
        </p:txBody>
      </p:sp>
      <p:sp>
        <p:nvSpPr>
          <p:cNvPr id="12" name="object 12"/>
          <p:cNvSpPr txBox="1"/>
          <p:nvPr/>
        </p:nvSpPr>
        <p:spPr>
          <a:xfrm>
            <a:off x="4012792" y="3098578"/>
            <a:ext cx="1118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5">
                <a:solidFill>
                  <a:srgbClr val="FFFFFF"/>
                </a:solidFill>
                <a:latin typeface="Tahoma"/>
                <a:cs typeface="Tahoma"/>
              </a:rPr>
              <a:t>By: </a:t>
            </a:r>
            <a:r>
              <a:rPr dirty="0" sz="1200" spc="-35">
                <a:solidFill>
                  <a:srgbClr val="FFFFFF"/>
                </a:solidFill>
                <a:latin typeface="Tahoma"/>
                <a:cs typeface="Tahoma"/>
              </a:rPr>
              <a:t>Kayla</a:t>
            </a:r>
            <a:r>
              <a:rPr dirty="0" sz="12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ahoma"/>
                <a:cs typeface="Tahoma"/>
              </a:rPr>
              <a:t>Gusikoff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94613" y="1815146"/>
            <a:ext cx="2649855" cy="1993900"/>
          </a:xfrm>
          <a:custGeom>
            <a:avLst/>
            <a:gdLst/>
            <a:ahLst/>
            <a:cxnLst/>
            <a:rect l="l" t="t" r="r" b="b"/>
            <a:pathLst>
              <a:path w="2649854" h="1993900">
                <a:moveTo>
                  <a:pt x="0" y="1993803"/>
                </a:moveTo>
                <a:lnTo>
                  <a:pt x="2637339" y="0"/>
                </a:lnTo>
                <a:lnTo>
                  <a:pt x="2649386" y="5965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94613" y="3808950"/>
            <a:ext cx="5715" cy="1334770"/>
          </a:xfrm>
          <a:custGeom>
            <a:avLst/>
            <a:gdLst/>
            <a:ahLst/>
            <a:cxnLst/>
            <a:rect l="l" t="t" r="r" b="b"/>
            <a:pathLst>
              <a:path w="5714" h="1334770">
                <a:moveTo>
                  <a:pt x="5102" y="1334549"/>
                </a:moveTo>
                <a:lnTo>
                  <a:pt x="0" y="0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0"/>
            <a:ext cx="2754630" cy="3355340"/>
          </a:xfrm>
          <a:custGeom>
            <a:avLst/>
            <a:gdLst/>
            <a:ahLst/>
            <a:cxnLst/>
            <a:rect l="l" t="t" r="r" b="b"/>
            <a:pathLst>
              <a:path w="2754630" h="3355340">
                <a:moveTo>
                  <a:pt x="2748932" y="0"/>
                </a:moveTo>
                <a:lnTo>
                  <a:pt x="2754138" y="1361475"/>
                </a:lnTo>
                <a:lnTo>
                  <a:pt x="116799" y="3355279"/>
                </a:lnTo>
                <a:lnTo>
                  <a:pt x="0" y="3297443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1818" y="39580"/>
            <a:ext cx="440182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165">
                <a:solidFill>
                  <a:srgbClr val="595959"/>
                </a:solidFill>
              </a:rPr>
              <a:t>Physical</a:t>
            </a:r>
            <a:r>
              <a:rPr dirty="0" sz="4000" spc="-40">
                <a:solidFill>
                  <a:srgbClr val="595959"/>
                </a:solidFill>
              </a:rPr>
              <a:t> </a:t>
            </a:r>
            <a:r>
              <a:rPr dirty="0" sz="4000" spc="229">
                <a:solidFill>
                  <a:srgbClr val="595959"/>
                </a:solidFill>
              </a:rPr>
              <a:t>Properties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6221062" y="745825"/>
            <a:ext cx="0" cy="4232910"/>
          </a:xfrm>
          <a:custGeom>
            <a:avLst/>
            <a:gdLst/>
            <a:ahLst/>
            <a:cxnLst/>
            <a:rect l="l" t="t" r="r" b="b"/>
            <a:pathLst>
              <a:path w="0" h="4232910">
                <a:moveTo>
                  <a:pt x="0" y="0"/>
                </a:moveTo>
                <a:lnTo>
                  <a:pt x="0" y="4232299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0887" y="750575"/>
            <a:ext cx="5865495" cy="0"/>
          </a:xfrm>
          <a:custGeom>
            <a:avLst/>
            <a:gdLst/>
            <a:ahLst/>
            <a:cxnLst/>
            <a:rect l="l" t="t" r="r" b="b"/>
            <a:pathLst>
              <a:path w="5865495" h="0">
                <a:moveTo>
                  <a:pt x="0" y="0"/>
                </a:moveTo>
                <a:lnTo>
                  <a:pt x="5864924" y="0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887" y="1219774"/>
            <a:ext cx="5865495" cy="0"/>
          </a:xfrm>
          <a:custGeom>
            <a:avLst/>
            <a:gdLst/>
            <a:ahLst/>
            <a:cxnLst/>
            <a:rect l="l" t="t" r="r" b="b"/>
            <a:pathLst>
              <a:path w="5865495" h="0">
                <a:moveTo>
                  <a:pt x="0" y="0"/>
                </a:moveTo>
                <a:lnTo>
                  <a:pt x="5864924" y="0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0887" y="1688975"/>
            <a:ext cx="5865495" cy="0"/>
          </a:xfrm>
          <a:custGeom>
            <a:avLst/>
            <a:gdLst/>
            <a:ahLst/>
            <a:cxnLst/>
            <a:rect l="l" t="t" r="r" b="b"/>
            <a:pathLst>
              <a:path w="5865495" h="0">
                <a:moveTo>
                  <a:pt x="0" y="0"/>
                </a:moveTo>
                <a:lnTo>
                  <a:pt x="5864924" y="0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0887" y="2158175"/>
            <a:ext cx="5865495" cy="0"/>
          </a:xfrm>
          <a:custGeom>
            <a:avLst/>
            <a:gdLst/>
            <a:ahLst/>
            <a:cxnLst/>
            <a:rect l="l" t="t" r="r" b="b"/>
            <a:pathLst>
              <a:path w="5865495" h="0">
                <a:moveTo>
                  <a:pt x="0" y="0"/>
                </a:moveTo>
                <a:lnTo>
                  <a:pt x="5864924" y="0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0887" y="2627374"/>
            <a:ext cx="5865495" cy="0"/>
          </a:xfrm>
          <a:custGeom>
            <a:avLst/>
            <a:gdLst/>
            <a:ahLst/>
            <a:cxnLst/>
            <a:rect l="l" t="t" r="r" b="b"/>
            <a:pathLst>
              <a:path w="5865495" h="0">
                <a:moveTo>
                  <a:pt x="0" y="0"/>
                </a:moveTo>
                <a:lnTo>
                  <a:pt x="5864924" y="0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0887" y="3096574"/>
            <a:ext cx="5865495" cy="0"/>
          </a:xfrm>
          <a:custGeom>
            <a:avLst/>
            <a:gdLst/>
            <a:ahLst/>
            <a:cxnLst/>
            <a:rect l="l" t="t" r="r" b="b"/>
            <a:pathLst>
              <a:path w="5865495" h="0">
                <a:moveTo>
                  <a:pt x="0" y="0"/>
                </a:moveTo>
                <a:lnTo>
                  <a:pt x="5864924" y="0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0887" y="3565774"/>
            <a:ext cx="5865495" cy="0"/>
          </a:xfrm>
          <a:custGeom>
            <a:avLst/>
            <a:gdLst/>
            <a:ahLst/>
            <a:cxnLst/>
            <a:rect l="l" t="t" r="r" b="b"/>
            <a:pathLst>
              <a:path w="5865495" h="0">
                <a:moveTo>
                  <a:pt x="0" y="0"/>
                </a:moveTo>
                <a:lnTo>
                  <a:pt x="5864924" y="0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0887" y="4034975"/>
            <a:ext cx="5865495" cy="0"/>
          </a:xfrm>
          <a:custGeom>
            <a:avLst/>
            <a:gdLst/>
            <a:ahLst/>
            <a:cxnLst/>
            <a:rect l="l" t="t" r="r" b="b"/>
            <a:pathLst>
              <a:path w="5865495" h="0">
                <a:moveTo>
                  <a:pt x="0" y="0"/>
                </a:moveTo>
                <a:lnTo>
                  <a:pt x="5864924" y="0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0887" y="4504175"/>
            <a:ext cx="5865495" cy="0"/>
          </a:xfrm>
          <a:custGeom>
            <a:avLst/>
            <a:gdLst/>
            <a:ahLst/>
            <a:cxnLst/>
            <a:rect l="l" t="t" r="r" b="b"/>
            <a:pathLst>
              <a:path w="5865495" h="0">
                <a:moveTo>
                  <a:pt x="0" y="0"/>
                </a:moveTo>
                <a:lnTo>
                  <a:pt x="5864924" y="0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0887" y="4973375"/>
            <a:ext cx="5865495" cy="0"/>
          </a:xfrm>
          <a:custGeom>
            <a:avLst/>
            <a:gdLst/>
            <a:ahLst/>
            <a:cxnLst/>
            <a:rect l="l" t="t" r="r" b="b"/>
            <a:pathLst>
              <a:path w="5865495" h="0">
                <a:moveTo>
                  <a:pt x="0" y="0"/>
                </a:moveTo>
                <a:lnTo>
                  <a:pt x="5864924" y="0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38662" y="860588"/>
            <a:ext cx="15189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0">
                <a:solidFill>
                  <a:srgbClr val="595959"/>
                </a:solidFill>
                <a:latin typeface="Arial Unicode MS"/>
                <a:cs typeface="Arial Unicode MS"/>
              </a:rPr>
              <a:t>Chemical</a:t>
            </a:r>
            <a:r>
              <a:rPr dirty="0" sz="1400" spc="-65">
                <a:solidFill>
                  <a:srgbClr val="595959"/>
                </a:solidFill>
                <a:latin typeface="Arial Unicode MS"/>
                <a:cs typeface="Arial Unicode MS"/>
              </a:rPr>
              <a:t> </a:t>
            </a:r>
            <a:r>
              <a:rPr dirty="0" sz="1400" spc="35">
                <a:solidFill>
                  <a:srgbClr val="595959"/>
                </a:solidFill>
                <a:latin typeface="Arial Unicode MS"/>
                <a:cs typeface="Arial Unicode MS"/>
              </a:rPr>
              <a:t>Formula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2262" y="860588"/>
            <a:ext cx="10775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595959"/>
                </a:solidFill>
                <a:latin typeface="Arial Unicode MS"/>
                <a:cs typeface="Arial Unicode MS"/>
              </a:rPr>
              <a:t>CaSO</a:t>
            </a:r>
            <a:r>
              <a:rPr dirty="0" baseline="-33950" sz="1350" spc="-37">
                <a:solidFill>
                  <a:srgbClr val="595959"/>
                </a:solidFill>
                <a:latin typeface="Arial Unicode MS"/>
                <a:cs typeface="Arial Unicode MS"/>
              </a:rPr>
              <a:t>4</a:t>
            </a:r>
            <a:r>
              <a:rPr dirty="0" sz="1400" spc="-25">
                <a:solidFill>
                  <a:srgbClr val="595959"/>
                </a:solidFill>
                <a:latin typeface="Arial Unicode MS"/>
                <a:cs typeface="Arial Unicode MS"/>
              </a:rPr>
              <a:t>·2H</a:t>
            </a:r>
            <a:r>
              <a:rPr dirty="0" baseline="-33950" sz="1350" spc="-37">
                <a:solidFill>
                  <a:srgbClr val="595959"/>
                </a:solidFill>
                <a:latin typeface="Arial Unicode MS"/>
                <a:cs typeface="Arial Unicode MS"/>
              </a:rPr>
              <a:t>2</a:t>
            </a:r>
            <a:r>
              <a:rPr dirty="0" sz="1400" spc="-25">
                <a:solidFill>
                  <a:srgbClr val="595959"/>
                </a:solidFill>
                <a:latin typeface="Arial Unicode MS"/>
                <a:cs typeface="Arial Unicode MS"/>
              </a:rPr>
              <a:t>O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8662" y="1329787"/>
            <a:ext cx="191071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0">
                <a:solidFill>
                  <a:srgbClr val="595959"/>
                </a:solidFill>
                <a:latin typeface="Arial Unicode MS"/>
                <a:cs typeface="Arial Unicode MS"/>
              </a:rPr>
              <a:t>Chemical</a:t>
            </a:r>
            <a:r>
              <a:rPr dirty="0" sz="1400" spc="-60">
                <a:solidFill>
                  <a:srgbClr val="595959"/>
                </a:solidFill>
                <a:latin typeface="Arial Unicode MS"/>
                <a:cs typeface="Arial Unicode MS"/>
              </a:rPr>
              <a:t> </a:t>
            </a:r>
            <a:r>
              <a:rPr dirty="0" sz="1400" spc="15">
                <a:solidFill>
                  <a:srgbClr val="595959"/>
                </a:solidFill>
                <a:latin typeface="Arial Unicode MS"/>
                <a:cs typeface="Arial Unicode MS"/>
              </a:rPr>
              <a:t>Classiﬁcation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37662" y="1329787"/>
            <a:ext cx="5981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5">
                <a:solidFill>
                  <a:srgbClr val="595959"/>
                </a:solidFill>
                <a:latin typeface="Arial Unicode MS"/>
                <a:cs typeface="Arial Unicode MS"/>
              </a:rPr>
              <a:t>Sulfate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8662" y="1798987"/>
            <a:ext cx="4692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25">
                <a:solidFill>
                  <a:srgbClr val="595959"/>
                </a:solidFill>
                <a:latin typeface="Arial Unicode MS"/>
                <a:cs typeface="Arial Unicode MS"/>
              </a:rPr>
              <a:t>Color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37662" y="1798987"/>
            <a:ext cx="32270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20">
                <a:solidFill>
                  <a:srgbClr val="595959"/>
                </a:solidFill>
                <a:latin typeface="Arial Unicode MS"/>
                <a:cs typeface="Arial Unicode MS"/>
              </a:rPr>
              <a:t>Translucent, </a:t>
            </a:r>
            <a:r>
              <a:rPr dirty="0" sz="1400" spc="40">
                <a:solidFill>
                  <a:srgbClr val="595959"/>
                </a:solidFill>
                <a:latin typeface="Arial Unicode MS"/>
                <a:cs typeface="Arial Unicode MS"/>
              </a:rPr>
              <a:t>white, </a:t>
            </a:r>
            <a:r>
              <a:rPr dirty="0" sz="1400" spc="5">
                <a:solidFill>
                  <a:srgbClr val="595959"/>
                </a:solidFill>
                <a:latin typeface="Arial Unicode MS"/>
                <a:cs typeface="Arial Unicode MS"/>
              </a:rPr>
              <a:t>grey, </a:t>
            </a:r>
            <a:r>
              <a:rPr dirty="0" sz="1400" spc="20">
                <a:solidFill>
                  <a:srgbClr val="595959"/>
                </a:solidFill>
                <a:latin typeface="Arial Unicode MS"/>
                <a:cs typeface="Arial Unicode MS"/>
              </a:rPr>
              <a:t>yellow,</a:t>
            </a:r>
            <a:r>
              <a:rPr dirty="0" sz="1400" spc="-210">
                <a:solidFill>
                  <a:srgbClr val="595959"/>
                </a:solidFill>
                <a:latin typeface="Arial Unicode MS"/>
                <a:cs typeface="Arial Unicode MS"/>
              </a:rPr>
              <a:t> </a:t>
            </a:r>
            <a:r>
              <a:rPr dirty="0" sz="1400" spc="75">
                <a:solidFill>
                  <a:srgbClr val="595959"/>
                </a:solidFill>
                <a:latin typeface="Arial Unicode MS"/>
                <a:cs typeface="Arial Unicode MS"/>
              </a:rPr>
              <a:t>brown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8662" y="2268188"/>
            <a:ext cx="549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">
                <a:solidFill>
                  <a:srgbClr val="595959"/>
                </a:solidFill>
                <a:latin typeface="Arial Unicode MS"/>
                <a:cs typeface="Arial Unicode MS"/>
              </a:rPr>
              <a:t>Streak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37662" y="2268188"/>
            <a:ext cx="5060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>
                <a:solidFill>
                  <a:srgbClr val="595959"/>
                </a:solidFill>
                <a:latin typeface="Arial Unicode MS"/>
                <a:cs typeface="Arial Unicode MS"/>
              </a:rPr>
              <a:t>White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8662" y="2737388"/>
            <a:ext cx="5467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0">
                <a:solidFill>
                  <a:srgbClr val="595959"/>
                </a:solidFill>
                <a:latin typeface="Arial Unicode MS"/>
                <a:cs typeface="Arial Unicode MS"/>
              </a:rPr>
              <a:t>Luster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37662" y="2704050"/>
            <a:ext cx="13157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20">
                <a:solidFill>
                  <a:srgbClr val="595959"/>
                </a:solidFill>
                <a:latin typeface="Arial Unicode MS"/>
                <a:cs typeface="Arial Unicode MS"/>
              </a:rPr>
              <a:t>Vitreous,</a:t>
            </a:r>
            <a:r>
              <a:rPr dirty="0" sz="1400" spc="-95">
                <a:solidFill>
                  <a:srgbClr val="595959"/>
                </a:solidFill>
                <a:latin typeface="Arial Unicode MS"/>
                <a:cs typeface="Arial Unicode MS"/>
              </a:rPr>
              <a:t> </a:t>
            </a:r>
            <a:r>
              <a:rPr dirty="0" sz="1400" spc="35">
                <a:solidFill>
                  <a:srgbClr val="595959"/>
                </a:solidFill>
                <a:latin typeface="Arial Unicode MS"/>
                <a:cs typeface="Arial Unicode MS"/>
              </a:rPr>
              <a:t>pearly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8662" y="3206587"/>
            <a:ext cx="765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595959"/>
                </a:solidFill>
                <a:latin typeface="Arial Unicode MS"/>
                <a:cs typeface="Arial Unicode MS"/>
              </a:rPr>
              <a:t>Cleavage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37662" y="3206587"/>
            <a:ext cx="6121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20">
                <a:solidFill>
                  <a:srgbClr val="595959"/>
                </a:solidFill>
                <a:latin typeface="Arial Unicode MS"/>
                <a:cs typeface="Arial Unicode MS"/>
              </a:rPr>
              <a:t>Perfect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8662" y="3675788"/>
            <a:ext cx="7175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20">
                <a:solidFill>
                  <a:srgbClr val="595959"/>
                </a:solidFill>
                <a:latin typeface="Arial Unicode MS"/>
                <a:cs typeface="Arial Unicode MS"/>
              </a:rPr>
              <a:t>Fracture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37662" y="3656738"/>
            <a:ext cx="951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20">
                <a:solidFill>
                  <a:srgbClr val="595959"/>
                </a:solidFill>
                <a:latin typeface="Arial Unicode MS"/>
                <a:cs typeface="Arial Unicode MS"/>
              </a:rPr>
              <a:t>Conchoidal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8662" y="4144988"/>
            <a:ext cx="8147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20">
                <a:solidFill>
                  <a:srgbClr val="595959"/>
                </a:solidFill>
                <a:latin typeface="Arial Unicode MS"/>
                <a:cs typeface="Arial Unicode MS"/>
              </a:rPr>
              <a:t>Hardness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37662" y="4144988"/>
            <a:ext cx="369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5">
                <a:solidFill>
                  <a:srgbClr val="595959"/>
                </a:solidFill>
                <a:latin typeface="Arial Unicode MS"/>
                <a:cs typeface="Arial Unicode MS"/>
              </a:rPr>
              <a:t>Two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8662" y="4614188"/>
            <a:ext cx="12344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">
                <a:solidFill>
                  <a:srgbClr val="595959"/>
                </a:solidFill>
                <a:latin typeface="Arial Unicode MS"/>
                <a:cs typeface="Arial Unicode MS"/>
              </a:rPr>
              <a:t>Crystal</a:t>
            </a:r>
            <a:r>
              <a:rPr dirty="0" sz="1400" spc="-60">
                <a:solidFill>
                  <a:srgbClr val="595959"/>
                </a:solidFill>
                <a:latin typeface="Arial Unicode MS"/>
                <a:cs typeface="Arial Unicode MS"/>
              </a:rPr>
              <a:t> </a:t>
            </a:r>
            <a:r>
              <a:rPr dirty="0" sz="1400">
                <a:solidFill>
                  <a:srgbClr val="595959"/>
                </a:solidFill>
                <a:latin typeface="Arial Unicode MS"/>
                <a:cs typeface="Arial Unicode MS"/>
              </a:rPr>
              <a:t>System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37662" y="4614188"/>
            <a:ext cx="92201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0">
                <a:solidFill>
                  <a:srgbClr val="595959"/>
                </a:solidFill>
                <a:latin typeface="Arial Unicode MS"/>
                <a:cs typeface="Arial Unicode MS"/>
              </a:rPr>
              <a:t>Monoclinic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8437" y="750575"/>
            <a:ext cx="2366645" cy="469265"/>
          </a:xfrm>
          <a:custGeom>
            <a:avLst/>
            <a:gdLst/>
            <a:ahLst/>
            <a:cxnLst/>
            <a:rect l="l" t="t" r="r" b="b"/>
            <a:pathLst>
              <a:path w="2366645" h="469265">
                <a:moveTo>
                  <a:pt x="0" y="234599"/>
                </a:moveTo>
                <a:lnTo>
                  <a:pt x="209647" y="0"/>
                </a:lnTo>
                <a:lnTo>
                  <a:pt x="2156565" y="0"/>
                </a:lnTo>
                <a:lnTo>
                  <a:pt x="2366213" y="234599"/>
                </a:lnTo>
                <a:lnTo>
                  <a:pt x="2156565" y="469199"/>
                </a:lnTo>
                <a:lnTo>
                  <a:pt x="209647" y="469199"/>
                </a:lnTo>
                <a:lnTo>
                  <a:pt x="0" y="234599"/>
                </a:lnTo>
                <a:close/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8437" y="1219775"/>
            <a:ext cx="2366645" cy="469265"/>
          </a:xfrm>
          <a:custGeom>
            <a:avLst/>
            <a:gdLst/>
            <a:ahLst/>
            <a:cxnLst/>
            <a:rect l="l" t="t" r="r" b="b"/>
            <a:pathLst>
              <a:path w="2366645" h="469264">
                <a:moveTo>
                  <a:pt x="0" y="234599"/>
                </a:moveTo>
                <a:lnTo>
                  <a:pt x="209647" y="0"/>
                </a:lnTo>
                <a:lnTo>
                  <a:pt x="2156565" y="0"/>
                </a:lnTo>
                <a:lnTo>
                  <a:pt x="2366213" y="234599"/>
                </a:lnTo>
                <a:lnTo>
                  <a:pt x="2156565" y="469199"/>
                </a:lnTo>
                <a:lnTo>
                  <a:pt x="209647" y="469199"/>
                </a:lnTo>
                <a:lnTo>
                  <a:pt x="0" y="234599"/>
                </a:lnTo>
                <a:close/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8437" y="1688975"/>
            <a:ext cx="2366645" cy="469265"/>
          </a:xfrm>
          <a:custGeom>
            <a:avLst/>
            <a:gdLst/>
            <a:ahLst/>
            <a:cxnLst/>
            <a:rect l="l" t="t" r="r" b="b"/>
            <a:pathLst>
              <a:path w="2366645" h="469264">
                <a:moveTo>
                  <a:pt x="0" y="234599"/>
                </a:moveTo>
                <a:lnTo>
                  <a:pt x="209647" y="0"/>
                </a:lnTo>
                <a:lnTo>
                  <a:pt x="2156565" y="0"/>
                </a:lnTo>
                <a:lnTo>
                  <a:pt x="2366213" y="234599"/>
                </a:lnTo>
                <a:lnTo>
                  <a:pt x="2156565" y="469199"/>
                </a:lnTo>
                <a:lnTo>
                  <a:pt x="209647" y="469199"/>
                </a:lnTo>
                <a:lnTo>
                  <a:pt x="0" y="234599"/>
                </a:lnTo>
                <a:close/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8437" y="2158175"/>
            <a:ext cx="2366645" cy="469265"/>
          </a:xfrm>
          <a:custGeom>
            <a:avLst/>
            <a:gdLst/>
            <a:ahLst/>
            <a:cxnLst/>
            <a:rect l="l" t="t" r="r" b="b"/>
            <a:pathLst>
              <a:path w="2366645" h="469264">
                <a:moveTo>
                  <a:pt x="0" y="234599"/>
                </a:moveTo>
                <a:lnTo>
                  <a:pt x="209647" y="0"/>
                </a:lnTo>
                <a:lnTo>
                  <a:pt x="2156565" y="0"/>
                </a:lnTo>
                <a:lnTo>
                  <a:pt x="2366213" y="234599"/>
                </a:lnTo>
                <a:lnTo>
                  <a:pt x="2156565" y="469199"/>
                </a:lnTo>
                <a:lnTo>
                  <a:pt x="209647" y="469199"/>
                </a:lnTo>
                <a:lnTo>
                  <a:pt x="0" y="234599"/>
                </a:lnTo>
                <a:close/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8437" y="2627375"/>
            <a:ext cx="2366645" cy="469265"/>
          </a:xfrm>
          <a:custGeom>
            <a:avLst/>
            <a:gdLst/>
            <a:ahLst/>
            <a:cxnLst/>
            <a:rect l="l" t="t" r="r" b="b"/>
            <a:pathLst>
              <a:path w="2366645" h="469264">
                <a:moveTo>
                  <a:pt x="0" y="234599"/>
                </a:moveTo>
                <a:lnTo>
                  <a:pt x="209647" y="0"/>
                </a:lnTo>
                <a:lnTo>
                  <a:pt x="2156565" y="0"/>
                </a:lnTo>
                <a:lnTo>
                  <a:pt x="2366213" y="234599"/>
                </a:lnTo>
                <a:lnTo>
                  <a:pt x="2156565" y="469199"/>
                </a:lnTo>
                <a:lnTo>
                  <a:pt x="209647" y="469199"/>
                </a:lnTo>
                <a:lnTo>
                  <a:pt x="0" y="234599"/>
                </a:lnTo>
                <a:close/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8437" y="4034975"/>
            <a:ext cx="2366645" cy="469265"/>
          </a:xfrm>
          <a:custGeom>
            <a:avLst/>
            <a:gdLst/>
            <a:ahLst/>
            <a:cxnLst/>
            <a:rect l="l" t="t" r="r" b="b"/>
            <a:pathLst>
              <a:path w="2366645" h="469264">
                <a:moveTo>
                  <a:pt x="0" y="234599"/>
                </a:moveTo>
                <a:lnTo>
                  <a:pt x="209647" y="0"/>
                </a:lnTo>
                <a:lnTo>
                  <a:pt x="2156565" y="0"/>
                </a:lnTo>
                <a:lnTo>
                  <a:pt x="2366213" y="234599"/>
                </a:lnTo>
                <a:lnTo>
                  <a:pt x="2156565" y="469199"/>
                </a:lnTo>
                <a:lnTo>
                  <a:pt x="209647" y="469199"/>
                </a:lnTo>
                <a:lnTo>
                  <a:pt x="0" y="234599"/>
                </a:lnTo>
                <a:close/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8437" y="3565774"/>
            <a:ext cx="2366645" cy="469265"/>
          </a:xfrm>
          <a:custGeom>
            <a:avLst/>
            <a:gdLst/>
            <a:ahLst/>
            <a:cxnLst/>
            <a:rect l="l" t="t" r="r" b="b"/>
            <a:pathLst>
              <a:path w="2366645" h="469264">
                <a:moveTo>
                  <a:pt x="0" y="234599"/>
                </a:moveTo>
                <a:lnTo>
                  <a:pt x="209647" y="0"/>
                </a:lnTo>
                <a:lnTo>
                  <a:pt x="2156565" y="0"/>
                </a:lnTo>
                <a:lnTo>
                  <a:pt x="2366213" y="234599"/>
                </a:lnTo>
                <a:lnTo>
                  <a:pt x="2156565" y="469199"/>
                </a:lnTo>
                <a:lnTo>
                  <a:pt x="209647" y="469199"/>
                </a:lnTo>
                <a:lnTo>
                  <a:pt x="0" y="234599"/>
                </a:lnTo>
                <a:close/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8437" y="3096575"/>
            <a:ext cx="2366645" cy="469265"/>
          </a:xfrm>
          <a:custGeom>
            <a:avLst/>
            <a:gdLst/>
            <a:ahLst/>
            <a:cxnLst/>
            <a:rect l="l" t="t" r="r" b="b"/>
            <a:pathLst>
              <a:path w="2366645" h="469264">
                <a:moveTo>
                  <a:pt x="0" y="234599"/>
                </a:moveTo>
                <a:lnTo>
                  <a:pt x="209647" y="0"/>
                </a:lnTo>
                <a:lnTo>
                  <a:pt x="2156565" y="0"/>
                </a:lnTo>
                <a:lnTo>
                  <a:pt x="2366213" y="234599"/>
                </a:lnTo>
                <a:lnTo>
                  <a:pt x="2156565" y="469199"/>
                </a:lnTo>
                <a:lnTo>
                  <a:pt x="209647" y="469199"/>
                </a:lnTo>
                <a:lnTo>
                  <a:pt x="0" y="234599"/>
                </a:lnTo>
                <a:close/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8437" y="4504175"/>
            <a:ext cx="2366645" cy="469265"/>
          </a:xfrm>
          <a:custGeom>
            <a:avLst/>
            <a:gdLst/>
            <a:ahLst/>
            <a:cxnLst/>
            <a:rect l="l" t="t" r="r" b="b"/>
            <a:pathLst>
              <a:path w="2366645" h="469264">
                <a:moveTo>
                  <a:pt x="0" y="234599"/>
                </a:moveTo>
                <a:lnTo>
                  <a:pt x="209647" y="0"/>
                </a:lnTo>
                <a:lnTo>
                  <a:pt x="2156565" y="0"/>
                </a:lnTo>
                <a:lnTo>
                  <a:pt x="2366213" y="234599"/>
                </a:lnTo>
                <a:lnTo>
                  <a:pt x="2156565" y="469199"/>
                </a:lnTo>
                <a:lnTo>
                  <a:pt x="209647" y="469199"/>
                </a:lnTo>
                <a:lnTo>
                  <a:pt x="0" y="234599"/>
                </a:lnTo>
                <a:close/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060575" y="0"/>
            <a:ext cx="2993124" cy="3182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536850" y="2802000"/>
            <a:ext cx="2225600" cy="180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349" y="58304"/>
            <a:ext cx="497903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229"/>
              <a:t>Properties </a:t>
            </a:r>
            <a:r>
              <a:rPr dirty="0" sz="4000" spc="-440"/>
              <a:t>&amp;</a:t>
            </a:r>
            <a:r>
              <a:rPr dirty="0" sz="4000" spc="-265"/>
              <a:t> </a:t>
            </a:r>
            <a:r>
              <a:rPr dirty="0" sz="4000" spc="145"/>
              <a:t>Varieties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6019150" y="1111125"/>
            <a:ext cx="2857499" cy="952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63100" y="915047"/>
            <a:ext cx="5854065" cy="239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600" spc="40" b="1">
                <a:solidFill>
                  <a:srgbClr val="666666"/>
                </a:solidFill>
                <a:latin typeface="Calibri"/>
                <a:cs typeface="Calibri"/>
              </a:rPr>
              <a:t>Type: </a:t>
            </a:r>
            <a:r>
              <a:rPr dirty="0" sz="1600" spc="30">
                <a:solidFill>
                  <a:srgbClr val="666666"/>
                </a:solidFill>
                <a:latin typeface="Calibri"/>
                <a:cs typeface="Calibri"/>
              </a:rPr>
              <a:t>Biaxial</a:t>
            </a:r>
            <a:r>
              <a:rPr dirty="0" sz="1600" spc="-1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Calibri"/>
                <a:cs typeface="Calibri"/>
              </a:rPr>
              <a:t>(+)</a:t>
            </a:r>
            <a:endParaRPr sz="16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480"/>
              </a:spcBef>
            </a:pPr>
            <a:r>
              <a:rPr dirty="0" sz="1600" spc="55" b="1">
                <a:solidFill>
                  <a:srgbClr val="666666"/>
                </a:solidFill>
                <a:latin typeface="Calibri"/>
                <a:cs typeface="Calibri"/>
              </a:rPr>
              <a:t>RI</a:t>
            </a:r>
            <a:r>
              <a:rPr dirty="0" sz="1600" spc="-25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35" b="1">
                <a:solidFill>
                  <a:srgbClr val="666666"/>
                </a:solidFill>
                <a:latin typeface="Calibri"/>
                <a:cs typeface="Calibri"/>
              </a:rPr>
              <a:t>values:</a:t>
            </a:r>
            <a:r>
              <a:rPr dirty="0" sz="1600" spc="35" i="1">
                <a:solidFill>
                  <a:srgbClr val="666666"/>
                </a:solidFill>
                <a:latin typeface="Calibri"/>
                <a:cs typeface="Calibri"/>
              </a:rPr>
              <a:t>n</a:t>
            </a:r>
            <a:r>
              <a:rPr dirty="0" baseline="-31746" sz="1575" spc="52">
                <a:solidFill>
                  <a:srgbClr val="666666"/>
                </a:solidFill>
                <a:latin typeface="Arial"/>
                <a:cs typeface="Arial"/>
              </a:rPr>
              <a:t>α </a:t>
            </a:r>
            <a:r>
              <a:rPr dirty="0" sz="1600" spc="-10">
                <a:solidFill>
                  <a:srgbClr val="666666"/>
                </a:solidFill>
                <a:latin typeface="Calibri"/>
                <a:cs typeface="Calibri"/>
              </a:rPr>
              <a:t>= </a:t>
            </a:r>
            <a:r>
              <a:rPr dirty="0" sz="1600" spc="-50">
                <a:solidFill>
                  <a:srgbClr val="666666"/>
                </a:solidFill>
                <a:latin typeface="Calibri"/>
                <a:cs typeface="Calibri"/>
              </a:rPr>
              <a:t>1.519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- </a:t>
            </a:r>
            <a:r>
              <a:rPr dirty="0" sz="1600" spc="-50">
                <a:solidFill>
                  <a:srgbClr val="666666"/>
                </a:solidFill>
                <a:latin typeface="Calibri"/>
                <a:cs typeface="Calibri"/>
              </a:rPr>
              <a:t>1.521 </a:t>
            </a:r>
            <a:r>
              <a:rPr dirty="0" sz="1600" spc="25" i="1">
                <a:solidFill>
                  <a:srgbClr val="666666"/>
                </a:solidFill>
                <a:latin typeface="Calibri"/>
                <a:cs typeface="Calibri"/>
              </a:rPr>
              <a:t>n</a:t>
            </a:r>
            <a:r>
              <a:rPr dirty="0" baseline="-31746" sz="1575" spc="37">
                <a:solidFill>
                  <a:srgbClr val="666666"/>
                </a:solidFill>
                <a:latin typeface="Arial"/>
                <a:cs typeface="Arial"/>
              </a:rPr>
              <a:t>β </a:t>
            </a:r>
            <a:r>
              <a:rPr dirty="0" sz="1600" spc="-10">
                <a:solidFill>
                  <a:srgbClr val="666666"/>
                </a:solidFill>
                <a:latin typeface="Calibri"/>
                <a:cs typeface="Calibri"/>
              </a:rPr>
              <a:t>= </a:t>
            </a:r>
            <a:r>
              <a:rPr dirty="0" sz="1600" spc="-40">
                <a:solidFill>
                  <a:srgbClr val="666666"/>
                </a:solidFill>
                <a:latin typeface="Calibri"/>
                <a:cs typeface="Calibri"/>
              </a:rPr>
              <a:t>1.522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- </a:t>
            </a:r>
            <a:r>
              <a:rPr dirty="0" sz="1600" spc="-40">
                <a:solidFill>
                  <a:srgbClr val="666666"/>
                </a:solidFill>
                <a:latin typeface="Calibri"/>
                <a:cs typeface="Calibri"/>
              </a:rPr>
              <a:t>1.523 </a:t>
            </a:r>
            <a:r>
              <a:rPr dirty="0" sz="1600" spc="20" i="1">
                <a:solidFill>
                  <a:srgbClr val="666666"/>
                </a:solidFill>
                <a:latin typeface="Calibri"/>
                <a:cs typeface="Calibri"/>
              </a:rPr>
              <a:t>n</a:t>
            </a:r>
            <a:r>
              <a:rPr dirty="0" baseline="-31746" sz="1575" spc="30">
                <a:solidFill>
                  <a:srgbClr val="666666"/>
                </a:solidFill>
                <a:latin typeface="Arial"/>
                <a:cs typeface="Arial"/>
              </a:rPr>
              <a:t>γ </a:t>
            </a:r>
            <a:r>
              <a:rPr dirty="0" sz="1600" spc="-10">
                <a:solidFill>
                  <a:srgbClr val="666666"/>
                </a:solidFill>
                <a:latin typeface="Calibri"/>
                <a:cs typeface="Calibri"/>
              </a:rPr>
              <a:t>= </a:t>
            </a:r>
            <a:r>
              <a:rPr dirty="0" sz="1600" spc="-40">
                <a:solidFill>
                  <a:srgbClr val="666666"/>
                </a:solidFill>
                <a:latin typeface="Calibri"/>
                <a:cs typeface="Calibri"/>
              </a:rPr>
              <a:t>1.529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- </a:t>
            </a:r>
            <a:r>
              <a:rPr dirty="0" sz="1600" spc="-40">
                <a:solidFill>
                  <a:srgbClr val="666666"/>
                </a:solidFill>
                <a:latin typeface="Calibri"/>
                <a:cs typeface="Calibri"/>
              </a:rPr>
              <a:t>1.530</a:t>
            </a:r>
            <a:endParaRPr sz="1600">
              <a:latin typeface="Calibri"/>
              <a:cs typeface="Calibri"/>
            </a:endParaRPr>
          </a:p>
          <a:p>
            <a:pPr algn="ctr" marR="704215">
              <a:lnSpc>
                <a:spcPct val="100000"/>
              </a:lnSpc>
              <a:spcBef>
                <a:spcPts val="1455"/>
              </a:spcBef>
            </a:pPr>
            <a:r>
              <a:rPr dirty="0" sz="1600" spc="35" b="1">
                <a:solidFill>
                  <a:srgbClr val="666666"/>
                </a:solidFill>
                <a:latin typeface="Calibri"/>
                <a:cs typeface="Calibri"/>
              </a:rPr>
              <a:t>Birefringence: </a:t>
            </a:r>
            <a:r>
              <a:rPr dirty="0" sz="1600" spc="-10">
                <a:solidFill>
                  <a:srgbClr val="666666"/>
                </a:solidFill>
                <a:latin typeface="Calibri"/>
                <a:cs typeface="Calibri"/>
              </a:rPr>
              <a:t>interference </a:t>
            </a:r>
            <a:r>
              <a:rPr dirty="0" sz="1600" spc="15">
                <a:solidFill>
                  <a:srgbClr val="666666"/>
                </a:solidFill>
                <a:latin typeface="Calibri"/>
                <a:cs typeface="Calibri"/>
              </a:rPr>
              <a:t>colour </a:t>
            </a:r>
            <a:r>
              <a:rPr dirty="0" sz="1600" spc="5">
                <a:solidFill>
                  <a:srgbClr val="666666"/>
                </a:solidFill>
                <a:latin typeface="Calibri"/>
                <a:cs typeface="Calibri"/>
              </a:rPr>
              <a:t>range </a:t>
            </a:r>
            <a:r>
              <a:rPr dirty="0" sz="1600" spc="-5">
                <a:solidFill>
                  <a:srgbClr val="666666"/>
                </a:solidFill>
                <a:latin typeface="Calibri"/>
                <a:cs typeface="Calibri"/>
              </a:rPr>
              <a:t>(at </a:t>
            </a:r>
            <a:r>
              <a:rPr dirty="0" sz="1600" spc="-10">
                <a:solidFill>
                  <a:srgbClr val="666666"/>
                </a:solidFill>
                <a:latin typeface="Calibri"/>
                <a:cs typeface="Calibri"/>
              </a:rPr>
              <a:t>30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µ</a:t>
            </a:r>
            <a:r>
              <a:rPr dirty="0" sz="1600" spc="-10">
                <a:solidFill>
                  <a:srgbClr val="666666"/>
                </a:solidFill>
                <a:latin typeface="Calibri"/>
                <a:cs typeface="Calibri"/>
              </a:rPr>
              <a:t>m</a:t>
            </a:r>
            <a:r>
              <a:rPr dirty="0" sz="1600" spc="-26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20">
                <a:solidFill>
                  <a:srgbClr val="666666"/>
                </a:solidFill>
                <a:latin typeface="Calibri"/>
                <a:cs typeface="Calibri"/>
              </a:rPr>
              <a:t>thickness)</a:t>
            </a:r>
            <a:endParaRPr sz="1600">
              <a:latin typeface="Calibri"/>
              <a:cs typeface="Calibri"/>
            </a:endParaRPr>
          </a:p>
          <a:p>
            <a:pPr algn="ctr" marL="2278380">
              <a:lnSpc>
                <a:spcPct val="100000"/>
              </a:lnSpc>
              <a:spcBef>
                <a:spcPts val="805"/>
              </a:spcBef>
            </a:pPr>
            <a:r>
              <a:rPr dirty="0" sz="1600" spc="20" b="1">
                <a:solidFill>
                  <a:srgbClr val="595959"/>
                </a:solidFill>
                <a:latin typeface="Calibri"/>
                <a:cs typeface="Calibri"/>
              </a:rPr>
              <a:t>Varieties:</a:t>
            </a:r>
            <a:endParaRPr sz="1600">
              <a:latin typeface="Calibri"/>
              <a:cs typeface="Calibri"/>
            </a:endParaRPr>
          </a:p>
          <a:p>
            <a:pPr algn="ctr" marL="2304415" marR="17780" indent="-635">
              <a:lnSpc>
                <a:spcPct val="125000"/>
              </a:lnSpc>
              <a:spcBef>
                <a:spcPts val="25"/>
              </a:spcBef>
            </a:pPr>
            <a:r>
              <a:rPr dirty="0" sz="1600" spc="55" b="1">
                <a:solidFill>
                  <a:srgbClr val="595959"/>
                </a:solidFill>
                <a:latin typeface="Calibri"/>
                <a:cs typeface="Calibri"/>
              </a:rPr>
              <a:t>Satin </a:t>
            </a:r>
            <a:r>
              <a:rPr dirty="0" sz="1600" spc="35" b="1">
                <a:solidFill>
                  <a:srgbClr val="595959"/>
                </a:solidFill>
                <a:latin typeface="Calibri"/>
                <a:cs typeface="Calibri"/>
              </a:rPr>
              <a:t>spar- </a:t>
            </a:r>
            <a:r>
              <a:rPr dirty="0" sz="1600">
                <a:solidFill>
                  <a:srgbClr val="595959"/>
                </a:solidFill>
                <a:latin typeface="Calibri"/>
                <a:cs typeface="Calibri"/>
              </a:rPr>
              <a:t>Pearly, </a:t>
            </a:r>
            <a:r>
              <a:rPr dirty="0" sz="1600" spc="15">
                <a:solidFill>
                  <a:srgbClr val="595959"/>
                </a:solidFill>
                <a:latin typeface="Calibri"/>
                <a:cs typeface="Calibri"/>
              </a:rPr>
              <a:t>ﬁbrous </a:t>
            </a:r>
            <a:r>
              <a:rPr dirty="0" sz="1600" spc="30">
                <a:solidFill>
                  <a:srgbClr val="595959"/>
                </a:solidFill>
                <a:latin typeface="Calibri"/>
                <a:cs typeface="Calibri"/>
              </a:rPr>
              <a:t>masses  </a:t>
            </a:r>
            <a:r>
              <a:rPr dirty="0" sz="1600" spc="35" b="1">
                <a:solidFill>
                  <a:srgbClr val="595959"/>
                </a:solidFill>
                <a:latin typeface="Calibri"/>
                <a:cs typeface="Calibri"/>
              </a:rPr>
              <a:t>Selenite</a:t>
            </a:r>
            <a:r>
              <a:rPr dirty="0" sz="1600" spc="35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dirty="0" sz="1600" spc="-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spc="5">
                <a:solidFill>
                  <a:srgbClr val="595959"/>
                </a:solidFill>
                <a:latin typeface="Calibri"/>
                <a:cs typeface="Calibri"/>
              </a:rPr>
              <a:t>Transparent</a:t>
            </a:r>
            <a:r>
              <a:rPr dirty="0" sz="1600" spc="-5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spc="35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1600" spc="-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spc="30">
                <a:solidFill>
                  <a:srgbClr val="595959"/>
                </a:solidFill>
                <a:latin typeface="Calibri"/>
                <a:cs typeface="Calibri"/>
              </a:rPr>
              <a:t>bladed</a:t>
            </a:r>
            <a:r>
              <a:rPr dirty="0" sz="1600" spc="-5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spc="20">
                <a:solidFill>
                  <a:srgbClr val="595959"/>
                </a:solidFill>
                <a:latin typeface="Calibri"/>
                <a:cs typeface="Calibri"/>
              </a:rPr>
              <a:t>crystals  </a:t>
            </a:r>
            <a:r>
              <a:rPr dirty="0" sz="1600" spc="25" b="1">
                <a:solidFill>
                  <a:srgbClr val="595959"/>
                </a:solidFill>
                <a:latin typeface="Calibri"/>
                <a:cs typeface="Calibri"/>
              </a:rPr>
              <a:t>Alabaster</a:t>
            </a:r>
            <a:r>
              <a:rPr dirty="0" sz="1600" spc="25">
                <a:solidFill>
                  <a:srgbClr val="595959"/>
                </a:solidFill>
                <a:latin typeface="Calibri"/>
                <a:cs typeface="Calibri"/>
              </a:rPr>
              <a:t>- </a:t>
            </a:r>
            <a:r>
              <a:rPr dirty="0" sz="1600" spc="15">
                <a:solidFill>
                  <a:srgbClr val="595959"/>
                </a:solidFill>
                <a:latin typeface="Calibri"/>
                <a:cs typeface="Calibri"/>
              </a:rPr>
              <a:t>Fine-grained, </a:t>
            </a:r>
            <a:r>
              <a:rPr dirty="0" sz="1600" spc="20">
                <a:solidFill>
                  <a:srgbClr val="595959"/>
                </a:solidFill>
                <a:latin typeface="Calibri"/>
                <a:cs typeface="Calibri"/>
              </a:rPr>
              <a:t>slightly</a:t>
            </a:r>
            <a:r>
              <a:rPr dirty="0" sz="1600" spc="-19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595959"/>
                </a:solidFill>
                <a:latin typeface="Calibri"/>
                <a:cs typeface="Calibri"/>
              </a:rPr>
              <a:t>colored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7299" y="3518450"/>
            <a:ext cx="1627505" cy="1387475"/>
          </a:xfrm>
          <a:custGeom>
            <a:avLst/>
            <a:gdLst/>
            <a:ahLst/>
            <a:cxnLst/>
            <a:rect l="l" t="t" r="r" b="b"/>
            <a:pathLst>
              <a:path w="1627505" h="1387475">
                <a:moveTo>
                  <a:pt x="0" y="693599"/>
                </a:moveTo>
                <a:lnTo>
                  <a:pt x="346800" y="0"/>
                </a:lnTo>
                <a:lnTo>
                  <a:pt x="1280100" y="0"/>
                </a:lnTo>
                <a:lnTo>
                  <a:pt x="1626900" y="693599"/>
                </a:lnTo>
                <a:lnTo>
                  <a:pt x="1280100" y="1387198"/>
                </a:lnTo>
                <a:lnTo>
                  <a:pt x="346800" y="1387198"/>
                </a:lnTo>
                <a:lnTo>
                  <a:pt x="0" y="693599"/>
                </a:lnTo>
                <a:close/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58553" y="3518449"/>
            <a:ext cx="1627505" cy="1387475"/>
          </a:xfrm>
          <a:custGeom>
            <a:avLst/>
            <a:gdLst/>
            <a:ahLst/>
            <a:cxnLst/>
            <a:rect l="l" t="t" r="r" b="b"/>
            <a:pathLst>
              <a:path w="1627504" h="1387475">
                <a:moveTo>
                  <a:pt x="0" y="693599"/>
                </a:moveTo>
                <a:lnTo>
                  <a:pt x="346799" y="0"/>
                </a:lnTo>
                <a:lnTo>
                  <a:pt x="1280099" y="0"/>
                </a:lnTo>
                <a:lnTo>
                  <a:pt x="1626899" y="693599"/>
                </a:lnTo>
                <a:lnTo>
                  <a:pt x="1280099" y="1387199"/>
                </a:lnTo>
                <a:lnTo>
                  <a:pt x="346799" y="1387199"/>
                </a:lnTo>
                <a:lnTo>
                  <a:pt x="0" y="693599"/>
                </a:lnTo>
                <a:close/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79803" y="3518449"/>
            <a:ext cx="1627505" cy="1387475"/>
          </a:xfrm>
          <a:custGeom>
            <a:avLst/>
            <a:gdLst/>
            <a:ahLst/>
            <a:cxnLst/>
            <a:rect l="l" t="t" r="r" b="b"/>
            <a:pathLst>
              <a:path w="1627504" h="1387475">
                <a:moveTo>
                  <a:pt x="0" y="693599"/>
                </a:moveTo>
                <a:lnTo>
                  <a:pt x="346799" y="0"/>
                </a:lnTo>
                <a:lnTo>
                  <a:pt x="1280099" y="0"/>
                </a:lnTo>
                <a:lnTo>
                  <a:pt x="1626899" y="693599"/>
                </a:lnTo>
                <a:lnTo>
                  <a:pt x="1280099" y="1387199"/>
                </a:lnTo>
                <a:lnTo>
                  <a:pt x="346799" y="1387199"/>
                </a:lnTo>
                <a:lnTo>
                  <a:pt x="0" y="693599"/>
                </a:lnTo>
                <a:close/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54136" y="3518449"/>
            <a:ext cx="1193225" cy="1193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75394" y="3615432"/>
            <a:ext cx="1193224" cy="1193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07250" y="3615425"/>
            <a:ext cx="1882513" cy="12527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7735" y="243825"/>
            <a:ext cx="587057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50">
                <a:solidFill>
                  <a:srgbClr val="FFEEB1"/>
                </a:solidFill>
              </a:rPr>
              <a:t>Countries</a:t>
            </a:r>
            <a:r>
              <a:rPr dirty="0" sz="2800" spc="-10">
                <a:solidFill>
                  <a:srgbClr val="FFEEB1"/>
                </a:solidFill>
              </a:rPr>
              <a:t> </a:t>
            </a:r>
            <a:r>
              <a:rPr dirty="0" sz="2800" spc="170">
                <a:solidFill>
                  <a:srgbClr val="FFEEB1"/>
                </a:solidFill>
              </a:rPr>
              <a:t>Where</a:t>
            </a:r>
            <a:r>
              <a:rPr dirty="0" sz="2800" spc="-5">
                <a:solidFill>
                  <a:srgbClr val="FFEEB1"/>
                </a:solidFill>
              </a:rPr>
              <a:t> </a:t>
            </a:r>
            <a:r>
              <a:rPr dirty="0" sz="2800" spc="165">
                <a:solidFill>
                  <a:srgbClr val="FFEEB1"/>
                </a:solidFill>
              </a:rPr>
              <a:t>Gypsum</a:t>
            </a:r>
            <a:r>
              <a:rPr dirty="0" sz="2800" spc="-5">
                <a:solidFill>
                  <a:srgbClr val="FFEEB1"/>
                </a:solidFill>
              </a:rPr>
              <a:t> </a:t>
            </a:r>
            <a:r>
              <a:rPr dirty="0" sz="2800" spc="210">
                <a:solidFill>
                  <a:srgbClr val="FFEEB1"/>
                </a:solidFill>
              </a:rPr>
              <a:t>are</a:t>
            </a:r>
            <a:r>
              <a:rPr dirty="0" sz="2800" spc="-5">
                <a:solidFill>
                  <a:srgbClr val="FFEEB1"/>
                </a:solidFill>
              </a:rPr>
              <a:t> </a:t>
            </a:r>
            <a:r>
              <a:rPr dirty="0" sz="2800" spc="180">
                <a:solidFill>
                  <a:srgbClr val="FFEEB1"/>
                </a:solidFill>
              </a:rPr>
              <a:t>Found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570732" y="878233"/>
            <a:ext cx="8002572" cy="3983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24747" y="4275177"/>
            <a:ext cx="275559" cy="337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63002" y="2142000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45127" y="2287175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59852" y="2183600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69528" y="2571750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67528" y="2002600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65152" y="1572850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62452" y="2430450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31128" y="2091325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15828" y="1433450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87427" y="1861300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69902" y="2501650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05702" y="2430450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60803" y="3531825"/>
            <a:ext cx="569149" cy="569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89277" y="3269700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31528" y="1800600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14477" y="1572850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66253" y="2369750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28665" y="2430450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632152" y="3750775"/>
            <a:ext cx="569149" cy="569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48140" y="2287175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65152" y="1932500"/>
            <a:ext cx="569149" cy="56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4108" y="929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44108" y="929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99307" y="929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99307" y="929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4108" y="929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19221" y="148390"/>
            <a:ext cx="130619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60">
                <a:solidFill>
                  <a:srgbClr val="595959"/>
                </a:solidFill>
              </a:rPr>
              <a:t>U</a:t>
            </a:r>
            <a:r>
              <a:rPr dirty="0" spc="335">
                <a:solidFill>
                  <a:srgbClr val="595959"/>
                </a:solidFill>
              </a:rPr>
              <a:t>ses</a:t>
            </a:r>
          </a:p>
        </p:txBody>
      </p:sp>
      <p:sp>
        <p:nvSpPr>
          <p:cNvPr id="9" name="object 9"/>
          <p:cNvSpPr/>
          <p:nvPr/>
        </p:nvSpPr>
        <p:spPr>
          <a:xfrm>
            <a:off x="2439714" y="0"/>
            <a:ext cx="4252595" cy="1342390"/>
          </a:xfrm>
          <a:custGeom>
            <a:avLst/>
            <a:gdLst/>
            <a:ahLst/>
            <a:cxnLst/>
            <a:rect l="l" t="t" r="r" b="b"/>
            <a:pathLst>
              <a:path w="4252595" h="1342390">
                <a:moveTo>
                  <a:pt x="4252097" y="80671"/>
                </a:moveTo>
                <a:lnTo>
                  <a:pt x="2196396" y="1341909"/>
                </a:lnTo>
                <a:lnTo>
                  <a:pt x="0" y="105231"/>
                </a:lnTo>
                <a:lnTo>
                  <a:pt x="545" y="0"/>
                </a:lnTo>
              </a:path>
            </a:pathLst>
          </a:custGeom>
          <a:ln w="19049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91812" y="0"/>
            <a:ext cx="635" cy="81280"/>
          </a:xfrm>
          <a:custGeom>
            <a:avLst/>
            <a:gdLst/>
            <a:ahLst/>
            <a:cxnLst/>
            <a:rect l="l" t="t" r="r" b="b"/>
            <a:pathLst>
              <a:path w="634" h="81280">
                <a:moveTo>
                  <a:pt x="209" y="-9524"/>
                </a:moveTo>
                <a:lnTo>
                  <a:pt x="209" y="90196"/>
                </a:lnTo>
              </a:path>
            </a:pathLst>
          </a:custGeom>
          <a:ln w="19468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94275" y="1425088"/>
            <a:ext cx="7915909" cy="351536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457200">
              <a:lnSpc>
                <a:spcPts val="1650"/>
              </a:lnSpc>
              <a:spcBef>
                <a:spcPts val="180"/>
              </a:spcBef>
            </a:pP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Gypsum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25">
                <a:solidFill>
                  <a:srgbClr val="595959"/>
                </a:solidFill>
                <a:latin typeface="Calibri"/>
                <a:cs typeface="Calibri"/>
              </a:rPr>
              <a:t>can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be</a:t>
            </a:r>
            <a:r>
              <a:rPr dirty="0" sz="1400" spc="-3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595959"/>
                </a:solidFill>
                <a:latin typeface="Calibri"/>
                <a:cs typeface="Calibri"/>
              </a:rPr>
              <a:t>milled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into</a:t>
            </a:r>
            <a:r>
              <a:rPr dirty="0" sz="1400" spc="-3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3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ﬁne</a:t>
            </a:r>
            <a:r>
              <a:rPr dirty="0" sz="1400" spc="-3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powder,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then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595959"/>
                </a:solidFill>
                <a:latin typeface="Calibri"/>
                <a:cs typeface="Calibri"/>
              </a:rPr>
              <a:t>boiled</a:t>
            </a:r>
            <a:r>
              <a:rPr dirty="0" sz="1400" spc="-3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until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its</a:t>
            </a:r>
            <a:r>
              <a:rPr dirty="0" sz="1400" spc="-3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moisture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25">
                <a:solidFill>
                  <a:srgbClr val="595959"/>
                </a:solidFill>
                <a:latin typeface="Calibri"/>
                <a:cs typeface="Calibri"/>
              </a:rPr>
              <a:t>is</a:t>
            </a:r>
            <a:r>
              <a:rPr dirty="0" sz="1400" spc="-3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595959"/>
                </a:solidFill>
                <a:latin typeface="Calibri"/>
                <a:cs typeface="Calibri"/>
              </a:rPr>
              <a:t>removed—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3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process</a:t>
            </a:r>
            <a:r>
              <a:rPr dirty="0" sz="1400" spc="-3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595959"/>
                </a:solidFill>
                <a:latin typeface="Calibri"/>
                <a:cs typeface="Calibri"/>
              </a:rPr>
              <a:t>known  </a:t>
            </a:r>
            <a:r>
              <a:rPr dirty="0" sz="1400" spc="30">
                <a:solidFill>
                  <a:srgbClr val="595959"/>
                </a:solidFill>
                <a:latin typeface="Calibri"/>
                <a:cs typeface="Calibri"/>
              </a:rPr>
              <a:t>as </a:t>
            </a: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calcination.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As </a:t>
            </a:r>
            <a:r>
              <a:rPr dirty="0" sz="1400" spc="-15">
                <a:solidFill>
                  <a:srgbClr val="595959"/>
                </a:solidFill>
                <a:latin typeface="Calibri"/>
                <a:cs typeface="Calibri"/>
              </a:rPr>
              <a:t>water </a:t>
            </a:r>
            <a:r>
              <a:rPr dirty="0" sz="1400" spc="25">
                <a:solidFill>
                  <a:srgbClr val="595959"/>
                </a:solidFill>
                <a:latin typeface="Calibri"/>
                <a:cs typeface="Calibri"/>
              </a:rPr>
              <a:t>is added </a:t>
            </a:r>
            <a:r>
              <a:rPr dirty="0" sz="1400" spc="30">
                <a:solidFill>
                  <a:srgbClr val="595959"/>
                </a:solidFill>
                <a:latin typeface="Calibri"/>
                <a:cs typeface="Calibri"/>
              </a:rPr>
              <a:t>back </a:t>
            </a: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to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powder, 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it </a:t>
            </a:r>
            <a:r>
              <a:rPr dirty="0" sz="1400" spc="20">
                <a:solidFill>
                  <a:srgbClr val="595959"/>
                </a:solidFill>
                <a:latin typeface="Calibri"/>
                <a:cs typeface="Calibri"/>
              </a:rPr>
              <a:t>makes </a:t>
            </a:r>
            <a:r>
              <a:rPr dirty="0" sz="1400" spc="30">
                <a:solidFill>
                  <a:srgbClr val="595959"/>
                </a:solidFill>
                <a:latin typeface="Calibri"/>
                <a:cs typeface="Calibri"/>
              </a:rPr>
              <a:t>a </a:t>
            </a:r>
            <a:r>
              <a:rPr dirty="0" sz="1400" spc="20">
                <a:solidFill>
                  <a:srgbClr val="595959"/>
                </a:solidFill>
                <a:latin typeface="Calibri"/>
                <a:cs typeface="Calibri"/>
              </a:rPr>
              <a:t>pliable 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material that </a:t>
            </a:r>
            <a:r>
              <a:rPr dirty="0" sz="1400" spc="25">
                <a:solidFill>
                  <a:srgbClr val="595959"/>
                </a:solidFill>
                <a:latin typeface="Calibri"/>
                <a:cs typeface="Calibri"/>
              </a:rPr>
              <a:t>can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be </a:t>
            </a: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molded.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It </a:t>
            </a: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will  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then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harden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3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keep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595959"/>
                </a:solidFill>
                <a:latin typeface="Calibri"/>
                <a:cs typeface="Calibri"/>
              </a:rPr>
              <a:t>shape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that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it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was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25">
                <a:solidFill>
                  <a:srgbClr val="595959"/>
                </a:solidFill>
                <a:latin typeface="Calibri"/>
                <a:cs typeface="Calibri"/>
              </a:rPr>
              <a:t>shaped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into.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595959"/>
                </a:solidFill>
                <a:latin typeface="Calibri"/>
                <a:cs typeface="Calibri"/>
              </a:rPr>
              <a:t>Because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its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25">
                <a:solidFill>
                  <a:srgbClr val="595959"/>
                </a:solidFill>
                <a:latin typeface="Calibri"/>
                <a:cs typeface="Calibri"/>
              </a:rPr>
              <a:t>binding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abilities,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595959"/>
                </a:solidFill>
                <a:latin typeface="Calibri"/>
                <a:cs typeface="Calibri"/>
              </a:rPr>
              <a:t>uses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dirty="0" sz="14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30">
                <a:solidFill>
                  <a:srgbClr val="595959"/>
                </a:solidFill>
                <a:latin typeface="Calibri"/>
                <a:cs typeface="Calibri"/>
              </a:rPr>
              <a:t>gypsum  </a:t>
            </a: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include:</a:t>
            </a:r>
            <a:endParaRPr sz="1400">
              <a:latin typeface="Calibri"/>
              <a:cs typeface="Calibri"/>
            </a:endParaRPr>
          </a:p>
          <a:p>
            <a:pPr marL="99060">
              <a:lnSpc>
                <a:spcPts val="1664"/>
              </a:lnSpc>
              <a:spcBef>
                <a:spcPts val="1120"/>
              </a:spcBef>
              <a:tabLst>
                <a:tab pos="469265" algn="l"/>
              </a:tabLst>
            </a:pPr>
            <a:r>
              <a:rPr dirty="0" sz="1400" spc="805">
                <a:solidFill>
                  <a:srgbClr val="595959"/>
                </a:solidFill>
                <a:latin typeface="Calibri"/>
                <a:cs typeface="Calibri"/>
              </a:rPr>
              <a:t>⬡	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Toothpaste</a:t>
            </a:r>
            <a:endParaRPr sz="1400">
              <a:latin typeface="Calibri"/>
              <a:cs typeface="Calibri"/>
            </a:endParaRPr>
          </a:p>
          <a:p>
            <a:pPr marL="99060">
              <a:lnSpc>
                <a:spcPts val="1650"/>
              </a:lnSpc>
              <a:tabLst>
                <a:tab pos="469265" algn="l"/>
              </a:tabLst>
            </a:pPr>
            <a:r>
              <a:rPr dirty="0" sz="1400" spc="805">
                <a:solidFill>
                  <a:srgbClr val="595959"/>
                </a:solidFill>
                <a:latin typeface="Calibri"/>
                <a:cs typeface="Calibri"/>
              </a:rPr>
              <a:t>⬡	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Plaster </a:t>
            </a: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to </a:t>
            </a:r>
            <a:r>
              <a:rPr dirty="0" sz="1400" spc="-10">
                <a:solidFill>
                  <a:srgbClr val="595959"/>
                </a:solidFill>
                <a:latin typeface="Calibri"/>
                <a:cs typeface="Calibri"/>
              </a:rPr>
              <a:t>crate </a:t>
            </a:r>
            <a:r>
              <a:rPr dirty="0" sz="1400" spc="20">
                <a:solidFill>
                  <a:srgbClr val="595959"/>
                </a:solidFill>
                <a:latin typeface="Calibri"/>
                <a:cs typeface="Calibri"/>
              </a:rPr>
              <a:t>surgical</a:t>
            </a:r>
            <a:r>
              <a:rPr dirty="0" sz="1400" spc="-16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595959"/>
                </a:solidFill>
                <a:latin typeface="Calibri"/>
                <a:cs typeface="Calibri"/>
              </a:rPr>
              <a:t>casts</a:t>
            </a:r>
            <a:endParaRPr sz="1400">
              <a:latin typeface="Calibri"/>
              <a:cs typeface="Calibri"/>
            </a:endParaRPr>
          </a:p>
          <a:p>
            <a:pPr marL="99060">
              <a:lnSpc>
                <a:spcPts val="1650"/>
              </a:lnSpc>
              <a:tabLst>
                <a:tab pos="469265" algn="l"/>
              </a:tabLst>
            </a:pPr>
            <a:r>
              <a:rPr dirty="0" sz="1400" spc="805">
                <a:solidFill>
                  <a:srgbClr val="595959"/>
                </a:solidFill>
                <a:latin typeface="Calibri"/>
                <a:cs typeface="Calibri"/>
              </a:rPr>
              <a:t>⬡	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Additive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foods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like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595959"/>
                </a:solidFill>
                <a:latin typeface="Calibri"/>
                <a:cs typeface="Calibri"/>
              </a:rPr>
              <a:t>canned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vegetables,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ice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cream,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3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95959"/>
                </a:solidFill>
                <a:latin typeface="Calibri"/>
                <a:cs typeface="Calibri"/>
              </a:rPr>
              <a:t>tofu.</a:t>
            </a:r>
            <a:endParaRPr sz="1400">
              <a:latin typeface="Calibri"/>
              <a:cs typeface="Calibri"/>
            </a:endParaRPr>
          </a:p>
          <a:p>
            <a:pPr marL="99060">
              <a:lnSpc>
                <a:spcPts val="1650"/>
              </a:lnSpc>
              <a:tabLst>
                <a:tab pos="469265" algn="l"/>
              </a:tabLst>
            </a:pPr>
            <a:r>
              <a:rPr dirty="0" sz="1400" spc="805">
                <a:solidFill>
                  <a:srgbClr val="595959"/>
                </a:solidFill>
                <a:latin typeface="Calibri"/>
                <a:cs typeface="Calibri"/>
              </a:rPr>
              <a:t>⬡	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For</a:t>
            </a:r>
            <a:r>
              <a:rPr dirty="0" sz="1400" spc="-4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brewing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beer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3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30">
                <a:solidFill>
                  <a:srgbClr val="595959"/>
                </a:solidFill>
                <a:latin typeface="Calibri"/>
                <a:cs typeface="Calibri"/>
              </a:rPr>
              <a:t>making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mead</a:t>
            </a:r>
            <a:endParaRPr sz="1400">
              <a:latin typeface="Calibri"/>
              <a:cs typeface="Calibri"/>
            </a:endParaRPr>
          </a:p>
          <a:p>
            <a:pPr marL="99060">
              <a:lnSpc>
                <a:spcPts val="1650"/>
              </a:lnSpc>
              <a:tabLst>
                <a:tab pos="469265" algn="l"/>
              </a:tabLst>
            </a:pPr>
            <a:r>
              <a:rPr dirty="0" sz="1400" spc="805">
                <a:solidFill>
                  <a:srgbClr val="595959"/>
                </a:solidFill>
                <a:latin typeface="Calibri"/>
                <a:cs typeface="Calibri"/>
              </a:rPr>
              <a:t>⬡	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For creating </a:t>
            </a: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drywall, wallboard</a:t>
            </a:r>
            <a:r>
              <a:rPr dirty="0" sz="1400" spc="-229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or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plasterboard</a:t>
            </a:r>
            <a:endParaRPr sz="1400">
              <a:latin typeface="Calibri"/>
              <a:cs typeface="Calibri"/>
            </a:endParaRPr>
          </a:p>
          <a:p>
            <a:pPr marL="99060">
              <a:lnSpc>
                <a:spcPts val="1664"/>
              </a:lnSpc>
              <a:tabLst>
                <a:tab pos="469265" algn="l"/>
              </a:tabLst>
            </a:pPr>
            <a:r>
              <a:rPr dirty="0" sz="1400" spc="805">
                <a:solidFill>
                  <a:srgbClr val="595959"/>
                </a:solidFill>
                <a:latin typeface="Calibri"/>
                <a:cs typeface="Calibri"/>
              </a:rPr>
              <a:t>⬡	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For </a:t>
            </a:r>
            <a:r>
              <a:rPr dirty="0" sz="1400" spc="25">
                <a:solidFill>
                  <a:srgbClr val="595959"/>
                </a:solidFill>
                <a:latin typeface="Calibri"/>
                <a:cs typeface="Calibri"/>
              </a:rPr>
              <a:t>binding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tennis 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court</a:t>
            </a:r>
            <a:r>
              <a:rPr dirty="0" sz="1400" spc="-204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25">
                <a:solidFill>
                  <a:srgbClr val="595959"/>
                </a:solidFill>
                <a:latin typeface="Calibri"/>
                <a:cs typeface="Calibri"/>
              </a:rPr>
              <a:t>clay</a:t>
            </a:r>
            <a:endParaRPr sz="140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  <a:spcBef>
                <a:spcPts val="270"/>
              </a:spcBef>
              <a:tabLst>
                <a:tab pos="469265" algn="l"/>
              </a:tabLst>
            </a:pPr>
            <a:r>
              <a:rPr dirty="0" sz="1400" spc="805">
                <a:solidFill>
                  <a:srgbClr val="595959"/>
                </a:solidFill>
                <a:latin typeface="Calibri"/>
                <a:cs typeface="Calibri"/>
              </a:rPr>
              <a:t>⬡	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As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3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hardening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element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Portland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cement</a:t>
            </a:r>
            <a:endParaRPr sz="140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  <a:spcBef>
                <a:spcPts val="270"/>
              </a:spcBef>
              <a:tabLst>
                <a:tab pos="469265" algn="l"/>
              </a:tabLst>
            </a:pPr>
            <a:r>
              <a:rPr dirty="0" sz="1400" spc="805">
                <a:solidFill>
                  <a:srgbClr val="595959"/>
                </a:solidFill>
                <a:latin typeface="Calibri"/>
                <a:cs typeface="Calibri"/>
              </a:rPr>
              <a:t>⬡	</a:t>
            </a: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In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roads </a:t>
            </a:r>
            <a:r>
              <a:rPr dirty="0" sz="1400" spc="3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1400" spc="-15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highways</a:t>
            </a:r>
            <a:endParaRPr sz="140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  <a:spcBef>
                <a:spcPts val="270"/>
              </a:spcBef>
              <a:tabLst>
                <a:tab pos="469265" algn="l"/>
              </a:tabLst>
            </a:pPr>
            <a:r>
              <a:rPr dirty="0" sz="1400" spc="805">
                <a:solidFill>
                  <a:srgbClr val="595959"/>
                </a:solidFill>
                <a:latin typeface="Calibri"/>
                <a:cs typeface="Calibri"/>
              </a:rPr>
              <a:t>⬡	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As </a:t>
            </a:r>
            <a:r>
              <a:rPr dirty="0" sz="1400" spc="20">
                <a:solidFill>
                  <a:srgbClr val="595959"/>
                </a:solidFill>
                <a:latin typeface="Calibri"/>
                <a:cs typeface="Calibri"/>
              </a:rPr>
              <a:t>sidewalk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or </a:t>
            </a:r>
            <a:r>
              <a:rPr dirty="0" sz="1400" spc="20">
                <a:solidFill>
                  <a:srgbClr val="595959"/>
                </a:solidFill>
                <a:latin typeface="Calibri"/>
                <a:cs typeface="Calibri"/>
              </a:rPr>
              <a:t>classroom</a:t>
            </a:r>
            <a:r>
              <a:rPr dirty="0" sz="1400" spc="-18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30">
                <a:solidFill>
                  <a:srgbClr val="595959"/>
                </a:solidFill>
                <a:latin typeface="Calibri"/>
                <a:cs typeface="Calibri"/>
              </a:rPr>
              <a:t>chalk</a:t>
            </a:r>
            <a:endParaRPr sz="140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  <a:spcBef>
                <a:spcPts val="270"/>
              </a:spcBef>
              <a:tabLst>
                <a:tab pos="469265" algn="l"/>
              </a:tabLst>
            </a:pPr>
            <a:r>
              <a:rPr dirty="0" sz="1400" spc="805">
                <a:solidFill>
                  <a:srgbClr val="595959"/>
                </a:solidFill>
                <a:latin typeface="Calibri"/>
                <a:cs typeface="Calibri"/>
              </a:rPr>
              <a:t>⬡	</a:t>
            </a: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dirty="0" sz="1400" spc="-4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hair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products,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like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595959"/>
                </a:solidFill>
                <a:latin typeface="Calibri"/>
                <a:cs typeface="Calibri"/>
              </a:rPr>
              <a:t>shampoo,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3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creams</a:t>
            </a:r>
            <a:endParaRPr sz="1400">
              <a:latin typeface="Calibri"/>
              <a:cs typeface="Calibri"/>
            </a:endParaRPr>
          </a:p>
          <a:p>
            <a:pPr marL="119380">
              <a:lnSpc>
                <a:spcPct val="100000"/>
              </a:lnSpc>
              <a:spcBef>
                <a:spcPts val="270"/>
              </a:spcBef>
              <a:tabLst>
                <a:tab pos="469265" algn="l"/>
              </a:tabLst>
            </a:pPr>
            <a:r>
              <a:rPr dirty="0" sz="1200" spc="690">
                <a:solidFill>
                  <a:srgbClr val="595959"/>
                </a:solidFill>
                <a:latin typeface="Calibri"/>
                <a:cs typeface="Calibri"/>
              </a:rPr>
              <a:t>⬡	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As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30">
                <a:solidFill>
                  <a:srgbClr val="595959"/>
                </a:solidFill>
                <a:latin typeface="Calibri"/>
                <a:cs typeface="Calibri"/>
              </a:rPr>
              <a:t>molds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595959"/>
                </a:solidFill>
                <a:latin typeface="Calibri"/>
                <a:cs typeface="Calibri"/>
              </a:rPr>
              <a:t>for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595959"/>
                </a:solidFill>
                <a:latin typeface="Calibri"/>
                <a:cs typeface="Calibri"/>
              </a:rPr>
              <a:t>dinnerware,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car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windows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3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dental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5">
                <a:solidFill>
                  <a:srgbClr val="595959"/>
                </a:solidFill>
                <a:latin typeface="Calibri"/>
                <a:cs typeface="Calibri"/>
              </a:rPr>
              <a:t>impression</a:t>
            </a:r>
            <a:r>
              <a:rPr dirty="0" sz="14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595959"/>
                </a:solidFill>
                <a:latin typeface="Calibri"/>
                <a:cs typeface="Calibri"/>
              </a:rPr>
              <a:t>plasters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90950" y="2671074"/>
            <a:ext cx="2996077" cy="1685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1821" y="232368"/>
            <a:ext cx="208089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50">
                <a:solidFill>
                  <a:srgbClr val="731B47"/>
                </a:solidFill>
              </a:rPr>
              <a:t>History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287174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77297" y="1369321"/>
            <a:ext cx="784225" cy="895350"/>
          </a:xfrm>
          <a:custGeom>
            <a:avLst/>
            <a:gdLst/>
            <a:ahLst/>
            <a:cxnLst/>
            <a:rect l="l" t="t" r="r" b="b"/>
            <a:pathLst>
              <a:path w="784225" h="895350">
                <a:moveTo>
                  <a:pt x="8567" y="226227"/>
                </a:moveTo>
                <a:lnTo>
                  <a:pt x="383399" y="0"/>
                </a:lnTo>
                <a:lnTo>
                  <a:pt x="783634" y="231055"/>
                </a:lnTo>
                <a:lnTo>
                  <a:pt x="775067" y="668727"/>
                </a:lnTo>
                <a:lnTo>
                  <a:pt x="400234" y="894955"/>
                </a:lnTo>
                <a:lnTo>
                  <a:pt x="0" y="663899"/>
                </a:lnTo>
                <a:lnTo>
                  <a:pt x="8567" y="22622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77532" y="2264276"/>
            <a:ext cx="0" cy="924560"/>
          </a:xfrm>
          <a:custGeom>
            <a:avLst/>
            <a:gdLst/>
            <a:ahLst/>
            <a:cxnLst/>
            <a:rect l="l" t="t" r="r" b="b"/>
            <a:pathLst>
              <a:path w="0" h="924560">
                <a:moveTo>
                  <a:pt x="0" y="0"/>
                </a:moveTo>
                <a:lnTo>
                  <a:pt x="0" y="924299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56476" y="3114887"/>
            <a:ext cx="1225550" cy="1477645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dirty="0" sz="1500" spc="60">
                <a:solidFill>
                  <a:srgbClr val="731B47"/>
                </a:solidFill>
                <a:latin typeface="Times New Roman"/>
                <a:cs typeface="Times New Roman"/>
              </a:rPr>
              <a:t>Egypt</a:t>
            </a:r>
            <a:endParaRPr sz="1500">
              <a:latin typeface="Times New Roman"/>
              <a:cs typeface="Times New Roman"/>
            </a:endParaRPr>
          </a:p>
          <a:p>
            <a:pPr algn="ctr" marL="12700" marR="5080">
              <a:lnSpc>
                <a:spcPct val="114599"/>
              </a:lnSpc>
              <a:spcBef>
                <a:spcPts val="495"/>
              </a:spcBef>
            </a:pPr>
            <a:r>
              <a:rPr dirty="0" sz="1200" spc="-40">
                <a:solidFill>
                  <a:srgbClr val="FFFFFF"/>
                </a:solidFill>
                <a:latin typeface="Tahoma"/>
                <a:cs typeface="Tahoma"/>
              </a:rPr>
              <a:t>Egyptians </a:t>
            </a:r>
            <a:r>
              <a:rPr dirty="0" sz="1200" spc="-35">
                <a:solidFill>
                  <a:srgbClr val="FFFFFF"/>
                </a:solidFill>
                <a:latin typeface="Tahoma"/>
                <a:cs typeface="Tahoma"/>
              </a:rPr>
              <a:t>used  </a:t>
            </a:r>
            <a:r>
              <a:rPr dirty="0" sz="1200" spc="-45">
                <a:solidFill>
                  <a:srgbClr val="FFFFFF"/>
                </a:solidFill>
                <a:latin typeface="Tahoma"/>
                <a:cs typeface="Tahoma"/>
              </a:rPr>
              <a:t>gypsum</a:t>
            </a:r>
            <a:r>
              <a:rPr dirty="0" sz="1200" spc="-1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ahoma"/>
                <a:cs typeface="Tahoma"/>
              </a:rPr>
              <a:t>blocks</a:t>
            </a:r>
            <a:r>
              <a:rPr dirty="0" sz="1200" spc="-1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12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ahoma"/>
                <a:cs typeface="Tahoma"/>
              </a:rPr>
              <a:t>plaster </a:t>
            </a:r>
            <a:r>
              <a:rPr dirty="0" sz="1200" spc="-15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1200" spc="-35">
                <a:solidFill>
                  <a:srgbClr val="FFFFFF"/>
                </a:solidFill>
                <a:latin typeface="Tahoma"/>
                <a:cs typeface="Tahoma"/>
              </a:rPr>
              <a:t>the  </a:t>
            </a:r>
            <a:r>
              <a:rPr dirty="0" sz="1200" spc="-20">
                <a:solidFill>
                  <a:srgbClr val="FFFFFF"/>
                </a:solidFill>
                <a:latin typeface="Tahoma"/>
                <a:cs typeface="Tahoma"/>
              </a:rPr>
              <a:t>building </a:t>
            </a:r>
            <a:r>
              <a:rPr dirty="0" sz="1200" spc="-4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dirty="0" sz="1200" spc="-35">
                <a:solidFill>
                  <a:srgbClr val="FFFFFF"/>
                </a:solidFill>
                <a:latin typeface="Tahoma"/>
                <a:cs typeface="Tahoma"/>
              </a:rPr>
              <a:t>the  pyramid </a:t>
            </a:r>
            <a:r>
              <a:rPr dirty="0" sz="1200" spc="-4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2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ahoma"/>
                <a:cs typeface="Tahoma"/>
              </a:rPr>
              <a:t>Cheops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80172" y="1369321"/>
            <a:ext cx="784225" cy="895350"/>
          </a:xfrm>
          <a:custGeom>
            <a:avLst/>
            <a:gdLst/>
            <a:ahLst/>
            <a:cxnLst/>
            <a:rect l="l" t="t" r="r" b="b"/>
            <a:pathLst>
              <a:path w="784225" h="895350">
                <a:moveTo>
                  <a:pt x="8567" y="226227"/>
                </a:moveTo>
                <a:lnTo>
                  <a:pt x="383399" y="0"/>
                </a:lnTo>
                <a:lnTo>
                  <a:pt x="783634" y="231055"/>
                </a:lnTo>
                <a:lnTo>
                  <a:pt x="775067" y="668727"/>
                </a:lnTo>
                <a:lnTo>
                  <a:pt x="400234" y="894955"/>
                </a:lnTo>
                <a:lnTo>
                  <a:pt x="0" y="663899"/>
                </a:lnTo>
                <a:lnTo>
                  <a:pt x="8567" y="22622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80407" y="2264276"/>
            <a:ext cx="0" cy="924560"/>
          </a:xfrm>
          <a:custGeom>
            <a:avLst/>
            <a:gdLst/>
            <a:ahLst/>
            <a:cxnLst/>
            <a:rect l="l" t="t" r="r" b="b"/>
            <a:pathLst>
              <a:path w="0" h="924560">
                <a:moveTo>
                  <a:pt x="0" y="0"/>
                </a:moveTo>
                <a:lnTo>
                  <a:pt x="0" y="924299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968901" y="3180487"/>
            <a:ext cx="1206500" cy="1672589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19"/>
              </a:spcBef>
            </a:pPr>
            <a:r>
              <a:rPr dirty="0" sz="1500" spc="80">
                <a:solidFill>
                  <a:srgbClr val="731B47"/>
                </a:solidFill>
                <a:latin typeface="Times New Roman"/>
                <a:cs typeface="Times New Roman"/>
              </a:rPr>
              <a:t>Paris</a:t>
            </a:r>
            <a:endParaRPr sz="1500">
              <a:latin typeface="Times New Roman"/>
              <a:cs typeface="Times New Roman"/>
            </a:endParaRPr>
          </a:p>
          <a:p>
            <a:pPr algn="ctr" marL="12065" marR="5080" indent="-635">
              <a:lnSpc>
                <a:spcPct val="114599"/>
              </a:lnSpc>
              <a:spcBef>
                <a:spcPts val="445"/>
              </a:spcBef>
            </a:pPr>
            <a:r>
              <a:rPr dirty="0" sz="1200" spc="-5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dirty="0" sz="1200" spc="-45">
                <a:solidFill>
                  <a:srgbClr val="FFFFFF"/>
                </a:solidFill>
                <a:latin typeface="Tahoma"/>
                <a:cs typeface="Tahoma"/>
              </a:rPr>
              <a:t>gypsum </a:t>
            </a:r>
            <a:r>
              <a:rPr dirty="0" sz="1200" spc="-55">
                <a:solidFill>
                  <a:srgbClr val="FFFFFF"/>
                </a:solidFill>
                <a:latin typeface="Tahoma"/>
                <a:cs typeface="Tahoma"/>
              </a:rPr>
              <a:t>was  </a:t>
            </a:r>
            <a:r>
              <a:rPr dirty="0" sz="1200" spc="-35">
                <a:solidFill>
                  <a:srgbClr val="FFFFFF"/>
                </a:solidFill>
                <a:latin typeface="Tahoma"/>
                <a:cs typeface="Tahoma"/>
              </a:rPr>
              <a:t>being </a:t>
            </a:r>
            <a:r>
              <a:rPr dirty="0" sz="1200" spc="-25">
                <a:solidFill>
                  <a:srgbClr val="FFFFFF"/>
                </a:solidFill>
                <a:latin typeface="Tahoma"/>
                <a:cs typeface="Tahoma"/>
              </a:rPr>
              <a:t>mined </a:t>
            </a:r>
            <a:r>
              <a:rPr dirty="0" sz="1200" spc="-15">
                <a:solidFill>
                  <a:srgbClr val="FFFFFF"/>
                </a:solidFill>
                <a:latin typeface="Tahoma"/>
                <a:cs typeface="Tahoma"/>
              </a:rPr>
              <a:t>in  </a:t>
            </a:r>
            <a:r>
              <a:rPr dirty="0" sz="1200" spc="-40">
                <a:solidFill>
                  <a:srgbClr val="FFFFFF"/>
                </a:solidFill>
                <a:latin typeface="Tahoma"/>
                <a:cs typeface="Tahoma"/>
              </a:rPr>
              <a:t>reservoirs </a:t>
            </a:r>
            <a:r>
              <a:rPr dirty="0" sz="1200" spc="-15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12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ahoma"/>
                <a:cs typeface="Tahoma"/>
              </a:rPr>
              <a:t>Paris,  </a:t>
            </a:r>
            <a:r>
              <a:rPr dirty="0" sz="1200" spc="-35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1200" spc="-45">
                <a:solidFill>
                  <a:srgbClr val="FFFFFF"/>
                </a:solidFill>
                <a:latin typeface="Tahoma"/>
                <a:cs typeface="Tahoma"/>
              </a:rPr>
              <a:t>new </a:t>
            </a:r>
            <a:r>
              <a:rPr dirty="0" sz="1200" spc="-20">
                <a:solidFill>
                  <a:srgbClr val="FFFFFF"/>
                </a:solidFill>
                <a:latin typeface="Tahoma"/>
                <a:cs typeface="Tahoma"/>
              </a:rPr>
              <a:t>building  </a:t>
            </a:r>
            <a:r>
              <a:rPr dirty="0" sz="1200" spc="-30">
                <a:solidFill>
                  <a:srgbClr val="FFFFFF"/>
                </a:solidFill>
                <a:latin typeface="Tahoma"/>
                <a:cs typeface="Tahoma"/>
              </a:rPr>
              <a:t>material </a:t>
            </a:r>
            <a:r>
              <a:rPr dirty="0" sz="1200" spc="-35">
                <a:solidFill>
                  <a:srgbClr val="FFFFFF"/>
                </a:solidFill>
                <a:latin typeface="Tahoma"/>
                <a:cs typeface="Tahoma"/>
              </a:rPr>
              <a:t>“Plaster</a:t>
            </a:r>
            <a:r>
              <a:rPr dirty="0" sz="1200" spc="-2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ahoma"/>
                <a:cs typeface="Tahoma"/>
              </a:rPr>
              <a:t>of  Paris” </a:t>
            </a:r>
            <a:r>
              <a:rPr dirty="0" sz="1200" spc="-55">
                <a:solidFill>
                  <a:srgbClr val="FFFFFF"/>
                </a:solidFill>
                <a:latin typeface="Tahoma"/>
                <a:cs typeface="Tahoma"/>
              </a:rPr>
              <a:t>was </a:t>
            </a:r>
            <a:r>
              <a:rPr dirty="0" sz="1200" spc="-20">
                <a:solidFill>
                  <a:srgbClr val="FFFFFF"/>
                </a:solidFill>
                <a:latin typeface="Tahoma"/>
                <a:cs typeface="Tahoma"/>
              </a:rPr>
              <a:t>popular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83047" y="1369321"/>
            <a:ext cx="784225" cy="895350"/>
          </a:xfrm>
          <a:custGeom>
            <a:avLst/>
            <a:gdLst/>
            <a:ahLst/>
            <a:cxnLst/>
            <a:rect l="l" t="t" r="r" b="b"/>
            <a:pathLst>
              <a:path w="784225" h="895350">
                <a:moveTo>
                  <a:pt x="8567" y="226227"/>
                </a:moveTo>
                <a:lnTo>
                  <a:pt x="383399" y="0"/>
                </a:lnTo>
                <a:lnTo>
                  <a:pt x="783634" y="231055"/>
                </a:lnTo>
                <a:lnTo>
                  <a:pt x="775067" y="668727"/>
                </a:lnTo>
                <a:lnTo>
                  <a:pt x="400234" y="894955"/>
                </a:lnTo>
                <a:lnTo>
                  <a:pt x="0" y="663899"/>
                </a:lnTo>
                <a:lnTo>
                  <a:pt x="8567" y="22622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83282" y="2264276"/>
            <a:ext cx="0" cy="924560"/>
          </a:xfrm>
          <a:custGeom>
            <a:avLst/>
            <a:gdLst/>
            <a:ahLst/>
            <a:cxnLst/>
            <a:rect l="l" t="t" r="r" b="b"/>
            <a:pathLst>
              <a:path w="0" h="924560">
                <a:moveTo>
                  <a:pt x="0" y="0"/>
                </a:moveTo>
                <a:lnTo>
                  <a:pt x="0" y="924299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915291" y="3158120"/>
            <a:ext cx="1520190" cy="147510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dirty="0" sz="1500" spc="70">
                <a:solidFill>
                  <a:srgbClr val="731B47"/>
                </a:solidFill>
                <a:latin typeface="Times New Roman"/>
                <a:cs typeface="Times New Roman"/>
              </a:rPr>
              <a:t>America</a:t>
            </a:r>
            <a:endParaRPr sz="1500">
              <a:latin typeface="Times New Roman"/>
              <a:cs typeface="Times New Roman"/>
            </a:endParaRPr>
          </a:p>
          <a:p>
            <a:pPr algn="ctr" marL="12700" marR="5080">
              <a:lnSpc>
                <a:spcPct val="112500"/>
              </a:lnSpc>
              <a:spcBef>
                <a:spcPts val="515"/>
              </a:spcBef>
            </a:pPr>
            <a:r>
              <a:rPr dirty="0" sz="1000" spc="-40">
                <a:solidFill>
                  <a:srgbClr val="FFFFFF"/>
                </a:solidFill>
                <a:latin typeface="Tahoma"/>
                <a:cs typeface="Tahoma"/>
              </a:rPr>
              <a:t>Augustine </a:t>
            </a:r>
            <a:r>
              <a:rPr dirty="0" sz="1000" spc="-35">
                <a:solidFill>
                  <a:srgbClr val="FFFFFF"/>
                </a:solidFill>
                <a:latin typeface="Tahoma"/>
                <a:cs typeface="Tahoma"/>
              </a:rPr>
              <a:t>Sackett </a:t>
            </a:r>
            <a:r>
              <a:rPr dirty="0" sz="1000" spc="-25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1000" spc="-45">
                <a:solidFill>
                  <a:srgbClr val="FFFFFF"/>
                </a:solidFill>
                <a:latin typeface="Tahoma"/>
                <a:cs typeface="Tahoma"/>
              </a:rPr>
              <a:t>Fred  </a:t>
            </a:r>
            <a:r>
              <a:rPr dirty="0" sz="1000" spc="-35">
                <a:solidFill>
                  <a:srgbClr val="FFFFFF"/>
                </a:solidFill>
                <a:latin typeface="Tahoma"/>
                <a:cs typeface="Tahoma"/>
              </a:rPr>
              <a:t>Kane </a:t>
            </a:r>
            <a:r>
              <a:rPr dirty="0" sz="1000" spc="-30">
                <a:solidFill>
                  <a:srgbClr val="FFFFFF"/>
                </a:solidFill>
                <a:latin typeface="Tahoma"/>
                <a:cs typeface="Tahoma"/>
              </a:rPr>
              <a:t>conceived the </a:t>
            </a:r>
            <a:r>
              <a:rPr dirty="0" sz="1000" spc="-25">
                <a:solidFill>
                  <a:srgbClr val="FFFFFF"/>
                </a:solidFill>
                <a:latin typeface="Tahoma"/>
                <a:cs typeface="Tahoma"/>
              </a:rPr>
              <a:t>idea </a:t>
            </a:r>
            <a:r>
              <a:rPr dirty="0" sz="1000" spc="-35">
                <a:solidFill>
                  <a:srgbClr val="FFFFFF"/>
                </a:solidFill>
                <a:latin typeface="Tahoma"/>
                <a:cs typeface="Tahoma"/>
              </a:rPr>
              <a:t>of  </a:t>
            </a:r>
            <a:r>
              <a:rPr dirty="0" sz="1000" spc="-25">
                <a:solidFill>
                  <a:srgbClr val="FFFFFF"/>
                </a:solidFill>
                <a:latin typeface="Tahoma"/>
                <a:cs typeface="Tahoma"/>
              </a:rPr>
              <a:t>producing wallboard  comprised</a:t>
            </a:r>
            <a:r>
              <a:rPr dirty="0" sz="10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0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Tahoma"/>
                <a:cs typeface="Tahoma"/>
              </a:rPr>
              <a:t>gypsum</a:t>
            </a:r>
            <a:r>
              <a:rPr dirty="0" sz="10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Tahoma"/>
                <a:cs typeface="Tahoma"/>
              </a:rPr>
              <a:t>plaster  </a:t>
            </a:r>
            <a:r>
              <a:rPr dirty="0" sz="1000" spc="-35">
                <a:solidFill>
                  <a:srgbClr val="FFFFFF"/>
                </a:solidFill>
                <a:latin typeface="Tahoma"/>
                <a:cs typeface="Tahoma"/>
              </a:rPr>
              <a:t>pressed</a:t>
            </a:r>
            <a:r>
              <a:rPr dirty="0" sz="10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Tahoma"/>
                <a:cs typeface="Tahoma"/>
              </a:rPr>
              <a:t>between</a:t>
            </a:r>
            <a:r>
              <a:rPr dirty="0" sz="10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Tahoma"/>
                <a:cs typeface="Tahoma"/>
              </a:rPr>
              <a:t>four</a:t>
            </a:r>
            <a:r>
              <a:rPr dirty="0" sz="10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Tahoma"/>
                <a:cs typeface="Tahoma"/>
              </a:rPr>
              <a:t>layers  of</a:t>
            </a:r>
            <a:r>
              <a:rPr dirty="0" sz="10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Tahoma"/>
                <a:cs typeface="Tahoma"/>
              </a:rPr>
              <a:t>wood</a:t>
            </a:r>
            <a:r>
              <a:rPr dirty="0" sz="10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Tahoma"/>
                <a:cs typeface="Tahoma"/>
              </a:rPr>
              <a:t>felt</a:t>
            </a:r>
            <a:r>
              <a:rPr dirty="0" sz="10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Tahoma"/>
                <a:cs typeface="Tahoma"/>
              </a:rPr>
              <a:t>paper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28735" y="3463770"/>
            <a:ext cx="784225" cy="895350"/>
          </a:xfrm>
          <a:custGeom>
            <a:avLst/>
            <a:gdLst/>
            <a:ahLst/>
            <a:cxnLst/>
            <a:rect l="l" t="t" r="r" b="b"/>
            <a:pathLst>
              <a:path w="784225" h="895350">
                <a:moveTo>
                  <a:pt x="8567" y="668727"/>
                </a:moveTo>
                <a:lnTo>
                  <a:pt x="383399" y="894954"/>
                </a:lnTo>
                <a:lnTo>
                  <a:pt x="783634" y="663899"/>
                </a:lnTo>
                <a:lnTo>
                  <a:pt x="775067" y="226227"/>
                </a:lnTo>
                <a:lnTo>
                  <a:pt x="400234" y="0"/>
                </a:lnTo>
                <a:lnTo>
                  <a:pt x="0" y="231055"/>
                </a:lnTo>
                <a:lnTo>
                  <a:pt x="8567" y="66872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28970" y="2539470"/>
            <a:ext cx="0" cy="924560"/>
          </a:xfrm>
          <a:custGeom>
            <a:avLst/>
            <a:gdLst/>
            <a:ahLst/>
            <a:cxnLst/>
            <a:rect l="l" t="t" r="r" b="b"/>
            <a:pathLst>
              <a:path w="0" h="924560">
                <a:moveTo>
                  <a:pt x="0" y="924299"/>
                </a:moveTo>
                <a:lnTo>
                  <a:pt x="0" y="0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31622" y="3463770"/>
            <a:ext cx="784225" cy="895350"/>
          </a:xfrm>
          <a:custGeom>
            <a:avLst/>
            <a:gdLst/>
            <a:ahLst/>
            <a:cxnLst/>
            <a:rect l="l" t="t" r="r" b="b"/>
            <a:pathLst>
              <a:path w="784225" h="895350">
                <a:moveTo>
                  <a:pt x="8567" y="668727"/>
                </a:moveTo>
                <a:lnTo>
                  <a:pt x="383399" y="894954"/>
                </a:lnTo>
                <a:lnTo>
                  <a:pt x="783634" y="663899"/>
                </a:lnTo>
                <a:lnTo>
                  <a:pt x="775067" y="226227"/>
                </a:lnTo>
                <a:lnTo>
                  <a:pt x="400234" y="0"/>
                </a:lnTo>
                <a:lnTo>
                  <a:pt x="0" y="231055"/>
                </a:lnTo>
                <a:lnTo>
                  <a:pt x="8567" y="66872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31857" y="2539470"/>
            <a:ext cx="0" cy="924560"/>
          </a:xfrm>
          <a:custGeom>
            <a:avLst/>
            <a:gdLst/>
            <a:ahLst/>
            <a:cxnLst/>
            <a:rect l="l" t="t" r="r" b="b"/>
            <a:pathLst>
              <a:path w="0" h="924560">
                <a:moveTo>
                  <a:pt x="0" y="924299"/>
                </a:moveTo>
                <a:lnTo>
                  <a:pt x="0" y="0"/>
                </a:lnTo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394286" y="1536908"/>
            <a:ext cx="1252855" cy="948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3020" marR="5080" indent="-20955">
              <a:lnSpc>
                <a:spcPct val="114599"/>
              </a:lnSpc>
              <a:spcBef>
                <a:spcPts val="100"/>
              </a:spcBef>
            </a:pPr>
            <a:r>
              <a:rPr dirty="0" sz="1200" spc="-40">
                <a:solidFill>
                  <a:srgbClr val="FFFFFF"/>
                </a:solidFill>
                <a:latin typeface="Tahoma"/>
                <a:cs typeface="Tahoma"/>
              </a:rPr>
              <a:t>Incorporation </a:t>
            </a:r>
            <a:r>
              <a:rPr dirty="0" sz="1200" spc="-15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1200" spc="-2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ahoma"/>
                <a:cs typeface="Tahoma"/>
              </a:rPr>
              <a:t>the  </a:t>
            </a:r>
            <a:r>
              <a:rPr dirty="0" sz="1200" spc="-20">
                <a:solidFill>
                  <a:srgbClr val="FFFFFF"/>
                </a:solidFill>
                <a:latin typeface="Tahoma"/>
                <a:cs typeface="Tahoma"/>
              </a:rPr>
              <a:t>building </a:t>
            </a:r>
            <a:r>
              <a:rPr dirty="0" sz="1200" spc="-40">
                <a:solidFill>
                  <a:srgbClr val="FFFFFF"/>
                </a:solidFill>
                <a:latin typeface="Tahoma"/>
                <a:cs typeface="Tahoma"/>
              </a:rPr>
              <a:t>of palace,  </a:t>
            </a:r>
            <a:r>
              <a:rPr dirty="0" sz="1200" spc="-35">
                <a:solidFill>
                  <a:srgbClr val="FFFFFF"/>
                </a:solidFill>
                <a:latin typeface="Tahoma"/>
                <a:cs typeface="Tahoma"/>
              </a:rPr>
              <a:t>King</a:t>
            </a:r>
            <a:r>
              <a:rPr dirty="0" sz="12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ahoma"/>
                <a:cs typeface="Tahoma"/>
              </a:rPr>
              <a:t>Minos</a:t>
            </a:r>
            <a:r>
              <a:rPr dirty="0" sz="12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2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ahoma"/>
                <a:cs typeface="Tahoma"/>
              </a:rPr>
              <a:t>Crete</a:t>
            </a:r>
            <a:endParaRPr sz="1200">
              <a:latin typeface="Tahoma"/>
              <a:cs typeface="Tahoma"/>
            </a:endParaRPr>
          </a:p>
          <a:p>
            <a:pPr marL="403225">
              <a:lnSpc>
                <a:spcPct val="100000"/>
              </a:lnSpc>
              <a:spcBef>
                <a:spcPts val="509"/>
              </a:spcBef>
            </a:pPr>
            <a:r>
              <a:rPr dirty="0" sz="1500" spc="50">
                <a:solidFill>
                  <a:srgbClr val="731B47"/>
                </a:solidFill>
                <a:latin typeface="Times New Roman"/>
                <a:cs typeface="Times New Roman"/>
              </a:rPr>
              <a:t>Crete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22423" y="1257376"/>
            <a:ext cx="157035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664" marR="5080" indent="-101600">
              <a:lnSpc>
                <a:spcPct val="113599"/>
              </a:lnSpc>
              <a:spcBef>
                <a:spcPts val="100"/>
              </a:spcBef>
            </a:pPr>
            <a:r>
              <a:rPr dirty="0" sz="1100" spc="-50">
                <a:solidFill>
                  <a:srgbClr val="FFFFFF"/>
                </a:solidFill>
                <a:latin typeface="Tahoma"/>
                <a:cs typeface="Tahoma"/>
              </a:rPr>
              <a:t>Large</a:t>
            </a:r>
            <a:r>
              <a:rPr dirty="0" sz="11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ahoma"/>
                <a:cs typeface="Tahoma"/>
              </a:rPr>
              <a:t>beds</a:t>
            </a:r>
            <a:r>
              <a:rPr dirty="0" sz="11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1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ahoma"/>
                <a:cs typeface="Tahoma"/>
              </a:rPr>
              <a:t>gypsum</a:t>
            </a:r>
            <a:r>
              <a:rPr dirty="0" sz="11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ahoma"/>
                <a:cs typeface="Tahoma"/>
              </a:rPr>
              <a:t>were  </a:t>
            </a:r>
            <a:r>
              <a:rPr dirty="0" sz="1100" spc="-35">
                <a:solidFill>
                  <a:srgbClr val="FFFFFF"/>
                </a:solidFill>
                <a:latin typeface="Tahoma"/>
                <a:cs typeface="Tahoma"/>
              </a:rPr>
              <a:t>discovered</a:t>
            </a:r>
            <a:r>
              <a:rPr dirty="0" sz="11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11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dirty="0" sz="11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ahoma"/>
                <a:cs typeface="Tahoma"/>
              </a:rPr>
              <a:t>York.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93315" y="1638376"/>
            <a:ext cx="1662430" cy="837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7165" marR="5080">
              <a:lnSpc>
                <a:spcPct val="113599"/>
              </a:lnSpc>
              <a:spcBef>
                <a:spcPts val="100"/>
              </a:spcBef>
            </a:pPr>
            <a:r>
              <a:rPr dirty="0" sz="1100" spc="-55">
                <a:solidFill>
                  <a:srgbClr val="FFFFFF"/>
                </a:solidFill>
                <a:latin typeface="Tahoma"/>
                <a:cs typeface="Tahoma"/>
              </a:rPr>
              <a:t>Over </a:t>
            </a:r>
            <a:r>
              <a:rPr dirty="0" sz="1100" spc="-35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1100" spc="-55">
                <a:solidFill>
                  <a:srgbClr val="FFFFFF"/>
                </a:solidFill>
                <a:latin typeface="Tahoma"/>
                <a:cs typeface="Tahoma"/>
              </a:rPr>
              <a:t>next </a:t>
            </a:r>
            <a:r>
              <a:rPr dirty="0" sz="1100" spc="-85">
                <a:solidFill>
                  <a:srgbClr val="FFFFFF"/>
                </a:solidFill>
                <a:latin typeface="Tahoma"/>
                <a:cs typeface="Tahoma"/>
              </a:rPr>
              <a:t>100 </a:t>
            </a:r>
            <a:r>
              <a:rPr dirty="0" sz="1100" spc="-60">
                <a:solidFill>
                  <a:srgbClr val="FFFFFF"/>
                </a:solidFill>
                <a:latin typeface="Tahoma"/>
                <a:cs typeface="Tahoma"/>
              </a:rPr>
              <a:t>years,  </a:t>
            </a:r>
            <a:r>
              <a:rPr dirty="0" sz="1100" spc="-40">
                <a:solidFill>
                  <a:srgbClr val="FFFFFF"/>
                </a:solidFill>
                <a:latin typeface="Tahoma"/>
                <a:cs typeface="Tahoma"/>
              </a:rPr>
              <a:t>gypsum </a:t>
            </a:r>
            <a:r>
              <a:rPr dirty="0" sz="1100" spc="-30">
                <a:solidFill>
                  <a:srgbClr val="FFFFFF"/>
                </a:solidFill>
                <a:latin typeface="Tahoma"/>
                <a:cs typeface="Tahoma"/>
              </a:rPr>
              <a:t>mines</a:t>
            </a:r>
            <a:r>
              <a:rPr dirty="0" sz="11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ahoma"/>
                <a:cs typeface="Tahoma"/>
              </a:rPr>
              <a:t>opened</a:t>
            </a:r>
            <a:r>
              <a:rPr dirty="0" sz="11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ahoma"/>
                <a:cs typeface="Tahoma"/>
              </a:rPr>
              <a:t>up </a:t>
            </a:r>
            <a:r>
              <a:rPr dirty="0" sz="11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1100" spc="-40">
                <a:solidFill>
                  <a:srgbClr val="FFFFFF"/>
                </a:solidFill>
                <a:latin typeface="Tahoma"/>
                <a:cs typeface="Tahoma"/>
              </a:rPr>
              <a:t>several</a:t>
            </a:r>
            <a:r>
              <a:rPr dirty="0" sz="11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ahoma"/>
                <a:cs typeface="Tahoma"/>
              </a:rPr>
              <a:t>locations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00" spc="50">
                <a:solidFill>
                  <a:srgbClr val="731B47"/>
                </a:solidFill>
                <a:latin typeface="Times New Roman"/>
                <a:cs typeface="Times New Roman"/>
              </a:rPr>
              <a:t>Coming </a:t>
            </a:r>
            <a:r>
              <a:rPr dirty="0" sz="1500" spc="70">
                <a:solidFill>
                  <a:srgbClr val="731B47"/>
                </a:solidFill>
                <a:latin typeface="Times New Roman"/>
                <a:cs typeface="Times New Roman"/>
              </a:rPr>
              <a:t>to</a:t>
            </a:r>
            <a:r>
              <a:rPr dirty="0" sz="1500" spc="-114">
                <a:solidFill>
                  <a:srgbClr val="731B47"/>
                </a:solidFill>
                <a:latin typeface="Times New Roman"/>
                <a:cs typeface="Times New Roman"/>
              </a:rPr>
              <a:t> </a:t>
            </a:r>
            <a:r>
              <a:rPr dirty="0" sz="1500" spc="70">
                <a:solidFill>
                  <a:srgbClr val="731B47"/>
                </a:solidFill>
                <a:latin typeface="Times New Roman"/>
                <a:cs typeface="Times New Roman"/>
              </a:rPr>
              <a:t>America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10412" y="1518731"/>
            <a:ext cx="518159" cy="575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1800" spc="85">
                <a:solidFill>
                  <a:srgbClr val="FFFFFF"/>
                </a:solidFill>
                <a:latin typeface="Times New Roman"/>
                <a:cs typeface="Times New Roman"/>
              </a:rPr>
              <a:t>700</a:t>
            </a:r>
            <a:endParaRPr sz="1800">
              <a:latin typeface="Times New Roman"/>
              <a:cs typeface="Times New Roman"/>
            </a:endParaRPr>
          </a:p>
          <a:p>
            <a:pPr marL="78105">
              <a:lnSpc>
                <a:spcPct val="100000"/>
              </a:lnSpc>
              <a:spcBef>
                <a:spcPts val="15"/>
              </a:spcBef>
            </a:pPr>
            <a:r>
              <a:rPr dirty="0" sz="1800" spc="-120">
                <a:solidFill>
                  <a:srgbClr val="FFFFFF"/>
                </a:solidFill>
                <a:latin typeface="Times New Roman"/>
                <a:cs typeface="Times New Roman"/>
              </a:rPr>
              <a:t>B.C.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61150" y="1656844"/>
            <a:ext cx="6305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5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1800" spc="-14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z="1800" spc="25">
                <a:solidFill>
                  <a:srgbClr val="FFFFFF"/>
                </a:solidFill>
                <a:latin typeface="Times New Roman"/>
                <a:cs typeface="Times New Roman"/>
              </a:rPr>
              <a:t>60’s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21322" y="1656844"/>
            <a:ext cx="49910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1880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74090" y="3613178"/>
            <a:ext cx="501650" cy="575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1200</a:t>
            </a:r>
            <a:endParaRPr sz="1800">
              <a:latin typeface="Times New Roman"/>
              <a:cs typeface="Times New Roman"/>
            </a:endParaRPr>
          </a:p>
          <a:p>
            <a:pPr marL="69850">
              <a:lnSpc>
                <a:spcPct val="100000"/>
              </a:lnSpc>
              <a:spcBef>
                <a:spcPts val="15"/>
              </a:spcBef>
            </a:pPr>
            <a:r>
              <a:rPr dirty="0" sz="1800" spc="-120">
                <a:solidFill>
                  <a:srgbClr val="FFFFFF"/>
                </a:solidFill>
                <a:latin typeface="Times New Roman"/>
                <a:cs typeface="Times New Roman"/>
              </a:rPr>
              <a:t>B.C.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89114" y="3751291"/>
            <a:ext cx="46100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17</a:t>
            </a:r>
            <a:r>
              <a:rPr dirty="0" sz="1800" spc="-95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24416" y="198317"/>
            <a:ext cx="412686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1615" algn="l"/>
              </a:tabLst>
            </a:pPr>
            <a:r>
              <a:rPr dirty="0" sz="4500" spc="290"/>
              <a:t>Impor</a:t>
            </a:r>
            <a:r>
              <a:rPr dirty="0" sz="4500" spc="120"/>
              <a:t>t</a:t>
            </a:r>
            <a:r>
              <a:rPr dirty="0" sz="4500" spc="400"/>
              <a:t>ant</a:t>
            </a:r>
            <a:r>
              <a:rPr dirty="0" sz="4500"/>
              <a:t>	</a:t>
            </a:r>
            <a:r>
              <a:rPr dirty="0" sz="4500" spc="-95"/>
              <a:t>F</a:t>
            </a:r>
            <a:r>
              <a:rPr dirty="0" sz="4500" spc="305"/>
              <a:t>acts</a:t>
            </a:r>
            <a:endParaRPr sz="4500"/>
          </a:p>
        </p:txBody>
      </p:sp>
      <p:sp>
        <p:nvSpPr>
          <p:cNvPr id="4" name="object 4"/>
          <p:cNvSpPr/>
          <p:nvPr/>
        </p:nvSpPr>
        <p:spPr>
          <a:xfrm>
            <a:off x="714112" y="667028"/>
            <a:ext cx="1295400" cy="1121410"/>
          </a:xfrm>
          <a:custGeom>
            <a:avLst/>
            <a:gdLst/>
            <a:ahLst/>
            <a:cxnLst/>
            <a:rect l="l" t="t" r="r" b="b"/>
            <a:pathLst>
              <a:path w="1295400" h="1121410">
                <a:moveTo>
                  <a:pt x="0" y="560549"/>
                </a:moveTo>
                <a:lnTo>
                  <a:pt x="280274" y="0"/>
                </a:lnTo>
                <a:lnTo>
                  <a:pt x="1014824" y="0"/>
                </a:lnTo>
                <a:lnTo>
                  <a:pt x="1295099" y="560549"/>
                </a:lnTo>
                <a:lnTo>
                  <a:pt x="1014824" y="1121099"/>
                </a:lnTo>
                <a:lnTo>
                  <a:pt x="280274" y="1121099"/>
                </a:lnTo>
                <a:lnTo>
                  <a:pt x="0" y="560549"/>
                </a:lnTo>
                <a:close/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4112" y="2354403"/>
            <a:ext cx="1295400" cy="1121410"/>
          </a:xfrm>
          <a:custGeom>
            <a:avLst/>
            <a:gdLst/>
            <a:ahLst/>
            <a:cxnLst/>
            <a:rect l="l" t="t" r="r" b="b"/>
            <a:pathLst>
              <a:path w="1295400" h="1121410">
                <a:moveTo>
                  <a:pt x="0" y="560549"/>
                </a:moveTo>
                <a:lnTo>
                  <a:pt x="280274" y="0"/>
                </a:lnTo>
                <a:lnTo>
                  <a:pt x="1014824" y="0"/>
                </a:lnTo>
                <a:lnTo>
                  <a:pt x="1295099" y="560549"/>
                </a:lnTo>
                <a:lnTo>
                  <a:pt x="1014824" y="1121099"/>
                </a:lnTo>
                <a:lnTo>
                  <a:pt x="280274" y="1121099"/>
                </a:lnTo>
                <a:lnTo>
                  <a:pt x="0" y="560549"/>
                </a:lnTo>
                <a:close/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34787" y="1502090"/>
            <a:ext cx="1295400" cy="1121410"/>
          </a:xfrm>
          <a:custGeom>
            <a:avLst/>
            <a:gdLst/>
            <a:ahLst/>
            <a:cxnLst/>
            <a:rect l="l" t="t" r="r" b="b"/>
            <a:pathLst>
              <a:path w="1295400" h="1121410">
                <a:moveTo>
                  <a:pt x="1295099" y="560549"/>
                </a:moveTo>
                <a:lnTo>
                  <a:pt x="1014824" y="0"/>
                </a:lnTo>
                <a:lnTo>
                  <a:pt x="280274" y="0"/>
                </a:lnTo>
                <a:lnTo>
                  <a:pt x="0" y="560549"/>
                </a:lnTo>
                <a:lnTo>
                  <a:pt x="280274" y="1121099"/>
                </a:lnTo>
                <a:lnTo>
                  <a:pt x="1014824" y="1121099"/>
                </a:lnTo>
                <a:lnTo>
                  <a:pt x="1295099" y="560549"/>
                </a:lnTo>
                <a:close/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01150" y="1716281"/>
            <a:ext cx="2546350" cy="1160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594">
              <a:lnSpc>
                <a:spcPct val="100000"/>
              </a:lnSpc>
              <a:spcBef>
                <a:spcPts val="100"/>
              </a:spcBef>
              <a:tabLst>
                <a:tab pos="285750" algn="l"/>
                <a:tab pos="2533015" algn="l"/>
              </a:tabLst>
            </a:pPr>
            <a:r>
              <a:rPr dirty="0" u="sng" sz="1800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sng" sz="1800" spc="100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First </a:t>
            </a:r>
            <a:r>
              <a:rPr dirty="0" u="sng" sz="1800" spc="45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Use </a:t>
            </a:r>
            <a:r>
              <a:rPr dirty="0" u="sng" sz="1800" spc="80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In</a:t>
            </a:r>
            <a:r>
              <a:rPr dirty="0" u="sng" sz="1800" spc="-235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85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America	</a:t>
            </a:r>
            <a:endParaRPr sz="1800">
              <a:latin typeface="Times New Roman"/>
              <a:cs typeface="Times New Roman"/>
            </a:endParaRPr>
          </a:p>
          <a:p>
            <a:pPr algn="r" marL="65405" marR="89535" indent="-53340">
              <a:lnSpc>
                <a:spcPct val="100000"/>
              </a:lnSpc>
              <a:spcBef>
                <a:spcPts val="770"/>
              </a:spcBef>
            </a:pPr>
            <a:r>
              <a:rPr dirty="0" sz="1000" spc="-25">
                <a:solidFill>
                  <a:srgbClr val="731B47"/>
                </a:solidFill>
                <a:latin typeface="Tahoma"/>
                <a:cs typeface="Tahoma"/>
              </a:rPr>
              <a:t>Benjamin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Franklin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731B47"/>
                </a:solidFill>
                <a:latin typeface="Tahoma"/>
                <a:cs typeface="Tahoma"/>
              </a:rPr>
              <a:t>was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731B47"/>
                </a:solidFill>
                <a:latin typeface="Tahoma"/>
                <a:cs typeface="Tahoma"/>
              </a:rPr>
              <a:t>one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of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the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731B47"/>
                </a:solidFill>
                <a:latin typeface="Tahoma"/>
                <a:cs typeface="Tahoma"/>
              </a:rPr>
              <a:t>ﬁrst</a:t>
            </a:r>
            <a:r>
              <a:rPr dirty="0" sz="1000" spc="-11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731B47"/>
                </a:solidFill>
                <a:latin typeface="Tahoma"/>
                <a:cs typeface="Tahoma"/>
              </a:rPr>
              <a:t>people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731B47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America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731B47"/>
                </a:solidFill>
                <a:latin typeface="Tahoma"/>
                <a:cs typeface="Tahoma"/>
              </a:rPr>
              <a:t>to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731B47"/>
                </a:solidFill>
                <a:latin typeface="Tahoma"/>
                <a:cs typeface="Tahoma"/>
              </a:rPr>
              <a:t>use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731B47"/>
                </a:solidFill>
                <a:latin typeface="Tahoma"/>
                <a:cs typeface="Tahoma"/>
              </a:rPr>
              <a:t>this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mineral.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731B47"/>
                </a:solidFill>
                <a:latin typeface="Tahoma"/>
                <a:cs typeface="Tahoma"/>
              </a:rPr>
              <a:t>He</a:t>
            </a:r>
            <a:r>
              <a:rPr dirty="0" sz="1000" spc="-11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used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731B47"/>
                </a:solidFill>
                <a:latin typeface="Tahoma"/>
                <a:cs typeface="Tahoma"/>
              </a:rPr>
              <a:t>it</a:t>
            </a:r>
            <a:r>
              <a:rPr dirty="0" sz="1000" spc="85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731B47"/>
                </a:solidFill>
                <a:latin typeface="Tahoma"/>
                <a:cs typeface="Tahoma"/>
              </a:rPr>
              <a:t>on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731B47"/>
                </a:solidFill>
                <a:latin typeface="Tahoma"/>
                <a:cs typeface="Tahoma"/>
              </a:rPr>
              <a:t>his </a:t>
            </a:r>
            <a:r>
              <a:rPr dirty="0" sz="1000" spc="-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731B47"/>
                </a:solidFill>
                <a:latin typeface="Tahoma"/>
                <a:cs typeface="Tahoma"/>
              </a:rPr>
              <a:t>farm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731B47"/>
                </a:solidFill>
                <a:latin typeface="Tahoma"/>
                <a:cs typeface="Tahoma"/>
              </a:rPr>
              <a:t>to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731B47"/>
                </a:solidFill>
                <a:latin typeface="Tahoma"/>
                <a:cs typeface="Tahoma"/>
              </a:rPr>
              <a:t>condition</a:t>
            </a:r>
            <a:r>
              <a:rPr dirty="0" sz="1000" spc="-11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the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731B47"/>
                </a:solidFill>
                <a:latin typeface="Tahoma"/>
                <a:cs typeface="Tahoma"/>
              </a:rPr>
              <a:t>soil.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70">
                <a:solidFill>
                  <a:srgbClr val="731B47"/>
                </a:solidFill>
                <a:latin typeface="Tahoma"/>
                <a:cs typeface="Tahoma"/>
              </a:rPr>
              <a:t>A</a:t>
            </a:r>
            <a:r>
              <a:rPr dirty="0" sz="1000" spc="-11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process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that</a:t>
            </a:r>
            <a:r>
              <a:rPr dirty="0" sz="1000" spc="-11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731B47"/>
                </a:solidFill>
                <a:latin typeface="Tahoma"/>
                <a:cs typeface="Tahoma"/>
              </a:rPr>
              <a:t>is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731B47"/>
                </a:solidFill>
                <a:latin typeface="Tahoma"/>
                <a:cs typeface="Tahoma"/>
              </a:rPr>
              <a:t>still </a:t>
            </a:r>
            <a:r>
              <a:rPr dirty="0" sz="100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used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731B47"/>
                </a:solidFill>
                <a:latin typeface="Tahoma"/>
                <a:cs typeface="Tahoma"/>
              </a:rPr>
              <a:t>in</a:t>
            </a:r>
            <a:r>
              <a:rPr dirty="0" sz="1000" spc="-11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731B47"/>
                </a:solidFill>
                <a:latin typeface="Tahoma"/>
                <a:cs typeface="Tahoma"/>
              </a:rPr>
              <a:t>agricultural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731B47"/>
                </a:solidFill>
                <a:latin typeface="Tahoma"/>
                <a:cs typeface="Tahoma"/>
              </a:rPr>
              <a:t>applications</a:t>
            </a:r>
            <a:r>
              <a:rPr dirty="0" sz="1000" spc="-11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today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731B47"/>
                </a:solidFill>
                <a:latin typeface="Tahoma"/>
                <a:cs typeface="Tahoma"/>
              </a:rPr>
              <a:t>to </a:t>
            </a:r>
            <a:r>
              <a:rPr dirty="0" sz="1000" spc="-5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731B47"/>
                </a:solidFill>
                <a:latin typeface="Tahoma"/>
                <a:cs typeface="Tahoma"/>
              </a:rPr>
              <a:t>provide</a:t>
            </a:r>
            <a:r>
              <a:rPr dirty="0" sz="1000" spc="-125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a</a:t>
            </a:r>
            <a:r>
              <a:rPr dirty="0" sz="1000" spc="-125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source</a:t>
            </a:r>
            <a:r>
              <a:rPr dirty="0" sz="1000" spc="-1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of</a:t>
            </a:r>
            <a:r>
              <a:rPr dirty="0" sz="1000" spc="-125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731B47"/>
                </a:solidFill>
                <a:latin typeface="Tahoma"/>
                <a:cs typeface="Tahoma"/>
              </a:rPr>
              <a:t>plant</a:t>
            </a:r>
            <a:r>
              <a:rPr dirty="0" sz="1000" spc="-1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731B47"/>
                </a:solidFill>
                <a:latin typeface="Tahoma"/>
                <a:cs typeface="Tahoma"/>
              </a:rPr>
              <a:t>nutrition.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96512" y="883356"/>
            <a:ext cx="2497455" cy="8553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4120" algn="l"/>
              </a:tabLst>
            </a:pPr>
            <a:r>
              <a:rPr dirty="0" u="sng" sz="1800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120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90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Name</a:t>
            </a:r>
            <a:r>
              <a:rPr dirty="0" u="sng" sz="1800" spc="-90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70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Origin	</a:t>
            </a:r>
            <a:endParaRPr sz="1800">
              <a:latin typeface="Times New Roman"/>
              <a:cs typeface="Times New Roman"/>
            </a:endParaRPr>
          </a:p>
          <a:p>
            <a:pPr marL="141605" marR="318770">
              <a:lnSpc>
                <a:spcPct val="100000"/>
              </a:lnSpc>
              <a:spcBef>
                <a:spcPts val="770"/>
              </a:spcBef>
            </a:pPr>
            <a:r>
              <a:rPr dirty="0" sz="1000" spc="-45">
                <a:solidFill>
                  <a:srgbClr val="731B47"/>
                </a:solidFill>
                <a:latin typeface="Tahoma"/>
                <a:cs typeface="Tahoma"/>
              </a:rPr>
              <a:t>The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name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731B47"/>
                </a:solidFill>
                <a:latin typeface="Tahoma"/>
                <a:cs typeface="Tahoma"/>
              </a:rPr>
              <a:t>“gypsum”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731B47"/>
                </a:solidFill>
                <a:latin typeface="Tahoma"/>
                <a:cs typeface="Tahoma"/>
              </a:rPr>
              <a:t>is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derived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from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the  </a:t>
            </a:r>
            <a:r>
              <a:rPr dirty="0" sz="1000" spc="-25">
                <a:solidFill>
                  <a:srgbClr val="731B47"/>
                </a:solidFill>
                <a:latin typeface="Tahoma"/>
                <a:cs typeface="Tahoma"/>
              </a:rPr>
              <a:t>ancient </a:t>
            </a:r>
            <a:r>
              <a:rPr dirty="0" sz="1000" spc="-45">
                <a:solidFill>
                  <a:srgbClr val="731B47"/>
                </a:solidFill>
                <a:latin typeface="Tahoma"/>
                <a:cs typeface="Tahoma"/>
              </a:rPr>
              <a:t>Greek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word </a:t>
            </a:r>
            <a:r>
              <a:rPr dirty="0" sz="1000" spc="-55">
                <a:solidFill>
                  <a:srgbClr val="731B47"/>
                </a:solidFill>
                <a:latin typeface="Tahoma"/>
                <a:cs typeface="Tahoma"/>
              </a:rPr>
              <a:t>“gypsos,”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meaning  </a:t>
            </a:r>
            <a:r>
              <a:rPr dirty="0" sz="1000" spc="-40">
                <a:solidFill>
                  <a:srgbClr val="731B47"/>
                </a:solidFill>
                <a:latin typeface="Tahoma"/>
                <a:cs typeface="Tahoma"/>
              </a:rPr>
              <a:t>plaster.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6512" y="2557756"/>
            <a:ext cx="2506345" cy="702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4120" algn="l"/>
              </a:tabLst>
            </a:pPr>
            <a:r>
              <a:rPr dirty="0" u="sng" sz="1800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120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65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Movies	</a:t>
            </a:r>
            <a:endParaRPr sz="1800">
              <a:latin typeface="Times New Roman"/>
              <a:cs typeface="Times New Roman"/>
            </a:endParaRPr>
          </a:p>
          <a:p>
            <a:pPr marL="141605" marR="5080">
              <a:lnSpc>
                <a:spcPct val="100000"/>
              </a:lnSpc>
              <a:spcBef>
                <a:spcPts val="770"/>
              </a:spcBef>
            </a:pP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Early </a:t>
            </a:r>
            <a:r>
              <a:rPr dirty="0" sz="1000" spc="-20">
                <a:solidFill>
                  <a:srgbClr val="731B47"/>
                </a:solidFill>
                <a:latin typeface="Tahoma"/>
                <a:cs typeface="Tahoma"/>
              </a:rPr>
              <a:t>Hollywood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ﬁlmmakers used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shaved  gypsum</a:t>
            </a:r>
            <a:r>
              <a:rPr dirty="0" sz="1000" spc="-1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731B47"/>
                </a:solidFill>
                <a:latin typeface="Tahoma"/>
                <a:cs typeface="Tahoma"/>
              </a:rPr>
              <a:t>on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731B47"/>
                </a:solidFill>
                <a:latin typeface="Tahoma"/>
                <a:cs typeface="Tahoma"/>
              </a:rPr>
              <a:t>set</a:t>
            </a:r>
            <a:r>
              <a:rPr dirty="0" sz="1000" spc="-1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731B47"/>
                </a:solidFill>
                <a:latin typeface="Tahoma"/>
                <a:cs typeface="Tahoma"/>
              </a:rPr>
              <a:t>to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731B47"/>
                </a:solidFill>
                <a:latin typeface="Tahoma"/>
                <a:cs typeface="Tahoma"/>
              </a:rPr>
              <a:t>mimic</a:t>
            </a:r>
            <a:r>
              <a:rPr dirty="0" sz="1000" spc="-1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the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731B47"/>
                </a:solidFill>
                <a:latin typeface="Tahoma"/>
                <a:cs typeface="Tahoma"/>
              </a:rPr>
              <a:t>look</a:t>
            </a:r>
            <a:r>
              <a:rPr dirty="0" sz="1000" spc="-1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of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real</a:t>
            </a:r>
            <a:r>
              <a:rPr dirty="0" sz="1000" spc="-1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731B47"/>
                </a:solidFill>
                <a:latin typeface="Tahoma"/>
                <a:cs typeface="Tahoma"/>
              </a:rPr>
              <a:t>snow.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34787" y="3254690"/>
            <a:ext cx="1295400" cy="1121410"/>
          </a:xfrm>
          <a:custGeom>
            <a:avLst/>
            <a:gdLst/>
            <a:ahLst/>
            <a:cxnLst/>
            <a:rect l="l" t="t" r="r" b="b"/>
            <a:pathLst>
              <a:path w="1295400" h="1121410">
                <a:moveTo>
                  <a:pt x="1295099" y="560549"/>
                </a:moveTo>
                <a:lnTo>
                  <a:pt x="1014824" y="0"/>
                </a:lnTo>
                <a:lnTo>
                  <a:pt x="280274" y="0"/>
                </a:lnTo>
                <a:lnTo>
                  <a:pt x="0" y="560549"/>
                </a:lnTo>
                <a:lnTo>
                  <a:pt x="280274" y="1121099"/>
                </a:lnTo>
                <a:lnTo>
                  <a:pt x="1014824" y="1121099"/>
                </a:lnTo>
                <a:lnTo>
                  <a:pt x="1295099" y="560549"/>
                </a:lnTo>
                <a:close/>
              </a:path>
            </a:pathLst>
          </a:custGeom>
          <a:ln w="9524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67364" y="2802790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5" h="26035">
                <a:moveTo>
                  <a:pt x="8319" y="25911"/>
                </a:moveTo>
                <a:lnTo>
                  <a:pt x="5271" y="25911"/>
                </a:lnTo>
                <a:lnTo>
                  <a:pt x="3778" y="25530"/>
                </a:lnTo>
                <a:lnTo>
                  <a:pt x="0" y="21752"/>
                </a:lnTo>
                <a:lnTo>
                  <a:pt x="0" y="17211"/>
                </a:lnTo>
                <a:lnTo>
                  <a:pt x="16639" y="571"/>
                </a:lnTo>
                <a:lnTo>
                  <a:pt x="18322" y="0"/>
                </a:lnTo>
                <a:lnTo>
                  <a:pt x="21720" y="0"/>
                </a:lnTo>
                <a:lnTo>
                  <a:pt x="23435" y="571"/>
                </a:lnTo>
                <a:lnTo>
                  <a:pt x="24578" y="1714"/>
                </a:lnTo>
                <a:lnTo>
                  <a:pt x="26832" y="4731"/>
                </a:lnTo>
                <a:lnTo>
                  <a:pt x="26832" y="8510"/>
                </a:lnTo>
                <a:lnTo>
                  <a:pt x="24927" y="10796"/>
                </a:lnTo>
                <a:lnTo>
                  <a:pt x="10193" y="25530"/>
                </a:lnTo>
                <a:lnTo>
                  <a:pt x="8319" y="25911"/>
                </a:lnTo>
                <a:close/>
              </a:path>
            </a:pathLst>
          </a:custGeom>
          <a:solidFill>
            <a:srgbClr val="FFEE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377056" y="3468880"/>
            <a:ext cx="2795270" cy="1202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185">
              <a:lnSpc>
                <a:spcPct val="100000"/>
              </a:lnSpc>
              <a:spcBef>
                <a:spcPts val="100"/>
              </a:spcBef>
              <a:tabLst>
                <a:tab pos="1086485" algn="l"/>
                <a:tab pos="2762250" algn="l"/>
              </a:tabLst>
            </a:pPr>
            <a:r>
              <a:rPr dirty="0" u="heavy" sz="1800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heavy" sz="1800" spc="70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Fire</a:t>
            </a:r>
            <a:r>
              <a:rPr dirty="0" u="heavy" sz="1800" spc="-65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95">
                <a:solidFill>
                  <a:srgbClr val="FFFFFF"/>
                </a:solidFill>
                <a:uFill>
                  <a:solidFill>
                    <a:srgbClr val="FFEEB1"/>
                  </a:solidFill>
                </a:uFill>
                <a:latin typeface="Times New Roman"/>
                <a:cs typeface="Times New Roman"/>
              </a:rPr>
              <a:t>Protection	</a:t>
            </a:r>
            <a:endParaRPr sz="1800">
              <a:latin typeface="Times New Roman"/>
              <a:cs typeface="Times New Roman"/>
            </a:endParaRPr>
          </a:p>
          <a:p>
            <a:pPr algn="r" marL="12700" marR="5080" indent="340995">
              <a:lnSpc>
                <a:spcPct val="100000"/>
              </a:lnSpc>
              <a:spcBef>
                <a:spcPts val="1100"/>
              </a:spcBef>
            </a:pPr>
            <a:r>
              <a:rPr dirty="0" sz="1000" spc="-40">
                <a:solidFill>
                  <a:srgbClr val="731B47"/>
                </a:solidFill>
                <a:latin typeface="Tahoma"/>
                <a:cs typeface="Tahoma"/>
              </a:rPr>
              <a:t>Gypsum</a:t>
            </a:r>
            <a:r>
              <a:rPr dirty="0" sz="1000" spc="-1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731B47"/>
                </a:solidFill>
                <a:latin typeface="Tahoma"/>
                <a:cs typeface="Tahoma"/>
              </a:rPr>
              <a:t>contains</a:t>
            </a:r>
            <a:r>
              <a:rPr dirty="0" sz="1000" spc="-1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731B47"/>
                </a:solidFill>
                <a:latin typeface="Tahoma"/>
                <a:cs typeface="Tahoma"/>
              </a:rPr>
              <a:t>water,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731B47"/>
                </a:solidFill>
                <a:latin typeface="Tahoma"/>
                <a:cs typeface="Tahoma"/>
              </a:rPr>
              <a:t>and</a:t>
            </a:r>
            <a:r>
              <a:rPr dirty="0" sz="1000" spc="-1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the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gypsum</a:t>
            </a:r>
            <a:r>
              <a:rPr dirty="0" sz="1000" spc="-1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731B47"/>
                </a:solidFill>
                <a:latin typeface="Tahoma"/>
                <a:cs typeface="Tahoma"/>
              </a:rPr>
              <a:t>in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plaster</a:t>
            </a:r>
            <a:r>
              <a:rPr dirty="0" sz="1000" spc="-1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731B47"/>
                </a:solidFill>
                <a:latin typeface="Tahoma"/>
                <a:cs typeface="Tahoma"/>
              </a:rPr>
              <a:t>blocks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731B47"/>
                </a:solidFill>
                <a:latin typeface="Tahoma"/>
                <a:cs typeface="Tahoma"/>
              </a:rPr>
              <a:t>it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from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heating</a:t>
            </a:r>
            <a:r>
              <a:rPr dirty="0" sz="1000" spc="-1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past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70">
                <a:solidFill>
                  <a:srgbClr val="731B47"/>
                </a:solidFill>
                <a:latin typeface="Tahoma"/>
                <a:cs typeface="Tahoma"/>
              </a:rPr>
              <a:t>100</a:t>
            </a:r>
            <a:r>
              <a:rPr dirty="0" sz="1000" spc="-70">
                <a:solidFill>
                  <a:srgbClr val="731B47"/>
                </a:solidFill>
                <a:latin typeface="MS PGothic"/>
                <a:cs typeface="MS PGothic"/>
              </a:rPr>
              <a:t>℃</a:t>
            </a:r>
            <a:r>
              <a:rPr dirty="0" sz="1000" spc="-70">
                <a:solidFill>
                  <a:srgbClr val="731B47"/>
                </a:solidFill>
                <a:latin typeface="Tahoma"/>
                <a:cs typeface="Tahoma"/>
              </a:rPr>
              <a:t>.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731B47"/>
                </a:solidFill>
                <a:latin typeface="Tahoma"/>
                <a:cs typeface="Tahoma"/>
              </a:rPr>
              <a:t>Should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a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731B47"/>
                </a:solidFill>
                <a:latin typeface="Tahoma"/>
                <a:cs typeface="Tahoma"/>
              </a:rPr>
              <a:t>ﬁre </a:t>
            </a:r>
            <a:r>
              <a:rPr dirty="0" sz="1000" spc="-25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731B47"/>
                </a:solidFill>
                <a:latin typeface="Tahoma"/>
                <a:cs typeface="Tahoma"/>
              </a:rPr>
              <a:t>occur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731B47"/>
                </a:solidFill>
                <a:latin typeface="Tahoma"/>
                <a:cs typeface="Tahoma"/>
              </a:rPr>
              <a:t>in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the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731B47"/>
                </a:solidFill>
                <a:latin typeface="Tahoma"/>
                <a:cs typeface="Tahoma"/>
              </a:rPr>
              <a:t>home,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the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731B47"/>
                </a:solidFill>
                <a:latin typeface="Tahoma"/>
                <a:cs typeface="Tahoma"/>
              </a:rPr>
              <a:t>water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731B47"/>
                </a:solidFill>
                <a:latin typeface="Tahoma"/>
                <a:cs typeface="Tahoma"/>
              </a:rPr>
              <a:t>in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the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gypsum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731B47"/>
                </a:solidFill>
                <a:latin typeface="Tahoma"/>
                <a:cs typeface="Tahoma"/>
              </a:rPr>
              <a:t>will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be </a:t>
            </a:r>
            <a:r>
              <a:rPr dirty="0" sz="1000" spc="-15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released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as</a:t>
            </a:r>
            <a:r>
              <a:rPr dirty="0" sz="1000" spc="-11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731B47"/>
                </a:solidFill>
                <a:latin typeface="Tahoma"/>
                <a:cs typeface="Tahoma"/>
              </a:rPr>
              <a:t>steam.</a:t>
            </a:r>
            <a:r>
              <a:rPr dirty="0" sz="1000" spc="-11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Although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731B47"/>
                </a:solidFill>
                <a:latin typeface="Tahoma"/>
                <a:cs typeface="Tahoma"/>
              </a:rPr>
              <a:t>not</a:t>
            </a:r>
            <a:r>
              <a:rPr dirty="0" sz="1000" spc="-11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731B47"/>
                </a:solidFill>
                <a:latin typeface="Tahoma"/>
                <a:cs typeface="Tahoma"/>
              </a:rPr>
              <a:t>ﬁreproof,</a:t>
            </a:r>
            <a:r>
              <a:rPr dirty="0" sz="1000" spc="-11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731B47"/>
                </a:solidFill>
                <a:latin typeface="Tahoma"/>
                <a:cs typeface="Tahoma"/>
              </a:rPr>
              <a:t>it</a:t>
            </a:r>
            <a:r>
              <a:rPr dirty="0" sz="1000" spc="-11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731B47"/>
                </a:solidFill>
                <a:latin typeface="Tahoma"/>
                <a:cs typeface="Tahoma"/>
              </a:rPr>
              <a:t>would </a:t>
            </a:r>
            <a:r>
              <a:rPr dirty="0" sz="1000" spc="-5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protect</a:t>
            </a:r>
            <a:r>
              <a:rPr dirty="0" sz="1000" spc="-1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the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structure</a:t>
            </a:r>
            <a:r>
              <a:rPr dirty="0" sz="1000" spc="-1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of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the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731B47"/>
                </a:solidFill>
                <a:latin typeface="Tahoma"/>
                <a:cs typeface="Tahoma"/>
              </a:rPr>
              <a:t>house</a:t>
            </a:r>
            <a:r>
              <a:rPr dirty="0" sz="1000" spc="-120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731B47"/>
                </a:solidFill>
                <a:latin typeface="Tahoma"/>
                <a:cs typeface="Tahoma"/>
              </a:rPr>
              <a:t>from</a:t>
            </a:r>
            <a:r>
              <a:rPr dirty="0" sz="1000" spc="-114">
                <a:solidFill>
                  <a:srgbClr val="731B47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731B47"/>
                </a:solidFill>
                <a:latin typeface="Tahoma"/>
                <a:cs typeface="Tahoma"/>
              </a:rPr>
              <a:t>damage.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86453" y="2884083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5" h="26035">
                <a:moveTo>
                  <a:pt x="9050" y="25912"/>
                </a:moveTo>
                <a:lnTo>
                  <a:pt x="5271" y="25912"/>
                </a:lnTo>
                <a:lnTo>
                  <a:pt x="3778" y="25530"/>
                </a:lnTo>
                <a:lnTo>
                  <a:pt x="0" y="21752"/>
                </a:lnTo>
                <a:lnTo>
                  <a:pt x="0" y="17592"/>
                </a:lnTo>
                <a:lnTo>
                  <a:pt x="2254" y="14956"/>
                </a:lnTo>
                <a:lnTo>
                  <a:pt x="16639" y="571"/>
                </a:lnTo>
                <a:lnTo>
                  <a:pt x="18322" y="0"/>
                </a:lnTo>
                <a:lnTo>
                  <a:pt x="21720" y="0"/>
                </a:lnTo>
                <a:lnTo>
                  <a:pt x="23435" y="571"/>
                </a:lnTo>
                <a:lnTo>
                  <a:pt x="24578" y="1714"/>
                </a:lnTo>
                <a:lnTo>
                  <a:pt x="26832" y="4350"/>
                </a:lnTo>
                <a:lnTo>
                  <a:pt x="26832" y="8129"/>
                </a:lnTo>
                <a:lnTo>
                  <a:pt x="24959" y="10796"/>
                </a:lnTo>
                <a:lnTo>
                  <a:pt x="11717" y="24006"/>
                </a:lnTo>
                <a:lnTo>
                  <a:pt x="10574" y="25530"/>
                </a:lnTo>
                <a:lnTo>
                  <a:pt x="9050" y="25912"/>
                </a:lnTo>
                <a:close/>
              </a:path>
            </a:pathLst>
          </a:custGeom>
          <a:solidFill>
            <a:srgbClr val="FFEE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67364" y="2883701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5" h="26035">
                <a:moveTo>
                  <a:pt x="22291" y="25911"/>
                </a:moveTo>
                <a:lnTo>
                  <a:pt x="18513" y="25911"/>
                </a:lnTo>
                <a:lnTo>
                  <a:pt x="16988" y="25149"/>
                </a:lnTo>
                <a:lnTo>
                  <a:pt x="15496" y="24006"/>
                </a:lnTo>
                <a:lnTo>
                  <a:pt x="2254" y="10796"/>
                </a:lnTo>
                <a:lnTo>
                  <a:pt x="0" y="8510"/>
                </a:lnTo>
                <a:lnTo>
                  <a:pt x="0" y="3969"/>
                </a:lnTo>
                <a:lnTo>
                  <a:pt x="3397" y="571"/>
                </a:lnTo>
                <a:lnTo>
                  <a:pt x="5080" y="0"/>
                </a:lnTo>
                <a:lnTo>
                  <a:pt x="8510" y="0"/>
                </a:lnTo>
                <a:lnTo>
                  <a:pt x="10193" y="571"/>
                </a:lnTo>
                <a:lnTo>
                  <a:pt x="24578" y="14956"/>
                </a:lnTo>
                <a:lnTo>
                  <a:pt x="26832" y="17973"/>
                </a:lnTo>
                <a:lnTo>
                  <a:pt x="26832" y="21752"/>
                </a:lnTo>
                <a:lnTo>
                  <a:pt x="24927" y="24006"/>
                </a:lnTo>
                <a:lnTo>
                  <a:pt x="23435" y="25149"/>
                </a:lnTo>
                <a:lnTo>
                  <a:pt x="22291" y="25911"/>
                </a:lnTo>
                <a:close/>
              </a:path>
            </a:pathLst>
          </a:custGeom>
          <a:solidFill>
            <a:srgbClr val="FFEE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86453" y="2802790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5" h="26035">
                <a:moveTo>
                  <a:pt x="21529" y="25911"/>
                </a:moveTo>
                <a:lnTo>
                  <a:pt x="18513" y="25911"/>
                </a:lnTo>
                <a:lnTo>
                  <a:pt x="16988" y="25530"/>
                </a:lnTo>
                <a:lnTo>
                  <a:pt x="15496" y="24006"/>
                </a:lnTo>
                <a:lnTo>
                  <a:pt x="2254" y="10796"/>
                </a:lnTo>
                <a:lnTo>
                  <a:pt x="0" y="8510"/>
                </a:lnTo>
                <a:lnTo>
                  <a:pt x="0" y="4350"/>
                </a:lnTo>
                <a:lnTo>
                  <a:pt x="2254" y="1714"/>
                </a:lnTo>
                <a:lnTo>
                  <a:pt x="3588" y="571"/>
                </a:lnTo>
                <a:lnTo>
                  <a:pt x="5271" y="0"/>
                </a:lnTo>
                <a:lnTo>
                  <a:pt x="8605" y="0"/>
                </a:lnTo>
                <a:lnTo>
                  <a:pt x="10193" y="571"/>
                </a:lnTo>
                <a:lnTo>
                  <a:pt x="24578" y="14956"/>
                </a:lnTo>
                <a:lnTo>
                  <a:pt x="26832" y="17592"/>
                </a:lnTo>
                <a:lnTo>
                  <a:pt x="26832" y="21752"/>
                </a:lnTo>
                <a:lnTo>
                  <a:pt x="24959" y="24006"/>
                </a:lnTo>
                <a:lnTo>
                  <a:pt x="23816" y="25530"/>
                </a:lnTo>
                <a:lnTo>
                  <a:pt x="21529" y="25911"/>
                </a:lnTo>
                <a:close/>
              </a:path>
            </a:pathLst>
          </a:custGeom>
          <a:solidFill>
            <a:srgbClr val="FFEE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36364" y="2815651"/>
            <a:ext cx="21590" cy="20320"/>
          </a:xfrm>
          <a:custGeom>
            <a:avLst/>
            <a:gdLst/>
            <a:ahLst/>
            <a:cxnLst/>
            <a:rect l="l" t="t" r="r" b="b"/>
            <a:pathLst>
              <a:path w="21590" h="20319">
                <a:moveTo>
                  <a:pt x="8700" y="19846"/>
                </a:moveTo>
                <a:lnTo>
                  <a:pt x="5271" y="19846"/>
                </a:lnTo>
                <a:lnTo>
                  <a:pt x="3778" y="19084"/>
                </a:lnTo>
                <a:lnTo>
                  <a:pt x="2635" y="17973"/>
                </a:lnTo>
                <a:lnTo>
                  <a:pt x="0" y="15305"/>
                </a:lnTo>
                <a:lnTo>
                  <a:pt x="0" y="11145"/>
                </a:lnTo>
                <a:lnTo>
                  <a:pt x="2635" y="8891"/>
                </a:lnTo>
                <a:lnTo>
                  <a:pt x="9431" y="1714"/>
                </a:lnTo>
                <a:lnTo>
                  <a:pt x="10764" y="571"/>
                </a:lnTo>
                <a:lnTo>
                  <a:pt x="12479" y="0"/>
                </a:lnTo>
                <a:lnTo>
                  <a:pt x="15782" y="0"/>
                </a:lnTo>
                <a:lnTo>
                  <a:pt x="17370" y="571"/>
                </a:lnTo>
                <a:lnTo>
                  <a:pt x="18513" y="1714"/>
                </a:lnTo>
                <a:lnTo>
                  <a:pt x="21529" y="3969"/>
                </a:lnTo>
                <a:lnTo>
                  <a:pt x="21529" y="8510"/>
                </a:lnTo>
                <a:lnTo>
                  <a:pt x="18894" y="10796"/>
                </a:lnTo>
                <a:lnTo>
                  <a:pt x="12098" y="17973"/>
                </a:lnTo>
                <a:lnTo>
                  <a:pt x="10574" y="19084"/>
                </a:lnTo>
                <a:lnTo>
                  <a:pt x="8700" y="19846"/>
                </a:lnTo>
                <a:close/>
              </a:path>
            </a:pathLst>
          </a:custGeom>
          <a:solidFill>
            <a:srgbClr val="FFEE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75109" y="2877668"/>
            <a:ext cx="20955" cy="19685"/>
          </a:xfrm>
          <a:custGeom>
            <a:avLst/>
            <a:gdLst/>
            <a:ahLst/>
            <a:cxnLst/>
            <a:rect l="l" t="t" r="r" b="b"/>
            <a:pathLst>
              <a:path w="20955" h="19685">
                <a:moveTo>
                  <a:pt x="8319" y="19465"/>
                </a:moveTo>
                <a:lnTo>
                  <a:pt x="5303" y="19465"/>
                </a:lnTo>
                <a:lnTo>
                  <a:pt x="3778" y="19084"/>
                </a:lnTo>
                <a:lnTo>
                  <a:pt x="0" y="15305"/>
                </a:lnTo>
                <a:lnTo>
                  <a:pt x="0" y="11146"/>
                </a:lnTo>
                <a:lnTo>
                  <a:pt x="10574" y="571"/>
                </a:lnTo>
                <a:lnTo>
                  <a:pt x="12193" y="0"/>
                </a:lnTo>
                <a:lnTo>
                  <a:pt x="15496" y="0"/>
                </a:lnTo>
                <a:lnTo>
                  <a:pt x="17211" y="571"/>
                </a:lnTo>
                <a:lnTo>
                  <a:pt x="18513" y="1682"/>
                </a:lnTo>
                <a:lnTo>
                  <a:pt x="20799" y="3969"/>
                </a:lnTo>
                <a:lnTo>
                  <a:pt x="20799" y="8129"/>
                </a:lnTo>
                <a:lnTo>
                  <a:pt x="18894" y="10764"/>
                </a:lnTo>
                <a:lnTo>
                  <a:pt x="11717" y="17560"/>
                </a:lnTo>
                <a:lnTo>
                  <a:pt x="10193" y="19084"/>
                </a:lnTo>
                <a:lnTo>
                  <a:pt x="8319" y="19465"/>
                </a:lnTo>
                <a:close/>
              </a:path>
            </a:pathLst>
          </a:custGeom>
          <a:solidFill>
            <a:srgbClr val="FFEE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36364" y="2877668"/>
            <a:ext cx="21590" cy="19685"/>
          </a:xfrm>
          <a:custGeom>
            <a:avLst/>
            <a:gdLst/>
            <a:ahLst/>
            <a:cxnLst/>
            <a:rect l="l" t="t" r="r" b="b"/>
            <a:pathLst>
              <a:path w="21590" h="19685">
                <a:moveTo>
                  <a:pt x="15877" y="19465"/>
                </a:moveTo>
                <a:lnTo>
                  <a:pt x="12479" y="19465"/>
                </a:lnTo>
                <a:lnTo>
                  <a:pt x="10955" y="19084"/>
                </a:lnTo>
                <a:lnTo>
                  <a:pt x="0" y="8129"/>
                </a:lnTo>
                <a:lnTo>
                  <a:pt x="0" y="3969"/>
                </a:lnTo>
                <a:lnTo>
                  <a:pt x="2635" y="1682"/>
                </a:lnTo>
                <a:lnTo>
                  <a:pt x="3778" y="571"/>
                </a:lnTo>
                <a:lnTo>
                  <a:pt x="5366" y="0"/>
                </a:lnTo>
                <a:lnTo>
                  <a:pt x="8605" y="0"/>
                </a:lnTo>
                <a:lnTo>
                  <a:pt x="10193" y="571"/>
                </a:lnTo>
                <a:lnTo>
                  <a:pt x="11336" y="1682"/>
                </a:lnTo>
                <a:lnTo>
                  <a:pt x="18513" y="8891"/>
                </a:lnTo>
                <a:lnTo>
                  <a:pt x="21529" y="11146"/>
                </a:lnTo>
                <a:lnTo>
                  <a:pt x="21529" y="15305"/>
                </a:lnTo>
                <a:lnTo>
                  <a:pt x="18894" y="17560"/>
                </a:lnTo>
                <a:lnTo>
                  <a:pt x="17751" y="19084"/>
                </a:lnTo>
                <a:lnTo>
                  <a:pt x="15877" y="19465"/>
                </a:lnTo>
                <a:close/>
              </a:path>
            </a:pathLst>
          </a:custGeom>
          <a:solidFill>
            <a:srgbClr val="FFEE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75109" y="2815651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5" h="20319">
                <a:moveTo>
                  <a:pt x="15496" y="19846"/>
                </a:moveTo>
                <a:lnTo>
                  <a:pt x="12098" y="19846"/>
                </a:lnTo>
                <a:lnTo>
                  <a:pt x="10955" y="19084"/>
                </a:lnTo>
                <a:lnTo>
                  <a:pt x="9462" y="17973"/>
                </a:lnTo>
                <a:lnTo>
                  <a:pt x="2254" y="10796"/>
                </a:lnTo>
                <a:lnTo>
                  <a:pt x="0" y="8510"/>
                </a:lnTo>
                <a:lnTo>
                  <a:pt x="0" y="3969"/>
                </a:lnTo>
                <a:lnTo>
                  <a:pt x="3397" y="571"/>
                </a:lnTo>
                <a:lnTo>
                  <a:pt x="5112" y="0"/>
                </a:lnTo>
                <a:lnTo>
                  <a:pt x="8510" y="0"/>
                </a:lnTo>
                <a:lnTo>
                  <a:pt x="10193" y="571"/>
                </a:lnTo>
                <a:lnTo>
                  <a:pt x="18513" y="8891"/>
                </a:lnTo>
                <a:lnTo>
                  <a:pt x="20799" y="11145"/>
                </a:lnTo>
                <a:lnTo>
                  <a:pt x="20799" y="15305"/>
                </a:lnTo>
                <a:lnTo>
                  <a:pt x="18894" y="17973"/>
                </a:lnTo>
                <a:lnTo>
                  <a:pt x="17401" y="19084"/>
                </a:lnTo>
                <a:lnTo>
                  <a:pt x="15496" y="19846"/>
                </a:lnTo>
                <a:close/>
              </a:path>
            </a:pathLst>
          </a:custGeom>
          <a:solidFill>
            <a:srgbClr val="FFEE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14429" y="296915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80" h="0">
                <a:moveTo>
                  <a:pt x="0" y="0"/>
                </a:moveTo>
                <a:lnTo>
                  <a:pt x="119081" y="0"/>
                </a:lnTo>
              </a:path>
            </a:pathLst>
          </a:custGeom>
          <a:ln w="13210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14429" y="3025678"/>
            <a:ext cx="25400" cy="13335"/>
          </a:xfrm>
          <a:custGeom>
            <a:avLst/>
            <a:gdLst/>
            <a:ahLst/>
            <a:cxnLst/>
            <a:rect l="l" t="t" r="r" b="b"/>
            <a:pathLst>
              <a:path w="25400" h="13335">
                <a:moveTo>
                  <a:pt x="22291" y="13241"/>
                </a:moveTo>
                <a:lnTo>
                  <a:pt x="2635" y="13241"/>
                </a:lnTo>
                <a:lnTo>
                  <a:pt x="0" y="10574"/>
                </a:lnTo>
                <a:lnTo>
                  <a:pt x="0" y="3016"/>
                </a:lnTo>
                <a:lnTo>
                  <a:pt x="3397" y="0"/>
                </a:lnTo>
                <a:lnTo>
                  <a:pt x="22673" y="0"/>
                </a:lnTo>
                <a:lnTo>
                  <a:pt x="25308" y="3016"/>
                </a:lnTo>
                <a:lnTo>
                  <a:pt x="25308" y="10574"/>
                </a:lnTo>
                <a:lnTo>
                  <a:pt x="22291" y="13241"/>
                </a:lnTo>
                <a:close/>
              </a:path>
            </a:pathLst>
          </a:custGeom>
          <a:solidFill>
            <a:srgbClr val="FFEE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56758" y="3025678"/>
            <a:ext cx="76835" cy="13335"/>
          </a:xfrm>
          <a:custGeom>
            <a:avLst/>
            <a:gdLst/>
            <a:ahLst/>
            <a:cxnLst/>
            <a:rect l="l" t="t" r="r" b="b"/>
            <a:pathLst>
              <a:path w="76834" h="13335">
                <a:moveTo>
                  <a:pt x="73353" y="13241"/>
                </a:moveTo>
                <a:lnTo>
                  <a:pt x="3048" y="13241"/>
                </a:lnTo>
                <a:lnTo>
                  <a:pt x="0" y="10574"/>
                </a:lnTo>
                <a:lnTo>
                  <a:pt x="0" y="3016"/>
                </a:lnTo>
                <a:lnTo>
                  <a:pt x="3397" y="0"/>
                </a:lnTo>
                <a:lnTo>
                  <a:pt x="73353" y="0"/>
                </a:lnTo>
                <a:lnTo>
                  <a:pt x="76751" y="3016"/>
                </a:lnTo>
                <a:lnTo>
                  <a:pt x="76751" y="10574"/>
                </a:lnTo>
                <a:lnTo>
                  <a:pt x="73353" y="13241"/>
                </a:lnTo>
                <a:close/>
              </a:path>
            </a:pathLst>
          </a:custGeom>
          <a:solidFill>
            <a:srgbClr val="FFEE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14429" y="3000735"/>
            <a:ext cx="119380" cy="0"/>
          </a:xfrm>
          <a:custGeom>
            <a:avLst/>
            <a:gdLst/>
            <a:ahLst/>
            <a:cxnLst/>
            <a:rect l="l" t="t" r="r" b="b"/>
            <a:pathLst>
              <a:path w="119380" h="0">
                <a:moveTo>
                  <a:pt x="0" y="0"/>
                </a:moveTo>
                <a:lnTo>
                  <a:pt x="119081" y="0"/>
                </a:lnTo>
              </a:path>
            </a:pathLst>
          </a:custGeom>
          <a:ln w="12860">
            <a:solidFill>
              <a:srgbClr val="FFEE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7538" y="2763001"/>
            <a:ext cx="341630" cy="186690"/>
          </a:xfrm>
          <a:custGeom>
            <a:avLst/>
            <a:gdLst/>
            <a:ahLst/>
            <a:cxnLst/>
            <a:rect l="l" t="t" r="r" b="b"/>
            <a:pathLst>
              <a:path w="341630" h="186689">
                <a:moveTo>
                  <a:pt x="92961" y="186306"/>
                </a:moveTo>
                <a:lnTo>
                  <a:pt x="41612" y="170672"/>
                </a:lnTo>
                <a:lnTo>
                  <a:pt x="6780" y="128001"/>
                </a:lnTo>
                <a:lnTo>
                  <a:pt x="0" y="92978"/>
                </a:lnTo>
                <a:lnTo>
                  <a:pt x="6780" y="58209"/>
                </a:lnTo>
                <a:lnTo>
                  <a:pt x="41756" y="15473"/>
                </a:lnTo>
                <a:lnTo>
                  <a:pt x="92771" y="0"/>
                </a:lnTo>
                <a:lnTo>
                  <a:pt x="110479" y="1720"/>
                </a:lnTo>
                <a:lnTo>
                  <a:pt x="127670" y="6878"/>
                </a:lnTo>
                <a:lnTo>
                  <a:pt x="138726" y="12765"/>
                </a:lnTo>
                <a:lnTo>
                  <a:pt x="92961" y="12765"/>
                </a:lnTo>
                <a:lnTo>
                  <a:pt x="77509" y="14248"/>
                </a:lnTo>
                <a:lnTo>
                  <a:pt x="36247" y="36200"/>
                </a:lnTo>
                <a:lnTo>
                  <a:pt x="12732" y="92978"/>
                </a:lnTo>
                <a:lnTo>
                  <a:pt x="12754" y="93252"/>
                </a:lnTo>
                <a:lnTo>
                  <a:pt x="36247" y="149629"/>
                </a:lnTo>
                <a:lnTo>
                  <a:pt x="77495" y="171689"/>
                </a:lnTo>
                <a:lnTo>
                  <a:pt x="92834" y="173159"/>
                </a:lnTo>
                <a:lnTo>
                  <a:pt x="139586" y="173159"/>
                </a:lnTo>
                <a:lnTo>
                  <a:pt x="127789" y="179451"/>
                </a:lnTo>
                <a:lnTo>
                  <a:pt x="110568" y="184598"/>
                </a:lnTo>
                <a:lnTo>
                  <a:pt x="92961" y="186306"/>
                </a:lnTo>
                <a:close/>
              </a:path>
              <a:path w="341630" h="186689">
                <a:moveTo>
                  <a:pt x="139586" y="173159"/>
                </a:moveTo>
                <a:lnTo>
                  <a:pt x="92834" y="173159"/>
                </a:lnTo>
                <a:lnTo>
                  <a:pt x="108177" y="171689"/>
                </a:lnTo>
                <a:lnTo>
                  <a:pt x="123077" y="167277"/>
                </a:lnTo>
                <a:lnTo>
                  <a:pt x="137065" y="159924"/>
                </a:lnTo>
                <a:lnTo>
                  <a:pt x="149676" y="149629"/>
                </a:lnTo>
                <a:lnTo>
                  <a:pt x="167127" y="123296"/>
                </a:lnTo>
                <a:lnTo>
                  <a:pt x="172934" y="93252"/>
                </a:lnTo>
                <a:lnTo>
                  <a:pt x="172901" y="92978"/>
                </a:lnTo>
                <a:lnTo>
                  <a:pt x="149676" y="36200"/>
                </a:lnTo>
                <a:lnTo>
                  <a:pt x="108365" y="14248"/>
                </a:lnTo>
                <a:lnTo>
                  <a:pt x="92961" y="12765"/>
                </a:lnTo>
                <a:lnTo>
                  <a:pt x="138726" y="12765"/>
                </a:lnTo>
                <a:lnTo>
                  <a:pt x="171725" y="43873"/>
                </a:lnTo>
                <a:lnTo>
                  <a:pt x="185228" y="82015"/>
                </a:lnTo>
                <a:lnTo>
                  <a:pt x="185591" y="101996"/>
                </a:lnTo>
                <a:lnTo>
                  <a:pt x="210221" y="101996"/>
                </a:lnTo>
                <a:lnTo>
                  <a:pt x="212718" y="114857"/>
                </a:lnTo>
                <a:lnTo>
                  <a:pt x="182955" y="114857"/>
                </a:lnTo>
                <a:lnTo>
                  <a:pt x="179329" y="126599"/>
                </a:lnTo>
                <a:lnTo>
                  <a:pt x="174064" y="137926"/>
                </a:lnTo>
                <a:lnTo>
                  <a:pt x="167111" y="148666"/>
                </a:lnTo>
                <a:lnTo>
                  <a:pt x="158377" y="158711"/>
                </a:lnTo>
                <a:lnTo>
                  <a:pt x="143949" y="170833"/>
                </a:lnTo>
                <a:lnTo>
                  <a:pt x="139586" y="173159"/>
                </a:lnTo>
                <a:close/>
              </a:path>
              <a:path w="341630" h="186689">
                <a:moveTo>
                  <a:pt x="210221" y="101996"/>
                </a:moveTo>
                <a:lnTo>
                  <a:pt x="196197" y="101996"/>
                </a:lnTo>
                <a:lnTo>
                  <a:pt x="196196" y="85788"/>
                </a:lnTo>
                <a:lnTo>
                  <a:pt x="216996" y="41503"/>
                </a:lnTo>
                <a:lnTo>
                  <a:pt x="254623" y="21556"/>
                </a:lnTo>
                <a:lnTo>
                  <a:pt x="268598" y="20227"/>
                </a:lnTo>
                <a:lnTo>
                  <a:pt x="282556" y="21556"/>
                </a:lnTo>
                <a:lnTo>
                  <a:pt x="296090" y="25542"/>
                </a:lnTo>
                <a:lnTo>
                  <a:pt x="308779" y="32191"/>
                </a:lnTo>
                <a:lnTo>
                  <a:pt x="309997" y="33183"/>
                </a:lnTo>
                <a:lnTo>
                  <a:pt x="268789" y="33183"/>
                </a:lnTo>
                <a:lnTo>
                  <a:pt x="257060" y="34255"/>
                </a:lnTo>
                <a:lnTo>
                  <a:pt x="212864" y="70415"/>
                </a:lnTo>
                <a:lnTo>
                  <a:pt x="208470" y="92978"/>
                </a:lnTo>
                <a:lnTo>
                  <a:pt x="210221" y="101996"/>
                </a:lnTo>
                <a:close/>
              </a:path>
              <a:path w="341630" h="186689">
                <a:moveTo>
                  <a:pt x="309547" y="153217"/>
                </a:moveTo>
                <a:lnTo>
                  <a:pt x="268725" y="153217"/>
                </a:lnTo>
                <a:lnTo>
                  <a:pt x="280185" y="152121"/>
                </a:lnTo>
                <a:lnTo>
                  <a:pt x="291291" y="148831"/>
                </a:lnTo>
                <a:lnTo>
                  <a:pt x="301712" y="143344"/>
                </a:lnTo>
                <a:lnTo>
                  <a:pt x="311118" y="135657"/>
                </a:lnTo>
                <a:lnTo>
                  <a:pt x="324086" y="115921"/>
                </a:lnTo>
                <a:lnTo>
                  <a:pt x="328409" y="93252"/>
                </a:lnTo>
                <a:lnTo>
                  <a:pt x="324086" y="70518"/>
                </a:lnTo>
                <a:lnTo>
                  <a:pt x="291370" y="37490"/>
                </a:lnTo>
                <a:lnTo>
                  <a:pt x="268789" y="33183"/>
                </a:lnTo>
                <a:lnTo>
                  <a:pt x="309997" y="33183"/>
                </a:lnTo>
                <a:lnTo>
                  <a:pt x="320200" y="41503"/>
                </a:lnTo>
                <a:lnTo>
                  <a:pt x="336151" y="65604"/>
                </a:lnTo>
                <a:lnTo>
                  <a:pt x="341443" y="92978"/>
                </a:lnTo>
                <a:lnTo>
                  <a:pt x="341440" y="93252"/>
                </a:lnTo>
                <a:lnTo>
                  <a:pt x="336151" y="120606"/>
                </a:lnTo>
                <a:lnTo>
                  <a:pt x="320200" y="144707"/>
                </a:lnTo>
                <a:lnTo>
                  <a:pt x="309547" y="153217"/>
                </a:lnTo>
                <a:close/>
              </a:path>
              <a:path w="341630" h="186689">
                <a:moveTo>
                  <a:pt x="268789" y="165888"/>
                </a:moveTo>
                <a:lnTo>
                  <a:pt x="228536" y="153924"/>
                </a:lnTo>
                <a:lnTo>
                  <a:pt x="202256" y="122924"/>
                </a:lnTo>
                <a:lnTo>
                  <a:pt x="199214" y="114857"/>
                </a:lnTo>
                <a:lnTo>
                  <a:pt x="212718" y="114857"/>
                </a:lnTo>
                <a:lnTo>
                  <a:pt x="212864" y="115612"/>
                </a:lnTo>
                <a:lnTo>
                  <a:pt x="226047" y="135657"/>
                </a:lnTo>
                <a:lnTo>
                  <a:pt x="235582" y="143344"/>
                </a:lnTo>
                <a:lnTo>
                  <a:pt x="246100" y="148831"/>
                </a:lnTo>
                <a:lnTo>
                  <a:pt x="257261" y="152121"/>
                </a:lnTo>
                <a:lnTo>
                  <a:pt x="268725" y="153217"/>
                </a:lnTo>
                <a:lnTo>
                  <a:pt x="309547" y="153217"/>
                </a:lnTo>
                <a:lnTo>
                  <a:pt x="308662" y="153924"/>
                </a:lnTo>
                <a:lnTo>
                  <a:pt x="295911" y="160549"/>
                </a:lnTo>
                <a:lnTo>
                  <a:pt x="282453" y="164548"/>
                </a:lnTo>
                <a:lnTo>
                  <a:pt x="268789" y="165888"/>
                </a:lnTo>
                <a:close/>
              </a:path>
            </a:pathLst>
          </a:custGeom>
          <a:solidFill>
            <a:srgbClr val="FFEE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04966" y="2821144"/>
            <a:ext cx="70718" cy="71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92130" y="283210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24197" y="48013"/>
                </a:moveTo>
                <a:lnTo>
                  <a:pt x="14830" y="46154"/>
                </a:lnTo>
                <a:lnTo>
                  <a:pt x="7132" y="41071"/>
                </a:lnTo>
                <a:lnTo>
                  <a:pt x="1918" y="33504"/>
                </a:lnTo>
                <a:lnTo>
                  <a:pt x="0" y="24197"/>
                </a:lnTo>
                <a:lnTo>
                  <a:pt x="1918" y="14830"/>
                </a:lnTo>
                <a:lnTo>
                  <a:pt x="7132" y="7132"/>
                </a:lnTo>
                <a:lnTo>
                  <a:pt x="14830" y="1918"/>
                </a:lnTo>
                <a:lnTo>
                  <a:pt x="24197" y="0"/>
                </a:lnTo>
                <a:lnTo>
                  <a:pt x="33491" y="1918"/>
                </a:lnTo>
                <a:lnTo>
                  <a:pt x="41059" y="7132"/>
                </a:lnTo>
                <a:lnTo>
                  <a:pt x="44847" y="12860"/>
                </a:lnTo>
                <a:lnTo>
                  <a:pt x="17750" y="12860"/>
                </a:lnTo>
                <a:lnTo>
                  <a:pt x="12860" y="17782"/>
                </a:lnTo>
                <a:lnTo>
                  <a:pt x="12860" y="30262"/>
                </a:lnTo>
                <a:lnTo>
                  <a:pt x="17750" y="35533"/>
                </a:lnTo>
                <a:lnTo>
                  <a:pt x="44784" y="35533"/>
                </a:lnTo>
                <a:lnTo>
                  <a:pt x="41059" y="41071"/>
                </a:lnTo>
                <a:lnTo>
                  <a:pt x="33491" y="46154"/>
                </a:lnTo>
                <a:lnTo>
                  <a:pt x="24197" y="48013"/>
                </a:lnTo>
                <a:close/>
              </a:path>
              <a:path w="48259" h="48260">
                <a:moveTo>
                  <a:pt x="44784" y="35533"/>
                </a:moveTo>
                <a:lnTo>
                  <a:pt x="30230" y="35533"/>
                </a:lnTo>
                <a:lnTo>
                  <a:pt x="35533" y="30643"/>
                </a:lnTo>
                <a:lnTo>
                  <a:pt x="35533" y="17782"/>
                </a:lnTo>
                <a:lnTo>
                  <a:pt x="30230" y="12860"/>
                </a:lnTo>
                <a:lnTo>
                  <a:pt x="44847" y="12860"/>
                </a:lnTo>
                <a:lnTo>
                  <a:pt x="46149" y="14830"/>
                </a:lnTo>
                <a:lnTo>
                  <a:pt x="48013" y="24197"/>
                </a:lnTo>
                <a:lnTo>
                  <a:pt x="46149" y="33504"/>
                </a:lnTo>
                <a:lnTo>
                  <a:pt x="44784" y="35533"/>
                </a:lnTo>
                <a:close/>
              </a:path>
            </a:pathLst>
          </a:custGeom>
          <a:solidFill>
            <a:srgbClr val="FFEE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66408" y="2962549"/>
            <a:ext cx="76751" cy="763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78514" y="2892688"/>
            <a:ext cx="407034" cy="174625"/>
          </a:xfrm>
          <a:custGeom>
            <a:avLst/>
            <a:gdLst/>
            <a:ahLst/>
            <a:cxnLst/>
            <a:rect l="l" t="t" r="r" b="b"/>
            <a:pathLst>
              <a:path w="407034" h="174625">
                <a:moveTo>
                  <a:pt x="343652" y="38486"/>
                </a:moveTo>
                <a:lnTo>
                  <a:pt x="330442" y="38486"/>
                </a:lnTo>
                <a:lnTo>
                  <a:pt x="330442" y="21085"/>
                </a:lnTo>
                <a:lnTo>
                  <a:pt x="334602" y="15400"/>
                </a:lnTo>
                <a:lnTo>
                  <a:pt x="340254" y="13908"/>
                </a:lnTo>
                <a:lnTo>
                  <a:pt x="389411" y="285"/>
                </a:lnTo>
                <a:lnTo>
                  <a:pt x="390459" y="95"/>
                </a:lnTo>
                <a:lnTo>
                  <a:pt x="391507" y="0"/>
                </a:lnTo>
                <a:lnTo>
                  <a:pt x="395603" y="0"/>
                </a:lnTo>
                <a:lnTo>
                  <a:pt x="398588" y="857"/>
                </a:lnTo>
                <a:lnTo>
                  <a:pt x="401129" y="2540"/>
                </a:lnTo>
                <a:lnTo>
                  <a:pt x="404526" y="5207"/>
                </a:lnTo>
                <a:lnTo>
                  <a:pt x="406432" y="8986"/>
                </a:lnTo>
                <a:lnTo>
                  <a:pt x="405480" y="12765"/>
                </a:lnTo>
                <a:lnTo>
                  <a:pt x="393190" y="12765"/>
                </a:lnTo>
                <a:lnTo>
                  <a:pt x="344033" y="26388"/>
                </a:lnTo>
                <a:lnTo>
                  <a:pt x="343652" y="26388"/>
                </a:lnTo>
                <a:lnTo>
                  <a:pt x="343652" y="38486"/>
                </a:lnTo>
                <a:close/>
              </a:path>
              <a:path w="407034" h="174625">
                <a:moveTo>
                  <a:pt x="405289" y="134514"/>
                </a:moveTo>
                <a:lnTo>
                  <a:pt x="393190" y="134514"/>
                </a:lnTo>
                <a:lnTo>
                  <a:pt x="393571" y="134133"/>
                </a:lnTo>
                <a:lnTo>
                  <a:pt x="393571" y="12765"/>
                </a:lnTo>
                <a:lnTo>
                  <a:pt x="405480" y="12765"/>
                </a:lnTo>
                <a:lnTo>
                  <a:pt x="405289" y="13527"/>
                </a:lnTo>
                <a:lnTo>
                  <a:pt x="405289" y="134514"/>
                </a:lnTo>
                <a:close/>
              </a:path>
              <a:path w="407034" h="174625">
                <a:moveTo>
                  <a:pt x="302466" y="161346"/>
                </a:moveTo>
                <a:lnTo>
                  <a:pt x="288462" y="161346"/>
                </a:lnTo>
                <a:lnTo>
                  <a:pt x="289986" y="160203"/>
                </a:lnTo>
                <a:lnTo>
                  <a:pt x="289986" y="25245"/>
                </a:lnTo>
                <a:lnTo>
                  <a:pt x="293003" y="22577"/>
                </a:lnTo>
                <a:lnTo>
                  <a:pt x="300561" y="22577"/>
                </a:lnTo>
                <a:lnTo>
                  <a:pt x="303196" y="26007"/>
                </a:lnTo>
                <a:lnTo>
                  <a:pt x="303196" y="38486"/>
                </a:lnTo>
                <a:lnTo>
                  <a:pt x="343652" y="38486"/>
                </a:lnTo>
                <a:lnTo>
                  <a:pt x="343652" y="51315"/>
                </a:lnTo>
                <a:lnTo>
                  <a:pt x="303958" y="51315"/>
                </a:lnTo>
                <a:lnTo>
                  <a:pt x="303958" y="95550"/>
                </a:lnTo>
                <a:lnTo>
                  <a:pt x="343652" y="95550"/>
                </a:lnTo>
                <a:lnTo>
                  <a:pt x="343652" y="108411"/>
                </a:lnTo>
                <a:lnTo>
                  <a:pt x="302466" y="108411"/>
                </a:lnTo>
                <a:lnTo>
                  <a:pt x="302466" y="161346"/>
                </a:lnTo>
                <a:close/>
              </a:path>
              <a:path w="407034" h="174625">
                <a:moveTo>
                  <a:pt x="343652" y="95550"/>
                </a:moveTo>
                <a:lnTo>
                  <a:pt x="330823" y="95550"/>
                </a:lnTo>
                <a:lnTo>
                  <a:pt x="330823" y="51315"/>
                </a:lnTo>
                <a:lnTo>
                  <a:pt x="343652" y="51315"/>
                </a:lnTo>
                <a:lnTo>
                  <a:pt x="343652" y="95550"/>
                </a:lnTo>
                <a:close/>
              </a:path>
              <a:path w="407034" h="174625">
                <a:moveTo>
                  <a:pt x="295258" y="174207"/>
                </a:moveTo>
                <a:lnTo>
                  <a:pt x="6795" y="174207"/>
                </a:lnTo>
                <a:lnTo>
                  <a:pt x="0" y="167031"/>
                </a:lnTo>
                <a:lnTo>
                  <a:pt x="0" y="55094"/>
                </a:lnTo>
                <a:lnTo>
                  <a:pt x="2635" y="52459"/>
                </a:lnTo>
                <a:lnTo>
                  <a:pt x="10193" y="52459"/>
                </a:lnTo>
                <a:lnTo>
                  <a:pt x="13210" y="55475"/>
                </a:lnTo>
                <a:lnTo>
                  <a:pt x="13210" y="160203"/>
                </a:lnTo>
                <a:lnTo>
                  <a:pt x="14353" y="161346"/>
                </a:lnTo>
                <a:lnTo>
                  <a:pt x="302466" y="161346"/>
                </a:lnTo>
                <a:lnTo>
                  <a:pt x="302466" y="167031"/>
                </a:lnTo>
                <a:lnTo>
                  <a:pt x="295258" y="174207"/>
                </a:lnTo>
                <a:close/>
              </a:path>
              <a:path w="407034" h="174625">
                <a:moveTo>
                  <a:pt x="395095" y="147374"/>
                </a:moveTo>
                <a:lnTo>
                  <a:pt x="389411" y="147374"/>
                </a:lnTo>
                <a:lnTo>
                  <a:pt x="388268" y="146993"/>
                </a:lnTo>
                <a:lnTo>
                  <a:pt x="339143" y="132989"/>
                </a:lnTo>
                <a:lnTo>
                  <a:pt x="333459" y="131846"/>
                </a:lnTo>
                <a:lnTo>
                  <a:pt x="329299" y="126575"/>
                </a:lnTo>
                <a:lnTo>
                  <a:pt x="329299" y="108411"/>
                </a:lnTo>
                <a:lnTo>
                  <a:pt x="343652" y="108411"/>
                </a:lnTo>
                <a:lnTo>
                  <a:pt x="343652" y="120509"/>
                </a:lnTo>
                <a:lnTo>
                  <a:pt x="344033" y="120891"/>
                </a:lnTo>
                <a:lnTo>
                  <a:pt x="393190" y="134514"/>
                </a:lnTo>
                <a:lnTo>
                  <a:pt x="405289" y="134514"/>
                </a:lnTo>
                <a:lnTo>
                  <a:pt x="405289" y="137911"/>
                </a:lnTo>
                <a:lnTo>
                  <a:pt x="403415" y="142071"/>
                </a:lnTo>
                <a:lnTo>
                  <a:pt x="399985" y="144326"/>
                </a:lnTo>
                <a:lnTo>
                  <a:pt x="397731" y="146231"/>
                </a:lnTo>
                <a:lnTo>
                  <a:pt x="395095" y="147374"/>
                </a:lnTo>
                <a:close/>
              </a:path>
            </a:pathLst>
          </a:custGeom>
          <a:solidFill>
            <a:srgbClr val="FFEE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603676" y="1883969"/>
            <a:ext cx="357505" cy="356870"/>
          </a:xfrm>
          <a:custGeom>
            <a:avLst/>
            <a:gdLst/>
            <a:ahLst/>
            <a:cxnLst/>
            <a:rect l="l" t="t" r="r" b="b"/>
            <a:pathLst>
              <a:path w="357504" h="356869">
                <a:moveTo>
                  <a:pt x="178688" y="356869"/>
                </a:moveTo>
                <a:lnTo>
                  <a:pt x="110496" y="342899"/>
                </a:lnTo>
                <a:lnTo>
                  <a:pt x="52576" y="303529"/>
                </a:lnTo>
                <a:lnTo>
                  <a:pt x="13568" y="246379"/>
                </a:lnTo>
                <a:lnTo>
                  <a:pt x="0" y="177799"/>
                </a:lnTo>
                <a:lnTo>
                  <a:pt x="3445" y="143509"/>
                </a:lnTo>
                <a:lnTo>
                  <a:pt x="30051" y="78739"/>
                </a:lnTo>
                <a:lnTo>
                  <a:pt x="79895" y="29209"/>
                </a:lnTo>
                <a:lnTo>
                  <a:pt x="143665" y="2539"/>
                </a:lnTo>
                <a:lnTo>
                  <a:pt x="178688" y="0"/>
                </a:lnTo>
                <a:lnTo>
                  <a:pt x="213765" y="2539"/>
                </a:lnTo>
                <a:lnTo>
                  <a:pt x="242866" y="11429"/>
                </a:lnTo>
                <a:lnTo>
                  <a:pt x="178688" y="11429"/>
                </a:lnTo>
                <a:lnTo>
                  <a:pt x="161749" y="12699"/>
                </a:lnTo>
                <a:lnTo>
                  <a:pt x="145248" y="15239"/>
                </a:lnTo>
                <a:lnTo>
                  <a:pt x="129179" y="19049"/>
                </a:lnTo>
                <a:lnTo>
                  <a:pt x="113535" y="24129"/>
                </a:lnTo>
                <a:lnTo>
                  <a:pt x="115821" y="27939"/>
                </a:lnTo>
                <a:lnTo>
                  <a:pt x="103616" y="27939"/>
                </a:lnTo>
                <a:lnTo>
                  <a:pt x="90060" y="35559"/>
                </a:lnTo>
                <a:lnTo>
                  <a:pt x="83541" y="39369"/>
                </a:lnTo>
                <a:lnTo>
                  <a:pt x="77344" y="44449"/>
                </a:lnTo>
                <a:lnTo>
                  <a:pt x="81155" y="50799"/>
                </a:lnTo>
                <a:lnTo>
                  <a:pt x="69344" y="50799"/>
                </a:lnTo>
                <a:lnTo>
                  <a:pt x="62463" y="55879"/>
                </a:lnTo>
                <a:lnTo>
                  <a:pt x="59808" y="59689"/>
                </a:lnTo>
                <a:lnTo>
                  <a:pt x="38790" y="85089"/>
                </a:lnTo>
                <a:lnTo>
                  <a:pt x="23376" y="114299"/>
                </a:lnTo>
                <a:lnTo>
                  <a:pt x="13890" y="144779"/>
                </a:lnTo>
                <a:lnTo>
                  <a:pt x="10904" y="175259"/>
                </a:lnTo>
                <a:lnTo>
                  <a:pt x="10778" y="179069"/>
                </a:lnTo>
                <a:lnTo>
                  <a:pt x="13836" y="210819"/>
                </a:lnTo>
                <a:lnTo>
                  <a:pt x="38628" y="271779"/>
                </a:lnTo>
                <a:lnTo>
                  <a:pt x="85452" y="317499"/>
                </a:lnTo>
                <a:lnTo>
                  <a:pt x="145753" y="342899"/>
                </a:lnTo>
                <a:lnTo>
                  <a:pt x="178688" y="346709"/>
                </a:lnTo>
                <a:lnTo>
                  <a:pt x="234551" y="346709"/>
                </a:lnTo>
                <a:lnTo>
                  <a:pt x="213765" y="353059"/>
                </a:lnTo>
                <a:lnTo>
                  <a:pt x="178688" y="356869"/>
                </a:lnTo>
                <a:close/>
              </a:path>
              <a:path w="357504" h="356869">
                <a:moveTo>
                  <a:pt x="234551" y="346709"/>
                </a:moveTo>
                <a:lnTo>
                  <a:pt x="178688" y="346709"/>
                </a:lnTo>
                <a:lnTo>
                  <a:pt x="211947" y="342899"/>
                </a:lnTo>
                <a:lnTo>
                  <a:pt x="243308" y="334009"/>
                </a:lnTo>
                <a:lnTo>
                  <a:pt x="297920" y="297179"/>
                </a:lnTo>
                <a:lnTo>
                  <a:pt x="334028" y="242569"/>
                </a:lnTo>
                <a:lnTo>
                  <a:pt x="346440" y="181609"/>
                </a:lnTo>
                <a:lnTo>
                  <a:pt x="346566" y="177799"/>
                </a:lnTo>
                <a:lnTo>
                  <a:pt x="343518" y="146049"/>
                </a:lnTo>
                <a:lnTo>
                  <a:pt x="318891" y="86359"/>
                </a:lnTo>
                <a:lnTo>
                  <a:pt x="272112" y="39369"/>
                </a:lnTo>
                <a:lnTo>
                  <a:pt x="211785" y="15239"/>
                </a:lnTo>
                <a:lnTo>
                  <a:pt x="178688" y="11429"/>
                </a:lnTo>
                <a:lnTo>
                  <a:pt x="242866" y="11429"/>
                </a:lnTo>
                <a:lnTo>
                  <a:pt x="277643" y="29209"/>
                </a:lnTo>
                <a:lnTo>
                  <a:pt x="327311" y="78739"/>
                </a:lnTo>
                <a:lnTo>
                  <a:pt x="353926" y="143509"/>
                </a:lnTo>
                <a:lnTo>
                  <a:pt x="357376" y="177799"/>
                </a:lnTo>
                <a:lnTo>
                  <a:pt x="353926" y="213359"/>
                </a:lnTo>
                <a:lnTo>
                  <a:pt x="327311" y="276859"/>
                </a:lnTo>
                <a:lnTo>
                  <a:pt x="277643" y="326389"/>
                </a:lnTo>
                <a:lnTo>
                  <a:pt x="247024" y="342899"/>
                </a:lnTo>
                <a:lnTo>
                  <a:pt x="234551" y="346709"/>
                </a:lnTo>
                <a:close/>
              </a:path>
              <a:path w="357504" h="356869">
                <a:moveTo>
                  <a:pt x="142112" y="30479"/>
                </a:moveTo>
                <a:lnTo>
                  <a:pt x="117344" y="30479"/>
                </a:lnTo>
                <a:lnTo>
                  <a:pt x="138688" y="21589"/>
                </a:lnTo>
                <a:lnTo>
                  <a:pt x="140576" y="21589"/>
                </a:lnTo>
                <a:lnTo>
                  <a:pt x="164960" y="20319"/>
                </a:lnTo>
                <a:lnTo>
                  <a:pt x="168767" y="20319"/>
                </a:lnTo>
                <a:lnTo>
                  <a:pt x="172576" y="21589"/>
                </a:lnTo>
                <a:lnTo>
                  <a:pt x="175263" y="24129"/>
                </a:lnTo>
                <a:lnTo>
                  <a:pt x="177920" y="27939"/>
                </a:lnTo>
                <a:lnTo>
                  <a:pt x="178304" y="29209"/>
                </a:lnTo>
                <a:lnTo>
                  <a:pt x="165344" y="29209"/>
                </a:lnTo>
                <a:lnTo>
                  <a:pt x="142112" y="30479"/>
                </a:lnTo>
                <a:close/>
              </a:path>
              <a:path w="357504" h="356869">
                <a:moveTo>
                  <a:pt x="117344" y="41909"/>
                </a:moveTo>
                <a:lnTo>
                  <a:pt x="113120" y="41909"/>
                </a:lnTo>
                <a:lnTo>
                  <a:pt x="111488" y="40639"/>
                </a:lnTo>
                <a:lnTo>
                  <a:pt x="110495" y="39369"/>
                </a:lnTo>
                <a:lnTo>
                  <a:pt x="103616" y="27939"/>
                </a:lnTo>
                <a:lnTo>
                  <a:pt x="115821" y="27939"/>
                </a:lnTo>
                <a:lnTo>
                  <a:pt x="117344" y="30479"/>
                </a:lnTo>
                <a:lnTo>
                  <a:pt x="142112" y="30479"/>
                </a:lnTo>
                <a:lnTo>
                  <a:pt x="117344" y="41909"/>
                </a:lnTo>
                <a:close/>
              </a:path>
              <a:path w="357504" h="356869">
                <a:moveTo>
                  <a:pt x="185535" y="74929"/>
                </a:moveTo>
                <a:lnTo>
                  <a:pt x="179840" y="74929"/>
                </a:lnTo>
                <a:lnTo>
                  <a:pt x="146688" y="55879"/>
                </a:lnTo>
                <a:lnTo>
                  <a:pt x="144767" y="54609"/>
                </a:lnTo>
                <a:lnTo>
                  <a:pt x="143999" y="53339"/>
                </a:lnTo>
                <a:lnTo>
                  <a:pt x="143999" y="48259"/>
                </a:lnTo>
                <a:lnTo>
                  <a:pt x="144767" y="46989"/>
                </a:lnTo>
                <a:lnTo>
                  <a:pt x="146688" y="45719"/>
                </a:lnTo>
                <a:lnTo>
                  <a:pt x="167263" y="35559"/>
                </a:lnTo>
                <a:lnTo>
                  <a:pt x="167648" y="35559"/>
                </a:lnTo>
                <a:lnTo>
                  <a:pt x="168767" y="34289"/>
                </a:lnTo>
                <a:lnTo>
                  <a:pt x="168767" y="31749"/>
                </a:lnTo>
                <a:lnTo>
                  <a:pt x="168384" y="31749"/>
                </a:lnTo>
                <a:lnTo>
                  <a:pt x="167648" y="30479"/>
                </a:lnTo>
                <a:lnTo>
                  <a:pt x="167263" y="30479"/>
                </a:lnTo>
                <a:lnTo>
                  <a:pt x="166880" y="29209"/>
                </a:lnTo>
                <a:lnTo>
                  <a:pt x="178304" y="29209"/>
                </a:lnTo>
                <a:lnTo>
                  <a:pt x="179071" y="31749"/>
                </a:lnTo>
                <a:lnTo>
                  <a:pt x="178688" y="35559"/>
                </a:lnTo>
                <a:lnTo>
                  <a:pt x="177920" y="40639"/>
                </a:lnTo>
                <a:lnTo>
                  <a:pt x="175263" y="44449"/>
                </a:lnTo>
                <a:lnTo>
                  <a:pt x="171071" y="45719"/>
                </a:lnTo>
                <a:lnTo>
                  <a:pt x="159648" y="52069"/>
                </a:lnTo>
                <a:lnTo>
                  <a:pt x="178688" y="62229"/>
                </a:lnTo>
                <a:lnTo>
                  <a:pt x="190955" y="62229"/>
                </a:lnTo>
                <a:lnTo>
                  <a:pt x="187455" y="71119"/>
                </a:lnTo>
                <a:lnTo>
                  <a:pt x="186303" y="73659"/>
                </a:lnTo>
                <a:lnTo>
                  <a:pt x="185535" y="74929"/>
                </a:lnTo>
                <a:close/>
              </a:path>
              <a:path w="357504" h="356869">
                <a:moveTo>
                  <a:pt x="190955" y="62229"/>
                </a:moveTo>
                <a:lnTo>
                  <a:pt x="178688" y="62229"/>
                </a:lnTo>
                <a:lnTo>
                  <a:pt x="186688" y="41909"/>
                </a:lnTo>
                <a:lnTo>
                  <a:pt x="187455" y="40639"/>
                </a:lnTo>
                <a:lnTo>
                  <a:pt x="188576" y="39369"/>
                </a:lnTo>
                <a:lnTo>
                  <a:pt x="190752" y="38099"/>
                </a:lnTo>
                <a:lnTo>
                  <a:pt x="193631" y="38099"/>
                </a:lnTo>
                <a:lnTo>
                  <a:pt x="194303" y="39369"/>
                </a:lnTo>
                <a:lnTo>
                  <a:pt x="212995" y="50799"/>
                </a:lnTo>
                <a:lnTo>
                  <a:pt x="195455" y="50799"/>
                </a:lnTo>
                <a:lnTo>
                  <a:pt x="190955" y="62229"/>
                </a:lnTo>
                <a:close/>
              </a:path>
              <a:path w="357504" h="356869">
                <a:moveTo>
                  <a:pt x="124799" y="171449"/>
                </a:moveTo>
                <a:lnTo>
                  <a:pt x="119040" y="171449"/>
                </a:lnTo>
                <a:lnTo>
                  <a:pt x="114720" y="170179"/>
                </a:lnTo>
                <a:lnTo>
                  <a:pt x="111616" y="166369"/>
                </a:lnTo>
                <a:lnTo>
                  <a:pt x="73535" y="128269"/>
                </a:lnTo>
                <a:lnTo>
                  <a:pt x="69728" y="123189"/>
                </a:lnTo>
                <a:lnTo>
                  <a:pt x="67808" y="118109"/>
                </a:lnTo>
                <a:lnTo>
                  <a:pt x="69344" y="113029"/>
                </a:lnTo>
                <a:lnTo>
                  <a:pt x="78848" y="71119"/>
                </a:lnTo>
                <a:lnTo>
                  <a:pt x="79616" y="68579"/>
                </a:lnTo>
                <a:lnTo>
                  <a:pt x="78848" y="66039"/>
                </a:lnTo>
                <a:lnTo>
                  <a:pt x="77344" y="63499"/>
                </a:lnTo>
                <a:lnTo>
                  <a:pt x="69344" y="50799"/>
                </a:lnTo>
                <a:lnTo>
                  <a:pt x="81155" y="50799"/>
                </a:lnTo>
                <a:lnTo>
                  <a:pt x="85728" y="58419"/>
                </a:lnTo>
                <a:lnTo>
                  <a:pt x="89152" y="63499"/>
                </a:lnTo>
                <a:lnTo>
                  <a:pt x="90303" y="68579"/>
                </a:lnTo>
                <a:lnTo>
                  <a:pt x="88767" y="74929"/>
                </a:lnTo>
                <a:lnTo>
                  <a:pt x="79231" y="115569"/>
                </a:lnTo>
                <a:lnTo>
                  <a:pt x="78848" y="118109"/>
                </a:lnTo>
                <a:lnTo>
                  <a:pt x="79231" y="119379"/>
                </a:lnTo>
                <a:lnTo>
                  <a:pt x="80767" y="120649"/>
                </a:lnTo>
                <a:lnTo>
                  <a:pt x="118880" y="160019"/>
                </a:lnTo>
                <a:lnTo>
                  <a:pt x="119616" y="161289"/>
                </a:lnTo>
                <a:lnTo>
                  <a:pt x="121535" y="162559"/>
                </a:lnTo>
                <a:lnTo>
                  <a:pt x="163387" y="162559"/>
                </a:lnTo>
                <a:lnTo>
                  <a:pt x="169396" y="167639"/>
                </a:lnTo>
                <a:lnTo>
                  <a:pt x="153920" y="167639"/>
                </a:lnTo>
                <a:lnTo>
                  <a:pt x="124799" y="171449"/>
                </a:lnTo>
                <a:close/>
              </a:path>
              <a:path w="357504" h="356869">
                <a:moveTo>
                  <a:pt x="217920" y="90169"/>
                </a:moveTo>
                <a:lnTo>
                  <a:pt x="214495" y="90169"/>
                </a:lnTo>
                <a:lnTo>
                  <a:pt x="212576" y="88899"/>
                </a:lnTo>
                <a:lnTo>
                  <a:pt x="211455" y="86359"/>
                </a:lnTo>
                <a:lnTo>
                  <a:pt x="210688" y="82549"/>
                </a:lnTo>
                <a:lnTo>
                  <a:pt x="212224" y="80009"/>
                </a:lnTo>
                <a:lnTo>
                  <a:pt x="214880" y="78739"/>
                </a:lnTo>
                <a:lnTo>
                  <a:pt x="231263" y="74929"/>
                </a:lnTo>
                <a:lnTo>
                  <a:pt x="231648" y="74929"/>
                </a:lnTo>
                <a:lnTo>
                  <a:pt x="231648" y="73659"/>
                </a:lnTo>
                <a:lnTo>
                  <a:pt x="195455" y="50799"/>
                </a:lnTo>
                <a:lnTo>
                  <a:pt x="212995" y="50799"/>
                </a:lnTo>
                <a:lnTo>
                  <a:pt x="235840" y="64769"/>
                </a:lnTo>
                <a:lnTo>
                  <a:pt x="239648" y="67309"/>
                </a:lnTo>
                <a:lnTo>
                  <a:pt x="241535" y="71119"/>
                </a:lnTo>
                <a:lnTo>
                  <a:pt x="241152" y="74929"/>
                </a:lnTo>
                <a:lnTo>
                  <a:pt x="240799" y="78739"/>
                </a:lnTo>
                <a:lnTo>
                  <a:pt x="237728" y="82549"/>
                </a:lnTo>
                <a:lnTo>
                  <a:pt x="233920" y="83819"/>
                </a:lnTo>
                <a:lnTo>
                  <a:pt x="217920" y="90169"/>
                </a:lnTo>
                <a:close/>
              </a:path>
              <a:path w="357504" h="356869">
                <a:moveTo>
                  <a:pt x="163387" y="162559"/>
                </a:moveTo>
                <a:lnTo>
                  <a:pt x="123808" y="162559"/>
                </a:lnTo>
                <a:lnTo>
                  <a:pt x="123121" y="144779"/>
                </a:lnTo>
                <a:lnTo>
                  <a:pt x="122688" y="135889"/>
                </a:lnTo>
                <a:lnTo>
                  <a:pt x="128767" y="128269"/>
                </a:lnTo>
                <a:lnTo>
                  <a:pt x="176767" y="120649"/>
                </a:lnTo>
                <a:lnTo>
                  <a:pt x="198112" y="95249"/>
                </a:lnTo>
                <a:lnTo>
                  <a:pt x="199520" y="93979"/>
                </a:lnTo>
                <a:lnTo>
                  <a:pt x="204640" y="93979"/>
                </a:lnTo>
                <a:lnTo>
                  <a:pt x="205728" y="95249"/>
                </a:lnTo>
                <a:lnTo>
                  <a:pt x="208416" y="97789"/>
                </a:lnTo>
                <a:lnTo>
                  <a:pt x="208416" y="100329"/>
                </a:lnTo>
                <a:lnTo>
                  <a:pt x="206495" y="102869"/>
                </a:lnTo>
                <a:lnTo>
                  <a:pt x="185535" y="126999"/>
                </a:lnTo>
                <a:lnTo>
                  <a:pt x="185624" y="130809"/>
                </a:lnTo>
                <a:lnTo>
                  <a:pt x="174880" y="130809"/>
                </a:lnTo>
                <a:lnTo>
                  <a:pt x="138688" y="135889"/>
                </a:lnTo>
                <a:lnTo>
                  <a:pt x="135999" y="135889"/>
                </a:lnTo>
                <a:lnTo>
                  <a:pt x="134112" y="139699"/>
                </a:lnTo>
                <a:lnTo>
                  <a:pt x="134222" y="144779"/>
                </a:lnTo>
                <a:lnTo>
                  <a:pt x="134880" y="160019"/>
                </a:lnTo>
                <a:lnTo>
                  <a:pt x="160382" y="160019"/>
                </a:lnTo>
                <a:lnTo>
                  <a:pt x="163387" y="162559"/>
                </a:lnTo>
                <a:close/>
              </a:path>
              <a:path w="357504" h="356869">
                <a:moveTo>
                  <a:pt x="183648" y="148589"/>
                </a:moveTo>
                <a:lnTo>
                  <a:pt x="177920" y="148589"/>
                </a:lnTo>
                <a:lnTo>
                  <a:pt x="175263" y="146049"/>
                </a:lnTo>
                <a:lnTo>
                  <a:pt x="175148" y="139699"/>
                </a:lnTo>
                <a:lnTo>
                  <a:pt x="174880" y="130809"/>
                </a:lnTo>
                <a:lnTo>
                  <a:pt x="185624" y="130809"/>
                </a:lnTo>
                <a:lnTo>
                  <a:pt x="185831" y="139699"/>
                </a:lnTo>
                <a:lnTo>
                  <a:pt x="185920" y="146049"/>
                </a:lnTo>
                <a:lnTo>
                  <a:pt x="183648" y="148589"/>
                </a:lnTo>
                <a:close/>
              </a:path>
              <a:path w="357504" h="356869">
                <a:moveTo>
                  <a:pt x="160382" y="160019"/>
                </a:moveTo>
                <a:lnTo>
                  <a:pt x="134880" y="160019"/>
                </a:lnTo>
                <a:lnTo>
                  <a:pt x="155071" y="157479"/>
                </a:lnTo>
                <a:lnTo>
                  <a:pt x="156192" y="157479"/>
                </a:lnTo>
                <a:lnTo>
                  <a:pt x="157728" y="158749"/>
                </a:lnTo>
                <a:lnTo>
                  <a:pt x="158880" y="158749"/>
                </a:lnTo>
                <a:lnTo>
                  <a:pt x="160382" y="160019"/>
                </a:lnTo>
                <a:close/>
              </a:path>
              <a:path w="357504" h="356869">
                <a:moveTo>
                  <a:pt x="183840" y="229869"/>
                </a:moveTo>
                <a:lnTo>
                  <a:pt x="181120" y="229869"/>
                </a:lnTo>
                <a:lnTo>
                  <a:pt x="179360" y="228599"/>
                </a:lnTo>
                <a:lnTo>
                  <a:pt x="178303" y="227329"/>
                </a:lnTo>
                <a:lnTo>
                  <a:pt x="174112" y="219709"/>
                </a:lnTo>
                <a:lnTo>
                  <a:pt x="172960" y="218439"/>
                </a:lnTo>
                <a:lnTo>
                  <a:pt x="172960" y="215899"/>
                </a:lnTo>
                <a:lnTo>
                  <a:pt x="173344" y="215899"/>
                </a:lnTo>
                <a:lnTo>
                  <a:pt x="182112" y="191769"/>
                </a:lnTo>
                <a:lnTo>
                  <a:pt x="153920" y="167639"/>
                </a:lnTo>
                <a:lnTo>
                  <a:pt x="169396" y="167639"/>
                </a:lnTo>
                <a:lnTo>
                  <a:pt x="185920" y="181609"/>
                </a:lnTo>
                <a:lnTo>
                  <a:pt x="249152" y="181609"/>
                </a:lnTo>
                <a:lnTo>
                  <a:pt x="254536" y="185419"/>
                </a:lnTo>
                <a:lnTo>
                  <a:pt x="196224" y="185419"/>
                </a:lnTo>
                <a:lnTo>
                  <a:pt x="184384" y="215899"/>
                </a:lnTo>
                <a:lnTo>
                  <a:pt x="187455" y="220979"/>
                </a:lnTo>
                <a:lnTo>
                  <a:pt x="188576" y="223519"/>
                </a:lnTo>
                <a:lnTo>
                  <a:pt x="187840" y="227329"/>
                </a:lnTo>
                <a:lnTo>
                  <a:pt x="185535" y="228599"/>
                </a:lnTo>
                <a:lnTo>
                  <a:pt x="184703" y="228599"/>
                </a:lnTo>
                <a:lnTo>
                  <a:pt x="183840" y="229869"/>
                </a:lnTo>
                <a:close/>
              </a:path>
              <a:path w="357504" h="356869">
                <a:moveTo>
                  <a:pt x="246880" y="181609"/>
                </a:moveTo>
                <a:lnTo>
                  <a:pt x="185920" y="181609"/>
                </a:lnTo>
                <a:lnTo>
                  <a:pt x="187840" y="177799"/>
                </a:lnTo>
                <a:lnTo>
                  <a:pt x="188480" y="175259"/>
                </a:lnTo>
                <a:lnTo>
                  <a:pt x="190624" y="173989"/>
                </a:lnTo>
                <a:lnTo>
                  <a:pt x="193535" y="173989"/>
                </a:lnTo>
                <a:lnTo>
                  <a:pt x="246880" y="181609"/>
                </a:lnTo>
                <a:close/>
              </a:path>
              <a:path w="357504" h="356869">
                <a:moveTo>
                  <a:pt x="220213" y="325119"/>
                </a:moveTo>
                <a:lnTo>
                  <a:pt x="206880" y="325119"/>
                </a:lnTo>
                <a:lnTo>
                  <a:pt x="286880" y="229869"/>
                </a:lnTo>
                <a:lnTo>
                  <a:pt x="288416" y="227329"/>
                </a:lnTo>
                <a:lnTo>
                  <a:pt x="288416" y="223519"/>
                </a:lnTo>
                <a:lnTo>
                  <a:pt x="287263" y="222249"/>
                </a:lnTo>
                <a:lnTo>
                  <a:pt x="285728" y="220979"/>
                </a:lnTo>
                <a:lnTo>
                  <a:pt x="243840" y="191769"/>
                </a:lnTo>
                <a:lnTo>
                  <a:pt x="196224" y="185419"/>
                </a:lnTo>
                <a:lnTo>
                  <a:pt x="254536" y="185419"/>
                </a:lnTo>
                <a:lnTo>
                  <a:pt x="292224" y="212089"/>
                </a:lnTo>
                <a:lnTo>
                  <a:pt x="298303" y="219709"/>
                </a:lnTo>
                <a:lnTo>
                  <a:pt x="298688" y="223519"/>
                </a:lnTo>
                <a:lnTo>
                  <a:pt x="299071" y="228599"/>
                </a:lnTo>
                <a:lnTo>
                  <a:pt x="297920" y="233679"/>
                </a:lnTo>
                <a:lnTo>
                  <a:pt x="294880" y="236219"/>
                </a:lnTo>
                <a:lnTo>
                  <a:pt x="220213" y="325119"/>
                </a:lnTo>
                <a:close/>
              </a:path>
              <a:path w="357504" h="356869">
                <a:moveTo>
                  <a:pt x="210303" y="335279"/>
                </a:moveTo>
                <a:lnTo>
                  <a:pt x="204960" y="335279"/>
                </a:lnTo>
                <a:lnTo>
                  <a:pt x="202688" y="334009"/>
                </a:lnTo>
                <a:lnTo>
                  <a:pt x="200767" y="334009"/>
                </a:lnTo>
                <a:lnTo>
                  <a:pt x="195071" y="328929"/>
                </a:lnTo>
                <a:lnTo>
                  <a:pt x="191648" y="326389"/>
                </a:lnTo>
                <a:lnTo>
                  <a:pt x="189728" y="322579"/>
                </a:lnTo>
                <a:lnTo>
                  <a:pt x="190495" y="318769"/>
                </a:lnTo>
                <a:lnTo>
                  <a:pt x="200767" y="264159"/>
                </a:lnTo>
                <a:lnTo>
                  <a:pt x="189344" y="245109"/>
                </a:lnTo>
                <a:lnTo>
                  <a:pt x="187840" y="242569"/>
                </a:lnTo>
                <a:lnTo>
                  <a:pt x="188576" y="238759"/>
                </a:lnTo>
                <a:lnTo>
                  <a:pt x="191263" y="237489"/>
                </a:lnTo>
                <a:lnTo>
                  <a:pt x="197312" y="237489"/>
                </a:lnTo>
                <a:lnTo>
                  <a:pt x="198112" y="240029"/>
                </a:lnTo>
                <a:lnTo>
                  <a:pt x="210688" y="260349"/>
                </a:lnTo>
                <a:lnTo>
                  <a:pt x="211071" y="261619"/>
                </a:lnTo>
                <a:lnTo>
                  <a:pt x="211071" y="264159"/>
                </a:lnTo>
                <a:lnTo>
                  <a:pt x="200767" y="320039"/>
                </a:lnTo>
                <a:lnTo>
                  <a:pt x="206495" y="325119"/>
                </a:lnTo>
                <a:lnTo>
                  <a:pt x="220213" y="325119"/>
                </a:lnTo>
                <a:lnTo>
                  <a:pt x="214880" y="331469"/>
                </a:lnTo>
                <a:lnTo>
                  <a:pt x="212960" y="334009"/>
                </a:lnTo>
                <a:lnTo>
                  <a:pt x="210303" y="335279"/>
                </a:lnTo>
                <a:close/>
              </a:path>
            </a:pathLst>
          </a:custGeom>
          <a:solidFill>
            <a:srgbClr val="FFEE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76024" y="1041423"/>
            <a:ext cx="371475" cy="372745"/>
          </a:xfrm>
          <a:custGeom>
            <a:avLst/>
            <a:gdLst/>
            <a:ahLst/>
            <a:cxnLst/>
            <a:rect l="l" t="t" r="r" b="b"/>
            <a:pathLst>
              <a:path w="371475" h="372744">
                <a:moveTo>
                  <a:pt x="301147" y="38289"/>
                </a:moveTo>
                <a:lnTo>
                  <a:pt x="282553" y="38289"/>
                </a:lnTo>
                <a:lnTo>
                  <a:pt x="318199" y="2643"/>
                </a:lnTo>
                <a:lnTo>
                  <a:pt x="325781" y="0"/>
                </a:lnTo>
                <a:lnTo>
                  <a:pt x="341358" y="0"/>
                </a:lnTo>
                <a:lnTo>
                  <a:pt x="348557" y="2643"/>
                </a:lnTo>
                <a:lnTo>
                  <a:pt x="358026" y="12136"/>
                </a:lnTo>
                <a:lnTo>
                  <a:pt x="329954" y="12136"/>
                </a:lnTo>
                <a:lnTo>
                  <a:pt x="325430" y="14016"/>
                </a:lnTo>
                <a:lnTo>
                  <a:pt x="321990" y="17424"/>
                </a:lnTo>
                <a:lnTo>
                  <a:pt x="301147" y="38289"/>
                </a:lnTo>
                <a:close/>
              </a:path>
              <a:path w="371475" h="372744">
                <a:moveTo>
                  <a:pt x="339766" y="81516"/>
                </a:moveTo>
                <a:lnTo>
                  <a:pt x="326163" y="81516"/>
                </a:lnTo>
                <a:lnTo>
                  <a:pt x="359547" y="48164"/>
                </a:lnTo>
                <a:lnTo>
                  <a:pt x="361458" y="43609"/>
                </a:lnTo>
                <a:lnTo>
                  <a:pt x="361458" y="34116"/>
                </a:lnTo>
                <a:lnTo>
                  <a:pt x="359547" y="29179"/>
                </a:lnTo>
                <a:lnTo>
                  <a:pt x="356138" y="25770"/>
                </a:lnTo>
                <a:lnTo>
                  <a:pt x="347410" y="17424"/>
                </a:lnTo>
                <a:lnTo>
                  <a:pt x="344384" y="14016"/>
                </a:lnTo>
                <a:lnTo>
                  <a:pt x="339446" y="12136"/>
                </a:lnTo>
                <a:lnTo>
                  <a:pt x="358026" y="12136"/>
                </a:lnTo>
                <a:lnTo>
                  <a:pt x="368275" y="22362"/>
                </a:lnTo>
                <a:lnTo>
                  <a:pt x="371301" y="29561"/>
                </a:lnTo>
                <a:lnTo>
                  <a:pt x="371301" y="45871"/>
                </a:lnTo>
                <a:lnTo>
                  <a:pt x="368275" y="52719"/>
                </a:lnTo>
                <a:lnTo>
                  <a:pt x="362573" y="58390"/>
                </a:lnTo>
                <a:lnTo>
                  <a:pt x="339766" y="81516"/>
                </a:lnTo>
                <a:close/>
              </a:path>
              <a:path w="371475" h="372744">
                <a:moveTo>
                  <a:pt x="165837" y="170456"/>
                </a:moveTo>
                <a:lnTo>
                  <a:pt x="163002" y="170456"/>
                </a:lnTo>
                <a:lnTo>
                  <a:pt x="161568" y="169914"/>
                </a:lnTo>
                <a:lnTo>
                  <a:pt x="157777" y="166123"/>
                </a:lnTo>
                <a:lnTo>
                  <a:pt x="157777" y="163065"/>
                </a:lnTo>
                <a:lnTo>
                  <a:pt x="274590" y="46253"/>
                </a:lnTo>
                <a:lnTo>
                  <a:pt x="269652" y="41698"/>
                </a:lnTo>
                <a:lnTo>
                  <a:pt x="267390" y="39054"/>
                </a:lnTo>
                <a:lnTo>
                  <a:pt x="267390" y="35645"/>
                </a:lnTo>
                <a:lnTo>
                  <a:pt x="269652" y="33352"/>
                </a:lnTo>
                <a:lnTo>
                  <a:pt x="270990" y="32237"/>
                </a:lnTo>
                <a:lnTo>
                  <a:pt x="272423" y="31663"/>
                </a:lnTo>
                <a:lnTo>
                  <a:pt x="275258" y="31663"/>
                </a:lnTo>
                <a:lnTo>
                  <a:pt x="276692" y="32237"/>
                </a:lnTo>
                <a:lnTo>
                  <a:pt x="277998" y="33352"/>
                </a:lnTo>
                <a:lnTo>
                  <a:pt x="282553" y="38289"/>
                </a:lnTo>
                <a:lnTo>
                  <a:pt x="301147" y="38289"/>
                </a:lnTo>
                <a:lnTo>
                  <a:pt x="292046" y="47400"/>
                </a:lnTo>
                <a:lnTo>
                  <a:pt x="299245" y="54599"/>
                </a:lnTo>
                <a:lnTo>
                  <a:pt x="284082" y="54599"/>
                </a:lnTo>
                <a:lnTo>
                  <a:pt x="187371" y="151311"/>
                </a:lnTo>
                <a:lnTo>
                  <a:pt x="194563" y="158510"/>
                </a:lnTo>
                <a:lnTo>
                  <a:pt x="178260" y="158510"/>
                </a:lnTo>
                <a:lnTo>
                  <a:pt x="167270" y="169914"/>
                </a:lnTo>
                <a:lnTo>
                  <a:pt x="165837" y="170456"/>
                </a:lnTo>
                <a:close/>
              </a:path>
              <a:path w="371475" h="372744">
                <a:moveTo>
                  <a:pt x="236650" y="185459"/>
                </a:moveTo>
                <a:lnTo>
                  <a:pt x="221487" y="185459"/>
                </a:lnTo>
                <a:lnTo>
                  <a:pt x="318199" y="89130"/>
                </a:lnTo>
                <a:lnTo>
                  <a:pt x="284082" y="54599"/>
                </a:lnTo>
                <a:lnTo>
                  <a:pt x="299245" y="54599"/>
                </a:lnTo>
                <a:lnTo>
                  <a:pt x="326163" y="81516"/>
                </a:lnTo>
                <a:lnTo>
                  <a:pt x="339766" y="81516"/>
                </a:lnTo>
                <a:lnTo>
                  <a:pt x="333012" y="88365"/>
                </a:lnTo>
                <a:lnTo>
                  <a:pt x="340975" y="96329"/>
                </a:lnTo>
                <a:lnTo>
                  <a:pt x="325781" y="96329"/>
                </a:lnTo>
                <a:lnTo>
                  <a:pt x="236650" y="185459"/>
                </a:lnTo>
                <a:close/>
              </a:path>
              <a:path w="371475" h="372744">
                <a:moveTo>
                  <a:pt x="272838" y="182656"/>
                </a:moveTo>
                <a:lnTo>
                  <a:pt x="269875" y="182656"/>
                </a:lnTo>
                <a:lnTo>
                  <a:pt x="268378" y="182083"/>
                </a:lnTo>
                <a:lnTo>
                  <a:pt x="265479" y="178610"/>
                </a:lnTo>
                <a:lnTo>
                  <a:pt x="265861" y="175202"/>
                </a:lnTo>
                <a:lnTo>
                  <a:pt x="267773" y="173322"/>
                </a:lnTo>
                <a:lnTo>
                  <a:pt x="335273" y="105790"/>
                </a:lnTo>
                <a:lnTo>
                  <a:pt x="325781" y="96329"/>
                </a:lnTo>
                <a:lnTo>
                  <a:pt x="340975" y="96329"/>
                </a:lnTo>
                <a:lnTo>
                  <a:pt x="346646" y="101999"/>
                </a:lnTo>
                <a:lnTo>
                  <a:pt x="348939" y="104675"/>
                </a:lnTo>
                <a:lnTo>
                  <a:pt x="348939" y="107701"/>
                </a:lnTo>
                <a:lnTo>
                  <a:pt x="346646" y="110345"/>
                </a:lnTo>
                <a:lnTo>
                  <a:pt x="275354" y="181286"/>
                </a:lnTo>
                <a:lnTo>
                  <a:pt x="274271" y="182178"/>
                </a:lnTo>
                <a:lnTo>
                  <a:pt x="272838" y="182656"/>
                </a:lnTo>
                <a:close/>
              </a:path>
              <a:path w="371475" h="372744">
                <a:moveTo>
                  <a:pt x="138093" y="303418"/>
                </a:moveTo>
                <a:lnTo>
                  <a:pt x="104293" y="303418"/>
                </a:lnTo>
                <a:lnTo>
                  <a:pt x="139730" y="289759"/>
                </a:lnTo>
                <a:lnTo>
                  <a:pt x="162185" y="273821"/>
                </a:lnTo>
                <a:lnTo>
                  <a:pt x="176464" y="255607"/>
                </a:lnTo>
                <a:lnTo>
                  <a:pt x="187371" y="235121"/>
                </a:lnTo>
                <a:lnTo>
                  <a:pt x="192178" y="225189"/>
                </a:lnTo>
                <a:lnTo>
                  <a:pt x="197735" y="214750"/>
                </a:lnTo>
                <a:lnTo>
                  <a:pt x="204362" y="203880"/>
                </a:lnTo>
                <a:lnTo>
                  <a:pt x="212377" y="192659"/>
                </a:lnTo>
                <a:lnTo>
                  <a:pt x="178260" y="158510"/>
                </a:lnTo>
                <a:lnTo>
                  <a:pt x="194563" y="158510"/>
                </a:lnTo>
                <a:lnTo>
                  <a:pt x="221487" y="185459"/>
                </a:lnTo>
                <a:lnTo>
                  <a:pt x="236650" y="185459"/>
                </a:lnTo>
                <a:lnTo>
                  <a:pt x="209585" y="219210"/>
                </a:lnTo>
                <a:lnTo>
                  <a:pt x="198743" y="240441"/>
                </a:lnTo>
                <a:lnTo>
                  <a:pt x="187186" y="262416"/>
                </a:lnTo>
                <a:lnTo>
                  <a:pt x="171391" y="282502"/>
                </a:lnTo>
                <a:lnTo>
                  <a:pt x="146416" y="300239"/>
                </a:lnTo>
                <a:lnTo>
                  <a:pt x="138093" y="303418"/>
                </a:lnTo>
                <a:close/>
              </a:path>
              <a:path w="371475" h="372744">
                <a:moveTo>
                  <a:pt x="7358" y="372289"/>
                </a:moveTo>
                <a:lnTo>
                  <a:pt x="4395" y="372289"/>
                </a:lnTo>
                <a:lnTo>
                  <a:pt x="2898" y="371715"/>
                </a:lnTo>
                <a:lnTo>
                  <a:pt x="0" y="368275"/>
                </a:lnTo>
                <a:lnTo>
                  <a:pt x="0" y="362573"/>
                </a:lnTo>
                <a:lnTo>
                  <a:pt x="11372" y="351201"/>
                </a:lnTo>
                <a:lnTo>
                  <a:pt x="7963" y="344352"/>
                </a:lnTo>
                <a:lnTo>
                  <a:pt x="9492" y="336388"/>
                </a:lnTo>
                <a:lnTo>
                  <a:pt x="31854" y="314026"/>
                </a:lnTo>
                <a:lnTo>
                  <a:pt x="31472" y="313644"/>
                </a:lnTo>
                <a:lnTo>
                  <a:pt x="27638" y="308035"/>
                </a:lnTo>
                <a:lnTo>
                  <a:pt x="26360" y="301459"/>
                </a:lnTo>
                <a:lnTo>
                  <a:pt x="27638" y="294812"/>
                </a:lnTo>
                <a:lnTo>
                  <a:pt x="31472" y="288988"/>
                </a:lnTo>
                <a:lnTo>
                  <a:pt x="138441" y="182051"/>
                </a:lnTo>
                <a:lnTo>
                  <a:pt x="139556" y="180713"/>
                </a:lnTo>
                <a:lnTo>
                  <a:pt x="140990" y="180044"/>
                </a:lnTo>
                <a:lnTo>
                  <a:pt x="143825" y="180044"/>
                </a:lnTo>
                <a:lnTo>
                  <a:pt x="145258" y="180713"/>
                </a:lnTo>
                <a:lnTo>
                  <a:pt x="146442" y="182083"/>
                </a:lnTo>
                <a:lnTo>
                  <a:pt x="149049" y="184312"/>
                </a:lnTo>
                <a:lnTo>
                  <a:pt x="149049" y="187721"/>
                </a:lnTo>
                <a:lnTo>
                  <a:pt x="146405" y="190014"/>
                </a:lnTo>
                <a:lnTo>
                  <a:pt x="68647" y="267741"/>
                </a:lnTo>
                <a:lnTo>
                  <a:pt x="76986" y="276087"/>
                </a:lnTo>
                <a:lnTo>
                  <a:pt x="62595" y="276087"/>
                </a:lnTo>
                <a:lnTo>
                  <a:pt x="41347" y="297716"/>
                </a:lnTo>
                <a:lnTo>
                  <a:pt x="38671" y="299978"/>
                </a:lnTo>
                <a:lnTo>
                  <a:pt x="38671" y="304151"/>
                </a:lnTo>
                <a:lnTo>
                  <a:pt x="41347" y="306445"/>
                </a:lnTo>
                <a:lnTo>
                  <a:pt x="57422" y="322754"/>
                </a:lnTo>
                <a:lnTo>
                  <a:pt x="41729" y="322754"/>
                </a:lnTo>
                <a:lnTo>
                  <a:pt x="24655" y="339829"/>
                </a:lnTo>
                <a:lnTo>
                  <a:pt x="22362" y="342090"/>
                </a:lnTo>
                <a:lnTo>
                  <a:pt x="22362" y="345881"/>
                </a:lnTo>
                <a:lnTo>
                  <a:pt x="25802" y="349863"/>
                </a:lnTo>
                <a:lnTo>
                  <a:pt x="27395" y="350532"/>
                </a:lnTo>
                <a:lnTo>
                  <a:pt x="46954" y="350532"/>
                </a:lnTo>
                <a:lnTo>
                  <a:pt x="37939" y="359515"/>
                </a:lnTo>
                <a:lnTo>
                  <a:pt x="21247" y="359547"/>
                </a:lnTo>
                <a:lnTo>
                  <a:pt x="9874" y="370919"/>
                </a:lnTo>
                <a:lnTo>
                  <a:pt x="8760" y="371811"/>
                </a:lnTo>
                <a:lnTo>
                  <a:pt x="7358" y="372289"/>
                </a:lnTo>
                <a:close/>
              </a:path>
              <a:path w="371475" h="372744">
                <a:moveTo>
                  <a:pt x="88645" y="333553"/>
                </a:moveTo>
                <a:lnTo>
                  <a:pt x="72629" y="333553"/>
                </a:lnTo>
                <a:lnTo>
                  <a:pt x="74349" y="332980"/>
                </a:lnTo>
                <a:lnTo>
                  <a:pt x="75464" y="331865"/>
                </a:lnTo>
                <a:lnTo>
                  <a:pt x="96711" y="310235"/>
                </a:lnTo>
                <a:lnTo>
                  <a:pt x="62595" y="276087"/>
                </a:lnTo>
                <a:lnTo>
                  <a:pt x="76986" y="276087"/>
                </a:lnTo>
                <a:lnTo>
                  <a:pt x="104293" y="303418"/>
                </a:lnTo>
                <a:lnTo>
                  <a:pt x="138093" y="303418"/>
                </a:lnTo>
                <a:lnTo>
                  <a:pt x="107319" y="315173"/>
                </a:lnTo>
                <a:lnTo>
                  <a:pt x="88645" y="333553"/>
                </a:lnTo>
                <a:close/>
              </a:path>
              <a:path w="371475" h="372744">
                <a:moveTo>
                  <a:pt x="46954" y="350532"/>
                </a:moveTo>
                <a:lnTo>
                  <a:pt x="30708" y="350532"/>
                </a:lnTo>
                <a:lnTo>
                  <a:pt x="32428" y="349863"/>
                </a:lnTo>
                <a:lnTo>
                  <a:pt x="50808" y="331483"/>
                </a:lnTo>
                <a:lnTo>
                  <a:pt x="41729" y="322754"/>
                </a:lnTo>
                <a:lnTo>
                  <a:pt x="57422" y="322754"/>
                </a:lnTo>
                <a:lnTo>
                  <a:pt x="67500" y="332980"/>
                </a:lnTo>
                <a:lnTo>
                  <a:pt x="69220" y="333553"/>
                </a:lnTo>
                <a:lnTo>
                  <a:pt x="88645" y="333553"/>
                </a:lnTo>
                <a:lnTo>
                  <a:pt x="83045" y="339064"/>
                </a:lnTo>
                <a:lnTo>
                  <a:pt x="58422" y="339064"/>
                </a:lnTo>
                <a:lnTo>
                  <a:pt x="46954" y="350532"/>
                </a:lnTo>
                <a:close/>
              </a:path>
              <a:path w="371475" h="372744">
                <a:moveTo>
                  <a:pt x="75082" y="344352"/>
                </a:moveTo>
                <a:lnTo>
                  <a:pt x="66003" y="344352"/>
                </a:lnTo>
                <a:lnTo>
                  <a:pt x="61830" y="342473"/>
                </a:lnTo>
                <a:lnTo>
                  <a:pt x="58422" y="339064"/>
                </a:lnTo>
                <a:lnTo>
                  <a:pt x="83045" y="339064"/>
                </a:lnTo>
                <a:lnTo>
                  <a:pt x="79637" y="342473"/>
                </a:lnTo>
                <a:lnTo>
                  <a:pt x="75082" y="344352"/>
                </a:lnTo>
                <a:close/>
              </a:path>
              <a:path w="371475" h="372744">
                <a:moveTo>
                  <a:pt x="33479" y="361363"/>
                </a:moveTo>
                <a:lnTo>
                  <a:pt x="26312" y="361363"/>
                </a:lnTo>
                <a:lnTo>
                  <a:pt x="23700" y="360757"/>
                </a:lnTo>
                <a:lnTo>
                  <a:pt x="21247" y="359547"/>
                </a:lnTo>
                <a:lnTo>
                  <a:pt x="37862" y="359547"/>
                </a:lnTo>
                <a:lnTo>
                  <a:pt x="33479" y="361363"/>
                </a:lnTo>
                <a:close/>
              </a:path>
            </a:pathLst>
          </a:custGeom>
          <a:solidFill>
            <a:srgbClr val="FFEE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604279" y="3656778"/>
            <a:ext cx="356235" cy="328930"/>
          </a:xfrm>
          <a:custGeom>
            <a:avLst/>
            <a:gdLst/>
            <a:ahLst/>
            <a:cxnLst/>
            <a:rect l="l" t="t" r="r" b="b"/>
            <a:pathLst>
              <a:path w="356234" h="328929">
                <a:moveTo>
                  <a:pt x="132434" y="49728"/>
                </a:moveTo>
                <a:lnTo>
                  <a:pt x="117207" y="49728"/>
                </a:lnTo>
                <a:lnTo>
                  <a:pt x="172398" y="1714"/>
                </a:lnTo>
                <a:lnTo>
                  <a:pt x="174113" y="571"/>
                </a:lnTo>
                <a:lnTo>
                  <a:pt x="175986" y="0"/>
                </a:lnTo>
                <a:lnTo>
                  <a:pt x="179670" y="0"/>
                </a:lnTo>
                <a:lnTo>
                  <a:pt x="181480" y="571"/>
                </a:lnTo>
                <a:lnTo>
                  <a:pt x="182972" y="1714"/>
                </a:lnTo>
                <a:lnTo>
                  <a:pt x="193382" y="10765"/>
                </a:lnTo>
                <a:lnTo>
                  <a:pt x="178081" y="10765"/>
                </a:lnTo>
                <a:lnTo>
                  <a:pt x="132434" y="49728"/>
                </a:lnTo>
                <a:close/>
              </a:path>
              <a:path w="356234" h="328929">
                <a:moveTo>
                  <a:pt x="259215" y="78561"/>
                </a:moveTo>
                <a:lnTo>
                  <a:pt x="256739" y="78561"/>
                </a:lnTo>
                <a:lnTo>
                  <a:pt x="255659" y="78180"/>
                </a:lnTo>
                <a:lnTo>
                  <a:pt x="254834" y="77323"/>
                </a:lnTo>
                <a:lnTo>
                  <a:pt x="178081" y="10765"/>
                </a:lnTo>
                <a:lnTo>
                  <a:pt x="193382" y="10765"/>
                </a:lnTo>
                <a:lnTo>
                  <a:pt x="261248" y="69765"/>
                </a:lnTo>
                <a:lnTo>
                  <a:pt x="263153" y="71639"/>
                </a:lnTo>
                <a:lnTo>
                  <a:pt x="263502" y="75036"/>
                </a:lnTo>
                <a:lnTo>
                  <a:pt x="260581" y="77990"/>
                </a:lnTo>
                <a:lnTo>
                  <a:pt x="259215" y="78561"/>
                </a:lnTo>
                <a:close/>
              </a:path>
              <a:path w="356234" h="328929">
                <a:moveTo>
                  <a:pt x="49887" y="258422"/>
                </a:moveTo>
                <a:lnTo>
                  <a:pt x="44234" y="258422"/>
                </a:lnTo>
                <a:lnTo>
                  <a:pt x="41948" y="255786"/>
                </a:lnTo>
                <a:lnTo>
                  <a:pt x="41948" y="163125"/>
                </a:lnTo>
                <a:lnTo>
                  <a:pt x="5271" y="163125"/>
                </a:lnTo>
                <a:lnTo>
                  <a:pt x="1873" y="161251"/>
                </a:lnTo>
                <a:lnTo>
                  <a:pt x="762" y="158235"/>
                </a:lnTo>
                <a:lnTo>
                  <a:pt x="0" y="155186"/>
                </a:lnTo>
                <a:lnTo>
                  <a:pt x="762" y="151788"/>
                </a:lnTo>
                <a:lnTo>
                  <a:pt x="3398" y="149534"/>
                </a:lnTo>
                <a:lnTo>
                  <a:pt x="53665" y="105680"/>
                </a:lnTo>
                <a:lnTo>
                  <a:pt x="53665" y="58397"/>
                </a:lnTo>
                <a:lnTo>
                  <a:pt x="46108" y="58397"/>
                </a:lnTo>
                <a:lnTo>
                  <a:pt x="42329" y="54618"/>
                </a:lnTo>
                <a:lnTo>
                  <a:pt x="42329" y="31564"/>
                </a:lnTo>
                <a:lnTo>
                  <a:pt x="46108" y="27785"/>
                </a:lnTo>
                <a:lnTo>
                  <a:pt x="113428" y="27785"/>
                </a:lnTo>
                <a:lnTo>
                  <a:pt x="117207" y="31564"/>
                </a:lnTo>
                <a:lnTo>
                  <a:pt x="117207" y="37629"/>
                </a:lnTo>
                <a:lnTo>
                  <a:pt x="52935" y="37629"/>
                </a:lnTo>
                <a:lnTo>
                  <a:pt x="52935" y="47822"/>
                </a:lnTo>
                <a:lnTo>
                  <a:pt x="117207" y="47822"/>
                </a:lnTo>
                <a:lnTo>
                  <a:pt x="117207" y="49728"/>
                </a:lnTo>
                <a:lnTo>
                  <a:pt x="132434" y="49728"/>
                </a:lnTo>
                <a:lnTo>
                  <a:pt x="122687" y="58048"/>
                </a:lnTo>
                <a:lnTo>
                  <a:pt x="63890" y="58048"/>
                </a:lnTo>
                <a:lnTo>
                  <a:pt x="63890" y="96598"/>
                </a:lnTo>
                <a:lnTo>
                  <a:pt x="77904" y="96598"/>
                </a:lnTo>
                <a:lnTo>
                  <a:pt x="13590" y="152551"/>
                </a:lnTo>
                <a:lnTo>
                  <a:pt x="61674" y="152551"/>
                </a:lnTo>
                <a:lnTo>
                  <a:pt x="52554" y="160489"/>
                </a:lnTo>
                <a:lnTo>
                  <a:pt x="52554" y="255786"/>
                </a:lnTo>
                <a:lnTo>
                  <a:pt x="49887" y="258422"/>
                </a:lnTo>
                <a:close/>
              </a:path>
              <a:path w="356234" h="328929">
                <a:moveTo>
                  <a:pt x="117207" y="47822"/>
                </a:moveTo>
                <a:lnTo>
                  <a:pt x="107745" y="47822"/>
                </a:lnTo>
                <a:lnTo>
                  <a:pt x="107745" y="37629"/>
                </a:lnTo>
                <a:lnTo>
                  <a:pt x="117207" y="37629"/>
                </a:lnTo>
                <a:lnTo>
                  <a:pt x="117207" y="47822"/>
                </a:lnTo>
                <a:close/>
              </a:path>
              <a:path w="356234" h="328929">
                <a:moveTo>
                  <a:pt x="61674" y="152551"/>
                </a:moveTo>
                <a:lnTo>
                  <a:pt x="44996" y="152551"/>
                </a:lnTo>
                <a:lnTo>
                  <a:pt x="172398" y="41408"/>
                </a:lnTo>
                <a:lnTo>
                  <a:pt x="174113" y="40265"/>
                </a:lnTo>
                <a:lnTo>
                  <a:pt x="175986" y="39693"/>
                </a:lnTo>
                <a:lnTo>
                  <a:pt x="179670" y="39693"/>
                </a:lnTo>
                <a:lnTo>
                  <a:pt x="181480" y="40265"/>
                </a:lnTo>
                <a:lnTo>
                  <a:pt x="182972" y="41408"/>
                </a:lnTo>
                <a:lnTo>
                  <a:pt x="194223" y="51220"/>
                </a:lnTo>
                <a:lnTo>
                  <a:pt x="178081" y="51220"/>
                </a:lnTo>
                <a:lnTo>
                  <a:pt x="61674" y="152551"/>
                </a:lnTo>
                <a:close/>
              </a:path>
              <a:path w="356234" h="328929">
                <a:moveTo>
                  <a:pt x="313421" y="318153"/>
                </a:moveTo>
                <a:lnTo>
                  <a:pt x="302465" y="318153"/>
                </a:lnTo>
                <a:lnTo>
                  <a:pt x="303577" y="317010"/>
                </a:lnTo>
                <a:lnTo>
                  <a:pt x="303577" y="160489"/>
                </a:lnTo>
                <a:lnTo>
                  <a:pt x="178081" y="51220"/>
                </a:lnTo>
                <a:lnTo>
                  <a:pt x="194223" y="51220"/>
                </a:lnTo>
                <a:lnTo>
                  <a:pt x="310405" y="152551"/>
                </a:lnTo>
                <a:lnTo>
                  <a:pt x="355899" y="152551"/>
                </a:lnTo>
                <a:lnTo>
                  <a:pt x="356132" y="154837"/>
                </a:lnTo>
                <a:lnTo>
                  <a:pt x="354259" y="157472"/>
                </a:lnTo>
                <a:lnTo>
                  <a:pt x="353496" y="160870"/>
                </a:lnTo>
                <a:lnTo>
                  <a:pt x="350480" y="162776"/>
                </a:lnTo>
                <a:lnTo>
                  <a:pt x="313421" y="162776"/>
                </a:lnTo>
                <a:lnTo>
                  <a:pt x="313421" y="318153"/>
                </a:lnTo>
                <a:close/>
              </a:path>
              <a:path w="356234" h="328929">
                <a:moveTo>
                  <a:pt x="77904" y="96598"/>
                </a:moveTo>
                <a:lnTo>
                  <a:pt x="63890" y="96598"/>
                </a:lnTo>
                <a:lnTo>
                  <a:pt x="98281" y="66336"/>
                </a:lnTo>
                <a:lnTo>
                  <a:pt x="98281" y="58048"/>
                </a:lnTo>
                <a:lnTo>
                  <a:pt x="122687" y="58048"/>
                </a:lnTo>
                <a:lnTo>
                  <a:pt x="105871" y="72401"/>
                </a:lnTo>
                <a:lnTo>
                  <a:pt x="77904" y="96598"/>
                </a:lnTo>
                <a:close/>
              </a:path>
              <a:path w="356234" h="328929">
                <a:moveTo>
                  <a:pt x="355899" y="152551"/>
                </a:moveTo>
                <a:lnTo>
                  <a:pt x="341779" y="152551"/>
                </a:lnTo>
                <a:lnTo>
                  <a:pt x="272965" y="92819"/>
                </a:lnTo>
                <a:lnTo>
                  <a:pt x="271092" y="90914"/>
                </a:lnTo>
                <a:lnTo>
                  <a:pt x="270711" y="87516"/>
                </a:lnTo>
                <a:lnTo>
                  <a:pt x="273632" y="84595"/>
                </a:lnTo>
                <a:lnTo>
                  <a:pt x="275125" y="84023"/>
                </a:lnTo>
                <a:lnTo>
                  <a:pt x="277761" y="84023"/>
                </a:lnTo>
                <a:lnTo>
                  <a:pt x="278935" y="84404"/>
                </a:lnTo>
                <a:lnTo>
                  <a:pt x="279761" y="85262"/>
                </a:lnTo>
                <a:lnTo>
                  <a:pt x="353115" y="149153"/>
                </a:lnTo>
                <a:lnTo>
                  <a:pt x="355783" y="151407"/>
                </a:lnTo>
                <a:lnTo>
                  <a:pt x="355899" y="152551"/>
                </a:lnTo>
                <a:close/>
              </a:path>
              <a:path w="356234" h="328929">
                <a:moveTo>
                  <a:pt x="147438" y="318153"/>
                </a:moveTo>
                <a:lnTo>
                  <a:pt x="136483" y="318153"/>
                </a:lnTo>
                <a:lnTo>
                  <a:pt x="136483" y="183924"/>
                </a:lnTo>
                <a:lnTo>
                  <a:pt x="142166" y="178272"/>
                </a:lnTo>
                <a:lnTo>
                  <a:pt x="220030" y="178272"/>
                </a:lnTo>
                <a:lnTo>
                  <a:pt x="225714" y="183924"/>
                </a:lnTo>
                <a:lnTo>
                  <a:pt x="225714" y="188847"/>
                </a:lnTo>
                <a:lnTo>
                  <a:pt x="148200" y="188847"/>
                </a:lnTo>
                <a:lnTo>
                  <a:pt x="147438" y="189609"/>
                </a:lnTo>
                <a:lnTo>
                  <a:pt x="147438" y="318153"/>
                </a:lnTo>
                <a:close/>
              </a:path>
              <a:path w="356234" h="328929">
                <a:moveTo>
                  <a:pt x="225714" y="318153"/>
                </a:moveTo>
                <a:lnTo>
                  <a:pt x="215870" y="318153"/>
                </a:lnTo>
                <a:lnTo>
                  <a:pt x="215870" y="189609"/>
                </a:lnTo>
                <a:lnTo>
                  <a:pt x="215108" y="188847"/>
                </a:lnTo>
                <a:lnTo>
                  <a:pt x="225714" y="188847"/>
                </a:lnTo>
                <a:lnTo>
                  <a:pt x="225714" y="318153"/>
                </a:lnTo>
                <a:close/>
              </a:path>
              <a:path w="356234" h="328929">
                <a:moveTo>
                  <a:pt x="307738" y="328378"/>
                </a:moveTo>
                <a:lnTo>
                  <a:pt x="47632" y="328378"/>
                </a:lnTo>
                <a:lnTo>
                  <a:pt x="41948" y="322694"/>
                </a:lnTo>
                <a:lnTo>
                  <a:pt x="41948" y="274299"/>
                </a:lnTo>
                <a:lnTo>
                  <a:pt x="44234" y="272013"/>
                </a:lnTo>
                <a:lnTo>
                  <a:pt x="49887" y="272013"/>
                </a:lnTo>
                <a:lnTo>
                  <a:pt x="52554" y="274299"/>
                </a:lnTo>
                <a:lnTo>
                  <a:pt x="52554" y="317010"/>
                </a:lnTo>
                <a:lnTo>
                  <a:pt x="53665" y="318153"/>
                </a:lnTo>
                <a:lnTo>
                  <a:pt x="313421" y="318153"/>
                </a:lnTo>
                <a:lnTo>
                  <a:pt x="313421" y="322694"/>
                </a:lnTo>
                <a:lnTo>
                  <a:pt x="307738" y="328378"/>
                </a:lnTo>
                <a:close/>
              </a:path>
            </a:pathLst>
          </a:custGeom>
          <a:solidFill>
            <a:srgbClr val="FFEEB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-305"/>
              <a:t>R</a:t>
            </a:r>
            <a:r>
              <a:rPr dirty="0" spc="254"/>
              <a:t>e</a:t>
            </a:r>
            <a:r>
              <a:rPr dirty="0" spc="-5"/>
              <a:t>f</a:t>
            </a:r>
            <a:r>
              <a:rPr dirty="0" spc="455"/>
              <a:t>e</a:t>
            </a:r>
            <a:r>
              <a:rPr dirty="0" spc="245"/>
              <a:t>r</a:t>
            </a:r>
            <a:r>
              <a:rPr dirty="0" spc="345"/>
              <a:t>en</a:t>
            </a:r>
            <a:r>
              <a:rPr dirty="0" spc="250"/>
              <a:t>c</a:t>
            </a:r>
            <a:r>
              <a:rPr dirty="0" spc="315"/>
              <a:t>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8225" y="1776712"/>
            <a:ext cx="5711825" cy="157226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dirty="0" sz="1400" spc="-1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Things</a:t>
            </a:r>
            <a:r>
              <a:rPr dirty="0" sz="1400" spc="-1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14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Didn't</a:t>
            </a:r>
            <a:r>
              <a:rPr dirty="0" sz="1400" spc="-1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Know</a:t>
            </a:r>
            <a:r>
              <a:rPr dirty="0" sz="14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About</a:t>
            </a:r>
            <a:r>
              <a:rPr dirty="0" sz="1400" spc="-1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Gypsum.</a:t>
            </a:r>
            <a:r>
              <a:rPr dirty="0" sz="14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10">
                <a:solidFill>
                  <a:srgbClr val="FFFFFF"/>
                </a:solidFill>
                <a:latin typeface="Tahoma"/>
                <a:cs typeface="Tahoma"/>
              </a:rPr>
              <a:t>(2019,</a:t>
            </a:r>
            <a:r>
              <a:rPr dirty="0" sz="1400" spc="-1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Tahoma"/>
                <a:cs typeface="Tahoma"/>
              </a:rPr>
              <a:t>November</a:t>
            </a:r>
            <a:r>
              <a:rPr dirty="0" sz="14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25">
                <a:solidFill>
                  <a:srgbClr val="FFFFFF"/>
                </a:solidFill>
                <a:latin typeface="Tahoma"/>
                <a:cs typeface="Tahoma"/>
              </a:rPr>
              <a:t>19).</a:t>
            </a:r>
            <a:r>
              <a:rPr dirty="0" sz="1400" spc="-1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Retrieved</a:t>
            </a:r>
            <a:r>
              <a:rPr dirty="0" sz="14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from  ht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tps://www.mclanahan.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om/blog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/ﬁve-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things-you-didnt-know-about-gypsum.</a:t>
            </a:r>
            <a:endParaRPr sz="1400">
              <a:latin typeface="Tahoma"/>
              <a:cs typeface="Tahoma"/>
            </a:endParaRPr>
          </a:p>
          <a:p>
            <a:pPr marL="165100" marR="720090" indent="-152400">
              <a:lnSpc>
                <a:spcPct val="116100"/>
              </a:lnSpc>
              <a:spcBef>
                <a:spcPts val="1300"/>
              </a:spcBef>
            </a:pP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Gypsum, 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var. </a:t>
            </a:r>
            <a:r>
              <a:rPr dirty="0" sz="1400" spc="-45">
                <a:solidFill>
                  <a:srgbClr val="FFFFFF"/>
                </a:solidFill>
                <a:latin typeface="Tahoma"/>
                <a:cs typeface="Tahoma"/>
              </a:rPr>
              <a:t>Selenite. </a:t>
            </a:r>
            <a:r>
              <a:rPr dirty="0" sz="1400" spc="-100">
                <a:solidFill>
                  <a:srgbClr val="FFFFFF"/>
                </a:solidFill>
                <a:latin typeface="Tahoma"/>
                <a:cs typeface="Tahoma"/>
              </a:rPr>
              <a:t>(n.d.). 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Retrieved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from  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http://www.mcdougallminerals.com/Gypsum-var-Selenite-15.html.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Gypsum.</a:t>
            </a:r>
            <a:r>
              <a:rPr dirty="0" sz="14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0">
                <a:solidFill>
                  <a:srgbClr val="FFFFFF"/>
                </a:solidFill>
                <a:latin typeface="Tahoma"/>
                <a:cs typeface="Tahoma"/>
              </a:rPr>
              <a:t>(n.d.).</a:t>
            </a:r>
            <a:r>
              <a:rPr dirty="0" sz="14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Retrieved</a:t>
            </a:r>
            <a:r>
              <a:rPr dirty="0" sz="14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dirty="0" sz="14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ht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tps://www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.minda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t.org/min-1784.html.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2019-12-11T17:30:56Z</dcterms:created>
  <dcterms:modified xsi:type="dcterms:W3CDTF">2019-12-11T17:30:56Z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2019-12-11T00:00:00Z</vt:filetime>
  </property>
  <property fmtid="{D5CDD505-2E9C-101B-9397-08002B2CF9AE}" pid="3" name="Creator">
    <vt:lpwstr>Google</vt:lpwstr>
  </property>
  <property fmtid="{D5CDD505-2E9C-101B-9397-08002B2CF9AE}" pid="4" name="LastSaved">
    <vt:filetime>2019-12-11T00:00:00Z</vt:filetime>
  </property>
</Properties>
</file>