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9" r:id="rId5"/>
    <p:sldId id="258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84"/>
  </p:normalViewPr>
  <p:slideViewPr>
    <p:cSldViewPr snapToGrid="0" snapToObjects="1">
      <p:cViewPr>
        <p:scale>
          <a:sx n="104" d="100"/>
          <a:sy n="104" d="100"/>
        </p:scale>
        <p:origin x="-272" y="-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12/09/2019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at.org/min-29229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ystalvaults.com/crystal-encyclopedia/apatite-blue" TargetMode="External"/><Relationship Id="rId2" Type="http://schemas.openxmlformats.org/officeDocument/2006/relationships/hyperlink" Target="https://www.minerals.net/mineral/apatite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oonrisecrystals.com/tumbled" TargetMode="External"/><Relationship Id="rId4" Type="http://schemas.openxmlformats.org/officeDocument/2006/relationships/hyperlink" Target="https://en.gkd.de/news/vacuum-bel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EAF8B6-51DD-7249-AF70-148F006944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/>
              <a:t>Apatite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2B0E349-D5AF-9B47-8729-54EDBEF98E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Christian Hoffmann</a:t>
            </a:r>
          </a:p>
        </p:txBody>
      </p:sp>
    </p:spTree>
    <p:extLst>
      <p:ext uri="{BB962C8B-B14F-4D97-AF65-F5344CB8AC3E}">
        <p14:creationId xmlns:p14="http://schemas.microsoft.com/office/powerpoint/2010/main" val="2562552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8A3C342-1D03-412F-8DD3-BF519E8E0A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29E62D-1F7C-614A-8D13-2E4B1CF36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r>
              <a:rPr lang="en-US" dirty="0"/>
              <a:t>Properties of Apatite</a:t>
            </a: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xmlns="" id="{81CC9B02-E087-4350-AEBD-2C3CF001AF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EBD93B2-AC43-4547-89AC-DCC9480852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89" t="1857" r="12593" b="2954"/>
          <a:stretch/>
        </p:blipFill>
        <p:spPr>
          <a:xfrm>
            <a:off x="3" y="0"/>
            <a:ext cx="5094857" cy="6858000"/>
          </a:xfrm>
          <a:custGeom>
            <a:avLst/>
            <a:gdLst>
              <a:gd name="connsiteX0" fmla="*/ 3628384 w 4973099"/>
              <a:gd name="connsiteY0" fmla="*/ 0 h 6858001"/>
              <a:gd name="connsiteX1" fmla="*/ 4971922 w 4973099"/>
              <a:gd name="connsiteY1" fmla="*/ 0 h 6858001"/>
              <a:gd name="connsiteX2" fmla="*/ 4946877 w 4973099"/>
              <a:gd name="connsiteY2" fmla="*/ 155677 h 6858001"/>
              <a:gd name="connsiteX3" fmla="*/ 4923008 w 4973099"/>
              <a:gd name="connsiteY3" fmla="*/ 310668 h 6858001"/>
              <a:gd name="connsiteX4" fmla="*/ 4899644 w 4973099"/>
              <a:gd name="connsiteY4" fmla="*/ 466344 h 6858001"/>
              <a:gd name="connsiteX5" fmla="*/ 4879641 w 4973099"/>
              <a:gd name="connsiteY5" fmla="*/ 622707 h 6858001"/>
              <a:gd name="connsiteX6" fmla="*/ 4859470 w 4973099"/>
              <a:gd name="connsiteY6" fmla="*/ 778383 h 6858001"/>
              <a:gd name="connsiteX7" fmla="*/ 4840644 w 4973099"/>
              <a:gd name="connsiteY7" fmla="*/ 934746 h 6858001"/>
              <a:gd name="connsiteX8" fmla="*/ 4824508 w 4973099"/>
              <a:gd name="connsiteY8" fmla="*/ 1089051 h 6858001"/>
              <a:gd name="connsiteX9" fmla="*/ 4809212 w 4973099"/>
              <a:gd name="connsiteY9" fmla="*/ 1245413 h 6858001"/>
              <a:gd name="connsiteX10" fmla="*/ 4795260 w 4973099"/>
              <a:gd name="connsiteY10" fmla="*/ 1401090 h 6858001"/>
              <a:gd name="connsiteX11" fmla="*/ 4783158 w 4973099"/>
              <a:gd name="connsiteY11" fmla="*/ 1554023 h 6858001"/>
              <a:gd name="connsiteX12" fmla="*/ 4771055 w 4973099"/>
              <a:gd name="connsiteY12" fmla="*/ 1709014 h 6858001"/>
              <a:gd name="connsiteX13" fmla="*/ 4760970 w 4973099"/>
              <a:gd name="connsiteY13" fmla="*/ 1861947 h 6858001"/>
              <a:gd name="connsiteX14" fmla="*/ 4753070 w 4973099"/>
              <a:gd name="connsiteY14" fmla="*/ 2014881 h 6858001"/>
              <a:gd name="connsiteX15" fmla="*/ 4744833 w 4973099"/>
              <a:gd name="connsiteY15" fmla="*/ 2167128 h 6858001"/>
              <a:gd name="connsiteX16" fmla="*/ 4737942 w 4973099"/>
              <a:gd name="connsiteY16" fmla="*/ 2318004 h 6858001"/>
              <a:gd name="connsiteX17" fmla="*/ 4733067 w 4973099"/>
              <a:gd name="connsiteY17" fmla="*/ 2467509 h 6858001"/>
              <a:gd name="connsiteX18" fmla="*/ 4728865 w 4973099"/>
              <a:gd name="connsiteY18" fmla="*/ 2617013 h 6858001"/>
              <a:gd name="connsiteX19" fmla="*/ 4724831 w 4973099"/>
              <a:gd name="connsiteY19" fmla="*/ 2765146 h 6858001"/>
              <a:gd name="connsiteX20" fmla="*/ 4722982 w 4973099"/>
              <a:gd name="connsiteY20" fmla="*/ 2911221 h 6858001"/>
              <a:gd name="connsiteX21" fmla="*/ 4720965 w 4973099"/>
              <a:gd name="connsiteY21" fmla="*/ 3057297 h 6858001"/>
              <a:gd name="connsiteX22" fmla="*/ 4719956 w 4973099"/>
              <a:gd name="connsiteY22" fmla="*/ 3201315 h 6858001"/>
              <a:gd name="connsiteX23" fmla="*/ 4720965 w 4973099"/>
              <a:gd name="connsiteY23" fmla="*/ 3343961 h 6858001"/>
              <a:gd name="connsiteX24" fmla="*/ 4720965 w 4973099"/>
              <a:gd name="connsiteY24" fmla="*/ 3485236 h 6858001"/>
              <a:gd name="connsiteX25" fmla="*/ 4722982 w 4973099"/>
              <a:gd name="connsiteY25" fmla="*/ 3625139 h 6858001"/>
              <a:gd name="connsiteX26" fmla="*/ 4726007 w 4973099"/>
              <a:gd name="connsiteY26" fmla="*/ 3762299 h 6858001"/>
              <a:gd name="connsiteX27" fmla="*/ 4728865 w 4973099"/>
              <a:gd name="connsiteY27" fmla="*/ 3898087 h 6858001"/>
              <a:gd name="connsiteX28" fmla="*/ 4732059 w 4973099"/>
              <a:gd name="connsiteY28" fmla="*/ 4031133 h 6858001"/>
              <a:gd name="connsiteX29" fmla="*/ 4736933 w 4973099"/>
              <a:gd name="connsiteY29" fmla="*/ 4163492 h 6858001"/>
              <a:gd name="connsiteX30" fmla="*/ 4742144 w 4973099"/>
              <a:gd name="connsiteY30" fmla="*/ 4293793 h 6858001"/>
              <a:gd name="connsiteX31" fmla="*/ 4746850 w 4973099"/>
              <a:gd name="connsiteY31" fmla="*/ 4421352 h 6858001"/>
              <a:gd name="connsiteX32" fmla="*/ 4760130 w 4973099"/>
              <a:gd name="connsiteY32" fmla="*/ 4670298 h 6858001"/>
              <a:gd name="connsiteX33" fmla="*/ 4774249 w 4973099"/>
              <a:gd name="connsiteY33" fmla="*/ 4908956 h 6858001"/>
              <a:gd name="connsiteX34" fmla="*/ 4789041 w 4973099"/>
              <a:gd name="connsiteY34" fmla="*/ 5138013 h 6858001"/>
              <a:gd name="connsiteX35" fmla="*/ 4805346 w 4973099"/>
              <a:gd name="connsiteY35" fmla="*/ 5354726 h 6858001"/>
              <a:gd name="connsiteX36" fmla="*/ 4822323 w 4973099"/>
              <a:gd name="connsiteY36" fmla="*/ 5561838 h 6858001"/>
              <a:gd name="connsiteX37" fmla="*/ 4840644 w 4973099"/>
              <a:gd name="connsiteY37" fmla="*/ 5753862 h 6858001"/>
              <a:gd name="connsiteX38" fmla="*/ 4858630 w 4973099"/>
              <a:gd name="connsiteY38" fmla="*/ 5934227 h 6858001"/>
              <a:gd name="connsiteX39" fmla="*/ 4876615 w 4973099"/>
              <a:gd name="connsiteY39" fmla="*/ 6100191 h 6858001"/>
              <a:gd name="connsiteX40" fmla="*/ 4893592 w 4973099"/>
              <a:gd name="connsiteY40" fmla="*/ 6252438 h 6858001"/>
              <a:gd name="connsiteX41" fmla="*/ 4909729 w 4973099"/>
              <a:gd name="connsiteY41" fmla="*/ 6387541 h 6858001"/>
              <a:gd name="connsiteX42" fmla="*/ 4925025 w 4973099"/>
              <a:gd name="connsiteY42" fmla="*/ 6509613 h 6858001"/>
              <a:gd name="connsiteX43" fmla="*/ 4937800 w 4973099"/>
              <a:gd name="connsiteY43" fmla="*/ 6612483 h 6858001"/>
              <a:gd name="connsiteX44" fmla="*/ 4949902 w 4973099"/>
              <a:gd name="connsiteY44" fmla="*/ 6698894 h 6858001"/>
              <a:gd name="connsiteX45" fmla="*/ 4967216 w 4973099"/>
              <a:gd name="connsiteY45" fmla="*/ 6817538 h 6858001"/>
              <a:gd name="connsiteX46" fmla="*/ 4973099 w 4973099"/>
              <a:gd name="connsiteY46" fmla="*/ 6858000 h 6858001"/>
              <a:gd name="connsiteX47" fmla="*/ 4075210 w 4973099"/>
              <a:gd name="connsiteY47" fmla="*/ 6858000 h 6858001"/>
              <a:gd name="connsiteX48" fmla="*/ 4075210 w 4973099"/>
              <a:gd name="connsiteY48" fmla="*/ 6858001 h 6858001"/>
              <a:gd name="connsiteX49" fmla="*/ 0 w 4973099"/>
              <a:gd name="connsiteY49" fmla="*/ 6858001 h 6858001"/>
              <a:gd name="connsiteX50" fmla="*/ 0 w 4973099"/>
              <a:gd name="connsiteY50" fmla="*/ 1 h 6858001"/>
              <a:gd name="connsiteX51" fmla="*/ 3628384 w 4973099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6F18ACE-6E82-4ADC-8A2F-A1771B309B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D3FF5A-7BFA-3944-B931-BB3B4EDBA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50" y="2052918"/>
            <a:ext cx="4638903" cy="4195481"/>
          </a:xfrm>
        </p:spPr>
        <p:txBody>
          <a:bodyPr>
            <a:normAutofit/>
          </a:bodyPr>
          <a:lstStyle/>
          <a:p>
            <a:r>
              <a:rPr lang="en-US" dirty="0"/>
              <a:t>Chemical Formula: Ca</a:t>
            </a:r>
            <a:r>
              <a:rPr lang="en-US" baseline="-25000" dirty="0"/>
              <a:t>5</a:t>
            </a:r>
            <a:r>
              <a:rPr lang="en-US" dirty="0"/>
              <a:t>(PO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-25000" dirty="0"/>
              <a:t>3</a:t>
            </a:r>
            <a:r>
              <a:rPr lang="en-US" dirty="0"/>
              <a:t>(Cl, F, OH)</a:t>
            </a:r>
          </a:p>
          <a:p>
            <a:pPr lvl="1"/>
            <a:r>
              <a:rPr lang="en-US" dirty="0"/>
              <a:t>Fluorapatite is most common, while Chlorapatite and </a:t>
            </a:r>
            <a:r>
              <a:rPr lang="en-US" dirty="0" err="1"/>
              <a:t>Hydroxylapatite</a:t>
            </a:r>
            <a:r>
              <a:rPr lang="en-US" dirty="0"/>
              <a:t> are rare</a:t>
            </a:r>
          </a:p>
          <a:p>
            <a:r>
              <a:rPr lang="en-US" dirty="0"/>
              <a:t>Crystal System: Hexagonal</a:t>
            </a:r>
          </a:p>
          <a:p>
            <a:r>
              <a:rPr lang="en-US" dirty="0"/>
              <a:t>5 on the Mohs Hardness Scale</a:t>
            </a:r>
          </a:p>
          <a:p>
            <a:r>
              <a:rPr lang="en-US" dirty="0"/>
              <a:t>Specific Gravity of roughly 3.2 g/cm</a:t>
            </a:r>
            <a:r>
              <a:rPr lang="en-US" baseline="30000" dirty="0"/>
              <a:t>3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9CCEF7D-9B7C-314F-BD28-324E8234A3FE}"/>
              </a:ext>
            </a:extLst>
          </p:cNvPr>
          <p:cNvSpPr/>
          <p:nvPr/>
        </p:nvSpPr>
        <p:spPr>
          <a:xfrm>
            <a:off x="0" y="6211669"/>
            <a:ext cx="4660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www.crystalvaults.com</a:t>
            </a:r>
            <a:r>
              <a:rPr lang="en-US" dirty="0"/>
              <a:t>/crystal-encyclopedia/apatite-blue</a:t>
            </a:r>
          </a:p>
        </p:txBody>
      </p:sp>
    </p:spTree>
    <p:extLst>
      <p:ext uri="{BB962C8B-B14F-4D97-AF65-F5344CB8AC3E}">
        <p14:creationId xmlns:p14="http://schemas.microsoft.com/office/powerpoint/2010/main" val="2297625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4AAD3FD-83A5-4B89-9F8F-01B8870865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A26B9E-4697-8347-BD8F-BC108EB6C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Where is Apatite found?</a:t>
            </a: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xmlns="" id="{61752F1D-FC0F-4103-9584-630E643CCD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xmlns="" id="{70151CB7-E7DE-4917-B831-01DF9CE013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7" name="Picture 6" descr="A picture containing text, map&#10;&#10;Description automatically generated">
            <a:extLst>
              <a:ext uri="{FF2B5EF4-FFF2-40B4-BE49-F238E27FC236}">
                <a16:creationId xmlns:a16="http://schemas.microsoft.com/office/drawing/2014/main" xmlns="" id="{BC5DC93B-CCD6-1C49-B162-0E2B036CD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492" y="1683431"/>
            <a:ext cx="6561357" cy="2985417"/>
          </a:xfrm>
          <a:prstGeom prst="rect">
            <a:avLst/>
          </a:prstGeom>
          <a:effectLst/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92A1116-1C84-41DF-B803-1F7B0883EC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114D96-2C40-3447-B654-4D219BA70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EBEBEB"/>
                </a:solidFill>
              </a:rPr>
              <a:t>In the U.S., Maine is a great source for Apatite, coming from the Mount Apatite area and the Noyes Mountain Quarry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EBEBEB"/>
                </a:solidFill>
              </a:rPr>
              <a:t>Massachusetts is also home to the Acushnet Quarry, which is another great source of Apatite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EBEBEB"/>
                </a:solidFill>
              </a:rPr>
              <a:t>Internationally, Apatite can be found in Germany, Australia, and some spots in Africa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AF9C6A9-7250-6D49-BEBD-8306954E0596}"/>
              </a:ext>
            </a:extLst>
          </p:cNvPr>
          <p:cNvSpPr/>
          <p:nvPr/>
        </p:nvSpPr>
        <p:spPr>
          <a:xfrm>
            <a:off x="6093992" y="588850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hlinkClick r:id="rId3"/>
              </a:rPr>
              <a:t>https://www.mindat.org/min-29229.html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663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8A3C342-1D03-412F-8DD3-BF519E8E0A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0A9706-C3DE-164F-8FA8-310C78F0B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r>
              <a:rPr lang="en-US" dirty="0"/>
              <a:t>Facts about Apatite</a:t>
            </a:r>
          </a:p>
        </p:txBody>
      </p:sp>
      <p:sp>
        <p:nvSpPr>
          <p:cNvPr id="20" name="Freeform 31">
            <a:extLst>
              <a:ext uri="{FF2B5EF4-FFF2-40B4-BE49-F238E27FC236}">
                <a16:creationId xmlns:a16="http://schemas.microsoft.com/office/drawing/2014/main" xmlns="" id="{81CC9B02-E087-4350-AEBD-2C3CF001AF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D236FC1-571A-604F-A112-33FD6E2BF1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24" r="11360"/>
          <a:stretch/>
        </p:blipFill>
        <p:spPr>
          <a:xfrm>
            <a:off x="3" y="10"/>
            <a:ext cx="4973099" cy="6857991"/>
          </a:xfrm>
          <a:custGeom>
            <a:avLst/>
            <a:gdLst>
              <a:gd name="connsiteX0" fmla="*/ 3628384 w 4973099"/>
              <a:gd name="connsiteY0" fmla="*/ 0 h 6858001"/>
              <a:gd name="connsiteX1" fmla="*/ 4971922 w 4973099"/>
              <a:gd name="connsiteY1" fmla="*/ 0 h 6858001"/>
              <a:gd name="connsiteX2" fmla="*/ 4946877 w 4973099"/>
              <a:gd name="connsiteY2" fmla="*/ 155677 h 6858001"/>
              <a:gd name="connsiteX3" fmla="*/ 4923008 w 4973099"/>
              <a:gd name="connsiteY3" fmla="*/ 310668 h 6858001"/>
              <a:gd name="connsiteX4" fmla="*/ 4899644 w 4973099"/>
              <a:gd name="connsiteY4" fmla="*/ 466344 h 6858001"/>
              <a:gd name="connsiteX5" fmla="*/ 4879641 w 4973099"/>
              <a:gd name="connsiteY5" fmla="*/ 622707 h 6858001"/>
              <a:gd name="connsiteX6" fmla="*/ 4859470 w 4973099"/>
              <a:gd name="connsiteY6" fmla="*/ 778383 h 6858001"/>
              <a:gd name="connsiteX7" fmla="*/ 4840644 w 4973099"/>
              <a:gd name="connsiteY7" fmla="*/ 934746 h 6858001"/>
              <a:gd name="connsiteX8" fmla="*/ 4824508 w 4973099"/>
              <a:gd name="connsiteY8" fmla="*/ 1089051 h 6858001"/>
              <a:gd name="connsiteX9" fmla="*/ 4809212 w 4973099"/>
              <a:gd name="connsiteY9" fmla="*/ 1245413 h 6858001"/>
              <a:gd name="connsiteX10" fmla="*/ 4795260 w 4973099"/>
              <a:gd name="connsiteY10" fmla="*/ 1401090 h 6858001"/>
              <a:gd name="connsiteX11" fmla="*/ 4783158 w 4973099"/>
              <a:gd name="connsiteY11" fmla="*/ 1554023 h 6858001"/>
              <a:gd name="connsiteX12" fmla="*/ 4771055 w 4973099"/>
              <a:gd name="connsiteY12" fmla="*/ 1709014 h 6858001"/>
              <a:gd name="connsiteX13" fmla="*/ 4760970 w 4973099"/>
              <a:gd name="connsiteY13" fmla="*/ 1861947 h 6858001"/>
              <a:gd name="connsiteX14" fmla="*/ 4753070 w 4973099"/>
              <a:gd name="connsiteY14" fmla="*/ 2014881 h 6858001"/>
              <a:gd name="connsiteX15" fmla="*/ 4744833 w 4973099"/>
              <a:gd name="connsiteY15" fmla="*/ 2167128 h 6858001"/>
              <a:gd name="connsiteX16" fmla="*/ 4737942 w 4973099"/>
              <a:gd name="connsiteY16" fmla="*/ 2318004 h 6858001"/>
              <a:gd name="connsiteX17" fmla="*/ 4733067 w 4973099"/>
              <a:gd name="connsiteY17" fmla="*/ 2467509 h 6858001"/>
              <a:gd name="connsiteX18" fmla="*/ 4728865 w 4973099"/>
              <a:gd name="connsiteY18" fmla="*/ 2617013 h 6858001"/>
              <a:gd name="connsiteX19" fmla="*/ 4724831 w 4973099"/>
              <a:gd name="connsiteY19" fmla="*/ 2765146 h 6858001"/>
              <a:gd name="connsiteX20" fmla="*/ 4722982 w 4973099"/>
              <a:gd name="connsiteY20" fmla="*/ 2911221 h 6858001"/>
              <a:gd name="connsiteX21" fmla="*/ 4720965 w 4973099"/>
              <a:gd name="connsiteY21" fmla="*/ 3057297 h 6858001"/>
              <a:gd name="connsiteX22" fmla="*/ 4719956 w 4973099"/>
              <a:gd name="connsiteY22" fmla="*/ 3201315 h 6858001"/>
              <a:gd name="connsiteX23" fmla="*/ 4720965 w 4973099"/>
              <a:gd name="connsiteY23" fmla="*/ 3343961 h 6858001"/>
              <a:gd name="connsiteX24" fmla="*/ 4720965 w 4973099"/>
              <a:gd name="connsiteY24" fmla="*/ 3485236 h 6858001"/>
              <a:gd name="connsiteX25" fmla="*/ 4722982 w 4973099"/>
              <a:gd name="connsiteY25" fmla="*/ 3625139 h 6858001"/>
              <a:gd name="connsiteX26" fmla="*/ 4726007 w 4973099"/>
              <a:gd name="connsiteY26" fmla="*/ 3762299 h 6858001"/>
              <a:gd name="connsiteX27" fmla="*/ 4728865 w 4973099"/>
              <a:gd name="connsiteY27" fmla="*/ 3898087 h 6858001"/>
              <a:gd name="connsiteX28" fmla="*/ 4732059 w 4973099"/>
              <a:gd name="connsiteY28" fmla="*/ 4031133 h 6858001"/>
              <a:gd name="connsiteX29" fmla="*/ 4736933 w 4973099"/>
              <a:gd name="connsiteY29" fmla="*/ 4163492 h 6858001"/>
              <a:gd name="connsiteX30" fmla="*/ 4742144 w 4973099"/>
              <a:gd name="connsiteY30" fmla="*/ 4293793 h 6858001"/>
              <a:gd name="connsiteX31" fmla="*/ 4746850 w 4973099"/>
              <a:gd name="connsiteY31" fmla="*/ 4421352 h 6858001"/>
              <a:gd name="connsiteX32" fmla="*/ 4760130 w 4973099"/>
              <a:gd name="connsiteY32" fmla="*/ 4670298 h 6858001"/>
              <a:gd name="connsiteX33" fmla="*/ 4774249 w 4973099"/>
              <a:gd name="connsiteY33" fmla="*/ 4908956 h 6858001"/>
              <a:gd name="connsiteX34" fmla="*/ 4789041 w 4973099"/>
              <a:gd name="connsiteY34" fmla="*/ 5138013 h 6858001"/>
              <a:gd name="connsiteX35" fmla="*/ 4805346 w 4973099"/>
              <a:gd name="connsiteY35" fmla="*/ 5354726 h 6858001"/>
              <a:gd name="connsiteX36" fmla="*/ 4822323 w 4973099"/>
              <a:gd name="connsiteY36" fmla="*/ 5561838 h 6858001"/>
              <a:gd name="connsiteX37" fmla="*/ 4840644 w 4973099"/>
              <a:gd name="connsiteY37" fmla="*/ 5753862 h 6858001"/>
              <a:gd name="connsiteX38" fmla="*/ 4858630 w 4973099"/>
              <a:gd name="connsiteY38" fmla="*/ 5934227 h 6858001"/>
              <a:gd name="connsiteX39" fmla="*/ 4876615 w 4973099"/>
              <a:gd name="connsiteY39" fmla="*/ 6100191 h 6858001"/>
              <a:gd name="connsiteX40" fmla="*/ 4893592 w 4973099"/>
              <a:gd name="connsiteY40" fmla="*/ 6252438 h 6858001"/>
              <a:gd name="connsiteX41" fmla="*/ 4909729 w 4973099"/>
              <a:gd name="connsiteY41" fmla="*/ 6387541 h 6858001"/>
              <a:gd name="connsiteX42" fmla="*/ 4925025 w 4973099"/>
              <a:gd name="connsiteY42" fmla="*/ 6509613 h 6858001"/>
              <a:gd name="connsiteX43" fmla="*/ 4937800 w 4973099"/>
              <a:gd name="connsiteY43" fmla="*/ 6612483 h 6858001"/>
              <a:gd name="connsiteX44" fmla="*/ 4949902 w 4973099"/>
              <a:gd name="connsiteY44" fmla="*/ 6698894 h 6858001"/>
              <a:gd name="connsiteX45" fmla="*/ 4967216 w 4973099"/>
              <a:gd name="connsiteY45" fmla="*/ 6817538 h 6858001"/>
              <a:gd name="connsiteX46" fmla="*/ 4973099 w 4973099"/>
              <a:gd name="connsiteY46" fmla="*/ 6858000 h 6858001"/>
              <a:gd name="connsiteX47" fmla="*/ 4075210 w 4973099"/>
              <a:gd name="connsiteY47" fmla="*/ 6858000 h 6858001"/>
              <a:gd name="connsiteX48" fmla="*/ 4075210 w 4973099"/>
              <a:gd name="connsiteY48" fmla="*/ 6858001 h 6858001"/>
              <a:gd name="connsiteX49" fmla="*/ 0 w 4973099"/>
              <a:gd name="connsiteY49" fmla="*/ 6858001 h 6858001"/>
              <a:gd name="connsiteX50" fmla="*/ 0 w 4973099"/>
              <a:gd name="connsiteY50" fmla="*/ 1 h 6858001"/>
              <a:gd name="connsiteX51" fmla="*/ 3628384 w 4973099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6F18ACE-6E82-4ADC-8A2F-A1771B309B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541DE7-C516-7D4A-BF34-CD2CED6ED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50" y="2052918"/>
            <a:ext cx="4638903" cy="4195481"/>
          </a:xfrm>
        </p:spPr>
        <p:txBody>
          <a:bodyPr>
            <a:normAutofit/>
          </a:bodyPr>
          <a:lstStyle/>
          <a:p>
            <a:r>
              <a:rPr lang="en-US" dirty="0"/>
              <a:t>Can have multiple different colors, such as red, blue, yellow, and pink</a:t>
            </a:r>
          </a:p>
          <a:p>
            <a:r>
              <a:rPr lang="en-US" dirty="0"/>
              <a:t>Main source of phosphorous</a:t>
            </a:r>
          </a:p>
          <a:p>
            <a:r>
              <a:rPr lang="en-US" dirty="0"/>
              <a:t>Popular mineral in collections, therefore, commands high prices for the mineral</a:t>
            </a:r>
          </a:p>
          <a:p>
            <a:r>
              <a:rPr lang="en-US" dirty="0"/>
              <a:t>14 different varieties</a:t>
            </a:r>
          </a:p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mineral on the Mohs Hardness Scale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5715B8-5384-2047-BB25-B041BCC23197}"/>
              </a:ext>
            </a:extLst>
          </p:cNvPr>
          <p:cNvSpPr/>
          <p:nvPr/>
        </p:nvSpPr>
        <p:spPr>
          <a:xfrm>
            <a:off x="121970" y="5934660"/>
            <a:ext cx="47291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www.crystal-life.com</a:t>
            </a:r>
            <a:r>
              <a:rPr lang="en-US" dirty="0">
                <a:solidFill>
                  <a:schemeClr val="bg1"/>
                </a:solidFill>
              </a:rPr>
              <a:t>/product/apatite-blue-free-form-c-4-tall/</a:t>
            </a:r>
          </a:p>
        </p:txBody>
      </p:sp>
    </p:spTree>
    <p:extLst>
      <p:ext uri="{BB962C8B-B14F-4D97-AF65-F5344CB8AC3E}">
        <p14:creationId xmlns:p14="http://schemas.microsoft.com/office/powerpoint/2010/main" val="2420619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8A3C342-1D03-412F-8DD3-BF519E8E0A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0D294E-7CA3-7141-AEE4-64A737257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Uses of Apatite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234DA2-EA2B-D249-9DA0-75AB34714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Primary use is in phosphate fertilizers</a:t>
            </a:r>
          </a:p>
          <a:p>
            <a:r>
              <a:rPr lang="en-US" dirty="0">
                <a:solidFill>
                  <a:srgbClr val="FFFFFF"/>
                </a:solidFill>
              </a:rPr>
              <a:t>Apatite can also be used in the making of gemstones</a:t>
            </a:r>
          </a:p>
          <a:p>
            <a:r>
              <a:rPr lang="en-US" dirty="0">
                <a:solidFill>
                  <a:srgbClr val="FFFFFF"/>
                </a:solidFill>
              </a:rPr>
              <a:t>Used in the chemical and pharmaceutical industries</a:t>
            </a:r>
          </a:p>
          <a:p>
            <a:r>
              <a:rPr lang="en-US" dirty="0">
                <a:solidFill>
                  <a:srgbClr val="FFFFFF"/>
                </a:solidFill>
              </a:rPr>
              <a:t>Can be used in phosphoric acid and hydrofluoric acid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xmlns="" id="{81CC9B02-E087-4350-AEBD-2C3CF001AF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green field&#10;&#10;Description automatically generated">
            <a:extLst>
              <a:ext uri="{FF2B5EF4-FFF2-40B4-BE49-F238E27FC236}">
                <a16:creationId xmlns:a16="http://schemas.microsoft.com/office/drawing/2014/main" xmlns="" id="{F0870067-5F8A-ED47-A7E1-DA58CAA36A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32" r="26959" b="-2"/>
          <a:stretch/>
        </p:blipFill>
        <p:spPr>
          <a:xfrm>
            <a:off x="7229175" y="1"/>
            <a:ext cx="4963245" cy="6858001"/>
          </a:xfrm>
          <a:custGeom>
            <a:avLst/>
            <a:gdLst>
              <a:gd name="connsiteX0" fmla="*/ 1177 w 4963245"/>
              <a:gd name="connsiteY0" fmla="*/ 0 h 6858001"/>
              <a:gd name="connsiteX1" fmla="*/ 1344715 w 4963245"/>
              <a:gd name="connsiteY1" fmla="*/ 0 h 6858001"/>
              <a:gd name="connsiteX2" fmla="*/ 1344715 w 4963245"/>
              <a:gd name="connsiteY2" fmla="*/ 1 h 6858001"/>
              <a:gd name="connsiteX3" fmla="*/ 4963245 w 4963245"/>
              <a:gd name="connsiteY3" fmla="*/ 1 h 6858001"/>
              <a:gd name="connsiteX4" fmla="*/ 4963244 w 4963245"/>
              <a:gd name="connsiteY4" fmla="*/ 6858001 h 6858001"/>
              <a:gd name="connsiteX5" fmla="*/ 900697 w 4963245"/>
              <a:gd name="connsiteY5" fmla="*/ 6858001 h 6858001"/>
              <a:gd name="connsiteX6" fmla="*/ 900697 w 4963245"/>
              <a:gd name="connsiteY6" fmla="*/ 6858000 h 6858001"/>
              <a:gd name="connsiteX7" fmla="*/ 0 w 4963245"/>
              <a:gd name="connsiteY7" fmla="*/ 6858000 h 6858001"/>
              <a:gd name="connsiteX8" fmla="*/ 5883 w 4963245"/>
              <a:gd name="connsiteY8" fmla="*/ 6817538 h 6858001"/>
              <a:gd name="connsiteX9" fmla="*/ 23196 w 4963245"/>
              <a:gd name="connsiteY9" fmla="*/ 6698894 h 6858001"/>
              <a:gd name="connsiteX10" fmla="*/ 35299 w 4963245"/>
              <a:gd name="connsiteY10" fmla="*/ 6612483 h 6858001"/>
              <a:gd name="connsiteX11" fmla="*/ 48073 w 4963245"/>
              <a:gd name="connsiteY11" fmla="*/ 6509613 h 6858001"/>
              <a:gd name="connsiteX12" fmla="*/ 63369 w 4963245"/>
              <a:gd name="connsiteY12" fmla="*/ 6387541 h 6858001"/>
              <a:gd name="connsiteX13" fmla="*/ 79506 w 4963245"/>
              <a:gd name="connsiteY13" fmla="*/ 6252438 h 6858001"/>
              <a:gd name="connsiteX14" fmla="*/ 96483 w 4963245"/>
              <a:gd name="connsiteY14" fmla="*/ 6100191 h 6858001"/>
              <a:gd name="connsiteX15" fmla="*/ 114469 w 4963245"/>
              <a:gd name="connsiteY15" fmla="*/ 5934227 h 6858001"/>
              <a:gd name="connsiteX16" fmla="*/ 132454 w 4963245"/>
              <a:gd name="connsiteY16" fmla="*/ 5753862 h 6858001"/>
              <a:gd name="connsiteX17" fmla="*/ 150776 w 4963245"/>
              <a:gd name="connsiteY17" fmla="*/ 5561838 h 6858001"/>
              <a:gd name="connsiteX18" fmla="*/ 167753 w 4963245"/>
              <a:gd name="connsiteY18" fmla="*/ 5354726 h 6858001"/>
              <a:gd name="connsiteX19" fmla="*/ 184058 w 4963245"/>
              <a:gd name="connsiteY19" fmla="*/ 5138013 h 6858001"/>
              <a:gd name="connsiteX20" fmla="*/ 198849 w 4963245"/>
              <a:gd name="connsiteY20" fmla="*/ 4908956 h 6858001"/>
              <a:gd name="connsiteX21" fmla="*/ 212969 w 4963245"/>
              <a:gd name="connsiteY21" fmla="*/ 4670298 h 6858001"/>
              <a:gd name="connsiteX22" fmla="*/ 226248 w 4963245"/>
              <a:gd name="connsiteY22" fmla="*/ 4421352 h 6858001"/>
              <a:gd name="connsiteX23" fmla="*/ 230955 w 4963245"/>
              <a:gd name="connsiteY23" fmla="*/ 4293793 h 6858001"/>
              <a:gd name="connsiteX24" fmla="*/ 236165 w 4963245"/>
              <a:gd name="connsiteY24" fmla="*/ 4163492 h 6858001"/>
              <a:gd name="connsiteX25" fmla="*/ 241040 w 4963245"/>
              <a:gd name="connsiteY25" fmla="*/ 4031133 h 6858001"/>
              <a:gd name="connsiteX26" fmla="*/ 244234 w 4963245"/>
              <a:gd name="connsiteY26" fmla="*/ 3898087 h 6858001"/>
              <a:gd name="connsiteX27" fmla="*/ 247091 w 4963245"/>
              <a:gd name="connsiteY27" fmla="*/ 3762299 h 6858001"/>
              <a:gd name="connsiteX28" fmla="*/ 250117 w 4963245"/>
              <a:gd name="connsiteY28" fmla="*/ 3625139 h 6858001"/>
              <a:gd name="connsiteX29" fmla="*/ 252134 w 4963245"/>
              <a:gd name="connsiteY29" fmla="*/ 3485236 h 6858001"/>
              <a:gd name="connsiteX30" fmla="*/ 252134 w 4963245"/>
              <a:gd name="connsiteY30" fmla="*/ 3343961 h 6858001"/>
              <a:gd name="connsiteX31" fmla="*/ 253142 w 4963245"/>
              <a:gd name="connsiteY31" fmla="*/ 3201315 h 6858001"/>
              <a:gd name="connsiteX32" fmla="*/ 252134 w 4963245"/>
              <a:gd name="connsiteY32" fmla="*/ 3057297 h 6858001"/>
              <a:gd name="connsiteX33" fmla="*/ 250117 w 4963245"/>
              <a:gd name="connsiteY33" fmla="*/ 2911221 h 6858001"/>
              <a:gd name="connsiteX34" fmla="*/ 248268 w 4963245"/>
              <a:gd name="connsiteY34" fmla="*/ 2765146 h 6858001"/>
              <a:gd name="connsiteX35" fmla="*/ 244234 w 4963245"/>
              <a:gd name="connsiteY35" fmla="*/ 2617013 h 6858001"/>
              <a:gd name="connsiteX36" fmla="*/ 240032 w 4963245"/>
              <a:gd name="connsiteY36" fmla="*/ 2467509 h 6858001"/>
              <a:gd name="connsiteX37" fmla="*/ 235157 w 4963245"/>
              <a:gd name="connsiteY37" fmla="*/ 2318004 h 6858001"/>
              <a:gd name="connsiteX38" fmla="*/ 228266 w 4963245"/>
              <a:gd name="connsiteY38" fmla="*/ 2167128 h 6858001"/>
              <a:gd name="connsiteX39" fmla="*/ 220029 w 4963245"/>
              <a:gd name="connsiteY39" fmla="*/ 2014881 h 6858001"/>
              <a:gd name="connsiteX40" fmla="*/ 212129 w 4963245"/>
              <a:gd name="connsiteY40" fmla="*/ 1861947 h 6858001"/>
              <a:gd name="connsiteX41" fmla="*/ 202044 w 4963245"/>
              <a:gd name="connsiteY41" fmla="*/ 1709014 h 6858001"/>
              <a:gd name="connsiteX42" fmla="*/ 189941 w 4963245"/>
              <a:gd name="connsiteY42" fmla="*/ 1554023 h 6858001"/>
              <a:gd name="connsiteX43" fmla="*/ 177839 w 4963245"/>
              <a:gd name="connsiteY43" fmla="*/ 1401090 h 6858001"/>
              <a:gd name="connsiteX44" fmla="*/ 163887 w 4963245"/>
              <a:gd name="connsiteY44" fmla="*/ 1245413 h 6858001"/>
              <a:gd name="connsiteX45" fmla="*/ 148591 w 4963245"/>
              <a:gd name="connsiteY45" fmla="*/ 1089051 h 6858001"/>
              <a:gd name="connsiteX46" fmla="*/ 132455 w 4963245"/>
              <a:gd name="connsiteY46" fmla="*/ 934746 h 6858001"/>
              <a:gd name="connsiteX47" fmla="*/ 113629 w 4963245"/>
              <a:gd name="connsiteY47" fmla="*/ 778383 h 6858001"/>
              <a:gd name="connsiteX48" fmla="*/ 93458 w 4963245"/>
              <a:gd name="connsiteY48" fmla="*/ 622707 h 6858001"/>
              <a:gd name="connsiteX49" fmla="*/ 73455 w 4963245"/>
              <a:gd name="connsiteY49" fmla="*/ 466344 h 6858001"/>
              <a:gd name="connsiteX50" fmla="*/ 50091 w 4963245"/>
              <a:gd name="connsiteY50" fmla="*/ 310668 h 6858001"/>
              <a:gd name="connsiteX51" fmla="*/ 26222 w 4963245"/>
              <a:gd name="connsiteY51" fmla="*/ 15567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B024D77-833C-204D-AEDB-7FF8C82A41E1}"/>
              </a:ext>
            </a:extLst>
          </p:cNvPr>
          <p:cNvSpPr/>
          <p:nvPr/>
        </p:nvSpPr>
        <p:spPr>
          <a:xfrm>
            <a:off x="7229175" y="5934671"/>
            <a:ext cx="54320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en.gkd.de</a:t>
            </a:r>
            <a:r>
              <a:rPr lang="en-US" dirty="0"/>
              <a:t>/news/vacuum-belt-filters-high-performance-in-fertilizer-production-operations/</a:t>
            </a:r>
          </a:p>
        </p:txBody>
      </p:sp>
    </p:spTree>
    <p:extLst>
      <p:ext uri="{BB962C8B-B14F-4D97-AF65-F5344CB8AC3E}">
        <p14:creationId xmlns:p14="http://schemas.microsoft.com/office/powerpoint/2010/main" val="1153326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801AB7-0CF4-6743-A67B-EEE4B1F8E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3DD20B-219F-F344-B1DD-7AEFC26F9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Apatite: The mineral apatite information and pictures. (n.d.). Retrieved</a:t>
            </a:r>
          </a:p>
          <a:p>
            <a:pPr marL="0" indent="0">
              <a:buNone/>
            </a:pPr>
            <a:r>
              <a:rPr lang="en-US" dirty="0"/>
              <a:t>	from </a:t>
            </a:r>
            <a:r>
              <a:rPr lang="en-US" dirty="0">
                <a:hlinkClick r:id="rId2"/>
              </a:rPr>
              <a:t>https://www.minerals.net/mineral/apatite.aspx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Apatite, Phosphorite and Phosphate Rock. (n.d.). Retrieved from</a:t>
            </a:r>
          </a:p>
          <a:p>
            <a:pPr marL="0" indent="0">
              <a:buNone/>
            </a:pPr>
            <a:r>
              <a:rPr lang="en-US" dirty="0"/>
              <a:t>	https://</a:t>
            </a:r>
            <a:r>
              <a:rPr lang="en-US" dirty="0" err="1"/>
              <a:t>geology.com</a:t>
            </a:r>
            <a:r>
              <a:rPr lang="en-US" dirty="0"/>
              <a:t>/minerals/</a:t>
            </a:r>
            <a:r>
              <a:rPr lang="en-US" dirty="0" err="1"/>
              <a:t>apatite.shtml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Blue Apatite Free Form: Crystal Life Technology, Inc. (n.d.). Retrieved from</a:t>
            </a:r>
          </a:p>
          <a:p>
            <a:pPr marL="0" indent="0">
              <a:buNone/>
            </a:pPr>
            <a:r>
              <a:rPr lang="en-US" dirty="0"/>
              <a:t>	https://</a:t>
            </a:r>
            <a:r>
              <a:rPr lang="en-US" dirty="0" err="1"/>
              <a:t>www.crystal-life.com</a:t>
            </a:r>
            <a:r>
              <a:rPr lang="en-US" dirty="0"/>
              <a:t>/product/apatite-blue-free-form-c-4-tall/.</a:t>
            </a:r>
          </a:p>
          <a:p>
            <a:pPr marL="0" indent="0">
              <a:buNone/>
            </a:pPr>
            <a:r>
              <a:rPr lang="en-US" dirty="0"/>
              <a:t>Blue Apatite Meanings and Uses. (n.d.). Retrieved from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linkClick r:id="rId3"/>
              </a:rPr>
              <a:t>https://www.crystalvaults.com/crystal-encyclopedia/apatite-blue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Gebr</a:t>
            </a:r>
            <a:r>
              <a:rPr lang="en-US" dirty="0"/>
              <a:t>, &amp; </a:t>
            </a:r>
            <a:r>
              <a:rPr lang="en-US" dirty="0" err="1"/>
              <a:t>Kufferath</a:t>
            </a:r>
            <a:r>
              <a:rPr lang="en-US" dirty="0"/>
              <a:t> AG. (n.d.). Vacuum belt filters: High performance in fertilizer</a:t>
            </a:r>
          </a:p>
          <a:p>
            <a:pPr marL="0" indent="0">
              <a:buNone/>
            </a:pPr>
            <a:r>
              <a:rPr lang="en-US" dirty="0"/>
              <a:t>	production operations. Retrieved from </a:t>
            </a:r>
            <a:r>
              <a:rPr lang="en-US" dirty="0">
                <a:hlinkClick r:id="rId4"/>
              </a:rPr>
              <a:t>https://en.gkd.de/news/vacuum-belt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-filters-high-performance-in-fertilizer-production-operations/.</a:t>
            </a:r>
          </a:p>
          <a:p>
            <a:pPr marL="0" indent="0">
              <a:buNone/>
            </a:pPr>
            <a:r>
              <a:rPr lang="en-US" dirty="0"/>
              <a:t>Moonrise Crystals. (n.d.). Retrieved from </a:t>
            </a:r>
            <a:r>
              <a:rPr lang="en-US" dirty="0">
                <a:hlinkClick r:id="rId5"/>
              </a:rPr>
              <a:t>https://moonrisecrystals.com/tumbled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-stones/apatite/.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001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211</Words>
  <Application>Microsoft Office PowerPoint</Application>
  <PresentationFormat>Custom</PresentationFormat>
  <Paragraphs>41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Ion</vt:lpstr>
      <vt:lpstr>Apatite</vt:lpstr>
      <vt:lpstr>Properties of Apatite</vt:lpstr>
      <vt:lpstr>Where is Apatite found?</vt:lpstr>
      <vt:lpstr>Facts about Apatite</vt:lpstr>
      <vt:lpstr>Uses of Apatite</vt:lpstr>
      <vt:lpstr>Citations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Apatite</dc:title>
  <dc:creator>Hoffmann, Christian N</dc:creator>
  <cp:lastModifiedBy>Nelson</cp:lastModifiedBy>
  <cp:revision>5</cp:revision>
  <dcterms:created xsi:type="dcterms:W3CDTF">2019-12-08T17:53:50Z</dcterms:created>
  <dcterms:modified xsi:type="dcterms:W3CDTF">2019-12-09T17:04:29Z</dcterms:modified>
</cp:coreProperties>
</file>