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A4392-7939-2982-FC21-0B9BCBA9C580}" v="819" dt="2019-12-08T03:13:55.767"/>
    <p1510:client id="{6FF258F3-FF93-96D1-53E9-70D0F93540BE}" v="284" dt="2019-11-24T20:51:54.730"/>
    <p1510:client id="{929FDE14-9AE6-7FD5-AA2B-6290A75B299A}" v="1171" dt="2019-11-25T04:14:45.477"/>
    <p1510:client id="{FEA7BAE7-96AB-9CA5-545F-347346F1A016}" v="51" dt="2019-12-09T02:43:36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103" d="100"/>
          <a:sy n="103" d="100"/>
        </p:scale>
        <p:origin x="-87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onazite" TargetMode="External"/><Relationship Id="rId2" Type="http://schemas.openxmlformats.org/officeDocument/2006/relationships/hyperlink" Target="https://geology.com/minerals/monazite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onazite_geochronology" TargetMode="External"/><Relationship Id="rId5" Type="http://schemas.openxmlformats.org/officeDocument/2006/relationships/hyperlink" Target="http://www.science.smith.edu/geosciences/petrology/petrography/monazite/monazite.html" TargetMode="External"/><Relationship Id="rId4" Type="http://schemas.openxmlformats.org/officeDocument/2006/relationships/hyperlink" Target="https://en.wikipedia.org/wiki/Monazi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849" y="259720"/>
            <a:ext cx="9144000" cy="1165526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Monazite</a:t>
            </a:r>
            <a:endParaRPr lang="en-US" sz="66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849" y="160358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Earth Materials</a:t>
            </a:r>
          </a:p>
          <a:p>
            <a:r>
              <a:rPr lang="en-US" sz="2800" dirty="0">
                <a:cs typeface="Calibri"/>
              </a:rPr>
              <a:t>Alex Kimball</a:t>
            </a:r>
            <a:endParaRPr lang="en-US" dirty="0"/>
          </a:p>
        </p:txBody>
      </p:sp>
      <p:pic>
        <p:nvPicPr>
          <p:cNvPr id="4" name="Picture 4" descr="A close up of a flower&#10;&#10;Description generated with high confidence">
            <a:extLst>
              <a:ext uri="{FF2B5EF4-FFF2-40B4-BE49-F238E27FC236}">
                <a16:creationId xmlns:a16="http://schemas.microsoft.com/office/drawing/2014/main" xmlns="" id="{7F28258D-30DE-43E2-ADE5-492AC2249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62" y="2735293"/>
            <a:ext cx="4518623" cy="3960961"/>
          </a:xfrm>
          <a:prstGeom prst="rect">
            <a:avLst/>
          </a:prstGeom>
        </p:spPr>
      </p:pic>
      <p:pic>
        <p:nvPicPr>
          <p:cNvPr id="6" name="Picture 6" descr="A picture containing food, fruit&#10;&#10;Description generated with very high confidence">
            <a:extLst>
              <a:ext uri="{FF2B5EF4-FFF2-40B4-BE49-F238E27FC236}">
                <a16:creationId xmlns:a16="http://schemas.microsoft.com/office/drawing/2014/main" xmlns="" id="{2885B735-A53A-4A22-93C4-62D140F72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565" y="2477129"/>
            <a:ext cx="4414568" cy="426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7C3CA-D27D-4C7C-8E9B-F7E3CBF5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Monazite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4224AB-3DEA-4F02-A41A-8FD20E844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Phosphate mineral – very rare</a:t>
            </a:r>
            <a:endParaRPr lang="en-US"/>
          </a:p>
          <a:p>
            <a:pPr lvl="1">
              <a:lnSpc>
                <a:spcPct val="150000"/>
              </a:lnSpc>
            </a:pPr>
            <a:r>
              <a:rPr lang="en-US" dirty="0">
                <a:cs typeface="Calibri"/>
              </a:rPr>
              <a:t>Found in Igneous and Metamorphic rocks such as Schist, Gneiss, Granite, Pegmatite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cs typeface="Calibri"/>
              </a:rPr>
              <a:t>Sedimentary rocks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Chemical formula: (</a:t>
            </a:r>
            <a:r>
              <a:rPr lang="en-US" dirty="0">
                <a:ea typeface="+mn-lt"/>
                <a:cs typeface="+mn-lt"/>
              </a:rPr>
              <a:t>Ce, La, Nd, Th)(PO</a:t>
            </a:r>
            <a:r>
              <a:rPr lang="en-US" baseline="-25000" dirty="0">
                <a:ea typeface="+mn-lt"/>
                <a:cs typeface="+mn-lt"/>
              </a:rPr>
              <a:t>4</a:t>
            </a:r>
            <a:r>
              <a:rPr lang="en-US">
                <a:ea typeface="+mn-lt"/>
                <a:cs typeface="+mn-lt"/>
              </a:rPr>
              <a:t>, SiO</a:t>
            </a:r>
            <a:r>
              <a:rPr lang="en-US" baseline="-25000">
                <a:ea typeface="+mn-lt"/>
                <a:cs typeface="+mn-lt"/>
              </a:rPr>
              <a:t>4</a:t>
            </a:r>
            <a:r>
              <a:rPr lang="en-US">
                <a:ea typeface="+mn-lt"/>
                <a:cs typeface="+mn-lt"/>
              </a:rPr>
              <a:t>).</a:t>
            </a:r>
            <a:endParaRPr lang="en-US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Brown-Red in color, white streak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Mohs Hardness scale: 5 to 5.5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Small size (sand grains) - resistant to weathering</a:t>
            </a:r>
          </a:p>
          <a:p>
            <a:pPr lvl="1">
              <a:lnSpc>
                <a:spcPct val="150000"/>
              </a:lnSpc>
            </a:pPr>
            <a:r>
              <a:rPr lang="en-US">
                <a:cs typeface="Calibri" panose="020F0502020204030204"/>
              </a:rPr>
              <a:t>Isolated crystals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9737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8FB18-7220-421B-A553-B79AFEF3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Monazite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5EEF2-913A-43B7-BF4F-0AB040FAD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cs typeface="Calibri" panose="020F0502020204030204"/>
              </a:rPr>
              <a:t>Crystal system: Monoclinic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ea typeface="+mn-lt"/>
                <a:cs typeface="+mn-lt"/>
              </a:rPr>
              <a:t>Optical axis: Biaxial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ea typeface="+mn-lt"/>
                <a:cs typeface="+mn-lt"/>
              </a:rPr>
              <a:t>Vitreous luster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cs typeface="Calibri" panose="020F0502020204030204"/>
              </a:rPr>
              <a:t>Melting Point: 1900 to 2100 Celsius</a:t>
            </a:r>
            <a:endParaRPr lang="en-US" sz="26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ea typeface="+mn-lt"/>
                <a:cs typeface="+mn-lt"/>
              </a:rPr>
              <a:t>Specific gravity: 4.6 - 5.4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cs typeface="Calibri"/>
              </a:rPr>
              <a:t>High density</a:t>
            </a:r>
          </a:p>
          <a:p>
            <a:pPr>
              <a:lnSpc>
                <a:spcPct val="150000"/>
              </a:lnSpc>
            </a:pPr>
            <a:endParaRPr lang="en-US" sz="2200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sz="2200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sz="2200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18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E9EDF6-DCA0-4D36-B0AB-074E0A9E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Monazite Facts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57C21A-AD98-4474-91F1-0A2F929D8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Pleochroism is weak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Crystal habit: prismatic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Cleavage: conchoidal fracture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Contact twins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Mined for Thorium, Cerium, other Rare Earth material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8" name="Picture 8" descr="A picture containing piece, chocolate, cake, covered&#10;&#10;Description generated with very high confidence">
            <a:extLst>
              <a:ext uri="{FF2B5EF4-FFF2-40B4-BE49-F238E27FC236}">
                <a16:creationId xmlns:a16="http://schemas.microsoft.com/office/drawing/2014/main" xmlns="" id="{AD8EB1DE-74AB-4344-A83B-9962AE0D9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047" y="1229891"/>
            <a:ext cx="3357832" cy="393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0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588FC-3614-48F1-AB7B-2820BA7E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Monazite Facts Continued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8E2748-4233-4F06-8339-F11A4A61A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Discovered by Carl Auer von Welsbach in 1880s in Brazil</a:t>
            </a:r>
            <a:endParaRPr lang="en-US" dirty="0"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>
                <a:cs typeface="Calibri"/>
              </a:rPr>
              <a:t>India, Australia, South Africa, USA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Radioactive due to Thorium. Used for geochronology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Monazite group – monoclinic phosphate (PO</a:t>
            </a:r>
            <a:r>
              <a:rPr lang="en-US" baseline="-25000" dirty="0">
                <a:cs typeface="Calibri"/>
              </a:rPr>
              <a:t>4</a:t>
            </a:r>
            <a:r>
              <a:rPr lang="en-US" dirty="0">
                <a:cs typeface="Calibri"/>
              </a:rPr>
              <a:t>) and arsenate (AsO</a:t>
            </a:r>
            <a:r>
              <a:rPr lang="en-US" baseline="-25000" dirty="0">
                <a:cs typeface="Calibri"/>
              </a:rPr>
              <a:t>4</a:t>
            </a:r>
            <a:r>
              <a:rPr lang="en-US" baseline="30000" dirty="0">
                <a:cs typeface="Calibri"/>
              </a:rPr>
              <a:t>3-</a:t>
            </a:r>
            <a:r>
              <a:rPr lang="en-US" dirty="0">
                <a:cs typeface="Calibri"/>
              </a:rPr>
              <a:t>) minerals</a:t>
            </a:r>
            <a:endParaRPr lang="en-US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cs typeface="Calibri"/>
              </a:rPr>
              <a:t>At least 8 variations in Monazite group</a:t>
            </a:r>
          </a:p>
          <a:p>
            <a:pPr lvl="1">
              <a:lnSpc>
                <a:spcPct val="150000"/>
              </a:lnSpc>
            </a:pPr>
            <a:r>
              <a:rPr lang="en-US">
                <a:cs typeface="Calibri"/>
              </a:rPr>
              <a:t>Slightly varying formulas</a:t>
            </a:r>
          </a:p>
        </p:txBody>
      </p:sp>
    </p:spTree>
    <p:extLst>
      <p:ext uri="{BB962C8B-B14F-4D97-AF65-F5344CB8AC3E}">
        <p14:creationId xmlns:p14="http://schemas.microsoft.com/office/powerpoint/2010/main" val="283625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E773F-CC24-4C71-B086-5080EFFB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4E427E-5B10-49D3-94F6-887EC73F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  <a:hlinkClick r:id="rId2"/>
              </a:rPr>
              <a:t>https://geology.com/minerals/monazite.shtml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  <a:hlinkClick r:id="rId3"/>
              </a:rPr>
              <a:t>http://www.galleries.com/monazite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  <a:hlinkClick r:id="rId4"/>
              </a:rPr>
              <a:t>https://en.wikipedia.org/wiki/Monazite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  <a:hlinkClick r:id="rId5"/>
              </a:rPr>
              <a:t>http://www.science.smith.edu/geosciences/petrology/petrography/monazite/monazite.html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  <a:hlinkClick r:id="rId6"/>
              </a:rPr>
              <a:t>https://en.wikipedia.org/wiki/Monazite_geochronology</a:t>
            </a:r>
          </a:p>
          <a:p>
            <a:pPr>
              <a:lnSpc>
                <a:spcPct val="15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12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Monazite</vt:lpstr>
      <vt:lpstr>Monazite Background</vt:lpstr>
      <vt:lpstr>Monazite Facts</vt:lpstr>
      <vt:lpstr>Monazite Facts Continued</vt:lpstr>
      <vt:lpstr>Monazite Facts Continued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</dc:creator>
  <cp:lastModifiedBy>Nelson</cp:lastModifiedBy>
  <cp:revision>431</cp:revision>
  <dcterms:created xsi:type="dcterms:W3CDTF">2019-11-23T22:59:34Z</dcterms:created>
  <dcterms:modified xsi:type="dcterms:W3CDTF">2019-12-09T17:27:36Z</dcterms:modified>
</cp:coreProperties>
</file>