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1" d="100"/>
          <a:sy n="131" d="100"/>
        </p:scale>
        <p:origin x="-478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067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a90dc82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a90dc82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a90dc82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a90dc82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5b88c1ff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5b88c1ff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5a90dc82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5a90dc82c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a90dc82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a90dc82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at.org/min-52052.html" TargetMode="External"/><Relationship Id="rId3" Type="http://schemas.openxmlformats.org/officeDocument/2006/relationships/hyperlink" Target="https://www.mindat.org/min-35912.html" TargetMode="External"/><Relationship Id="rId7" Type="http://schemas.openxmlformats.org/officeDocument/2006/relationships/hyperlink" Target="https://www.mindat.org/min-29114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ndat.org/min-51474.html" TargetMode="External"/><Relationship Id="rId5" Type="http://schemas.openxmlformats.org/officeDocument/2006/relationships/hyperlink" Target="https://www.mindat.org/min-787.html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mindat.org/min-213.html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59625" y="36465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Rutile</a:t>
            </a:r>
            <a:r>
              <a:rPr lang="en">
                <a:solidFill>
                  <a:srgbClr val="FFFFFF"/>
                </a:solidFill>
              </a:rPr>
              <a:t>:  The Titanium Oxide Mineral TiO2</a:t>
            </a:r>
            <a:r>
              <a:rPr lang="en" baseline="-25000">
                <a:solidFill>
                  <a:srgbClr val="FFFFFF"/>
                </a:solidFill>
              </a:rPr>
              <a:t>      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253400" y="298975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Reese Matisko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7625"/>
            <a:ext cx="3203650" cy="26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425" y="2478875"/>
            <a:ext cx="3362575" cy="26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Properties</a:t>
            </a:r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1297500" y="8611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Color: Blood red, brownish yellow, yellow, greyish-black, black, brown, violet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Luster: Adamantine, Metallic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Hardness: 6-6.5 (Mohs)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Specific gravity: </a:t>
            </a:r>
            <a:r>
              <a:rPr lang="en" sz="1400">
                <a:solidFill>
                  <a:srgbClr val="FFFFFF"/>
                </a:solidFill>
              </a:rPr>
              <a:t>4.23 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Crystal System: Tetragonal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Crystal Habit: Acircular, Prismatic, Massive- Granular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Streak: Greyish-</a:t>
            </a:r>
            <a:r>
              <a:rPr lang="en-US" sz="1400" dirty="0">
                <a:solidFill>
                  <a:srgbClr val="FFFFFF"/>
                </a:solidFill>
              </a:rPr>
              <a:t>B</a:t>
            </a:r>
            <a:r>
              <a:rPr lang="en" sz="1400" dirty="0">
                <a:solidFill>
                  <a:srgbClr val="FFFFFF"/>
                </a:solidFill>
              </a:rPr>
              <a:t>lack, pale brown, light yellow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Tranpasicy: Transparent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Cleavage- Distinct/Good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Fracture: Irregular/ Uneven</a:t>
            </a: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00" y="0"/>
            <a:ext cx="1220600" cy="12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925" y="983362"/>
            <a:ext cx="1220575" cy="113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1913" y="1936150"/>
            <a:ext cx="1220600" cy="12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1913" y="2948225"/>
            <a:ext cx="1220575" cy="12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3400" y="3922900"/>
            <a:ext cx="1220600" cy="12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Properties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1297500" y="9507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Polymorph of: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Akaogiite</a:t>
            </a:r>
            <a:r>
              <a:rPr lang="en" sz="1400" dirty="0">
                <a:solidFill>
                  <a:srgbClr val="FFFFFF"/>
                </a:solidFill>
              </a:rPr>
              <a:t>, 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4"/>
              </a:rPr>
              <a:t>Anatase</a:t>
            </a:r>
            <a:r>
              <a:rPr lang="en" sz="1400" dirty="0">
                <a:solidFill>
                  <a:srgbClr val="FFFFFF"/>
                </a:solidFill>
              </a:rPr>
              <a:t>, 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5"/>
              </a:rPr>
              <a:t>Brookite</a:t>
            </a:r>
            <a:r>
              <a:rPr lang="en" sz="1400" dirty="0">
                <a:solidFill>
                  <a:srgbClr val="FFFFFF"/>
                </a:solidFill>
              </a:rPr>
              <a:t>, 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6"/>
              </a:rPr>
              <a:t>Riesite</a:t>
            </a:r>
            <a:r>
              <a:rPr lang="en" sz="1400" dirty="0">
                <a:solidFill>
                  <a:srgbClr val="FFFFFF"/>
                </a:solidFill>
              </a:rPr>
              <a:t>, 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7"/>
              </a:rPr>
              <a:t>TiO2 II</a:t>
            </a:r>
            <a:r>
              <a:rPr lang="en" sz="1400" dirty="0">
                <a:solidFill>
                  <a:srgbClr val="FFFFFF"/>
                </a:solidFill>
              </a:rPr>
              <a:t>, </a:t>
            </a:r>
            <a:r>
              <a:rPr lang="en" sz="1400" dirty="0">
                <a:solidFill>
                  <a:srgbClr val="FFFFFF"/>
                </a:solidFill>
                <a:uFill>
                  <a:noFill/>
                </a:uFill>
                <a:hlinkClick r:id="rId8"/>
              </a:rPr>
              <a:t>UM1991-08-O:Ti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Common impurities: Fe, Ta, Nb, Cr, V, Sn, W, Sb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 dirty="0">
                <a:solidFill>
                  <a:srgbClr val="FFFFFF"/>
                </a:solidFill>
              </a:rPr>
              <a:t>Class: Oxides, and Hydroxides</a:t>
            </a: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9775" y="2345600"/>
            <a:ext cx="2771726" cy="2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16351" y="2345600"/>
            <a:ext cx="2771724" cy="26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it located?</a:t>
            </a: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Rutile is located world wide, there are a few areas around the world where it is found in large quantities. These places include (highest to lowest)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Deutschland to Munich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East and west coasts as well as by michigan in  the U.S.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Many areas of china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Scattered throughout Australia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upper parts of South America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lower portion of Africa</a:t>
            </a:r>
            <a:endParaRPr sz="1400"/>
          </a:p>
          <a:p>
            <a:pPr marL="91440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facts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1174750" y="850800"/>
            <a:ext cx="6933050" cy="2803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Rutile has one of the highest refractive indices at visible wavelengths of any known crystal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When made into a fine powder which is a  white color, it can be used in paints, plastics, paper, foods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Rutiles acirular needles also present a phenomenon known as asterism (star- like concentration of refraction or reflection) which is generally a more valuable characteristic among crystals.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Rutile is also used as welding electrode covering as it is not that corrosive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name Rutile was given to this mineral back in the 1800 by a German scientist named Abraham Gottlob, and was previously known before as Red Schorl</a:t>
            </a:r>
            <a:endParaRPr dirty="0"/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" y="3562300"/>
            <a:ext cx="1502426" cy="13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“THE MINERAL RUTILE.” </a:t>
            </a:r>
            <a:r>
              <a:rPr lang="en" sz="1200" i="1" dirty="0">
                <a:solidFill>
                  <a:srgbClr val="FFFFFF"/>
                </a:solidFill>
              </a:rPr>
              <a:t>RUTILE (Titanium Oxide)</a:t>
            </a:r>
            <a:r>
              <a:rPr lang="en" sz="1200" dirty="0">
                <a:solidFill>
                  <a:srgbClr val="FFFFFF"/>
                </a:solidFill>
              </a:rPr>
              <a:t>, 1995, www.galleries.com/rutile.</a:t>
            </a:r>
            <a:endParaRPr sz="1200" dirty="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Minerals, Dakota Matrix. “Rutile Mineral Specimen For Sale.” </a:t>
            </a:r>
            <a:r>
              <a:rPr lang="en" sz="1200" i="1" dirty="0">
                <a:solidFill>
                  <a:srgbClr val="FFFFFF"/>
                </a:solidFill>
              </a:rPr>
              <a:t>Mineral Specimen For Sale</a:t>
            </a:r>
            <a:r>
              <a:rPr lang="en" sz="1200" dirty="0">
                <a:solidFill>
                  <a:srgbClr val="FFFFFF"/>
                </a:solidFill>
              </a:rPr>
              <a:t>, www.dakotamatrix.com/products/2621/rutile.</a:t>
            </a:r>
            <a:endParaRPr sz="1200" dirty="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“Rutile.” </a:t>
            </a:r>
            <a:r>
              <a:rPr lang="en" sz="1200" i="1" dirty="0">
                <a:solidFill>
                  <a:srgbClr val="FFFFFF"/>
                </a:solidFill>
              </a:rPr>
              <a:t>Rutile: Mineral Information, Data and Localities.</a:t>
            </a:r>
            <a:r>
              <a:rPr lang="en" sz="1200" dirty="0">
                <a:solidFill>
                  <a:srgbClr val="FFFFFF"/>
                </a:solidFill>
              </a:rPr>
              <a:t>, 2016, www.mindat.org/min-3486.html.</a:t>
            </a:r>
            <a:endParaRPr sz="1200" dirty="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“Rutile.” </a:t>
            </a:r>
            <a:r>
              <a:rPr lang="en" sz="1200" i="1" dirty="0">
                <a:solidFill>
                  <a:srgbClr val="FFFFFF"/>
                </a:solidFill>
              </a:rPr>
              <a:t>Wikipedia</a:t>
            </a:r>
            <a:r>
              <a:rPr lang="en" sz="1200" dirty="0">
                <a:solidFill>
                  <a:srgbClr val="FFFFFF"/>
                </a:solidFill>
              </a:rPr>
              <a:t>, Wikimedia Foundation, 8 Oct. 2019, en.wikipedia.org/wiki/Rutile#Uses_and_economic_importance.</a:t>
            </a: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P.S. Epstein didn't kill himself</a:t>
            </a: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39E4678FB0A45B15418568764E37F" ma:contentTypeVersion="11" ma:contentTypeDescription="Create a new document." ma:contentTypeScope="" ma:versionID="afdf752bf989dafaada51d461c75fbc8">
  <xsd:schema xmlns:xsd="http://www.w3.org/2001/XMLSchema" xmlns:xs="http://www.w3.org/2001/XMLSchema" xmlns:p="http://schemas.microsoft.com/office/2006/metadata/properties" xmlns:ns3="eafbd0a0-aadb-44d6-9c79-eaf3b3307ac5" xmlns:ns4="cf50ca37-004a-4d6b-b1e7-e89e24fc100f" targetNamespace="http://schemas.microsoft.com/office/2006/metadata/properties" ma:root="true" ma:fieldsID="51578e5d6f97310ed0aec14d0450f7e1" ns3:_="" ns4:_="">
    <xsd:import namespace="eafbd0a0-aadb-44d6-9c79-eaf3b3307ac5"/>
    <xsd:import namespace="cf50ca37-004a-4d6b-b1e7-e89e24fc10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bd0a0-aadb-44d6-9c79-eaf3b3307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0ca37-004a-4d6b-b1e7-e89e24fc1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16771-FA25-4F64-AD89-383CBCF156E6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eafbd0a0-aadb-44d6-9c79-eaf3b3307ac5"/>
    <ds:schemaRef ds:uri="http://purl.org/dc/elements/1.1/"/>
    <ds:schemaRef ds:uri="cf50ca37-004a-4d6b-b1e7-e89e24fc100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1BB216-773B-4674-B9FB-974EE717F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041FA-E8E2-43AA-AB47-C99DE560B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bd0a0-aadb-44d6-9c79-eaf3b3307ac5"/>
    <ds:schemaRef ds:uri="cf50ca37-004a-4d6b-b1e7-e89e24fc1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372</Words>
  <Application>Microsoft Office PowerPoint</Application>
  <PresentationFormat>On-screen Show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Lato</vt:lpstr>
      <vt:lpstr>Montserrat</vt:lpstr>
      <vt:lpstr>Focus</vt:lpstr>
      <vt:lpstr>Rutile:  The Titanium Oxide Mineral TiO2      </vt:lpstr>
      <vt:lpstr>Physical Properties</vt:lpstr>
      <vt:lpstr>Chemical Properties</vt:lpstr>
      <vt:lpstr>Where is it located?</vt:lpstr>
      <vt:lpstr>Interesting facts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Rutile:  The Titanium Oxide Mineral TiO2</dc:title>
  <dc:creator>reese</dc:creator>
  <cp:lastModifiedBy>Nelson</cp:lastModifiedBy>
  <cp:revision>9</cp:revision>
  <dcterms:modified xsi:type="dcterms:W3CDTF">2019-12-07T18:30:42Z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0x010100FE339E4678FB0A45B15418568764E37F</vt:lpwstr>
  </property>
</Properties>
</file>