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8"/>
  </p:notesMasterIdLst>
  <p:sldIdLst>
    <p:sldId id="256" r:id="rId5"/>
    <p:sldId id="258" r:id="rId6"/>
    <p:sldId id="260" r:id="rId7"/>
    <p:sldId id="259" r:id="rId8"/>
    <p:sldId id="262" r:id="rId9"/>
    <p:sldId id="270" r:id="rId10"/>
    <p:sldId id="269" r:id="rId11"/>
    <p:sldId id="268" r:id="rId12"/>
    <p:sldId id="261" r:id="rId13"/>
    <p:sldId id="266" r:id="rId14"/>
    <p:sldId id="265" r:id="rId15"/>
    <p:sldId id="263" r:id="rId16"/>
    <p:sldId id="25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4" d="100"/>
          <a:sy n="104" d="100"/>
        </p:scale>
        <p:origin x="-304" y="-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7D6A3-58FC-498D-8FCC-F158510A9658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DD3C7-09A3-4FAE-BEB8-19FEF1926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26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10C1-68D9-426D-AFF5-EDA5A83FE26A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1879-48A3-47A5-B5C8-C41471DFF8B2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C44A-C59B-49C4-9531-4190F8FAE95F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8E5E-DC47-4CBE-B1BE-E523592C43BA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A05-0A74-445A-9678-785271128EAB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A9B6-A8AD-4AF5-BB43-51E59DFE94B3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A368-3A61-4BEF-AE31-0F0140812D38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0FDF-F600-4B46-B231-29938188BEE7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A41-3024-4EAE-B64C-415ABA25C013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A42-1A45-4FB0-8BE1-C01D6544A525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B06A-C244-4D67-B7D6-73ED97A417CC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9DB-4E53-4561-B648-0C97F954A6ED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F65-68DA-4DE0-AA51-C1705F712F09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D61C-CB42-4521-A465-4F00F6373107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43F9-AF82-48DC-9EF3-0CBC98B23DF1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9E4A-1422-43DE-B397-8AA34503285C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9680-FDFB-4F63-A942-14E00CD81373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6C27C16-19D4-4027-9C62-B26B19FAF244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erals.net/mineral/uraninite.aspx" TargetMode="External"/><Relationship Id="rId2" Type="http://schemas.openxmlformats.org/officeDocument/2006/relationships/hyperlink" Target="https://www.britannica.com/science/uraninit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ebmineral.com/data/Uraninite.shtml#.Xe5b_-hKhPa" TargetMode="External"/><Relationship Id="rId5" Type="http://schemas.openxmlformats.org/officeDocument/2006/relationships/hyperlink" Target="https://geology.com/minerals/uraninite.shtml" TargetMode="External"/><Relationship Id="rId4" Type="http://schemas.openxmlformats.org/officeDocument/2006/relationships/hyperlink" Target="https://www.mindat.org/min-4102.html#autoanchor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A4322390-8B58-46BE-88EB-D9FD30C0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29227B-4703-4DAD-A51E-EBA7FE3BC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365" t="23391" r="47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42F1FE-7C96-4161-95B9-B9C1C5193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3307975"/>
            <a:ext cx="8825658" cy="14694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Uraninite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8525207-C54B-46FA-899C-064FCA594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Christopher McCauliff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885E190-58DD-42DD-A4A8-401E15C92A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90DACA-7EE1-4A0B-9586-8492CD960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658" y="1775043"/>
            <a:ext cx="4941045" cy="371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90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245B7D-6098-4296-959B-4CE9E0684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2" t="11018" r="3852" b="10345"/>
          <a:stretch/>
        </p:blipFill>
        <p:spPr>
          <a:xfrm>
            <a:off x="0" y="-1"/>
            <a:ext cx="12192000" cy="6855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351122-19C1-4F06-85CB-BFB3B68A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183" y="1352653"/>
            <a:ext cx="5108524" cy="1400530"/>
          </a:xfrm>
        </p:spPr>
        <p:txBody>
          <a:bodyPr/>
          <a:lstStyle/>
          <a:p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Healing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866CFE-C228-4D8A-933E-2483549E1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2" y="3127219"/>
            <a:ext cx="4715434" cy="131030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None</a:t>
            </a:r>
          </a:p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Radiation Poisoning</a:t>
            </a:r>
          </a:p>
        </p:txBody>
      </p:sp>
    </p:spTree>
    <p:extLst>
      <p:ext uri="{BB962C8B-B14F-4D97-AF65-F5344CB8AC3E}">
        <p14:creationId xmlns:p14="http://schemas.microsoft.com/office/powerpoint/2010/main" val="150153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A13E4F-EBE7-4B44-AB83-68233FD7A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en-US" sz="3900" dirty="0"/>
              <a:t>Global Locations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26E2FAE-FA60-497B-B2CB-7702C6FF3A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6DBF2D-5909-4857-8BFB-FBB4A484D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Canada: </a:t>
            </a:r>
            <a:r>
              <a:rPr lang="en-US" dirty="0"/>
              <a:t>Saskatchewan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China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Central &amp; Eastern Europe: </a:t>
            </a:r>
            <a:r>
              <a:rPr lang="en-US" dirty="0"/>
              <a:t>Czech Republic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United States: </a:t>
            </a:r>
            <a:r>
              <a:rPr lang="en-US" dirty="0"/>
              <a:t>Utah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Democratic Republic of the Congo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Northern and Southern Africa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DE299D-C094-4094-98C7-B947D92ED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9" b="5444"/>
          <a:stretch/>
        </p:blipFill>
        <p:spPr>
          <a:xfrm>
            <a:off x="4057197" y="1255059"/>
            <a:ext cx="8014567" cy="47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95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B722A6-266A-47FA-BE5C-0EDE3FA9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5038050"/>
            <a:ext cx="2612691" cy="11798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F2004F-8EB7-475A-8490-96E403CEC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012" y="4788508"/>
            <a:ext cx="6526213" cy="18218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buClr>
                <a:srgbClr val="1E5155">
                  <a:lumMod val="40000"/>
                  <a:lumOff val="60000"/>
                </a:srgbClr>
              </a:buClr>
            </a:pPr>
            <a:r>
              <a:rPr lang="en-US" dirty="0">
                <a:solidFill>
                  <a:prstClr val="white"/>
                </a:solidFill>
              </a:rPr>
              <a:t>Major uranium ore</a:t>
            </a:r>
          </a:p>
          <a:p>
            <a:pPr lvl="1">
              <a:buClr>
                <a:srgbClr val="1E5155">
                  <a:lumMod val="40000"/>
                  <a:lumOff val="60000"/>
                </a:srgbClr>
              </a:buClr>
            </a:pPr>
            <a:r>
              <a:rPr lang="en-US" dirty="0">
                <a:solidFill>
                  <a:prstClr val="white"/>
                </a:solidFill>
              </a:rPr>
              <a:t>Processed into nuclear fuel</a:t>
            </a:r>
          </a:p>
          <a:p>
            <a:pPr lvl="1">
              <a:buClr>
                <a:srgbClr val="1E5155">
                  <a:lumMod val="40000"/>
                  <a:lumOff val="60000"/>
                </a:srgbClr>
              </a:buClr>
            </a:pPr>
            <a:r>
              <a:rPr lang="en-US" dirty="0">
                <a:solidFill>
                  <a:prstClr val="white"/>
                </a:solidFill>
              </a:rPr>
              <a:t>Impurities in mineral must be removed</a:t>
            </a:r>
          </a:p>
          <a:p>
            <a:pPr lvl="1">
              <a:buClr>
                <a:srgbClr val="1E5155">
                  <a:lumMod val="40000"/>
                  <a:lumOff val="60000"/>
                </a:srgbClr>
              </a:buClr>
            </a:pPr>
            <a:r>
              <a:rPr lang="en-US" dirty="0">
                <a:solidFill>
                  <a:prstClr val="white"/>
                </a:solidFill>
              </a:rPr>
              <a:t>Fuel rods composed of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UO</a:t>
            </a:r>
            <a:r>
              <a:rPr lang="en-US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lvl="1">
              <a:buClr>
                <a:srgbClr val="1E5155">
                  <a:lumMod val="40000"/>
                  <a:lumOff val="60000"/>
                </a:srgbClr>
              </a:buClr>
            </a:pPr>
            <a:endParaRPr lang="en-US" dirty="0">
              <a:solidFill>
                <a:prstClr val="white"/>
              </a:solidFill>
            </a:endParaRPr>
          </a:p>
          <a:p>
            <a:pPr lvl="1">
              <a:buClr>
                <a:srgbClr val="1E5155">
                  <a:lumMod val="40000"/>
                  <a:lumOff val="60000"/>
                </a:srgbClr>
              </a:buClr>
            </a:pPr>
            <a:endParaRPr lang="en-US" dirty="0">
              <a:solidFill>
                <a:prstClr val="white"/>
              </a:solidFill>
            </a:endParaRPr>
          </a:p>
          <a:p>
            <a:pPr lvl="1">
              <a:buClr>
                <a:srgbClr val="1E5155">
                  <a:lumMod val="40000"/>
                  <a:lumOff val="60000"/>
                </a:srgbClr>
              </a:buClr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0AF091-52CD-4805-93C5-B4BD15873B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201" r="-1" b="-1"/>
          <a:stretch/>
        </p:blipFill>
        <p:spPr>
          <a:xfrm>
            <a:off x="635458" y="640080"/>
            <a:ext cx="9186063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5028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xmlns="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2F7E335-851A-4CAE-B09F-E657819D46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Works Cited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306CA3-6DEF-488C-BE17-C3FF02982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587999"/>
            <a:ext cx="9334500" cy="40699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Editors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Encyclopaedia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Britannica. (2018, January 24). Uraninite | mineral. Retrieved December 7, 2019, from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https://www.britannica.com/science/uraninite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Uraninite: The uranium mineral Uraninite. (n.d.). Retrieved December 9, 2019, from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https://www.minerals.net/mineral/uraninite.aspx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Mindat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(n.d.).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Mindat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Uraninite. Retrieved December 7, 2019, from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https://www.mindat.org/min-4102.html#autoanchor5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King, H. (n.d.). Uraninite: A radioactive mineral and ore of uranium. Retrieved December 9, 2019, from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https://geology.com/minerals/uraninite.shtml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Barthelmy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J. (n.d.). Uraninite Mineral Data. Retrieved December 7, 2019, from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http://www.webmineral.com/data/Uraninite.shtml#.Xe5b_-hKhPa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81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459D1-E7BD-4653-A678-9B439628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6678053" cy="1400530"/>
          </a:xfrm>
        </p:spPr>
        <p:txBody>
          <a:bodyPr/>
          <a:lstStyle/>
          <a:p>
            <a:r>
              <a:rPr lang="en-US" dirty="0"/>
              <a:t>Chemical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1945E1-7806-4D4C-93CD-79C767893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935" y="1152983"/>
            <a:ext cx="3348784" cy="538162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Oxide Mineral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UO</a:t>
            </a:r>
            <a:r>
              <a:rPr lang="en-US" sz="48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also contain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28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Argon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Cerium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Helium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Radium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Yttrium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B269C-DD88-4468-A8B7-10E725B0A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34" t="7407" r="26016" b="2623"/>
          <a:stretch/>
        </p:blipFill>
        <p:spPr>
          <a:xfrm>
            <a:off x="5631516" y="1191083"/>
            <a:ext cx="53340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00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42BE46-D44A-4A68-AA8A-CB4F41A9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38" y="452718"/>
            <a:ext cx="3305195" cy="1400530"/>
          </a:xfrm>
        </p:spPr>
        <p:txBody>
          <a:bodyPr>
            <a:normAutofit/>
          </a:bodyPr>
          <a:lstStyle/>
          <a:p>
            <a:r>
              <a:rPr lang="en-US"/>
              <a:t>Forms &amp; Crystals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8DCFB8-4E27-4DC3-B5B0-37E15DA48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58" r="16632"/>
          <a:stretch/>
        </p:blipFill>
        <p:spPr>
          <a:xfrm>
            <a:off x="20" y="10"/>
            <a:ext cx="3049980" cy="3428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29273C-1CCA-4FBB-A4CB-ECDC94BCF2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58" r="16709"/>
          <a:stretch/>
        </p:blipFill>
        <p:spPr>
          <a:xfrm>
            <a:off x="3050000" y="10"/>
            <a:ext cx="3050000" cy="342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ECACB6-CA40-4BAC-81EB-833284C2AB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84" r="18006"/>
          <a:stretch/>
        </p:blipFill>
        <p:spPr>
          <a:xfrm>
            <a:off x="20" y="3429000"/>
            <a:ext cx="304998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88F30A-F916-437C-81D9-6CB2E3598F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99" r="10690"/>
          <a:stretch/>
        </p:blipFill>
        <p:spPr>
          <a:xfrm>
            <a:off x="3050000" y="3429000"/>
            <a:ext cx="3050000" cy="3429000"/>
          </a:xfrm>
          <a:prstGeom prst="rect">
            <a:avLst/>
          </a:prstGeom>
        </p:spPr>
      </p:pic>
      <p:cxnSp>
        <p:nvCxnSpPr>
          <p:cNvPr id="44" name="Straight Connector 37">
            <a:extLst>
              <a:ext uri="{FF2B5EF4-FFF2-40B4-BE49-F238E27FC236}">
                <a16:creationId xmlns:a16="http://schemas.microsoft.com/office/drawing/2014/main" xmlns="" id="{76B47EB5-BB7A-46C1-BB37-7D0CA9E50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5000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9">
            <a:extLst>
              <a:ext uri="{FF2B5EF4-FFF2-40B4-BE49-F238E27FC236}">
                <a16:creationId xmlns:a16="http://schemas.microsoft.com/office/drawing/2014/main" xmlns="" id="{B754FF5E-3434-4FAC-BB0D-7B6BA5ECB2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3429000"/>
            <a:ext cx="61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E6D944-50BE-44DB-8B3D-82BBCC002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325" y="1848767"/>
            <a:ext cx="5572125" cy="4643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Well formed crystals are uncommon</a:t>
            </a:r>
          </a:p>
          <a:p>
            <a:r>
              <a:rPr lang="en-US" sz="2400" dirty="0"/>
              <a:t>Botryoidal</a:t>
            </a:r>
          </a:p>
          <a:p>
            <a:r>
              <a:rPr lang="en-US" sz="2400" dirty="0"/>
              <a:t>Octahedral</a:t>
            </a:r>
          </a:p>
          <a:p>
            <a:r>
              <a:rPr lang="en-US" sz="2400" dirty="0"/>
              <a:t>Cubic</a:t>
            </a:r>
          </a:p>
          <a:p>
            <a:r>
              <a:rPr lang="en-US" sz="2400" dirty="0"/>
              <a:t>Dodecahedral</a:t>
            </a:r>
          </a:p>
          <a:p>
            <a:pPr marL="0" indent="0">
              <a:buNone/>
            </a:pPr>
            <a:r>
              <a:rPr lang="en-US" sz="2400" dirty="0"/>
              <a:t>Can also be:</a:t>
            </a:r>
          </a:p>
          <a:p>
            <a:pPr lvl="1"/>
            <a:r>
              <a:rPr lang="en-US" sz="2400" dirty="0"/>
              <a:t>Massive</a:t>
            </a:r>
          </a:p>
          <a:p>
            <a:pPr lvl="1"/>
            <a:r>
              <a:rPr lang="en-US" sz="2400" dirty="0"/>
              <a:t>granular</a:t>
            </a:r>
          </a:p>
          <a:p>
            <a:pPr lvl="1"/>
            <a:r>
              <a:rPr lang="en-US" sz="2400" dirty="0"/>
              <a:t>dendritic</a:t>
            </a:r>
          </a:p>
        </p:txBody>
      </p:sp>
    </p:spTree>
    <p:extLst>
      <p:ext uri="{BB962C8B-B14F-4D97-AF65-F5344CB8AC3E}">
        <p14:creationId xmlns:p14="http://schemas.microsoft.com/office/powerpoint/2010/main" val="2020823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4AAD3FD-83A5-4B89-9F8F-01B887086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2B65E2-F4F5-4CD2-A6A8-77D42FFE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Properties</a:t>
            </a:r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xmlns="" id="{61752F1D-FC0F-4103-9584-630E643CCD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xmlns="" id="{70151CB7-E7DE-4917-B831-01DF9CE013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273508-E10E-48C3-80C7-194BCA819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92" y="1378478"/>
            <a:ext cx="5449889" cy="4101041"/>
          </a:xfrm>
          <a:prstGeom prst="rect">
            <a:avLst/>
          </a:prstGeom>
          <a:effectLst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92A1116-1C84-41DF-B803-1F7B0883EC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BDD60223-9E33-480F-BD31-D2E90F29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55" y="1536288"/>
            <a:ext cx="4166509" cy="495415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EBEBEB"/>
                </a:solidFill>
              </a:rPr>
              <a:t>Color:</a:t>
            </a:r>
            <a:r>
              <a:rPr lang="en-US" sz="2400" dirty="0">
                <a:solidFill>
                  <a:srgbClr val="EBEBEB"/>
                </a:solidFill>
              </a:rPr>
              <a:t> Gray or black, may also be green or brown</a:t>
            </a:r>
          </a:p>
          <a:p>
            <a:r>
              <a:rPr lang="en-US" sz="2400" b="1" dirty="0">
                <a:solidFill>
                  <a:srgbClr val="EBEBEB"/>
                </a:solidFill>
              </a:rPr>
              <a:t>Streak:</a:t>
            </a:r>
            <a:r>
              <a:rPr lang="en-US" sz="2400" dirty="0">
                <a:solidFill>
                  <a:srgbClr val="EBEBEB"/>
                </a:solidFill>
              </a:rPr>
              <a:t> Black or gray, brown or green tones</a:t>
            </a:r>
          </a:p>
          <a:p>
            <a:r>
              <a:rPr lang="en-US" sz="2400" b="1" dirty="0">
                <a:solidFill>
                  <a:srgbClr val="EBEBEB"/>
                </a:solidFill>
              </a:rPr>
              <a:t>Luster:</a:t>
            </a:r>
            <a:r>
              <a:rPr lang="en-US" sz="2400" dirty="0">
                <a:solidFill>
                  <a:srgbClr val="EBEBEB"/>
                </a:solidFill>
              </a:rPr>
              <a:t> Submetallic</a:t>
            </a:r>
          </a:p>
          <a:p>
            <a:r>
              <a:rPr lang="en-US" sz="2400" b="1" dirty="0">
                <a:solidFill>
                  <a:srgbClr val="EBEBEB"/>
                </a:solidFill>
              </a:rPr>
              <a:t>Cleavage:</a:t>
            </a:r>
            <a:r>
              <a:rPr lang="en-US" sz="2400" dirty="0">
                <a:solidFill>
                  <a:srgbClr val="EBEBEB"/>
                </a:solidFill>
              </a:rPr>
              <a:t> Indistinct</a:t>
            </a:r>
          </a:p>
          <a:p>
            <a:r>
              <a:rPr lang="en-US" sz="2400" b="1" dirty="0">
                <a:solidFill>
                  <a:srgbClr val="EBEBEB"/>
                </a:solidFill>
              </a:rPr>
              <a:t>Hardness:</a:t>
            </a:r>
            <a:r>
              <a:rPr lang="en-US" sz="2400" dirty="0">
                <a:solidFill>
                  <a:srgbClr val="EBEBEB"/>
                </a:solidFill>
              </a:rPr>
              <a:t> 5-6</a:t>
            </a:r>
          </a:p>
          <a:p>
            <a:r>
              <a:rPr lang="en-US" sz="2400" b="1" dirty="0">
                <a:solidFill>
                  <a:srgbClr val="EBEBEB"/>
                </a:solidFill>
              </a:rPr>
              <a:t>Crystal System: </a:t>
            </a:r>
            <a:r>
              <a:rPr lang="en-US" sz="2400" dirty="0">
                <a:solidFill>
                  <a:srgbClr val="EBEBEB"/>
                </a:solidFill>
              </a:rPr>
              <a:t>Isometric</a:t>
            </a:r>
          </a:p>
          <a:p>
            <a:endParaRPr lang="en-US" sz="2400" dirty="0">
              <a:solidFill>
                <a:srgbClr val="EBEBEB"/>
              </a:solidFill>
            </a:endParaRPr>
          </a:p>
          <a:p>
            <a:endParaRPr lang="en-US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44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624711-B9F2-490C-8CD8-BD910F3D0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7B4AD8-F6BD-47D2-985B-335B2D6E5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540" y="1481418"/>
            <a:ext cx="5565495" cy="4758017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Specific Gravity: </a:t>
            </a:r>
            <a:r>
              <a:rPr lang="en-US" sz="2800" dirty="0"/>
              <a:t>6.5 -11</a:t>
            </a:r>
          </a:p>
          <a:p>
            <a:r>
              <a:rPr lang="en-US" sz="2800" b="1" dirty="0"/>
              <a:t>Fracture: </a:t>
            </a:r>
            <a:r>
              <a:rPr lang="en-US" sz="2800" dirty="0"/>
              <a:t>Conchoidal</a:t>
            </a:r>
          </a:p>
          <a:p>
            <a:r>
              <a:rPr lang="en-US" sz="2800" b="1" dirty="0"/>
              <a:t>Crystal System: </a:t>
            </a:r>
            <a:r>
              <a:rPr lang="en-US" sz="2800" dirty="0"/>
              <a:t>Isometric</a:t>
            </a:r>
          </a:p>
          <a:p>
            <a:r>
              <a:rPr lang="en-US" sz="2800" b="1" dirty="0"/>
              <a:t>Identification: </a:t>
            </a:r>
            <a:endParaRPr lang="en-US" sz="2800" dirty="0"/>
          </a:p>
          <a:p>
            <a:pPr lvl="1"/>
            <a:r>
              <a:rPr lang="en-US" sz="2800" dirty="0"/>
              <a:t>Highly Radioactive</a:t>
            </a:r>
          </a:p>
          <a:p>
            <a:pPr lvl="1"/>
            <a:r>
              <a:rPr lang="en-US" sz="2800" dirty="0"/>
              <a:t>Found in igneous and metamorphic rocks</a:t>
            </a:r>
          </a:p>
          <a:p>
            <a:pPr lvl="1"/>
            <a:r>
              <a:rPr lang="en-US" sz="2800" dirty="0"/>
              <a:t>Very Dense</a:t>
            </a:r>
          </a:p>
          <a:p>
            <a:pPr lvl="1"/>
            <a:r>
              <a:rPr lang="en-US" sz="2800" dirty="0"/>
              <a:t>Crystal Habits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1042A6-DFF3-42C9-8E39-0E5F3134C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43" y="1767522"/>
            <a:ext cx="5209429" cy="39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19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8A3C342-1D03-412F-8DD3-BF519E8E0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30F8B6-87D3-452E-A4BD-D317B7B2B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 dirty="0"/>
              <a:t>Optical data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xmlns="" id="{81CC9B02-E087-4350-AEBD-2C3CF001AF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F72D9F-FAE8-44D3-AD50-7CE2BBD49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4" r="27370" b="2"/>
          <a:stretch/>
        </p:blipFill>
        <p:spPr>
          <a:xfrm>
            <a:off x="3" y="10"/>
            <a:ext cx="4973099" cy="6857991"/>
          </a:xfrm>
          <a:custGeom>
            <a:avLst/>
            <a:gdLst>
              <a:gd name="connsiteX0" fmla="*/ 3628384 w 4973099"/>
              <a:gd name="connsiteY0" fmla="*/ 0 h 6858001"/>
              <a:gd name="connsiteX1" fmla="*/ 4971922 w 4973099"/>
              <a:gd name="connsiteY1" fmla="*/ 0 h 6858001"/>
              <a:gd name="connsiteX2" fmla="*/ 4946877 w 4973099"/>
              <a:gd name="connsiteY2" fmla="*/ 155677 h 6858001"/>
              <a:gd name="connsiteX3" fmla="*/ 4923008 w 4973099"/>
              <a:gd name="connsiteY3" fmla="*/ 310668 h 6858001"/>
              <a:gd name="connsiteX4" fmla="*/ 4899644 w 4973099"/>
              <a:gd name="connsiteY4" fmla="*/ 466344 h 6858001"/>
              <a:gd name="connsiteX5" fmla="*/ 4879641 w 4973099"/>
              <a:gd name="connsiteY5" fmla="*/ 622707 h 6858001"/>
              <a:gd name="connsiteX6" fmla="*/ 4859470 w 4973099"/>
              <a:gd name="connsiteY6" fmla="*/ 778383 h 6858001"/>
              <a:gd name="connsiteX7" fmla="*/ 4840644 w 4973099"/>
              <a:gd name="connsiteY7" fmla="*/ 934746 h 6858001"/>
              <a:gd name="connsiteX8" fmla="*/ 4824508 w 4973099"/>
              <a:gd name="connsiteY8" fmla="*/ 1089051 h 6858001"/>
              <a:gd name="connsiteX9" fmla="*/ 4809212 w 4973099"/>
              <a:gd name="connsiteY9" fmla="*/ 1245413 h 6858001"/>
              <a:gd name="connsiteX10" fmla="*/ 4795260 w 4973099"/>
              <a:gd name="connsiteY10" fmla="*/ 1401090 h 6858001"/>
              <a:gd name="connsiteX11" fmla="*/ 4783158 w 4973099"/>
              <a:gd name="connsiteY11" fmla="*/ 1554023 h 6858001"/>
              <a:gd name="connsiteX12" fmla="*/ 4771055 w 4973099"/>
              <a:gd name="connsiteY12" fmla="*/ 1709014 h 6858001"/>
              <a:gd name="connsiteX13" fmla="*/ 4760970 w 4973099"/>
              <a:gd name="connsiteY13" fmla="*/ 1861947 h 6858001"/>
              <a:gd name="connsiteX14" fmla="*/ 4753070 w 4973099"/>
              <a:gd name="connsiteY14" fmla="*/ 2014881 h 6858001"/>
              <a:gd name="connsiteX15" fmla="*/ 4744833 w 4973099"/>
              <a:gd name="connsiteY15" fmla="*/ 2167128 h 6858001"/>
              <a:gd name="connsiteX16" fmla="*/ 4737942 w 4973099"/>
              <a:gd name="connsiteY16" fmla="*/ 2318004 h 6858001"/>
              <a:gd name="connsiteX17" fmla="*/ 4733067 w 4973099"/>
              <a:gd name="connsiteY17" fmla="*/ 2467509 h 6858001"/>
              <a:gd name="connsiteX18" fmla="*/ 4728865 w 4973099"/>
              <a:gd name="connsiteY18" fmla="*/ 2617013 h 6858001"/>
              <a:gd name="connsiteX19" fmla="*/ 4724831 w 4973099"/>
              <a:gd name="connsiteY19" fmla="*/ 2765146 h 6858001"/>
              <a:gd name="connsiteX20" fmla="*/ 4722982 w 4973099"/>
              <a:gd name="connsiteY20" fmla="*/ 2911221 h 6858001"/>
              <a:gd name="connsiteX21" fmla="*/ 4720965 w 4973099"/>
              <a:gd name="connsiteY21" fmla="*/ 3057297 h 6858001"/>
              <a:gd name="connsiteX22" fmla="*/ 4719956 w 4973099"/>
              <a:gd name="connsiteY22" fmla="*/ 3201315 h 6858001"/>
              <a:gd name="connsiteX23" fmla="*/ 4720965 w 4973099"/>
              <a:gd name="connsiteY23" fmla="*/ 3343961 h 6858001"/>
              <a:gd name="connsiteX24" fmla="*/ 4720965 w 4973099"/>
              <a:gd name="connsiteY24" fmla="*/ 3485236 h 6858001"/>
              <a:gd name="connsiteX25" fmla="*/ 4722982 w 4973099"/>
              <a:gd name="connsiteY25" fmla="*/ 3625139 h 6858001"/>
              <a:gd name="connsiteX26" fmla="*/ 4726007 w 4973099"/>
              <a:gd name="connsiteY26" fmla="*/ 3762299 h 6858001"/>
              <a:gd name="connsiteX27" fmla="*/ 4728865 w 4973099"/>
              <a:gd name="connsiteY27" fmla="*/ 3898087 h 6858001"/>
              <a:gd name="connsiteX28" fmla="*/ 4732059 w 4973099"/>
              <a:gd name="connsiteY28" fmla="*/ 4031133 h 6858001"/>
              <a:gd name="connsiteX29" fmla="*/ 4736933 w 4973099"/>
              <a:gd name="connsiteY29" fmla="*/ 4163492 h 6858001"/>
              <a:gd name="connsiteX30" fmla="*/ 4742144 w 4973099"/>
              <a:gd name="connsiteY30" fmla="*/ 4293793 h 6858001"/>
              <a:gd name="connsiteX31" fmla="*/ 4746850 w 4973099"/>
              <a:gd name="connsiteY31" fmla="*/ 4421352 h 6858001"/>
              <a:gd name="connsiteX32" fmla="*/ 4760130 w 4973099"/>
              <a:gd name="connsiteY32" fmla="*/ 4670298 h 6858001"/>
              <a:gd name="connsiteX33" fmla="*/ 4774249 w 4973099"/>
              <a:gd name="connsiteY33" fmla="*/ 4908956 h 6858001"/>
              <a:gd name="connsiteX34" fmla="*/ 4789041 w 4973099"/>
              <a:gd name="connsiteY34" fmla="*/ 5138013 h 6858001"/>
              <a:gd name="connsiteX35" fmla="*/ 4805346 w 4973099"/>
              <a:gd name="connsiteY35" fmla="*/ 5354726 h 6858001"/>
              <a:gd name="connsiteX36" fmla="*/ 4822323 w 4973099"/>
              <a:gd name="connsiteY36" fmla="*/ 5561838 h 6858001"/>
              <a:gd name="connsiteX37" fmla="*/ 4840644 w 4973099"/>
              <a:gd name="connsiteY37" fmla="*/ 5753862 h 6858001"/>
              <a:gd name="connsiteX38" fmla="*/ 4858630 w 4973099"/>
              <a:gd name="connsiteY38" fmla="*/ 5934227 h 6858001"/>
              <a:gd name="connsiteX39" fmla="*/ 4876615 w 4973099"/>
              <a:gd name="connsiteY39" fmla="*/ 6100191 h 6858001"/>
              <a:gd name="connsiteX40" fmla="*/ 4893592 w 4973099"/>
              <a:gd name="connsiteY40" fmla="*/ 6252438 h 6858001"/>
              <a:gd name="connsiteX41" fmla="*/ 4909729 w 4973099"/>
              <a:gd name="connsiteY41" fmla="*/ 6387541 h 6858001"/>
              <a:gd name="connsiteX42" fmla="*/ 4925025 w 4973099"/>
              <a:gd name="connsiteY42" fmla="*/ 6509613 h 6858001"/>
              <a:gd name="connsiteX43" fmla="*/ 4937800 w 4973099"/>
              <a:gd name="connsiteY43" fmla="*/ 6612483 h 6858001"/>
              <a:gd name="connsiteX44" fmla="*/ 4949902 w 4973099"/>
              <a:gd name="connsiteY44" fmla="*/ 6698894 h 6858001"/>
              <a:gd name="connsiteX45" fmla="*/ 4967216 w 4973099"/>
              <a:gd name="connsiteY45" fmla="*/ 6817538 h 6858001"/>
              <a:gd name="connsiteX46" fmla="*/ 4973099 w 4973099"/>
              <a:gd name="connsiteY46" fmla="*/ 6858000 h 6858001"/>
              <a:gd name="connsiteX47" fmla="*/ 4075210 w 4973099"/>
              <a:gd name="connsiteY47" fmla="*/ 6858000 h 6858001"/>
              <a:gd name="connsiteX48" fmla="*/ 4075210 w 4973099"/>
              <a:gd name="connsiteY48" fmla="*/ 6858001 h 6858001"/>
              <a:gd name="connsiteX49" fmla="*/ 0 w 4973099"/>
              <a:gd name="connsiteY49" fmla="*/ 6858001 h 6858001"/>
              <a:gd name="connsiteX50" fmla="*/ 0 w 4973099"/>
              <a:gd name="connsiteY50" fmla="*/ 1 h 6858001"/>
              <a:gd name="connsiteX51" fmla="*/ 3628384 w 4973099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6F18ACE-6E82-4ADC-8A2F-A1771B309B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A4054B-629A-4C2E-BA26-37E93853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5717298" cy="4195481"/>
          </a:xfrm>
        </p:spPr>
        <p:txBody>
          <a:bodyPr>
            <a:normAutofit/>
          </a:bodyPr>
          <a:lstStyle/>
          <a:p>
            <a:r>
              <a:rPr lang="en-US" sz="2400" dirty="0"/>
              <a:t>Isotropic</a:t>
            </a:r>
          </a:p>
          <a:p>
            <a:r>
              <a:rPr lang="en-US" sz="2400" dirty="0"/>
              <a:t>Nearly Opaque</a:t>
            </a:r>
          </a:p>
          <a:p>
            <a:r>
              <a:rPr lang="en-US" sz="2400" dirty="0"/>
              <a:t>Color in reflected light: Light grey</a:t>
            </a:r>
          </a:p>
          <a:p>
            <a:r>
              <a:rPr lang="en-US" sz="2400" dirty="0"/>
              <a:t>Internal reflection: Dark Brown</a:t>
            </a:r>
          </a:p>
          <a:p>
            <a:r>
              <a:rPr lang="en-US" sz="2400" dirty="0"/>
              <a:t>X-Ray Diffraction by intensity: 3.157 (100), 1.934 (49), 2.735 (48)</a:t>
            </a:r>
          </a:p>
        </p:txBody>
      </p:sp>
    </p:spTree>
    <p:extLst>
      <p:ext uri="{BB962C8B-B14F-4D97-AF65-F5344CB8AC3E}">
        <p14:creationId xmlns:p14="http://schemas.microsoft.com/office/powerpoint/2010/main" val="2168561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8A3C342-1D03-412F-8DD3-BF519E8E0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B65D5-7E93-40C4-9EFD-4DD8DA7A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 dirty="0"/>
              <a:t>Geological Occurrences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xmlns="" id="{81CC9B02-E087-4350-AEBD-2C3CF001AF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F49D70-2782-4733-A21C-0F52F5EF9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27" r="16160"/>
          <a:stretch/>
        </p:blipFill>
        <p:spPr>
          <a:xfrm>
            <a:off x="3" y="10"/>
            <a:ext cx="4973099" cy="6857991"/>
          </a:xfrm>
          <a:custGeom>
            <a:avLst/>
            <a:gdLst>
              <a:gd name="connsiteX0" fmla="*/ 3628384 w 4973099"/>
              <a:gd name="connsiteY0" fmla="*/ 0 h 6858001"/>
              <a:gd name="connsiteX1" fmla="*/ 4971922 w 4973099"/>
              <a:gd name="connsiteY1" fmla="*/ 0 h 6858001"/>
              <a:gd name="connsiteX2" fmla="*/ 4946877 w 4973099"/>
              <a:gd name="connsiteY2" fmla="*/ 155677 h 6858001"/>
              <a:gd name="connsiteX3" fmla="*/ 4923008 w 4973099"/>
              <a:gd name="connsiteY3" fmla="*/ 310668 h 6858001"/>
              <a:gd name="connsiteX4" fmla="*/ 4899644 w 4973099"/>
              <a:gd name="connsiteY4" fmla="*/ 466344 h 6858001"/>
              <a:gd name="connsiteX5" fmla="*/ 4879641 w 4973099"/>
              <a:gd name="connsiteY5" fmla="*/ 622707 h 6858001"/>
              <a:gd name="connsiteX6" fmla="*/ 4859470 w 4973099"/>
              <a:gd name="connsiteY6" fmla="*/ 778383 h 6858001"/>
              <a:gd name="connsiteX7" fmla="*/ 4840644 w 4973099"/>
              <a:gd name="connsiteY7" fmla="*/ 934746 h 6858001"/>
              <a:gd name="connsiteX8" fmla="*/ 4824508 w 4973099"/>
              <a:gd name="connsiteY8" fmla="*/ 1089051 h 6858001"/>
              <a:gd name="connsiteX9" fmla="*/ 4809212 w 4973099"/>
              <a:gd name="connsiteY9" fmla="*/ 1245413 h 6858001"/>
              <a:gd name="connsiteX10" fmla="*/ 4795260 w 4973099"/>
              <a:gd name="connsiteY10" fmla="*/ 1401090 h 6858001"/>
              <a:gd name="connsiteX11" fmla="*/ 4783158 w 4973099"/>
              <a:gd name="connsiteY11" fmla="*/ 1554023 h 6858001"/>
              <a:gd name="connsiteX12" fmla="*/ 4771055 w 4973099"/>
              <a:gd name="connsiteY12" fmla="*/ 1709014 h 6858001"/>
              <a:gd name="connsiteX13" fmla="*/ 4760970 w 4973099"/>
              <a:gd name="connsiteY13" fmla="*/ 1861947 h 6858001"/>
              <a:gd name="connsiteX14" fmla="*/ 4753070 w 4973099"/>
              <a:gd name="connsiteY14" fmla="*/ 2014881 h 6858001"/>
              <a:gd name="connsiteX15" fmla="*/ 4744833 w 4973099"/>
              <a:gd name="connsiteY15" fmla="*/ 2167128 h 6858001"/>
              <a:gd name="connsiteX16" fmla="*/ 4737942 w 4973099"/>
              <a:gd name="connsiteY16" fmla="*/ 2318004 h 6858001"/>
              <a:gd name="connsiteX17" fmla="*/ 4733067 w 4973099"/>
              <a:gd name="connsiteY17" fmla="*/ 2467509 h 6858001"/>
              <a:gd name="connsiteX18" fmla="*/ 4728865 w 4973099"/>
              <a:gd name="connsiteY18" fmla="*/ 2617013 h 6858001"/>
              <a:gd name="connsiteX19" fmla="*/ 4724831 w 4973099"/>
              <a:gd name="connsiteY19" fmla="*/ 2765146 h 6858001"/>
              <a:gd name="connsiteX20" fmla="*/ 4722982 w 4973099"/>
              <a:gd name="connsiteY20" fmla="*/ 2911221 h 6858001"/>
              <a:gd name="connsiteX21" fmla="*/ 4720965 w 4973099"/>
              <a:gd name="connsiteY21" fmla="*/ 3057297 h 6858001"/>
              <a:gd name="connsiteX22" fmla="*/ 4719956 w 4973099"/>
              <a:gd name="connsiteY22" fmla="*/ 3201315 h 6858001"/>
              <a:gd name="connsiteX23" fmla="*/ 4720965 w 4973099"/>
              <a:gd name="connsiteY23" fmla="*/ 3343961 h 6858001"/>
              <a:gd name="connsiteX24" fmla="*/ 4720965 w 4973099"/>
              <a:gd name="connsiteY24" fmla="*/ 3485236 h 6858001"/>
              <a:gd name="connsiteX25" fmla="*/ 4722982 w 4973099"/>
              <a:gd name="connsiteY25" fmla="*/ 3625139 h 6858001"/>
              <a:gd name="connsiteX26" fmla="*/ 4726007 w 4973099"/>
              <a:gd name="connsiteY26" fmla="*/ 3762299 h 6858001"/>
              <a:gd name="connsiteX27" fmla="*/ 4728865 w 4973099"/>
              <a:gd name="connsiteY27" fmla="*/ 3898087 h 6858001"/>
              <a:gd name="connsiteX28" fmla="*/ 4732059 w 4973099"/>
              <a:gd name="connsiteY28" fmla="*/ 4031133 h 6858001"/>
              <a:gd name="connsiteX29" fmla="*/ 4736933 w 4973099"/>
              <a:gd name="connsiteY29" fmla="*/ 4163492 h 6858001"/>
              <a:gd name="connsiteX30" fmla="*/ 4742144 w 4973099"/>
              <a:gd name="connsiteY30" fmla="*/ 4293793 h 6858001"/>
              <a:gd name="connsiteX31" fmla="*/ 4746850 w 4973099"/>
              <a:gd name="connsiteY31" fmla="*/ 4421352 h 6858001"/>
              <a:gd name="connsiteX32" fmla="*/ 4760130 w 4973099"/>
              <a:gd name="connsiteY32" fmla="*/ 4670298 h 6858001"/>
              <a:gd name="connsiteX33" fmla="*/ 4774249 w 4973099"/>
              <a:gd name="connsiteY33" fmla="*/ 4908956 h 6858001"/>
              <a:gd name="connsiteX34" fmla="*/ 4789041 w 4973099"/>
              <a:gd name="connsiteY34" fmla="*/ 5138013 h 6858001"/>
              <a:gd name="connsiteX35" fmla="*/ 4805346 w 4973099"/>
              <a:gd name="connsiteY35" fmla="*/ 5354726 h 6858001"/>
              <a:gd name="connsiteX36" fmla="*/ 4822323 w 4973099"/>
              <a:gd name="connsiteY36" fmla="*/ 5561838 h 6858001"/>
              <a:gd name="connsiteX37" fmla="*/ 4840644 w 4973099"/>
              <a:gd name="connsiteY37" fmla="*/ 5753862 h 6858001"/>
              <a:gd name="connsiteX38" fmla="*/ 4858630 w 4973099"/>
              <a:gd name="connsiteY38" fmla="*/ 5934227 h 6858001"/>
              <a:gd name="connsiteX39" fmla="*/ 4876615 w 4973099"/>
              <a:gd name="connsiteY39" fmla="*/ 6100191 h 6858001"/>
              <a:gd name="connsiteX40" fmla="*/ 4893592 w 4973099"/>
              <a:gd name="connsiteY40" fmla="*/ 6252438 h 6858001"/>
              <a:gd name="connsiteX41" fmla="*/ 4909729 w 4973099"/>
              <a:gd name="connsiteY41" fmla="*/ 6387541 h 6858001"/>
              <a:gd name="connsiteX42" fmla="*/ 4925025 w 4973099"/>
              <a:gd name="connsiteY42" fmla="*/ 6509613 h 6858001"/>
              <a:gd name="connsiteX43" fmla="*/ 4937800 w 4973099"/>
              <a:gd name="connsiteY43" fmla="*/ 6612483 h 6858001"/>
              <a:gd name="connsiteX44" fmla="*/ 4949902 w 4973099"/>
              <a:gd name="connsiteY44" fmla="*/ 6698894 h 6858001"/>
              <a:gd name="connsiteX45" fmla="*/ 4967216 w 4973099"/>
              <a:gd name="connsiteY45" fmla="*/ 6817538 h 6858001"/>
              <a:gd name="connsiteX46" fmla="*/ 4973099 w 4973099"/>
              <a:gd name="connsiteY46" fmla="*/ 6858000 h 6858001"/>
              <a:gd name="connsiteX47" fmla="*/ 4075210 w 4973099"/>
              <a:gd name="connsiteY47" fmla="*/ 6858000 h 6858001"/>
              <a:gd name="connsiteX48" fmla="*/ 4075210 w 4973099"/>
              <a:gd name="connsiteY48" fmla="*/ 6858001 h 6858001"/>
              <a:gd name="connsiteX49" fmla="*/ 0 w 4973099"/>
              <a:gd name="connsiteY49" fmla="*/ 6858001 h 6858001"/>
              <a:gd name="connsiteX50" fmla="*/ 0 w 4973099"/>
              <a:gd name="connsiteY50" fmla="*/ 1 h 6858001"/>
              <a:gd name="connsiteX51" fmla="*/ 3628384 w 4973099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6F18ACE-6E82-4ADC-8A2F-A1771B309B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D2F62-9F78-4E64-A83D-426E957AD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4895100" cy="43523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Forms in Igneous and Metamorphic rocks</a:t>
            </a:r>
          </a:p>
          <a:p>
            <a:r>
              <a:rPr lang="en-US" sz="2400" dirty="0"/>
              <a:t>Forms in granitic and </a:t>
            </a:r>
            <a:r>
              <a:rPr lang="en-US" sz="2400" dirty="0" err="1"/>
              <a:t>syenitic</a:t>
            </a:r>
            <a:r>
              <a:rPr lang="en-US" sz="2400" dirty="0"/>
              <a:t> pegmatites</a:t>
            </a:r>
          </a:p>
          <a:p>
            <a:pPr lvl="1"/>
            <a:r>
              <a:rPr lang="en-US" sz="2400" dirty="0"/>
              <a:t>Crystals form</a:t>
            </a:r>
          </a:p>
          <a:p>
            <a:r>
              <a:rPr lang="en-US" sz="2400" dirty="0"/>
              <a:t>Hydrothermal vents</a:t>
            </a:r>
          </a:p>
          <a:p>
            <a:pPr lvl="1"/>
            <a:r>
              <a:rPr lang="en-US" sz="2400" dirty="0"/>
              <a:t>High temperature precipitate</a:t>
            </a:r>
          </a:p>
          <a:p>
            <a:pPr lvl="1"/>
            <a:r>
              <a:rPr lang="en-US" sz="2400" dirty="0"/>
              <a:t>Botryoidal or granular habit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67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4365AF-8BE7-40F2-B8E9-DA094073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322912" cy="1641987"/>
          </a:xfrm>
        </p:spPr>
        <p:txBody>
          <a:bodyPr>
            <a:normAutofit/>
          </a:bodyPr>
          <a:lstStyle/>
          <a:p>
            <a:r>
              <a:rPr lang="en-US" dirty="0"/>
              <a:t>Pitchblende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9A72E7-B073-4231-B5A8-84EF84E40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96"/>
          <a:stretch/>
        </p:blipFill>
        <p:spPr>
          <a:xfrm>
            <a:off x="4619544" y="609601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93A089E-0A16-452C-B341-0F769780D2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BF94E-1DFE-4D95-899E-A87DC848D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704976"/>
            <a:ext cx="3724275" cy="3809998"/>
          </a:xfrm>
        </p:spPr>
        <p:txBody>
          <a:bodyPr>
            <a:normAutofit/>
          </a:bodyPr>
          <a:lstStyle/>
          <a:p>
            <a:r>
              <a:rPr lang="en-US" sz="2400" dirty="0"/>
              <a:t>Massive or Botryoidal Uraninite</a:t>
            </a:r>
          </a:p>
          <a:p>
            <a:r>
              <a:rPr lang="en-US" sz="2400" dirty="0"/>
              <a:t>Mass of many different elements</a:t>
            </a:r>
          </a:p>
          <a:p>
            <a:r>
              <a:rPr lang="en-US" sz="2400" dirty="0"/>
              <a:t>Archaic name of Uraninite and other dense black minerals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57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4AAD3FD-83A5-4B89-9F8F-01B887086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3A63B1-ADFA-460A-8634-995014C72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Gummite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xmlns="" id="{61752F1D-FC0F-4103-9584-630E643CCD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70151CB7-E7DE-4917-B831-01DF9CE013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1D56C8-06AA-48BD-9CFD-1C4CE2604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645" y="1030659"/>
            <a:ext cx="5849612" cy="4796681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92A1116-1C84-41DF-B803-1F7B0883EC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67265E-2968-4D15-8847-B7B627D30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44" y="1536289"/>
            <a:ext cx="4892056" cy="378541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EBEBEB"/>
                </a:solidFill>
              </a:rPr>
              <a:t>Uranium Alteration Product</a:t>
            </a:r>
          </a:p>
          <a:p>
            <a:pPr lvl="1"/>
            <a:r>
              <a:rPr lang="en-US" sz="2800" dirty="0">
                <a:solidFill>
                  <a:srgbClr val="EBEBEB"/>
                </a:solidFill>
              </a:rPr>
              <a:t>Found near surface</a:t>
            </a:r>
          </a:p>
          <a:p>
            <a:pPr lvl="1"/>
            <a:r>
              <a:rPr lang="en-US" sz="2800" dirty="0">
                <a:solidFill>
                  <a:srgbClr val="EBEBEB"/>
                </a:solidFill>
              </a:rPr>
              <a:t>Mix of uranium oxides, silicates, and hydrates</a:t>
            </a:r>
          </a:p>
          <a:p>
            <a:pPr lvl="1"/>
            <a:r>
              <a:rPr lang="en-US" sz="2800" dirty="0">
                <a:solidFill>
                  <a:srgbClr val="EBEBEB"/>
                </a:solidFill>
              </a:rPr>
              <a:t>Yellow, with shades of green and orange</a:t>
            </a:r>
          </a:p>
        </p:txBody>
      </p:sp>
    </p:spTree>
    <p:extLst>
      <p:ext uri="{BB962C8B-B14F-4D97-AF65-F5344CB8AC3E}">
        <p14:creationId xmlns:p14="http://schemas.microsoft.com/office/powerpoint/2010/main" val="2062885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661AA8-FA16-4E58-B6CE-5E6FE2A09464}">
  <ds:schemaRefs>
    <ds:schemaRef ds:uri="71af3243-3dd4-4a8d-8c0d-dd76da1f02a5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39F30101-685D-45DE-9DB6-1F040B2FD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FC55D3-F645-4907-9137-B16FB6054B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Custom</PresentationFormat>
  <Paragraphs>88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Ion</vt:lpstr>
      <vt:lpstr>Uraninite</vt:lpstr>
      <vt:lpstr>Chemical Composition</vt:lpstr>
      <vt:lpstr>Forms &amp; Crystals</vt:lpstr>
      <vt:lpstr>Properties</vt:lpstr>
      <vt:lpstr>Properties Cont.</vt:lpstr>
      <vt:lpstr>Optical data</vt:lpstr>
      <vt:lpstr>Geological Occurrences</vt:lpstr>
      <vt:lpstr>Pitchblende</vt:lpstr>
      <vt:lpstr>Gummite</vt:lpstr>
      <vt:lpstr>Healing Properties</vt:lpstr>
      <vt:lpstr>Global Locations</vt:lpstr>
      <vt:lpstr>Uses</vt:lpstr>
      <vt:lpstr>Works Cited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2019-12-09T14:35:41Z</dcterms:created>
  <dcterms:modified xsi:type="dcterms:W3CDTF">2019-12-11T17:08:53Z</dcterms:modified>
</cp:coreProperties>
</file>