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3"/>
  </p:notesMasterIdLst>
  <p:sldIdLst>
    <p:sldId id="260" r:id="rId5"/>
    <p:sldId id="257" r:id="rId6"/>
    <p:sldId id="264" r:id="rId7"/>
    <p:sldId id="261" r:id="rId8"/>
    <p:sldId id="266" r:id="rId9"/>
    <p:sldId id="263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>
        <p:scale>
          <a:sx n="104" d="100"/>
          <a:sy n="104" d="100"/>
        </p:scale>
        <p:origin x="-304" y="-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C5B5D-91F1-441E-9735-F156E757E26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84EC612-B614-48A8-86B8-4E5828900FF9}">
      <dgm:prSet/>
      <dgm:spPr/>
      <dgm:t>
        <a:bodyPr/>
        <a:lstStyle/>
        <a:p>
          <a:r>
            <a:rPr lang="en-US"/>
            <a:t>Found in lead sulfide ore veins as well as disseminated in igneous and sedimentary rocks</a:t>
          </a:r>
        </a:p>
      </dgm:t>
    </dgm:pt>
    <dgm:pt modelId="{F6503EAE-3EF9-4358-9BC9-A3653291FA12}" type="parTrans" cxnId="{425CF228-40DA-4C57-A520-F15216C56D50}">
      <dgm:prSet/>
      <dgm:spPr/>
      <dgm:t>
        <a:bodyPr/>
        <a:lstStyle/>
        <a:p>
          <a:endParaRPr lang="en-US"/>
        </a:p>
      </dgm:t>
    </dgm:pt>
    <dgm:pt modelId="{D82F867F-A1A1-432F-B61D-EC5E9F65C097}" type="sibTrans" cxnId="{425CF228-40DA-4C57-A520-F15216C56D50}">
      <dgm:prSet/>
      <dgm:spPr/>
      <dgm:t>
        <a:bodyPr/>
        <a:lstStyle/>
        <a:p>
          <a:endParaRPr lang="en-US"/>
        </a:p>
      </dgm:t>
    </dgm:pt>
    <dgm:pt modelId="{1002F962-6353-4A80-AB3A-880E32CAF8B6}">
      <dgm:prSet/>
      <dgm:spPr/>
      <dgm:t>
        <a:bodyPr/>
        <a:lstStyle/>
        <a:p>
          <a:r>
            <a:rPr lang="en-US"/>
            <a:t>IN the U.S., it is mined in Missouri, Kansas, and Okalahoma</a:t>
          </a:r>
        </a:p>
      </dgm:t>
    </dgm:pt>
    <dgm:pt modelId="{0203DE53-B06F-4D62-8F7B-6161A03F707D}" type="parTrans" cxnId="{6700ACA1-595C-47B6-B3DE-AC855D490F29}">
      <dgm:prSet/>
      <dgm:spPr/>
      <dgm:t>
        <a:bodyPr/>
        <a:lstStyle/>
        <a:p>
          <a:endParaRPr lang="en-US"/>
        </a:p>
      </dgm:t>
    </dgm:pt>
    <dgm:pt modelId="{B67265EA-9248-4A7B-B12E-6B77D22FA6D9}" type="sibTrans" cxnId="{6700ACA1-595C-47B6-B3DE-AC855D490F29}">
      <dgm:prSet/>
      <dgm:spPr/>
      <dgm:t>
        <a:bodyPr/>
        <a:lstStyle/>
        <a:p>
          <a:endParaRPr lang="en-US"/>
        </a:p>
      </dgm:t>
    </dgm:pt>
    <dgm:pt modelId="{9338EAB3-9667-48F2-8FF2-EF3D57BD23C5}">
      <dgm:prSet/>
      <dgm:spPr/>
      <dgm:t>
        <a:bodyPr/>
        <a:lstStyle/>
        <a:p>
          <a:r>
            <a:rPr lang="en-US"/>
            <a:t>It’s also called Blue Lead, ICSD 38293, Lead Glance, and PDF 5-592</a:t>
          </a:r>
        </a:p>
      </dgm:t>
    </dgm:pt>
    <dgm:pt modelId="{047F330B-7475-46E0-926C-452409AA5E8B}" type="parTrans" cxnId="{64C429F0-4775-406D-AFBE-BC9B18546043}">
      <dgm:prSet/>
      <dgm:spPr/>
      <dgm:t>
        <a:bodyPr/>
        <a:lstStyle/>
        <a:p>
          <a:endParaRPr lang="en-US"/>
        </a:p>
      </dgm:t>
    </dgm:pt>
    <dgm:pt modelId="{09AF94F4-5FFB-449B-ACB6-4759E805E936}" type="sibTrans" cxnId="{64C429F0-4775-406D-AFBE-BC9B18546043}">
      <dgm:prSet/>
      <dgm:spPr/>
      <dgm:t>
        <a:bodyPr/>
        <a:lstStyle/>
        <a:p>
          <a:endParaRPr lang="en-US"/>
        </a:p>
      </dgm:t>
    </dgm:pt>
    <dgm:pt modelId="{ACB8AFC2-C359-430F-B1B6-C3BE1F02D203}" type="pres">
      <dgm:prSet presAssocID="{06FC5B5D-91F1-441E-9735-F156E757E26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67AA5F-3201-4E4A-B2C3-1A04E0A61249}" type="pres">
      <dgm:prSet presAssocID="{B84EC612-B614-48A8-86B8-4E5828900FF9}" presName="compNode" presStyleCnt="0"/>
      <dgm:spPr/>
    </dgm:pt>
    <dgm:pt modelId="{D85B8184-FA31-4871-97BE-065AB24B3B3A}" type="pres">
      <dgm:prSet presAssocID="{B84EC612-B614-48A8-86B8-4E5828900F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way scene"/>
        </a:ext>
      </dgm:extLst>
    </dgm:pt>
    <dgm:pt modelId="{1F4C62AD-1C7C-44FF-AC9A-41875C53BADF}" type="pres">
      <dgm:prSet presAssocID="{B84EC612-B614-48A8-86B8-4E5828900FF9}" presName="spaceRect" presStyleCnt="0"/>
      <dgm:spPr/>
    </dgm:pt>
    <dgm:pt modelId="{9F83EBAC-3B7D-4312-8051-F5411B8B5C6B}" type="pres">
      <dgm:prSet presAssocID="{B84EC612-B614-48A8-86B8-4E5828900FF9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6482FA8-AA04-4D3B-A52C-3E0A76AB0503}" type="pres">
      <dgm:prSet presAssocID="{D82F867F-A1A1-432F-B61D-EC5E9F65C097}" presName="sibTrans" presStyleCnt="0"/>
      <dgm:spPr/>
    </dgm:pt>
    <dgm:pt modelId="{5343AF2C-FF18-48A7-8D49-3A4FDFA3D1FF}" type="pres">
      <dgm:prSet presAssocID="{1002F962-6353-4A80-AB3A-880E32CAF8B6}" presName="compNode" presStyleCnt="0"/>
      <dgm:spPr/>
    </dgm:pt>
    <dgm:pt modelId="{353C2FBB-BC81-4FC9-A4D2-F4931C5BDC7C}" type="pres">
      <dgm:prSet presAssocID="{1002F962-6353-4A80-AB3A-880E32CAF8B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ng tools"/>
        </a:ext>
      </dgm:extLst>
    </dgm:pt>
    <dgm:pt modelId="{6CB8C259-86B3-4202-9365-8E3C9845D0B1}" type="pres">
      <dgm:prSet presAssocID="{1002F962-6353-4A80-AB3A-880E32CAF8B6}" presName="spaceRect" presStyleCnt="0"/>
      <dgm:spPr/>
    </dgm:pt>
    <dgm:pt modelId="{47523663-F407-48BA-8FE3-8B7BE386504E}" type="pres">
      <dgm:prSet presAssocID="{1002F962-6353-4A80-AB3A-880E32CAF8B6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EB5E0B7-5701-4DFF-B2EF-0FF1A3324638}" type="pres">
      <dgm:prSet presAssocID="{B67265EA-9248-4A7B-B12E-6B77D22FA6D9}" presName="sibTrans" presStyleCnt="0"/>
      <dgm:spPr/>
    </dgm:pt>
    <dgm:pt modelId="{173E72C4-6956-4E5D-BCA8-7B5FBE0D2662}" type="pres">
      <dgm:prSet presAssocID="{9338EAB3-9667-48F2-8FF2-EF3D57BD23C5}" presName="compNode" presStyleCnt="0"/>
      <dgm:spPr/>
    </dgm:pt>
    <dgm:pt modelId="{AB229990-DF04-4EA4-9F0A-2765C726F6C9}" type="pres">
      <dgm:prSet presAssocID="{9338EAB3-9667-48F2-8FF2-EF3D57BD23C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95465F9-9BF2-40DE-A839-FEAA519F2A55}" type="pres">
      <dgm:prSet presAssocID="{9338EAB3-9667-48F2-8FF2-EF3D57BD23C5}" presName="spaceRect" presStyleCnt="0"/>
      <dgm:spPr/>
    </dgm:pt>
    <dgm:pt modelId="{966AEEC6-6132-4726-B190-2EA9B3F4F9FF}" type="pres">
      <dgm:prSet presAssocID="{9338EAB3-9667-48F2-8FF2-EF3D57BD23C5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60C968-2D38-454C-9C96-7F931A2C6F1F}" type="presOf" srcId="{06FC5B5D-91F1-441E-9735-F156E757E26F}" destId="{ACB8AFC2-C359-430F-B1B6-C3BE1F02D203}" srcOrd="0" destOrd="0" presId="urn:microsoft.com/office/officeart/2018/2/layout/IconLabelList"/>
    <dgm:cxn modelId="{6700ACA1-595C-47B6-B3DE-AC855D490F29}" srcId="{06FC5B5D-91F1-441E-9735-F156E757E26F}" destId="{1002F962-6353-4A80-AB3A-880E32CAF8B6}" srcOrd="1" destOrd="0" parTransId="{0203DE53-B06F-4D62-8F7B-6161A03F707D}" sibTransId="{B67265EA-9248-4A7B-B12E-6B77D22FA6D9}"/>
    <dgm:cxn modelId="{C8FE1E35-7167-4823-8120-FC1A3EE65DBE}" type="presOf" srcId="{B84EC612-B614-48A8-86B8-4E5828900FF9}" destId="{9F83EBAC-3B7D-4312-8051-F5411B8B5C6B}" srcOrd="0" destOrd="0" presId="urn:microsoft.com/office/officeart/2018/2/layout/IconLabelList"/>
    <dgm:cxn modelId="{425CF228-40DA-4C57-A520-F15216C56D50}" srcId="{06FC5B5D-91F1-441E-9735-F156E757E26F}" destId="{B84EC612-B614-48A8-86B8-4E5828900FF9}" srcOrd="0" destOrd="0" parTransId="{F6503EAE-3EF9-4358-9BC9-A3653291FA12}" sibTransId="{D82F867F-A1A1-432F-B61D-EC5E9F65C097}"/>
    <dgm:cxn modelId="{1E9D95BC-9AB8-4826-A85F-238D3E1D041D}" type="presOf" srcId="{1002F962-6353-4A80-AB3A-880E32CAF8B6}" destId="{47523663-F407-48BA-8FE3-8B7BE386504E}" srcOrd="0" destOrd="0" presId="urn:microsoft.com/office/officeart/2018/2/layout/IconLabelList"/>
    <dgm:cxn modelId="{64C429F0-4775-406D-AFBE-BC9B18546043}" srcId="{06FC5B5D-91F1-441E-9735-F156E757E26F}" destId="{9338EAB3-9667-48F2-8FF2-EF3D57BD23C5}" srcOrd="2" destOrd="0" parTransId="{047F330B-7475-46E0-926C-452409AA5E8B}" sibTransId="{09AF94F4-5FFB-449B-ACB6-4759E805E936}"/>
    <dgm:cxn modelId="{8EE59A9E-9D12-4C2C-A3A5-95B24FA4101F}" type="presOf" srcId="{9338EAB3-9667-48F2-8FF2-EF3D57BD23C5}" destId="{966AEEC6-6132-4726-B190-2EA9B3F4F9FF}" srcOrd="0" destOrd="0" presId="urn:microsoft.com/office/officeart/2018/2/layout/IconLabelList"/>
    <dgm:cxn modelId="{66AB15CF-1962-4364-85E7-69BDC3ED34B8}" type="presParOf" srcId="{ACB8AFC2-C359-430F-B1B6-C3BE1F02D203}" destId="{7067AA5F-3201-4E4A-B2C3-1A04E0A61249}" srcOrd="0" destOrd="0" presId="urn:microsoft.com/office/officeart/2018/2/layout/IconLabelList"/>
    <dgm:cxn modelId="{B08F2099-2392-4F1A-B1B8-58F60F928ADC}" type="presParOf" srcId="{7067AA5F-3201-4E4A-B2C3-1A04E0A61249}" destId="{D85B8184-FA31-4871-97BE-065AB24B3B3A}" srcOrd="0" destOrd="0" presId="urn:microsoft.com/office/officeart/2018/2/layout/IconLabelList"/>
    <dgm:cxn modelId="{60536FA0-915B-4317-84B4-DFE97AAB6501}" type="presParOf" srcId="{7067AA5F-3201-4E4A-B2C3-1A04E0A61249}" destId="{1F4C62AD-1C7C-44FF-AC9A-41875C53BADF}" srcOrd="1" destOrd="0" presId="urn:microsoft.com/office/officeart/2018/2/layout/IconLabelList"/>
    <dgm:cxn modelId="{DB197D97-091A-4B69-BC7F-8DF2D05F0CCB}" type="presParOf" srcId="{7067AA5F-3201-4E4A-B2C3-1A04E0A61249}" destId="{9F83EBAC-3B7D-4312-8051-F5411B8B5C6B}" srcOrd="2" destOrd="0" presId="urn:microsoft.com/office/officeart/2018/2/layout/IconLabelList"/>
    <dgm:cxn modelId="{DE59F2ED-5E7F-435C-8F14-CC866F159117}" type="presParOf" srcId="{ACB8AFC2-C359-430F-B1B6-C3BE1F02D203}" destId="{06482FA8-AA04-4D3B-A52C-3E0A76AB0503}" srcOrd="1" destOrd="0" presId="urn:microsoft.com/office/officeart/2018/2/layout/IconLabelList"/>
    <dgm:cxn modelId="{3AC2BC6A-B6AC-48F4-AA3A-757D3257C7A5}" type="presParOf" srcId="{ACB8AFC2-C359-430F-B1B6-C3BE1F02D203}" destId="{5343AF2C-FF18-48A7-8D49-3A4FDFA3D1FF}" srcOrd="2" destOrd="0" presId="urn:microsoft.com/office/officeart/2018/2/layout/IconLabelList"/>
    <dgm:cxn modelId="{747C87AA-1010-4D01-9AA8-635F18199BE5}" type="presParOf" srcId="{5343AF2C-FF18-48A7-8D49-3A4FDFA3D1FF}" destId="{353C2FBB-BC81-4FC9-A4D2-F4931C5BDC7C}" srcOrd="0" destOrd="0" presId="urn:microsoft.com/office/officeart/2018/2/layout/IconLabelList"/>
    <dgm:cxn modelId="{ADA76E64-BDD8-4079-BA95-8D3B2A7BEFA3}" type="presParOf" srcId="{5343AF2C-FF18-48A7-8D49-3A4FDFA3D1FF}" destId="{6CB8C259-86B3-4202-9365-8E3C9845D0B1}" srcOrd="1" destOrd="0" presId="urn:microsoft.com/office/officeart/2018/2/layout/IconLabelList"/>
    <dgm:cxn modelId="{7C78D77F-5C1F-4CB4-B7C7-2FC9A2889641}" type="presParOf" srcId="{5343AF2C-FF18-48A7-8D49-3A4FDFA3D1FF}" destId="{47523663-F407-48BA-8FE3-8B7BE386504E}" srcOrd="2" destOrd="0" presId="urn:microsoft.com/office/officeart/2018/2/layout/IconLabelList"/>
    <dgm:cxn modelId="{99D6AAAD-542F-4F65-8E7E-E52082379FE4}" type="presParOf" srcId="{ACB8AFC2-C359-430F-B1B6-C3BE1F02D203}" destId="{8EB5E0B7-5701-4DFF-B2EF-0FF1A3324638}" srcOrd="3" destOrd="0" presId="urn:microsoft.com/office/officeart/2018/2/layout/IconLabelList"/>
    <dgm:cxn modelId="{60AC928C-F89C-4244-A49D-C0F0D20B6101}" type="presParOf" srcId="{ACB8AFC2-C359-430F-B1B6-C3BE1F02D203}" destId="{173E72C4-6956-4E5D-BCA8-7B5FBE0D2662}" srcOrd="4" destOrd="0" presId="urn:microsoft.com/office/officeart/2018/2/layout/IconLabelList"/>
    <dgm:cxn modelId="{A62869A0-7D41-462E-842C-08BF85AE4718}" type="presParOf" srcId="{173E72C4-6956-4E5D-BCA8-7B5FBE0D2662}" destId="{AB229990-DF04-4EA4-9F0A-2765C726F6C9}" srcOrd="0" destOrd="0" presId="urn:microsoft.com/office/officeart/2018/2/layout/IconLabelList"/>
    <dgm:cxn modelId="{C85776AB-3F5E-4EFB-B466-1F77B28DB12E}" type="presParOf" srcId="{173E72C4-6956-4E5D-BCA8-7B5FBE0D2662}" destId="{295465F9-9BF2-40DE-A839-FEAA519F2A55}" srcOrd="1" destOrd="0" presId="urn:microsoft.com/office/officeart/2018/2/layout/IconLabelList"/>
    <dgm:cxn modelId="{4865650E-D755-4DD4-B877-850894AE0E9C}" type="presParOf" srcId="{173E72C4-6956-4E5D-BCA8-7B5FBE0D2662}" destId="{966AEEC6-6132-4726-B190-2EA9B3F4F9F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B8184-FA31-4871-97BE-065AB24B3B3A}">
      <dsp:nvSpPr>
        <dsp:cNvPr id="0" name=""/>
        <dsp:cNvSpPr/>
      </dsp:nvSpPr>
      <dsp:spPr>
        <a:xfrm>
          <a:off x="1014450" y="525476"/>
          <a:ext cx="1265962" cy="1265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3EBAC-3B7D-4312-8051-F5411B8B5C6B}">
      <dsp:nvSpPr>
        <dsp:cNvPr id="0" name=""/>
        <dsp:cNvSpPr/>
      </dsp:nvSpPr>
      <dsp:spPr>
        <a:xfrm>
          <a:off x="240806" y="2141959"/>
          <a:ext cx="2813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Found in lead sulfide ore veins as well as disseminated in igneous and sedimentary rocks</a:t>
          </a:r>
        </a:p>
      </dsp:txBody>
      <dsp:txXfrm>
        <a:off x="240806" y="2141959"/>
        <a:ext cx="2813250" cy="720000"/>
      </dsp:txXfrm>
    </dsp:sp>
    <dsp:sp modelId="{353C2FBB-BC81-4FC9-A4D2-F4931C5BDC7C}">
      <dsp:nvSpPr>
        <dsp:cNvPr id="0" name=""/>
        <dsp:cNvSpPr/>
      </dsp:nvSpPr>
      <dsp:spPr>
        <a:xfrm>
          <a:off x="4320018" y="525476"/>
          <a:ext cx="1265962" cy="1265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23663-F407-48BA-8FE3-8B7BE386504E}">
      <dsp:nvSpPr>
        <dsp:cNvPr id="0" name=""/>
        <dsp:cNvSpPr/>
      </dsp:nvSpPr>
      <dsp:spPr>
        <a:xfrm>
          <a:off x="3546375" y="2141959"/>
          <a:ext cx="2813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IN the U.S., it is mined in Missouri, Kansas, and Okalahoma</a:t>
          </a:r>
        </a:p>
      </dsp:txBody>
      <dsp:txXfrm>
        <a:off x="3546375" y="2141959"/>
        <a:ext cx="2813250" cy="720000"/>
      </dsp:txXfrm>
    </dsp:sp>
    <dsp:sp modelId="{AB229990-DF04-4EA4-9F0A-2765C726F6C9}">
      <dsp:nvSpPr>
        <dsp:cNvPr id="0" name=""/>
        <dsp:cNvSpPr/>
      </dsp:nvSpPr>
      <dsp:spPr>
        <a:xfrm>
          <a:off x="7625587" y="525476"/>
          <a:ext cx="1265962" cy="12659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AEEC6-6132-4726-B190-2EA9B3F4F9FF}">
      <dsp:nvSpPr>
        <dsp:cNvPr id="0" name=""/>
        <dsp:cNvSpPr/>
      </dsp:nvSpPr>
      <dsp:spPr>
        <a:xfrm>
          <a:off x="6851943" y="2141959"/>
          <a:ext cx="2813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It’s also called Blue Lead, ICSD 38293, Lead Glance, and PDF 5-592</a:t>
          </a:r>
        </a:p>
      </dsp:txBody>
      <dsp:txXfrm>
        <a:off x="6851943" y="2141959"/>
        <a:ext cx="2813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7906-C82D-4E43-8C26-875A34EBFAB9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BF4EA-66C0-4CFE-81BD-02CDB9148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2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F7FD2-78F3-4025-8C40-D6E2BBEFF8E3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6998-F2E3-470B-85E3-144435E0AF88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3A83-32E0-4C68-A4B1-45A1A98A891C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ED9A-B46E-48BC-AD1D-9469A1E586B7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4C2E-5AA0-4CF4-9C97-3C6939270543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9173-068B-4694-999E-1E58247E45AF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E311-14F4-45AB-A0B7-1DAFD090F206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9C16-F9EE-4636-80C2-7384C6C78ADF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B28-F02B-4485-B3AC-3EDF57A974AC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9D3-0911-48A2-825D-B5F84FE4AE39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E870-A198-4702-9BFA-BD2904A155CD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B435-25C5-4918-AFE5-17599C217023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A300-4063-4776-9C3D-A8FF3A4D491F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5BF7-25C8-4169-AC89-A4623E500252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1BB5-38A7-471B-8DB3-E4DCD9DB702C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F70-D7D4-4DF3-9CC1-02F6964320B0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AF86A95-6C90-4294-B505-E59AA6B971B5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1A52284-D8C1-49FC-9977-61CBDF7BBE24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ebmineral.com/data/Galena.shtml#.Xe2R5-hKiUk" TargetMode="External"/><Relationship Id="rId7" Type="http://schemas.openxmlformats.org/officeDocument/2006/relationships/hyperlink" Target="https://www.planetary.org/multimedia/space-images/venus/global-view-of-venus-from-akatsuki.html" TargetMode="External"/><Relationship Id="rId2" Type="http://schemas.openxmlformats.org/officeDocument/2006/relationships/hyperlink" Target="https://www.rsc.org/periodic-table/element/82/le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sc.org/periodic-table/element/47/silver" TargetMode="External"/><Relationship Id="rId5" Type="http://schemas.openxmlformats.org/officeDocument/2006/relationships/hyperlink" Target="https://www.mindat.org/min-1641.html#autoanchor2" TargetMode="External"/><Relationship Id="rId4" Type="http://schemas.openxmlformats.org/officeDocument/2006/relationships/hyperlink" Target="https://geology.com/minerals/galena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8">
            <a:extLst>
              <a:ext uri="{FF2B5EF4-FFF2-40B4-BE49-F238E27FC236}">
                <a16:creationId xmlns:a16="http://schemas.microsoft.com/office/drawing/2014/main" xmlns="" id="{E2A5C887-B82B-48AB-A0A6-CDFDECA883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076F00-C11C-4B8C-A42D-26907935F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2000"/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7B440-1575-45E1-ADD8-03747A5B7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424" y="847726"/>
            <a:ext cx="6150510" cy="3200400"/>
          </a:xfrm>
        </p:spPr>
        <p:txBody>
          <a:bodyPr>
            <a:normAutofit/>
          </a:bodyPr>
          <a:lstStyle/>
          <a:p>
            <a:r>
              <a:rPr lang="en-US" dirty="0"/>
              <a:t>Galena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6292E0-6095-4F56-8D59-35C31315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4424" y="4124325"/>
            <a:ext cx="6150510" cy="1905000"/>
          </a:xfrm>
        </p:spPr>
        <p:txBody>
          <a:bodyPr>
            <a:normAutofit/>
          </a:bodyPr>
          <a:lstStyle/>
          <a:p>
            <a:r>
              <a:rPr lang="en-US" dirty="0"/>
              <a:t>Paige Mead</a:t>
            </a: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xmlns="" id="{152A00E3-10FF-4194-8AB1-E31E8B331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99132" y="847726"/>
            <a:ext cx="3416888" cy="5234441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A340AE-5CCE-4E0A-808B-7BDC2901DA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53" r="9740" b="3"/>
          <a:stretch/>
        </p:blipFill>
        <p:spPr>
          <a:xfrm>
            <a:off x="7762240" y="1014354"/>
            <a:ext cx="3090672" cy="2368296"/>
          </a:xfrm>
          <a:custGeom>
            <a:avLst/>
            <a:gdLst>
              <a:gd name="connsiteX0" fmla="*/ 75505 w 3090672"/>
              <a:gd name="connsiteY0" fmla="*/ 0 h 2368296"/>
              <a:gd name="connsiteX1" fmla="*/ 3015167 w 3090672"/>
              <a:gd name="connsiteY1" fmla="*/ 0 h 2368296"/>
              <a:gd name="connsiteX2" fmla="*/ 3090672 w 3090672"/>
              <a:gd name="connsiteY2" fmla="*/ 75505 h 2368296"/>
              <a:gd name="connsiteX3" fmla="*/ 3090672 w 3090672"/>
              <a:gd name="connsiteY3" fmla="*/ 2368296 h 2368296"/>
              <a:gd name="connsiteX4" fmla="*/ 0 w 3090672"/>
              <a:gd name="connsiteY4" fmla="*/ 2368296 h 2368296"/>
              <a:gd name="connsiteX5" fmla="*/ 0 w 3090672"/>
              <a:gd name="connsiteY5" fmla="*/ 75505 h 2368296"/>
              <a:gd name="connsiteX6" fmla="*/ 75505 w 3090672"/>
              <a:gd name="connsiteY6" fmla="*/ 0 h 236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0672" h="2368296">
                <a:moveTo>
                  <a:pt x="75505" y="0"/>
                </a:moveTo>
                <a:lnTo>
                  <a:pt x="3015167" y="0"/>
                </a:lnTo>
                <a:cubicBezTo>
                  <a:pt x="3056867" y="0"/>
                  <a:pt x="3090672" y="33805"/>
                  <a:pt x="3090672" y="75505"/>
                </a:cubicBezTo>
                <a:lnTo>
                  <a:pt x="3090672" y="2368296"/>
                </a:lnTo>
                <a:lnTo>
                  <a:pt x="0" y="2368296"/>
                </a:lnTo>
                <a:lnTo>
                  <a:pt x="0" y="75505"/>
                </a:lnTo>
                <a:cubicBezTo>
                  <a:pt x="0" y="33805"/>
                  <a:pt x="33805" y="0"/>
                  <a:pt x="75505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7AD7FA-DDAA-4BBF-B268-C941DC1BE1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018" r="4" b="12358"/>
          <a:stretch/>
        </p:blipFill>
        <p:spPr>
          <a:xfrm>
            <a:off x="7762240" y="3547242"/>
            <a:ext cx="3090672" cy="2368296"/>
          </a:xfrm>
          <a:custGeom>
            <a:avLst/>
            <a:gdLst>
              <a:gd name="connsiteX0" fmla="*/ 0 w 3090672"/>
              <a:gd name="connsiteY0" fmla="*/ 0 h 2368296"/>
              <a:gd name="connsiteX1" fmla="*/ 3090672 w 3090672"/>
              <a:gd name="connsiteY1" fmla="*/ 0 h 2368296"/>
              <a:gd name="connsiteX2" fmla="*/ 3090672 w 3090672"/>
              <a:gd name="connsiteY2" fmla="*/ 2292791 h 2368296"/>
              <a:gd name="connsiteX3" fmla="*/ 3015167 w 3090672"/>
              <a:gd name="connsiteY3" fmla="*/ 2368296 h 2368296"/>
              <a:gd name="connsiteX4" fmla="*/ 75505 w 3090672"/>
              <a:gd name="connsiteY4" fmla="*/ 2368296 h 2368296"/>
              <a:gd name="connsiteX5" fmla="*/ 0 w 3090672"/>
              <a:gd name="connsiteY5" fmla="*/ 2292791 h 236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0672" h="2368296">
                <a:moveTo>
                  <a:pt x="0" y="0"/>
                </a:moveTo>
                <a:lnTo>
                  <a:pt x="3090672" y="0"/>
                </a:lnTo>
                <a:lnTo>
                  <a:pt x="3090672" y="2292791"/>
                </a:lnTo>
                <a:cubicBezTo>
                  <a:pt x="3090672" y="2334491"/>
                  <a:pt x="3056867" y="2368296"/>
                  <a:pt x="3015167" y="2368296"/>
                </a:cubicBezTo>
                <a:lnTo>
                  <a:pt x="75505" y="2368296"/>
                </a:lnTo>
                <a:cubicBezTo>
                  <a:pt x="33805" y="2368296"/>
                  <a:pt x="0" y="2334491"/>
                  <a:pt x="0" y="22927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587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709071-1663-4D88-9B43-B41033BDB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Classification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312B17-7DE3-4ADB-ACFA-2D8C7D1926BC}"/>
              </a:ext>
            </a:extLst>
          </p:cNvPr>
          <p:cNvSpPr txBox="1"/>
          <p:nvPr/>
        </p:nvSpPr>
        <p:spPr>
          <a:xfrm>
            <a:off x="643192" y="2666999"/>
            <a:ext cx="3643674" cy="321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Galena is identified by its metallic (and sometimes dull) luster and lead-gray color and streak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it has a hardness of 2.5 on the Mohs hardness scale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Elemental formula: </a:t>
            </a:r>
            <a:r>
              <a:rPr lang="en-US" sz="14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PbS</a:t>
            </a:r>
            <a:r>
              <a:rPr lang="en-US" sz="1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It is isometric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Cleavage: perfect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Fracture: Brittle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4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Habit: Well formed euhedral crystals, massive – granular, massive - indistinguishable uniform crystals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1400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1400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1400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1400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1400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37E06E-F377-4BF5-92E4-F40871DF93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4" r="3247" b="-1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01649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EE99143-8CB0-49EC-B474-C3B9DC84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68582"/>
          </a:xfrm>
        </p:spPr>
        <p:txBody>
          <a:bodyPr>
            <a:normAutofit/>
          </a:bodyPr>
          <a:lstStyle/>
          <a:p>
            <a:r>
              <a:rPr lang="en-US" dirty="0"/>
              <a:t>Some more!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xmlns="" id="{7315A757-F88F-4F7F-AD51-CD76970E20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36661"/>
              </p:ext>
            </p:extLst>
          </p:nvPr>
        </p:nvGraphicFramePr>
        <p:xfrm>
          <a:off x="1141413" y="2286000"/>
          <a:ext cx="99060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102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00A8A33-885A-468D-9698-AE035F7B1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473869"/>
            <a:ext cx="10013095" cy="592932"/>
          </a:xfrm>
        </p:spPr>
        <p:txBody>
          <a:bodyPr/>
          <a:lstStyle/>
          <a:p>
            <a:r>
              <a:rPr lang="en-US" dirty="0"/>
              <a:t>What is it even good for?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F0A84A1-1412-4EE5-857B-11FF812E8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346" y="1925003"/>
            <a:ext cx="4588931" cy="576262"/>
          </a:xfrm>
        </p:spPr>
        <p:txBody>
          <a:bodyPr/>
          <a:lstStyle/>
          <a:p>
            <a:r>
              <a:rPr lang="en-US" dirty="0"/>
              <a:t>Uses for Lead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C8EB34B-0D9A-4934-AD7A-9F6B079B8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1411" y="2743952"/>
            <a:ext cx="4876801" cy="3047248"/>
          </a:xfrm>
        </p:spPr>
        <p:txBody>
          <a:bodyPr/>
          <a:lstStyle/>
          <a:p>
            <a:r>
              <a:rPr lang="en-US" dirty="0"/>
              <a:t>Pigments</a:t>
            </a:r>
          </a:p>
          <a:p>
            <a:r>
              <a:rPr lang="en-US" dirty="0"/>
              <a:t>Car batteries</a:t>
            </a:r>
          </a:p>
          <a:p>
            <a:r>
              <a:rPr lang="en-US" dirty="0"/>
              <a:t>Storing corrosive liquids</a:t>
            </a:r>
          </a:p>
          <a:p>
            <a:r>
              <a:rPr lang="en-US" dirty="0"/>
              <a:t>Shielding from radiation</a:t>
            </a:r>
          </a:p>
          <a:p>
            <a:r>
              <a:rPr lang="en-US" dirty="0"/>
              <a:t>Ammunition</a:t>
            </a:r>
          </a:p>
          <a:p>
            <a:r>
              <a:rPr lang="en-US" dirty="0"/>
              <a:t>Solder</a:t>
            </a:r>
          </a:p>
          <a:p>
            <a:r>
              <a:rPr lang="en-US" dirty="0"/>
              <a:t>Weights for lifting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C5C06BB-525D-433B-B186-BD3EF6480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7725" y="1925003"/>
            <a:ext cx="4604280" cy="576262"/>
          </a:xfrm>
        </p:spPr>
        <p:txBody>
          <a:bodyPr/>
          <a:lstStyle/>
          <a:p>
            <a:r>
              <a:rPr lang="en-US" dirty="0"/>
              <a:t>Uses for Silver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3B285EB-99F3-4291-96F7-A78CE864E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7725" y="2743951"/>
            <a:ext cx="4876801" cy="3047248"/>
          </a:xfrm>
        </p:spPr>
        <p:txBody>
          <a:bodyPr/>
          <a:lstStyle/>
          <a:p>
            <a:r>
              <a:rPr lang="en-US" dirty="0"/>
              <a:t>Jewelry</a:t>
            </a:r>
          </a:p>
          <a:p>
            <a:r>
              <a:rPr lang="en-US" dirty="0"/>
              <a:t>Tableware</a:t>
            </a:r>
          </a:p>
          <a:p>
            <a:r>
              <a:rPr lang="en-US" dirty="0"/>
              <a:t>Mirrors</a:t>
            </a:r>
          </a:p>
          <a:p>
            <a:r>
              <a:rPr lang="en-US" dirty="0"/>
              <a:t>Dental alloys</a:t>
            </a:r>
          </a:p>
          <a:p>
            <a:r>
              <a:rPr lang="en-US" dirty="0"/>
              <a:t>Solder</a:t>
            </a:r>
          </a:p>
          <a:p>
            <a:r>
              <a:rPr lang="en-US" dirty="0"/>
              <a:t>Electrical contacts</a:t>
            </a:r>
          </a:p>
          <a:p>
            <a:r>
              <a:rPr lang="en-US" dirty="0"/>
              <a:t>Batteries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099E647-BAE3-4C9E-8067-5707C304BE97}"/>
              </a:ext>
            </a:extLst>
          </p:cNvPr>
          <p:cNvSpPr txBox="1"/>
          <p:nvPr/>
        </p:nvSpPr>
        <p:spPr>
          <a:xfrm>
            <a:off x="1217612" y="1312985"/>
            <a:ext cx="982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Galena has been mined and refined for centuries for lead and silver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5BEE5BF-A783-4A6B-8677-39ACED26D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209" y="227135"/>
            <a:ext cx="2105025" cy="2171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CA02292-FE8F-4A1D-A822-3C083BADD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629" y="2768014"/>
            <a:ext cx="2838450" cy="1609725"/>
          </a:xfrm>
          <a:prstGeom prst="rect">
            <a:avLst/>
          </a:prstGeom>
        </p:spPr>
      </p:pic>
      <p:pic>
        <p:nvPicPr>
          <p:cNvPr id="2050" name="Picture 2" descr="Image result for hd galena">
            <a:extLst>
              <a:ext uri="{FF2B5EF4-FFF2-40B4-BE49-F238E27FC236}">
                <a16:creationId xmlns:a16="http://schemas.microsoft.com/office/drawing/2014/main" xmlns="" id="{6ED53595-B869-4893-AF0D-1B563D166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604" y="4783015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1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galena">
            <a:extLst>
              <a:ext uri="{FF2B5EF4-FFF2-40B4-BE49-F238E27FC236}">
                <a16:creationId xmlns:a16="http://schemas.microsoft.com/office/drawing/2014/main" xmlns="" id="{D7B75137-2906-42AC-9F31-1891447F9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6" b="8183"/>
          <a:stretch/>
        </p:blipFill>
        <p:spPr bwMode="auto">
          <a:xfrm>
            <a:off x="922948" y="321732"/>
            <a:ext cx="4526112" cy="243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galena">
            <a:extLst>
              <a:ext uri="{FF2B5EF4-FFF2-40B4-BE49-F238E27FC236}">
                <a16:creationId xmlns:a16="http://schemas.microsoft.com/office/drawing/2014/main" xmlns="" id="{D6EB4FB0-6082-45C7-9D46-81389378C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7" b="9800"/>
          <a:stretch/>
        </p:blipFill>
        <p:spPr bwMode="auto">
          <a:xfrm>
            <a:off x="929279" y="3489158"/>
            <a:ext cx="4513450" cy="240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alena">
            <a:extLst>
              <a:ext uri="{FF2B5EF4-FFF2-40B4-BE49-F238E27FC236}">
                <a16:creationId xmlns:a16="http://schemas.microsoft.com/office/drawing/2014/main" xmlns="" id="{7483AE4A-553E-4DFC-8CD3-FC01C6CB1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6" r="11607"/>
          <a:stretch/>
        </p:blipFill>
        <p:spPr bwMode="auto">
          <a:xfrm>
            <a:off x="6311947" y="258232"/>
            <a:ext cx="5388099" cy="58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61914B-C5CD-4DE4-B54F-ED8A645CB520}"/>
              </a:ext>
            </a:extLst>
          </p:cNvPr>
          <p:cNvSpPr txBox="1"/>
          <p:nvPr/>
        </p:nvSpPr>
        <p:spPr>
          <a:xfrm>
            <a:off x="929279" y="5889934"/>
            <a:ext cx="4513450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600"/>
              <a:t>Galena with pyrite, and sphalerite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749401-9CF1-4790-ADF0-F14EE2E67D90}"/>
              </a:ext>
            </a:extLst>
          </p:cNvPr>
          <p:cNvSpPr txBox="1"/>
          <p:nvPr/>
        </p:nvSpPr>
        <p:spPr>
          <a:xfrm>
            <a:off x="922948" y="2754595"/>
            <a:ext cx="4526112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600"/>
              <a:t>With sphalerite and calcite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AE0834-CF3A-4207-BC64-AD4A02EAEA95}"/>
              </a:ext>
            </a:extLst>
          </p:cNvPr>
          <p:cNvSpPr txBox="1"/>
          <p:nvPr/>
        </p:nvSpPr>
        <p:spPr>
          <a:xfrm>
            <a:off x="6311947" y="6166933"/>
            <a:ext cx="5388099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600"/>
              <a:t>Galena with quartz</a:t>
            </a:r>
          </a:p>
        </p:txBody>
      </p:sp>
    </p:spTree>
    <p:extLst>
      <p:ext uri="{BB962C8B-B14F-4D97-AF65-F5344CB8AC3E}">
        <p14:creationId xmlns:p14="http://schemas.microsoft.com/office/powerpoint/2010/main" val="410011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806C59-18B2-40DC-A6AC-6049C1234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Fun Fact! </a:t>
            </a:r>
            <a:b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It snows Galena on </a:t>
            </a:r>
            <a:r>
              <a:rPr lang="en-US" sz="40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venus</a:t>
            </a:r>
            <a:endParaRPr lang="en-US" sz="40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29153D9-D223-471F-A0C9-5AA1709A6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3807" y="639905"/>
            <a:ext cx="5581878" cy="558187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FA3359-AA3E-4A89-842F-6C230993CBB2}"/>
              </a:ext>
            </a:extLst>
          </p:cNvPr>
          <p:cNvSpPr txBox="1"/>
          <p:nvPr/>
        </p:nvSpPr>
        <p:spPr>
          <a:xfrm>
            <a:off x="8164106" y="4618182"/>
            <a:ext cx="3369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Volcanoes on Venus’s surface vent superheated gases into the atmosphere, including lead and sulfur</a:t>
            </a:r>
          </a:p>
        </p:txBody>
      </p:sp>
    </p:spTree>
    <p:extLst>
      <p:ext uri="{BB962C8B-B14F-4D97-AF65-F5344CB8AC3E}">
        <p14:creationId xmlns:p14="http://schemas.microsoft.com/office/powerpoint/2010/main" val="393112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6D317C-50F8-4F55-A66F-04D002112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630" y="4363271"/>
            <a:ext cx="10200986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Global Locations</a:t>
            </a:r>
            <a:br>
              <a:rPr lang="en-US" sz="34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sz="340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xmlns="" id="{ACAC2AE9-9532-4A4B-8F59-9A9414499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262" y="5516211"/>
            <a:ext cx="93337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South Africa, South America, Russia, Canada, North America, and many more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069419-B83B-4E10-A3EF-91A86B5D35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2738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xmlns="" id="{5B4063A9-B6DF-48A1-8570-283F83E73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63" b="5590"/>
          <a:stretch/>
        </p:blipFill>
        <p:spPr>
          <a:xfrm>
            <a:off x="2860432" y="119459"/>
            <a:ext cx="6869723" cy="40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4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B6D03B-6BC8-4AAA-9EE8-91D153930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B4065A-8C0D-4B28-A6CE-19A267D60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5895"/>
            <a:ext cx="9905998" cy="3545305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effectLst/>
              </a:rPr>
              <a:t>Info</a:t>
            </a:r>
          </a:p>
          <a:p>
            <a:r>
              <a:rPr lang="en-US" u="sng" dirty="0">
                <a:effectLst/>
                <a:hlinkClick r:id="rId2"/>
              </a:rPr>
              <a:t>https://www.rsc.org/periodic-table/element/82/lead</a:t>
            </a:r>
            <a:endParaRPr lang="en-US" dirty="0">
              <a:effectLst/>
            </a:endParaRPr>
          </a:p>
          <a:p>
            <a:r>
              <a:rPr lang="en-US" u="sng" dirty="0">
                <a:effectLst/>
                <a:hlinkClick r:id="rId3"/>
              </a:rPr>
              <a:t>http://webmineral.com/data/Galena.shtml#.Xe2R5-hKiUk</a:t>
            </a:r>
            <a:endParaRPr lang="en-US" dirty="0">
              <a:effectLst/>
            </a:endParaRPr>
          </a:p>
          <a:p>
            <a:r>
              <a:rPr lang="en-US" u="sng" dirty="0">
                <a:effectLst/>
                <a:hlinkClick r:id="rId4"/>
              </a:rPr>
              <a:t>https://geology.com/minerals/galena.shtml</a:t>
            </a:r>
            <a:endParaRPr lang="en-US" dirty="0">
              <a:effectLst/>
            </a:endParaRPr>
          </a:p>
          <a:p>
            <a:r>
              <a:rPr lang="en-US" u="sng" dirty="0">
                <a:effectLst/>
                <a:hlinkClick r:id="rId5"/>
              </a:rPr>
              <a:t>https://www.mindat.org/min-1641.html#autoanchor2</a:t>
            </a:r>
            <a:endParaRPr lang="en-US" dirty="0">
              <a:effectLst/>
            </a:endParaRPr>
          </a:p>
          <a:p>
            <a:r>
              <a:rPr lang="en-US" u="sng" dirty="0">
                <a:effectLst/>
                <a:hlinkClick r:id="rId6"/>
              </a:rPr>
              <a:t>https://www.rsc.org/periodic-table/element/47/silver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 </a:t>
            </a:r>
          </a:p>
          <a:p>
            <a:r>
              <a:rPr lang="en-US" dirty="0">
                <a:effectLst/>
              </a:rPr>
              <a:t>Images</a:t>
            </a:r>
          </a:p>
          <a:p>
            <a:r>
              <a:rPr lang="en-US" dirty="0">
                <a:effectLst/>
              </a:rPr>
              <a:t> </a:t>
            </a:r>
          </a:p>
          <a:p>
            <a:r>
              <a:rPr lang="en-US" u="sng" dirty="0">
                <a:effectLst/>
                <a:hlinkClick r:id="rId7"/>
              </a:rPr>
              <a:t>https://www.planetary.org/multimedia/space-images/venus/global-view-of-venus-from-akatsuki.html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 </a:t>
            </a:r>
          </a:p>
          <a:p>
            <a:r>
              <a:rPr lang="en-US" dirty="0">
                <a:effectLst/>
              </a:rPr>
              <a:t>https://www.crystalspringsmining.com/Galena-136-cm-x-134-_p_249.html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86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D05A9AC-14F2-42E4-904B-43004658B9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90339A-8661-42A0-BCF8-FCB14B654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137551-CD8F-4200-B612-C4D85FD8307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Custom</PresentationFormat>
  <Paragraphs>55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Mesh</vt:lpstr>
      <vt:lpstr>Galena</vt:lpstr>
      <vt:lpstr>Classification</vt:lpstr>
      <vt:lpstr>Some more!</vt:lpstr>
      <vt:lpstr>What is it even good for?</vt:lpstr>
      <vt:lpstr>PowerPoint Presentation</vt:lpstr>
      <vt:lpstr>Fun Fact!  It snows Galena on venus</vt:lpstr>
      <vt:lpstr>Global Locations 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2019-12-11T15:54:56Z</dcterms:created>
  <dcterms:modified xsi:type="dcterms:W3CDTF">2019-12-11T18:33:41Z</dcterms:modified>
</cp:coreProperties>
</file>