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6" r:id="rId6"/>
    <p:sldId id="264" r:id="rId7"/>
    <p:sldId id="259" r:id="rId8"/>
    <p:sldId id="257" r:id="rId9"/>
    <p:sldId id="265" r:id="rId10"/>
    <p:sldId id="260" r:id="rId11"/>
    <p:sldId id="262" r:id="rId12"/>
    <p:sldId id="261" r:id="rId13"/>
    <p:sldId id="263"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560"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12/11/2019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12/11/2019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ndat.org/min-3727.html" TargetMode="External"/><Relationship Id="rId2" Type="http://schemas.openxmlformats.org/officeDocument/2006/relationships/hyperlink" Target="https://geology.com/minerals/sphalerite.shtml" TargetMode="External"/><Relationship Id="rId1" Type="http://schemas.openxmlformats.org/officeDocument/2006/relationships/slideLayout" Target="../slideLayouts/slideLayout2.xml"/><Relationship Id="rId4" Type="http://schemas.openxmlformats.org/officeDocument/2006/relationships/hyperlink" Target="https://careertrend.com/how-does-5212481-sphalerite-mined-.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C46BB-F053-7446-9587-4AC4FFEAAE0B}"/>
              </a:ext>
            </a:extLst>
          </p:cNvPr>
          <p:cNvSpPr>
            <a:spLocks noGrp="1"/>
          </p:cNvSpPr>
          <p:nvPr>
            <p:ph type="ctrTitle"/>
          </p:nvPr>
        </p:nvSpPr>
        <p:spPr>
          <a:xfrm>
            <a:off x="3983525" y="-1837699"/>
            <a:ext cx="10778736" cy="3675551"/>
          </a:xfrm>
        </p:spPr>
        <p:txBody>
          <a:bodyPr/>
          <a:lstStyle/>
          <a:p>
            <a:r>
              <a:rPr lang="en-US" sz="9600" dirty="0">
                <a:latin typeface="Adobe Arabic" panose="02040503050201020203" pitchFamily="18" charset="-78"/>
                <a:cs typeface="Adobe Arabic" panose="02040503050201020203" pitchFamily="18" charset="-78"/>
              </a:rPr>
              <a:t>Sphalerite</a:t>
            </a:r>
          </a:p>
        </p:txBody>
      </p:sp>
      <p:sp>
        <p:nvSpPr>
          <p:cNvPr id="3" name="Subtitle 2">
            <a:extLst>
              <a:ext uri="{FF2B5EF4-FFF2-40B4-BE49-F238E27FC236}">
                <a16:creationId xmlns:a16="http://schemas.microsoft.com/office/drawing/2014/main" xmlns="" id="{DCEA96B3-8A18-1446-BD6C-B168476EA2E0}"/>
              </a:ext>
            </a:extLst>
          </p:cNvPr>
          <p:cNvSpPr>
            <a:spLocks noGrp="1"/>
          </p:cNvSpPr>
          <p:nvPr>
            <p:ph type="subTitle" idx="1"/>
          </p:nvPr>
        </p:nvSpPr>
        <p:spPr/>
        <p:txBody>
          <a:bodyPr/>
          <a:lstStyle/>
          <a:p>
            <a:r>
              <a:rPr lang="en-US" dirty="0"/>
              <a:t>Damani Mitchell</a:t>
            </a:r>
          </a:p>
        </p:txBody>
      </p:sp>
      <p:pic>
        <p:nvPicPr>
          <p:cNvPr id="1026" name="Picture 2" descr="Sphalerite with galena and chalcopyrite">
            <a:extLst>
              <a:ext uri="{FF2B5EF4-FFF2-40B4-BE49-F238E27FC236}">
                <a16:creationId xmlns:a16="http://schemas.microsoft.com/office/drawing/2014/main" xmlns="" id="{7B0E01BA-2B34-478C-B120-48C2CEAE5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61" y="1570446"/>
            <a:ext cx="3811478" cy="333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7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366D5-4EA4-EB42-A7E9-9160C7A1A8A8}"/>
              </a:ext>
            </a:extLst>
          </p:cNvPr>
          <p:cNvSpPr>
            <a:spLocks noGrp="1"/>
          </p:cNvSpPr>
          <p:nvPr>
            <p:ph type="title"/>
          </p:nvPr>
        </p:nvSpPr>
        <p:spPr/>
        <p:txBody>
          <a:bodyPr/>
          <a:lstStyle/>
          <a:p>
            <a:r>
              <a:rPr lang="en-US" dirty="0"/>
              <a:t>Other facts</a:t>
            </a:r>
          </a:p>
        </p:txBody>
      </p:sp>
      <p:sp>
        <p:nvSpPr>
          <p:cNvPr id="3" name="Content Placeholder 2">
            <a:extLst>
              <a:ext uri="{FF2B5EF4-FFF2-40B4-BE49-F238E27FC236}">
                <a16:creationId xmlns:a16="http://schemas.microsoft.com/office/drawing/2014/main" xmlns="" id="{8D2F3BF0-ABBC-A844-9B6F-0C66E09ACBC8}"/>
              </a:ext>
            </a:extLst>
          </p:cNvPr>
          <p:cNvSpPr>
            <a:spLocks noGrp="1"/>
          </p:cNvSpPr>
          <p:nvPr>
            <p:ph idx="1"/>
          </p:nvPr>
        </p:nvSpPr>
        <p:spPr>
          <a:xfrm>
            <a:off x="0" y="2314791"/>
            <a:ext cx="11888251" cy="4096021"/>
          </a:xfrm>
        </p:spPr>
        <p:txBody>
          <a:bodyPr>
            <a:normAutofit/>
          </a:bodyPr>
          <a:lstStyle/>
          <a:p>
            <a:r>
              <a:rPr lang="en-US" sz="3200" dirty="0"/>
              <a:t>Sphalerite is found in all three types of rocks (metamorphic, igneous, sedimentary).</a:t>
            </a:r>
          </a:p>
          <a:p>
            <a:r>
              <a:rPr lang="en-US" sz="3200" dirty="0"/>
              <a:t>Although sphalerite would look nice as jewelry, it’s low hardness makes it very fragile and unsuitable.</a:t>
            </a:r>
          </a:p>
          <a:p>
            <a:r>
              <a:rPr lang="en-US" sz="3200" dirty="0"/>
              <a:t>Sphalerite has a very high dispersion (3x that of diamond), making it very popular among some collectors</a:t>
            </a:r>
          </a:p>
        </p:txBody>
      </p:sp>
    </p:spTree>
    <p:extLst>
      <p:ext uri="{BB962C8B-B14F-4D97-AF65-F5344CB8AC3E}">
        <p14:creationId xmlns:p14="http://schemas.microsoft.com/office/powerpoint/2010/main" val="349860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EDD27-5CF6-466C-8181-99EE03819D8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xmlns="" id="{2D2F00B5-BDFB-4F11-9497-AAF3C3E32B9B}"/>
              </a:ext>
            </a:extLst>
          </p:cNvPr>
          <p:cNvSpPr>
            <a:spLocks noGrp="1"/>
          </p:cNvSpPr>
          <p:nvPr>
            <p:ph idx="1"/>
          </p:nvPr>
        </p:nvSpPr>
        <p:spPr>
          <a:xfrm>
            <a:off x="810000" y="1889513"/>
            <a:ext cx="10554574" cy="3636511"/>
          </a:xfrm>
        </p:spPr>
        <p:txBody>
          <a:bodyPr/>
          <a:lstStyle/>
          <a:p>
            <a:pPr marL="0" indent="0">
              <a:buNone/>
            </a:pPr>
            <a:r>
              <a:rPr lang="en-US" sz="1800" dirty="0"/>
              <a:t>Klein, Cornelis. </a:t>
            </a:r>
            <a:r>
              <a:rPr lang="en-US" sz="1800" i="1" dirty="0"/>
              <a:t>Earth Materials</a:t>
            </a:r>
            <a:r>
              <a:rPr lang="en-US" sz="1800" i="0" dirty="0"/>
              <a:t>. Cambridge </a:t>
            </a:r>
            <a:r>
              <a:rPr lang="en-US" sz="1800" i="0" dirty="0" err="1"/>
              <a:t>Univ</a:t>
            </a:r>
            <a:r>
              <a:rPr lang="en-US" sz="1800" i="0" dirty="0"/>
              <a:t> Press, 2016.</a:t>
            </a:r>
            <a:endParaRPr lang="en-US" dirty="0">
              <a:hlinkClick r:id="rId2">
                <a:extLst>
                  <a:ext uri="{A12FA001-AC4F-418D-AE19-62706E023703}">
                    <ahyp:hlinkClr xmlns:ahyp="http://schemas.microsoft.com/office/drawing/2018/hyperlinkcolor" xmlns="" val="tx"/>
                  </a:ext>
                </a:extLst>
              </a:hlinkClick>
            </a:endParaRPr>
          </a:p>
          <a:p>
            <a:pPr marL="0" indent="0">
              <a:buNone/>
            </a:pPr>
            <a:r>
              <a:rPr lang="en-US" dirty="0">
                <a:hlinkClick r:id="rId2">
                  <a:extLst>
                    <a:ext uri="{A12FA001-AC4F-418D-AE19-62706E023703}">
                      <ahyp:hlinkClr xmlns:ahyp="http://schemas.microsoft.com/office/drawing/2018/hyperlinkcolor" xmlns="" val="tx"/>
                    </a:ext>
                  </a:extLst>
                </a:hlinkClick>
              </a:rPr>
              <a:t>https://geology.com/minerals/sphalerite.shtml</a:t>
            </a:r>
            <a:endParaRPr lang="en-US" dirty="0"/>
          </a:p>
          <a:p>
            <a:pPr marL="0" indent="0">
              <a:buNone/>
            </a:pPr>
            <a:r>
              <a:rPr lang="en-US" dirty="0">
                <a:hlinkClick r:id="rId3">
                  <a:extLst>
                    <a:ext uri="{A12FA001-AC4F-418D-AE19-62706E023703}">
                      <ahyp:hlinkClr xmlns:ahyp="http://schemas.microsoft.com/office/drawing/2018/hyperlinkcolor" xmlns="" val="tx"/>
                    </a:ext>
                  </a:extLst>
                </a:hlinkClick>
              </a:rPr>
              <a:t>https://www.mindat.org/min-3727.html</a:t>
            </a:r>
            <a:endParaRPr lang="en-US" dirty="0"/>
          </a:p>
          <a:p>
            <a:pPr marL="0" indent="0">
              <a:buNone/>
            </a:pPr>
            <a:r>
              <a:rPr lang="en-US" dirty="0">
                <a:hlinkClick r:id="rId2">
                  <a:extLst>
                    <a:ext uri="{A12FA001-AC4F-418D-AE19-62706E023703}">
                      <ahyp:hlinkClr xmlns:ahyp="http://schemas.microsoft.com/office/drawing/2018/hyperlinkcolor" xmlns="" val="tx"/>
                    </a:ext>
                  </a:extLst>
                </a:hlinkClick>
              </a:rPr>
              <a:t>https://geology.com/minerals/sphalerite.shtml</a:t>
            </a:r>
            <a:endParaRPr lang="en-US" dirty="0"/>
          </a:p>
          <a:p>
            <a:pPr marL="0" indent="0">
              <a:buNone/>
            </a:pPr>
            <a:r>
              <a:rPr lang="en-US" dirty="0">
                <a:hlinkClick r:id="rId4">
                  <a:extLst>
                    <a:ext uri="{A12FA001-AC4F-418D-AE19-62706E023703}">
                      <ahyp:hlinkClr xmlns:ahyp="http://schemas.microsoft.com/office/drawing/2018/hyperlinkcolor" xmlns="" val="tx"/>
                    </a:ext>
                  </a:extLst>
                </a:hlinkClick>
              </a:rPr>
              <a:t>https://</a:t>
            </a:r>
            <a:r>
              <a:rPr lang="en-US" dirty="0" err="1">
                <a:hlinkClick r:id="rId4">
                  <a:extLst>
                    <a:ext uri="{A12FA001-AC4F-418D-AE19-62706E023703}">
                      <ahyp:hlinkClr xmlns:ahyp="http://schemas.microsoft.com/office/drawing/2018/hyperlinkcolor" xmlns="" val="tx"/>
                    </a:ext>
                  </a:extLst>
                </a:hlinkClick>
              </a:rPr>
              <a:t>careertrend.com</a:t>
            </a:r>
            <a:r>
              <a:rPr lang="en-US" dirty="0">
                <a:hlinkClick r:id="rId4">
                  <a:extLst>
                    <a:ext uri="{A12FA001-AC4F-418D-AE19-62706E023703}">
                      <ahyp:hlinkClr xmlns:ahyp="http://schemas.microsoft.com/office/drawing/2018/hyperlinkcolor" xmlns="" val="tx"/>
                    </a:ext>
                  </a:extLst>
                </a:hlinkClick>
              </a:rPr>
              <a:t>/how-does-5212481-sphalerite-mined-.html</a:t>
            </a:r>
            <a:endParaRPr lang="en-US" dirty="0"/>
          </a:p>
          <a:p>
            <a:pPr marL="0" indent="0">
              <a:buNone/>
            </a:pPr>
            <a:r>
              <a:rPr lang="en-US" dirty="0"/>
              <a:t>https://</a:t>
            </a:r>
            <a:r>
              <a:rPr lang="en-US" dirty="0" err="1"/>
              <a:t>www.thoughtco.com</a:t>
            </a:r>
            <a:r>
              <a:rPr lang="en-US" dirty="0"/>
              <a:t>/chemistry-of-diamond-602110</a:t>
            </a:r>
          </a:p>
          <a:p>
            <a:pPr marL="0" indent="0">
              <a:buNone/>
            </a:pPr>
            <a:endParaRPr lang="en-US" dirty="0"/>
          </a:p>
        </p:txBody>
      </p:sp>
    </p:spTree>
    <p:extLst>
      <p:ext uri="{BB962C8B-B14F-4D97-AF65-F5344CB8AC3E}">
        <p14:creationId xmlns:p14="http://schemas.microsoft.com/office/powerpoint/2010/main" val="188532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A8804-9133-4848-8508-895B72F7C5F2}"/>
              </a:ext>
            </a:extLst>
          </p:cNvPr>
          <p:cNvSpPr>
            <a:spLocks noGrp="1"/>
          </p:cNvSpPr>
          <p:nvPr>
            <p:ph type="title"/>
          </p:nvPr>
        </p:nvSpPr>
        <p:spPr/>
        <p:txBody>
          <a:bodyPr/>
          <a:lstStyle/>
          <a:p>
            <a:r>
              <a:rPr lang="en-US" dirty="0"/>
              <a:t>Name Origin </a:t>
            </a:r>
          </a:p>
        </p:txBody>
      </p:sp>
      <p:sp>
        <p:nvSpPr>
          <p:cNvPr id="3" name="Content Placeholder 2">
            <a:extLst>
              <a:ext uri="{FF2B5EF4-FFF2-40B4-BE49-F238E27FC236}">
                <a16:creationId xmlns:a16="http://schemas.microsoft.com/office/drawing/2014/main" xmlns="" id="{D382B6C8-A1CC-F443-8297-71C6A065F4E8}"/>
              </a:ext>
            </a:extLst>
          </p:cNvPr>
          <p:cNvSpPr>
            <a:spLocks noGrp="1"/>
          </p:cNvSpPr>
          <p:nvPr>
            <p:ph idx="1"/>
          </p:nvPr>
        </p:nvSpPr>
        <p:spPr>
          <a:xfrm>
            <a:off x="0" y="2419242"/>
            <a:ext cx="10554574" cy="3636511"/>
          </a:xfrm>
        </p:spPr>
        <p:txBody>
          <a:bodyPr>
            <a:noAutofit/>
          </a:bodyPr>
          <a:lstStyle/>
          <a:p>
            <a:r>
              <a:rPr lang="en-US" sz="3900" dirty="0"/>
              <a:t>Sphalerite was named in </a:t>
            </a:r>
            <a:r>
              <a:rPr lang="en-US" sz="3900" dirty="0">
                <a:solidFill>
                  <a:schemeClr val="accent5">
                    <a:lumMod val="75000"/>
                  </a:schemeClr>
                </a:solidFill>
              </a:rPr>
              <a:t>1847</a:t>
            </a:r>
            <a:r>
              <a:rPr lang="en-US" sz="3900" dirty="0"/>
              <a:t> by </a:t>
            </a:r>
            <a:r>
              <a:rPr lang="en-US" sz="3900" dirty="0">
                <a:solidFill>
                  <a:schemeClr val="accent5">
                    <a:lumMod val="75000"/>
                  </a:schemeClr>
                </a:solidFill>
              </a:rPr>
              <a:t>Ernest Glocker</a:t>
            </a:r>
            <a:r>
              <a:rPr lang="en-US" sz="3900" dirty="0"/>
              <a:t> after the Greek word </a:t>
            </a:r>
            <a:r>
              <a:rPr lang="en-US" sz="3900" dirty="0" err="1">
                <a:solidFill>
                  <a:schemeClr val="accent5">
                    <a:lumMod val="75000"/>
                  </a:schemeClr>
                </a:solidFill>
              </a:rPr>
              <a:t>Sphaleros</a:t>
            </a:r>
            <a:r>
              <a:rPr lang="en-US" sz="3900" dirty="0"/>
              <a:t>, meaning Treacherous. It got this name due to its dark colored variety that people thought was galena</a:t>
            </a:r>
          </a:p>
        </p:txBody>
      </p:sp>
    </p:spTree>
    <p:extLst>
      <p:ext uri="{BB962C8B-B14F-4D97-AF65-F5344CB8AC3E}">
        <p14:creationId xmlns:p14="http://schemas.microsoft.com/office/powerpoint/2010/main" val="145610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37486-CBCA-A94E-90A9-04CB6CBD9ADC}"/>
              </a:ext>
            </a:extLst>
          </p:cNvPr>
          <p:cNvSpPr>
            <a:spLocks noGrp="1"/>
          </p:cNvSpPr>
          <p:nvPr>
            <p:ph type="title"/>
          </p:nvPr>
        </p:nvSpPr>
        <p:spPr/>
        <p:txBody>
          <a:bodyPr/>
          <a:lstStyle/>
          <a:p>
            <a:r>
              <a:rPr lang="en-US" dirty="0"/>
              <a:t>Chemical Composition </a:t>
            </a:r>
          </a:p>
        </p:txBody>
      </p:sp>
      <p:sp>
        <p:nvSpPr>
          <p:cNvPr id="3" name="Content Placeholder 2">
            <a:extLst>
              <a:ext uri="{FF2B5EF4-FFF2-40B4-BE49-F238E27FC236}">
                <a16:creationId xmlns:a16="http://schemas.microsoft.com/office/drawing/2014/main" xmlns="" id="{B0E941BA-27FB-2641-8943-6690BDD00B0E}"/>
              </a:ext>
            </a:extLst>
          </p:cNvPr>
          <p:cNvSpPr>
            <a:spLocks noGrp="1"/>
          </p:cNvSpPr>
          <p:nvPr>
            <p:ph idx="1"/>
          </p:nvPr>
        </p:nvSpPr>
        <p:spPr>
          <a:xfrm>
            <a:off x="0" y="2419242"/>
            <a:ext cx="10554574" cy="3636511"/>
          </a:xfrm>
        </p:spPr>
        <p:txBody>
          <a:bodyPr>
            <a:normAutofit lnSpcReduction="10000"/>
          </a:bodyPr>
          <a:lstStyle/>
          <a:p>
            <a:r>
              <a:rPr lang="en-US" sz="2600" dirty="0"/>
              <a:t>The chemical formula of Sphalerite is </a:t>
            </a:r>
            <a:r>
              <a:rPr lang="en-US" sz="2600" dirty="0">
                <a:solidFill>
                  <a:schemeClr val="accent5">
                    <a:lumMod val="75000"/>
                  </a:schemeClr>
                </a:solidFill>
              </a:rPr>
              <a:t>ZnS</a:t>
            </a:r>
            <a:r>
              <a:rPr lang="en-US" sz="2600" dirty="0"/>
              <a:t> </a:t>
            </a:r>
          </a:p>
          <a:p>
            <a:r>
              <a:rPr lang="en-US" sz="2600" dirty="0"/>
              <a:t>Sometimes written as </a:t>
            </a:r>
            <a:r>
              <a:rPr lang="en-US" sz="2600" dirty="0">
                <a:solidFill>
                  <a:schemeClr val="accent5">
                    <a:lumMod val="75000"/>
                  </a:schemeClr>
                </a:solidFill>
              </a:rPr>
              <a:t>(Zn,Fe)S</a:t>
            </a:r>
            <a:r>
              <a:rPr lang="en-US" sz="2600" dirty="0"/>
              <a:t> because it can have a wide variety of iron content depending on the temperature. </a:t>
            </a:r>
            <a:r>
              <a:rPr lang="en-US" sz="2600" dirty="0">
                <a:solidFill>
                  <a:schemeClr val="accent5">
                    <a:lumMod val="75000"/>
                  </a:schemeClr>
                </a:solidFill>
              </a:rPr>
              <a:t>Higher temperature favors higher iron content</a:t>
            </a:r>
            <a:r>
              <a:rPr lang="en-US" sz="2600" dirty="0"/>
              <a:t>. The iron content is usually </a:t>
            </a:r>
            <a:r>
              <a:rPr lang="en-US" sz="2600" dirty="0">
                <a:solidFill>
                  <a:schemeClr val="accent5">
                    <a:lumMod val="75000"/>
                  </a:schemeClr>
                </a:solidFill>
              </a:rPr>
              <a:t>less than 25%</a:t>
            </a:r>
          </a:p>
          <a:p>
            <a:r>
              <a:rPr lang="en-US" sz="2600" dirty="0"/>
              <a:t>There can also be small traces of </a:t>
            </a:r>
            <a:r>
              <a:rPr lang="en-US" sz="2600" dirty="0">
                <a:solidFill>
                  <a:schemeClr val="accent5">
                    <a:lumMod val="75000"/>
                  </a:schemeClr>
                </a:solidFill>
              </a:rPr>
              <a:t>cadmium, indium, germanium, or gallium.</a:t>
            </a:r>
          </a:p>
          <a:p>
            <a:r>
              <a:rPr lang="en-US" sz="2600" dirty="0"/>
              <a:t>Sphalerite is a </a:t>
            </a:r>
            <a:r>
              <a:rPr lang="en-US" sz="2600" dirty="0">
                <a:solidFill>
                  <a:schemeClr val="accent5">
                    <a:lumMod val="75000"/>
                  </a:schemeClr>
                </a:solidFill>
              </a:rPr>
              <a:t>Sulfide</a:t>
            </a:r>
            <a:r>
              <a:rPr lang="en-US" sz="2600" dirty="0"/>
              <a:t> mineral</a:t>
            </a:r>
          </a:p>
          <a:p>
            <a:endParaRPr lang="en-US" sz="2600" dirty="0"/>
          </a:p>
        </p:txBody>
      </p:sp>
    </p:spTree>
    <p:extLst>
      <p:ext uri="{BB962C8B-B14F-4D97-AF65-F5344CB8AC3E}">
        <p14:creationId xmlns:p14="http://schemas.microsoft.com/office/powerpoint/2010/main" val="110153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C38A9-B6CA-4320-9023-210EC325E3F2}"/>
              </a:ext>
            </a:extLst>
          </p:cNvPr>
          <p:cNvSpPr>
            <a:spLocks noGrp="1"/>
          </p:cNvSpPr>
          <p:nvPr>
            <p:ph type="title"/>
          </p:nvPr>
        </p:nvSpPr>
        <p:spPr/>
        <p:txBody>
          <a:bodyPr/>
          <a:lstStyle/>
          <a:p>
            <a:r>
              <a:rPr lang="en-US" dirty="0"/>
              <a:t>Color</a:t>
            </a:r>
          </a:p>
        </p:txBody>
      </p:sp>
      <p:pic>
        <p:nvPicPr>
          <p:cNvPr id="7" name="Content Placeholder 6">
            <a:extLst>
              <a:ext uri="{FF2B5EF4-FFF2-40B4-BE49-F238E27FC236}">
                <a16:creationId xmlns:a16="http://schemas.microsoft.com/office/drawing/2014/main" xmlns="" id="{A6034F95-DDD0-4010-AF7D-40FE98F7BB91}"/>
              </a:ext>
            </a:extLst>
          </p:cNvPr>
          <p:cNvPicPr>
            <a:picLocks noGrp="1" noChangeAspect="1"/>
          </p:cNvPicPr>
          <p:nvPr>
            <p:ph idx="1"/>
          </p:nvPr>
        </p:nvPicPr>
        <p:blipFill>
          <a:blip r:embed="rId2"/>
          <a:stretch>
            <a:fillRect/>
          </a:stretch>
        </p:blipFill>
        <p:spPr>
          <a:xfrm rot="5400000">
            <a:off x="168510" y="3410341"/>
            <a:ext cx="3279150" cy="3616172"/>
          </a:xfrm>
        </p:spPr>
      </p:pic>
      <p:pic>
        <p:nvPicPr>
          <p:cNvPr id="9" name="Picture 8">
            <a:extLst>
              <a:ext uri="{FF2B5EF4-FFF2-40B4-BE49-F238E27FC236}">
                <a16:creationId xmlns:a16="http://schemas.microsoft.com/office/drawing/2014/main" xmlns="" id="{22CA9D9D-B568-436F-B785-74EB3B34B4C8}"/>
              </a:ext>
            </a:extLst>
          </p:cNvPr>
          <p:cNvPicPr>
            <a:picLocks noChangeAspect="1"/>
          </p:cNvPicPr>
          <p:nvPr/>
        </p:nvPicPr>
        <p:blipFill>
          <a:blip r:embed="rId3"/>
          <a:stretch>
            <a:fillRect/>
          </a:stretch>
        </p:blipFill>
        <p:spPr>
          <a:xfrm>
            <a:off x="3616171" y="3578852"/>
            <a:ext cx="4909058" cy="3279148"/>
          </a:xfrm>
          <a:prstGeom prst="rect">
            <a:avLst/>
          </a:prstGeom>
        </p:spPr>
      </p:pic>
      <p:pic>
        <p:nvPicPr>
          <p:cNvPr id="11" name="Picture 10">
            <a:extLst>
              <a:ext uri="{FF2B5EF4-FFF2-40B4-BE49-F238E27FC236}">
                <a16:creationId xmlns:a16="http://schemas.microsoft.com/office/drawing/2014/main" xmlns="" id="{352CE0F1-2749-4336-8860-4C21D7B87DA6}"/>
              </a:ext>
            </a:extLst>
          </p:cNvPr>
          <p:cNvPicPr>
            <a:picLocks noChangeAspect="1"/>
          </p:cNvPicPr>
          <p:nvPr/>
        </p:nvPicPr>
        <p:blipFill rotWithShape="1">
          <a:blip r:embed="rId4"/>
          <a:srcRect r="25306"/>
          <a:stretch/>
        </p:blipFill>
        <p:spPr>
          <a:xfrm>
            <a:off x="8525229" y="3578852"/>
            <a:ext cx="3666772" cy="3279148"/>
          </a:xfrm>
          <a:prstGeom prst="rect">
            <a:avLst/>
          </a:prstGeom>
        </p:spPr>
      </p:pic>
      <p:sp>
        <p:nvSpPr>
          <p:cNvPr id="12" name="TextBox 11">
            <a:extLst>
              <a:ext uri="{FF2B5EF4-FFF2-40B4-BE49-F238E27FC236}">
                <a16:creationId xmlns:a16="http://schemas.microsoft.com/office/drawing/2014/main" xmlns="" id="{83D360A9-5616-4E19-99D3-31B1AAE49C46}"/>
              </a:ext>
            </a:extLst>
          </p:cNvPr>
          <p:cNvSpPr txBox="1"/>
          <p:nvPr/>
        </p:nvSpPr>
        <p:spPr>
          <a:xfrm>
            <a:off x="1136342" y="2175029"/>
            <a:ext cx="10386874" cy="923330"/>
          </a:xfrm>
          <a:prstGeom prst="rect">
            <a:avLst/>
          </a:prstGeom>
          <a:noFill/>
        </p:spPr>
        <p:txBody>
          <a:bodyPr wrap="square" rtlCol="0">
            <a:spAutoFit/>
          </a:bodyPr>
          <a:lstStyle/>
          <a:p>
            <a:r>
              <a:rPr lang="en-US" dirty="0"/>
              <a:t>The color of Sphalerite varies. It can be green, light brown, dark brown, red-brown, yellow, light blue, black, or colorless.</a:t>
            </a:r>
          </a:p>
          <a:p>
            <a:r>
              <a:rPr lang="en-US" dirty="0"/>
              <a:t>Below are a few different colored examples of sphalerite.</a:t>
            </a:r>
          </a:p>
        </p:txBody>
      </p:sp>
    </p:spTree>
    <p:extLst>
      <p:ext uri="{BB962C8B-B14F-4D97-AF65-F5344CB8AC3E}">
        <p14:creationId xmlns:p14="http://schemas.microsoft.com/office/powerpoint/2010/main" val="400869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0107C-9DFE-2942-94ED-AEAE4DAB4EE2}"/>
              </a:ext>
            </a:extLst>
          </p:cNvPr>
          <p:cNvSpPr>
            <a:spLocks noGrp="1"/>
          </p:cNvSpPr>
          <p:nvPr>
            <p:ph type="title"/>
          </p:nvPr>
        </p:nvSpPr>
        <p:spPr/>
        <p:txBody>
          <a:bodyPr/>
          <a:lstStyle/>
          <a:p>
            <a:r>
              <a:rPr lang="en-US" dirty="0"/>
              <a:t>Physical Properties</a:t>
            </a:r>
          </a:p>
        </p:txBody>
      </p:sp>
      <p:sp>
        <p:nvSpPr>
          <p:cNvPr id="3" name="Content Placeholder 2">
            <a:extLst>
              <a:ext uri="{FF2B5EF4-FFF2-40B4-BE49-F238E27FC236}">
                <a16:creationId xmlns:a16="http://schemas.microsoft.com/office/drawing/2014/main" xmlns="" id="{FA8C9A91-2E5D-E242-B738-E59A80141345}"/>
              </a:ext>
            </a:extLst>
          </p:cNvPr>
          <p:cNvSpPr>
            <a:spLocks noGrp="1"/>
          </p:cNvSpPr>
          <p:nvPr>
            <p:ph idx="1"/>
          </p:nvPr>
        </p:nvSpPr>
        <p:spPr>
          <a:xfrm>
            <a:off x="0" y="1889156"/>
            <a:ext cx="10554574" cy="4968844"/>
          </a:xfrm>
        </p:spPr>
        <p:txBody>
          <a:bodyPr>
            <a:normAutofit/>
          </a:bodyPr>
          <a:lstStyle/>
          <a:p>
            <a:r>
              <a:rPr lang="en-US" sz="3400" dirty="0"/>
              <a:t>Streak: White, </a:t>
            </a:r>
            <a:r>
              <a:rPr lang="en-US" sz="3400" dirty="0">
                <a:solidFill>
                  <a:srgbClr val="FFFF00"/>
                </a:solidFill>
              </a:rPr>
              <a:t>Yellow</a:t>
            </a:r>
            <a:r>
              <a:rPr lang="en-US" sz="3400" dirty="0"/>
              <a:t>, or </a:t>
            </a:r>
            <a:r>
              <a:rPr lang="en-US" sz="3400" dirty="0">
                <a:solidFill>
                  <a:srgbClr val="C5BC9F"/>
                </a:solidFill>
              </a:rPr>
              <a:t>Pale brown</a:t>
            </a:r>
          </a:p>
          <a:p>
            <a:r>
              <a:rPr lang="en-US" sz="3400" dirty="0"/>
              <a:t>Hardness: </a:t>
            </a:r>
            <a:r>
              <a:rPr lang="en-US" sz="3400" dirty="0">
                <a:solidFill>
                  <a:schemeClr val="accent5">
                    <a:lumMod val="75000"/>
                  </a:schemeClr>
                </a:solidFill>
              </a:rPr>
              <a:t>3.5 – 4</a:t>
            </a:r>
          </a:p>
          <a:p>
            <a:r>
              <a:rPr lang="en-US" sz="3400" dirty="0"/>
              <a:t>Specific Gravity: </a:t>
            </a:r>
            <a:r>
              <a:rPr lang="en-US" sz="3400" dirty="0">
                <a:solidFill>
                  <a:schemeClr val="accent5">
                    <a:lumMod val="75000"/>
                  </a:schemeClr>
                </a:solidFill>
              </a:rPr>
              <a:t>3.9 – 4.1</a:t>
            </a:r>
          </a:p>
          <a:p>
            <a:r>
              <a:rPr lang="en-US" sz="3400" dirty="0"/>
              <a:t>Luster: Ranges from </a:t>
            </a:r>
            <a:r>
              <a:rPr lang="en-US" sz="3400" dirty="0">
                <a:solidFill>
                  <a:schemeClr val="accent5">
                    <a:lumMod val="75000"/>
                  </a:schemeClr>
                </a:solidFill>
              </a:rPr>
              <a:t>nonmetallic – resinous</a:t>
            </a:r>
          </a:p>
          <a:p>
            <a:r>
              <a:rPr lang="en-US" sz="3400" dirty="0">
                <a:solidFill>
                  <a:schemeClr val="accent5">
                    <a:lumMod val="75000"/>
                  </a:schemeClr>
                </a:solidFill>
              </a:rPr>
              <a:t>Perfect dodecahedral {011}</a:t>
            </a:r>
            <a:r>
              <a:rPr lang="en-US" sz="3400" dirty="0"/>
              <a:t> cleavage</a:t>
            </a:r>
          </a:p>
          <a:p>
            <a:r>
              <a:rPr lang="en-US" sz="3400" dirty="0"/>
              <a:t>Ranges from </a:t>
            </a:r>
            <a:r>
              <a:rPr lang="en-US" sz="3400" dirty="0">
                <a:solidFill>
                  <a:schemeClr val="accent5">
                    <a:lumMod val="75000"/>
                  </a:schemeClr>
                </a:solidFill>
              </a:rPr>
              <a:t>Transparent to Translucent </a:t>
            </a:r>
          </a:p>
          <a:p>
            <a:r>
              <a:rPr lang="en-US" sz="3400" dirty="0">
                <a:solidFill>
                  <a:schemeClr val="accent5">
                    <a:lumMod val="75000"/>
                  </a:schemeClr>
                </a:solidFill>
              </a:rPr>
              <a:t> </a:t>
            </a:r>
            <a:r>
              <a:rPr lang="en-US" sz="3400" dirty="0"/>
              <a:t>Can smell like sulfur</a:t>
            </a:r>
          </a:p>
        </p:txBody>
      </p:sp>
    </p:spTree>
    <p:extLst>
      <p:ext uri="{BB962C8B-B14F-4D97-AF65-F5344CB8AC3E}">
        <p14:creationId xmlns:p14="http://schemas.microsoft.com/office/powerpoint/2010/main" val="14037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A2D9E-A061-5048-981B-CC052E891C58}"/>
              </a:ext>
            </a:extLst>
          </p:cNvPr>
          <p:cNvSpPr>
            <a:spLocks noGrp="1"/>
          </p:cNvSpPr>
          <p:nvPr>
            <p:ph type="title"/>
          </p:nvPr>
        </p:nvSpPr>
        <p:spPr/>
        <p:txBody>
          <a:bodyPr/>
          <a:lstStyle/>
          <a:p>
            <a:r>
              <a:rPr lang="en-US" dirty="0"/>
              <a:t>Crystal Forms</a:t>
            </a:r>
          </a:p>
        </p:txBody>
      </p:sp>
      <p:sp>
        <p:nvSpPr>
          <p:cNvPr id="3" name="Content Placeholder 2">
            <a:extLst>
              <a:ext uri="{FF2B5EF4-FFF2-40B4-BE49-F238E27FC236}">
                <a16:creationId xmlns:a16="http://schemas.microsoft.com/office/drawing/2014/main" xmlns="" id="{8F0DB303-3F28-FC4C-9666-A357BC4210A3}"/>
              </a:ext>
            </a:extLst>
          </p:cNvPr>
          <p:cNvSpPr>
            <a:spLocks noGrp="1"/>
          </p:cNvSpPr>
          <p:nvPr>
            <p:ph idx="1"/>
          </p:nvPr>
        </p:nvSpPr>
        <p:spPr>
          <a:xfrm>
            <a:off x="0" y="1417638"/>
            <a:ext cx="6096000" cy="5925587"/>
          </a:xfrm>
        </p:spPr>
        <p:txBody>
          <a:bodyPr>
            <a:normAutofit/>
          </a:bodyPr>
          <a:lstStyle/>
          <a:p>
            <a:r>
              <a:rPr lang="en-US" sz="3600" dirty="0"/>
              <a:t>The crystal form of Sphalerite is described as </a:t>
            </a:r>
            <a:r>
              <a:rPr lang="en-US" sz="3600" dirty="0">
                <a:solidFill>
                  <a:schemeClr val="accent5">
                    <a:lumMod val="75000"/>
                  </a:schemeClr>
                </a:solidFill>
              </a:rPr>
              <a:t>Isometric; 43</a:t>
            </a:r>
            <a:r>
              <a:rPr lang="en-US" sz="3600" i="1" dirty="0">
                <a:solidFill>
                  <a:schemeClr val="accent5">
                    <a:lumMod val="75000"/>
                  </a:schemeClr>
                </a:solidFill>
              </a:rPr>
              <a:t>m</a:t>
            </a:r>
            <a:r>
              <a:rPr lang="en-US" sz="3600" dirty="0">
                <a:solidFill>
                  <a:schemeClr val="accent5">
                    <a:lumMod val="75000"/>
                  </a:schemeClr>
                </a:solidFill>
              </a:rPr>
              <a:t>.</a:t>
            </a:r>
            <a:r>
              <a:rPr lang="en-US" sz="3600" dirty="0"/>
              <a:t> Common forms of sphalerite include Tetrahedrons, dodecahedrons, and cubes</a:t>
            </a:r>
          </a:p>
        </p:txBody>
      </p:sp>
      <p:pic>
        <p:nvPicPr>
          <p:cNvPr id="10" name="Picture 10">
            <a:extLst>
              <a:ext uri="{FF2B5EF4-FFF2-40B4-BE49-F238E27FC236}">
                <a16:creationId xmlns:a16="http://schemas.microsoft.com/office/drawing/2014/main" xmlns="" id="{EFE54B13-2384-1743-BA5C-978238647A01}"/>
              </a:ext>
            </a:extLst>
          </p:cNvPr>
          <p:cNvPicPr>
            <a:picLocks noChangeAspect="1"/>
          </p:cNvPicPr>
          <p:nvPr/>
        </p:nvPicPr>
        <p:blipFill>
          <a:blip r:embed="rId2"/>
          <a:stretch>
            <a:fillRect/>
          </a:stretch>
        </p:blipFill>
        <p:spPr>
          <a:xfrm>
            <a:off x="6350000" y="2859085"/>
            <a:ext cx="4204574" cy="3998915"/>
          </a:xfrm>
          <a:prstGeom prst="rect">
            <a:avLst/>
          </a:prstGeom>
        </p:spPr>
      </p:pic>
      <p:sp>
        <p:nvSpPr>
          <p:cNvPr id="4" name="TextBox 3">
            <a:extLst>
              <a:ext uri="{FF2B5EF4-FFF2-40B4-BE49-F238E27FC236}">
                <a16:creationId xmlns:a16="http://schemas.microsoft.com/office/drawing/2014/main" xmlns="" id="{4B2A0BE2-B088-004F-835A-FAA016E76165}"/>
              </a:ext>
            </a:extLst>
          </p:cNvPr>
          <p:cNvSpPr txBox="1"/>
          <p:nvPr/>
        </p:nvSpPr>
        <p:spPr>
          <a:xfrm>
            <a:off x="3233698" y="3244334"/>
            <a:ext cx="1828800" cy="369332"/>
          </a:xfrm>
          <a:prstGeom prst="rect">
            <a:avLst/>
          </a:prstGeom>
          <a:noFill/>
        </p:spPr>
        <p:txBody>
          <a:bodyPr wrap="square" rtlCol="0">
            <a:spAutoFit/>
          </a:bodyPr>
          <a:lstStyle/>
          <a:p>
            <a:pPr algn="l"/>
            <a:r>
              <a:rPr lang="en-US" dirty="0">
                <a:solidFill>
                  <a:schemeClr val="accent5">
                    <a:lumMod val="75000"/>
                  </a:schemeClr>
                </a:solidFill>
              </a:rPr>
              <a:t>—</a:t>
            </a:r>
          </a:p>
        </p:txBody>
      </p:sp>
    </p:spTree>
    <p:extLst>
      <p:ext uri="{BB962C8B-B14F-4D97-AF65-F5344CB8AC3E}">
        <p14:creationId xmlns:p14="http://schemas.microsoft.com/office/powerpoint/2010/main" val="267452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61E66-B58B-4286-83E8-B63373D94D93}"/>
              </a:ext>
            </a:extLst>
          </p:cNvPr>
          <p:cNvSpPr>
            <a:spLocks noGrp="1"/>
          </p:cNvSpPr>
          <p:nvPr>
            <p:ph type="title"/>
          </p:nvPr>
        </p:nvSpPr>
        <p:spPr>
          <a:xfrm>
            <a:off x="810001" y="364287"/>
            <a:ext cx="10571998" cy="970450"/>
          </a:xfrm>
        </p:spPr>
        <p:txBody>
          <a:bodyPr/>
          <a:lstStyle/>
          <a:p>
            <a:r>
              <a:rPr lang="en-US" dirty="0"/>
              <a:t>Crystal Structure</a:t>
            </a:r>
          </a:p>
        </p:txBody>
      </p:sp>
      <p:sp>
        <p:nvSpPr>
          <p:cNvPr id="3" name="Content Placeholder 2">
            <a:extLst>
              <a:ext uri="{FF2B5EF4-FFF2-40B4-BE49-F238E27FC236}">
                <a16:creationId xmlns:a16="http://schemas.microsoft.com/office/drawing/2014/main" xmlns="" id="{8F721822-E7C6-498B-BF98-91F7D241CA1B}"/>
              </a:ext>
            </a:extLst>
          </p:cNvPr>
          <p:cNvSpPr>
            <a:spLocks noGrp="1"/>
          </p:cNvSpPr>
          <p:nvPr>
            <p:ph idx="1"/>
          </p:nvPr>
        </p:nvSpPr>
        <p:spPr>
          <a:xfrm>
            <a:off x="494579" y="1334737"/>
            <a:ext cx="10583328" cy="4188525"/>
          </a:xfrm>
        </p:spPr>
        <p:txBody>
          <a:bodyPr>
            <a:normAutofit/>
          </a:bodyPr>
          <a:lstStyle/>
          <a:p>
            <a:pPr marL="0" indent="0">
              <a:buNone/>
            </a:pPr>
            <a:r>
              <a:rPr lang="en-US" sz="2700" dirty="0"/>
              <a:t>- The Crystal system of sphalerite is </a:t>
            </a:r>
            <a:r>
              <a:rPr lang="en-US" sz="2700" dirty="0">
                <a:solidFill>
                  <a:schemeClr val="accent5">
                    <a:lumMod val="75000"/>
                  </a:schemeClr>
                </a:solidFill>
              </a:rPr>
              <a:t>Isometric</a:t>
            </a:r>
            <a:r>
              <a:rPr lang="en-US" sz="2700" dirty="0"/>
              <a:t>.</a:t>
            </a:r>
          </a:p>
          <a:p>
            <a:pPr marL="0" indent="0">
              <a:buNone/>
            </a:pPr>
            <a:r>
              <a:rPr lang="en-US" sz="2700" dirty="0"/>
              <a:t>The crystal structure of carbon is very similar to that of diamond. In diamond, each carbon atoms in regular tetrahedrons. In sphalerite, half of those carbon atoms is replaced by Zinc and the other half is replaced by Sulfur. This means that the </a:t>
            </a:r>
            <a:r>
              <a:rPr lang="en-US" sz="2700" b="1" dirty="0">
                <a:solidFill>
                  <a:schemeClr val="accent5">
                    <a:lumMod val="75000"/>
                  </a:schemeClr>
                </a:solidFill>
              </a:rPr>
              <a:t>Zinc is in tetrahedral coordination with Sulfur</a:t>
            </a:r>
            <a:r>
              <a:rPr lang="en-US" sz="2700" dirty="0"/>
              <a:t>.</a:t>
            </a:r>
          </a:p>
        </p:txBody>
      </p:sp>
      <p:pic>
        <p:nvPicPr>
          <p:cNvPr id="4" name="Picture 4">
            <a:extLst>
              <a:ext uri="{FF2B5EF4-FFF2-40B4-BE49-F238E27FC236}">
                <a16:creationId xmlns:a16="http://schemas.microsoft.com/office/drawing/2014/main" xmlns="" id="{7D13340C-188C-9149-8C86-CC6C675EF96B}"/>
              </a:ext>
            </a:extLst>
          </p:cNvPr>
          <p:cNvPicPr>
            <a:picLocks noChangeAspect="1"/>
          </p:cNvPicPr>
          <p:nvPr/>
        </p:nvPicPr>
        <p:blipFill>
          <a:blip r:embed="rId2"/>
          <a:stretch>
            <a:fillRect/>
          </a:stretch>
        </p:blipFill>
        <p:spPr>
          <a:xfrm>
            <a:off x="7805853" y="5078342"/>
            <a:ext cx="1982438" cy="1779658"/>
          </a:xfrm>
          <a:prstGeom prst="rect">
            <a:avLst/>
          </a:prstGeom>
        </p:spPr>
      </p:pic>
    </p:spTree>
    <p:extLst>
      <p:ext uri="{BB962C8B-B14F-4D97-AF65-F5344CB8AC3E}">
        <p14:creationId xmlns:p14="http://schemas.microsoft.com/office/powerpoint/2010/main" val="308257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98410-2566-4A42-96E9-F359997555F9}"/>
              </a:ext>
            </a:extLst>
          </p:cNvPr>
          <p:cNvSpPr>
            <a:spLocks noGrp="1"/>
          </p:cNvSpPr>
          <p:nvPr>
            <p:ph type="title"/>
          </p:nvPr>
        </p:nvSpPr>
        <p:spPr/>
        <p:txBody>
          <a:bodyPr/>
          <a:lstStyle/>
          <a:p>
            <a:r>
              <a:rPr lang="en-US" dirty="0"/>
              <a:t>Location </a:t>
            </a:r>
          </a:p>
        </p:txBody>
      </p:sp>
      <p:sp>
        <p:nvSpPr>
          <p:cNvPr id="3" name="Content Placeholder 2">
            <a:extLst>
              <a:ext uri="{FF2B5EF4-FFF2-40B4-BE49-F238E27FC236}">
                <a16:creationId xmlns:a16="http://schemas.microsoft.com/office/drawing/2014/main" xmlns="" id="{709C216A-4C96-104D-815D-FB039C66A588}"/>
              </a:ext>
            </a:extLst>
          </p:cNvPr>
          <p:cNvSpPr>
            <a:spLocks noGrp="1"/>
          </p:cNvSpPr>
          <p:nvPr>
            <p:ph idx="1"/>
          </p:nvPr>
        </p:nvSpPr>
        <p:spPr>
          <a:xfrm>
            <a:off x="340731" y="1610744"/>
            <a:ext cx="10554574" cy="3636511"/>
          </a:xfrm>
        </p:spPr>
        <p:txBody>
          <a:bodyPr>
            <a:normAutofit/>
          </a:bodyPr>
          <a:lstStyle/>
          <a:p>
            <a:r>
              <a:rPr lang="en-US" sz="3200" dirty="0"/>
              <a:t>Sphalerite is mined in many different places including Australia, Mexico, Germany, Italy, Spain, and various places in the United States. There are sphalerite mines in Tennessee, Missouri, Illinois, Kansas, Oklahoma, and even in New Jersey.</a:t>
            </a:r>
          </a:p>
        </p:txBody>
      </p:sp>
    </p:spTree>
    <p:extLst>
      <p:ext uri="{BB962C8B-B14F-4D97-AF65-F5344CB8AC3E}">
        <p14:creationId xmlns:p14="http://schemas.microsoft.com/office/powerpoint/2010/main" val="259477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3C7B5-7169-014B-823B-4E7A21784F30}"/>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xmlns="" id="{100C9320-6965-0A45-9168-3C475F850582}"/>
              </a:ext>
            </a:extLst>
          </p:cNvPr>
          <p:cNvSpPr>
            <a:spLocks noGrp="1"/>
          </p:cNvSpPr>
          <p:nvPr>
            <p:ph idx="1"/>
          </p:nvPr>
        </p:nvSpPr>
        <p:spPr>
          <a:xfrm>
            <a:off x="0" y="2036433"/>
            <a:ext cx="10554574" cy="3636511"/>
          </a:xfrm>
        </p:spPr>
        <p:txBody>
          <a:bodyPr>
            <a:normAutofit/>
          </a:bodyPr>
          <a:lstStyle/>
          <a:p>
            <a:r>
              <a:rPr lang="en-US" sz="2600" dirty="0"/>
              <a:t>Sphalerite is mainly used for its Zinc contents</a:t>
            </a:r>
          </a:p>
          <a:p>
            <a:r>
              <a:rPr lang="en-US" sz="2600" dirty="0"/>
              <a:t>Approximately 50% of all Zinc is used as a coating on galvanized steel which is widely used in the production of automobiles.</a:t>
            </a:r>
          </a:p>
          <a:p>
            <a:r>
              <a:rPr lang="en-US" sz="2600" dirty="0"/>
              <a:t>Pharmaceutical products</a:t>
            </a:r>
          </a:p>
          <a:p>
            <a:r>
              <a:rPr lang="en-US" sz="2600" dirty="0"/>
              <a:t>Cosmetic products</a:t>
            </a:r>
          </a:p>
          <a:p>
            <a:r>
              <a:rPr lang="en-US" sz="2600" dirty="0"/>
              <a:t>Medical purposes (Zinc deficiency)</a:t>
            </a:r>
          </a:p>
        </p:txBody>
      </p:sp>
      <p:pic>
        <p:nvPicPr>
          <p:cNvPr id="4" name="Picture 4">
            <a:extLst>
              <a:ext uri="{FF2B5EF4-FFF2-40B4-BE49-F238E27FC236}">
                <a16:creationId xmlns:a16="http://schemas.microsoft.com/office/drawing/2014/main" xmlns="" id="{C9B0A8FC-848C-364D-95A7-D33C385521EB}"/>
              </a:ext>
            </a:extLst>
          </p:cNvPr>
          <p:cNvPicPr>
            <a:picLocks noChangeAspect="1"/>
          </p:cNvPicPr>
          <p:nvPr/>
        </p:nvPicPr>
        <p:blipFill>
          <a:blip r:embed="rId2"/>
          <a:stretch>
            <a:fillRect/>
          </a:stretch>
        </p:blipFill>
        <p:spPr>
          <a:xfrm>
            <a:off x="6354281" y="4067952"/>
            <a:ext cx="4200293" cy="2790048"/>
          </a:xfrm>
          <a:prstGeom prst="rect">
            <a:avLst/>
          </a:prstGeom>
        </p:spPr>
      </p:pic>
    </p:spTree>
    <p:extLst>
      <p:ext uri="{BB962C8B-B14F-4D97-AF65-F5344CB8AC3E}">
        <p14:creationId xmlns:p14="http://schemas.microsoft.com/office/powerpoint/2010/main" val="1521592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CEDACE52E734EAC091D64F7897CEB" ma:contentTypeVersion="4" ma:contentTypeDescription="Create a new document." ma:contentTypeScope="" ma:versionID="29f2ab141f8f866936f131f7686e9af6">
  <xsd:schema xmlns:xsd="http://www.w3.org/2001/XMLSchema" xmlns:xs="http://www.w3.org/2001/XMLSchema" xmlns:p="http://schemas.microsoft.com/office/2006/metadata/properties" xmlns:ns3="9ac90be7-b56f-49fd-8c83-9e2e1e911220" targetNamespace="http://schemas.microsoft.com/office/2006/metadata/properties" ma:root="true" ma:fieldsID="44928adbd9a2deef1de4b3a951ba8d18" ns3:_="">
    <xsd:import namespace="9ac90be7-b56f-49fd-8c83-9e2e1e91122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90be7-b56f-49fd-8c83-9e2e1e911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C34AC1-6C94-45C8-8C71-11C46C2EA5AA}">
  <ds:schemaRefs>
    <ds:schemaRef ds:uri="http://schemas.microsoft.com/office/2006/metadata/contentType"/>
    <ds:schemaRef ds:uri="http://schemas.microsoft.com/office/2006/metadata/properties/metaAttributes"/>
    <ds:schemaRef ds:uri="http://www.w3.org/2000/xmlns/"/>
    <ds:schemaRef ds:uri="http://www.w3.org/2001/XMLSchema"/>
    <ds:schemaRef ds:uri="9ac90be7-b56f-49fd-8c83-9e2e1e91122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2DCC6-BFE0-41E8-8093-A8969AD51C79}">
  <ds:schemaRefs>
    <ds:schemaRef ds:uri="http://schemas.microsoft.com/sharepoint/v3/contenttype/forms"/>
  </ds:schemaRefs>
</ds:datastoreItem>
</file>

<file path=customXml/itemProps3.xml><?xml version="1.0" encoding="utf-8"?>
<ds:datastoreItem xmlns:ds="http://schemas.openxmlformats.org/officeDocument/2006/customXml" ds:itemID="{2E96B5DF-6F58-4361-8538-159801BFBA37}">
  <ds:schemaRefs>
    <ds:schemaRef ds:uri="http://schemas.microsoft.com/office/2006/documentManagement/types"/>
    <ds:schemaRef ds:uri="http://www.w3.org/XML/1998/namespace"/>
    <ds:schemaRef ds:uri="http://purl.org/dc/dcmitype/"/>
    <ds:schemaRef ds:uri="http://purl.org/dc/terms/"/>
    <ds:schemaRef ds:uri="9ac90be7-b56f-49fd-8c83-9e2e1e911220"/>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20</TotalTime>
  <Words>458</Words>
  <Application>Microsoft Office PowerPoint</Application>
  <PresentationFormat>Custom</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Quotable</vt:lpstr>
      <vt:lpstr>Sphalerite</vt:lpstr>
      <vt:lpstr>Name Origin </vt:lpstr>
      <vt:lpstr>Chemical Composition </vt:lpstr>
      <vt:lpstr>Color</vt:lpstr>
      <vt:lpstr>Physical Properties</vt:lpstr>
      <vt:lpstr>Crystal Forms</vt:lpstr>
      <vt:lpstr>Crystal Structure</vt:lpstr>
      <vt:lpstr>Location </vt:lpstr>
      <vt:lpstr>Uses</vt:lpstr>
      <vt:lpstr>Other facts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Damani M</dc:creator>
  <cp:lastModifiedBy>Nelson</cp:lastModifiedBy>
  <cp:revision>10</cp:revision>
  <dcterms:created xsi:type="dcterms:W3CDTF">2019-12-04T14:15:17Z</dcterms:created>
  <dcterms:modified xsi:type="dcterms:W3CDTF">2019-12-11T21:38:58Z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0x0101002FDCEDACE52E734EAC091D64F7897CEB</vt:lpwstr>
  </property>
</Properties>
</file>