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30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87F6-77C1-40FA-AE78-AEDC8FDCF16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5033-76DD-4F88-A816-5C4C01C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crystall.shtml#.XfElfOhKhPZ" TargetMode="External"/><Relationship Id="rId2" Type="http://schemas.openxmlformats.org/officeDocument/2006/relationships/hyperlink" Target="https://www.minda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55FB7-2B43-4313-B6E8-6B72C70E6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4555" y="152399"/>
            <a:ext cx="4221727" cy="2464917"/>
          </a:xfrm>
        </p:spPr>
        <p:txBody>
          <a:bodyPr>
            <a:normAutofit/>
          </a:bodyPr>
          <a:lstStyle/>
          <a:p>
            <a:r>
              <a:rPr lang="en-US" dirty="0"/>
              <a:t>Willemite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6D2B1A-F65A-4646-8C6F-DCB965878F91}"/>
              </a:ext>
            </a:extLst>
          </p:cNvPr>
          <p:cNvSpPr/>
          <p:nvPr/>
        </p:nvSpPr>
        <p:spPr>
          <a:xfrm>
            <a:off x="7746875" y="3145721"/>
            <a:ext cx="1800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Zn</a:t>
            </a:r>
            <a:r>
              <a:rPr lang="en-US" sz="3200" baseline="-25000" dirty="0"/>
              <a:t>2</a:t>
            </a:r>
            <a:r>
              <a:rPr lang="en-US" sz="3200" dirty="0"/>
              <a:t>SiO</a:t>
            </a:r>
            <a:r>
              <a:rPr lang="en-US" sz="3200" baseline="-25000" dirty="0"/>
              <a:t>4</a:t>
            </a:r>
          </a:p>
        </p:txBody>
      </p:sp>
      <p:pic>
        <p:nvPicPr>
          <p:cNvPr id="8" name="Picture 7" descr="A picture containing table, cake, sitting, blue&#10;&#10;Description automatically generated">
            <a:extLst>
              <a:ext uri="{FF2B5EF4-FFF2-40B4-BE49-F238E27FC236}">
                <a16:creationId xmlns:a16="http://schemas.microsoft.com/office/drawing/2014/main" xmlns="" id="{64E5F1B4-D46F-4BC7-9DA4-2D5D91AE7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1" r="2" b="10163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ke, sitting, piece, food&#10;&#10;Description automatically generated">
            <a:extLst>
              <a:ext uri="{FF2B5EF4-FFF2-40B4-BE49-F238E27FC236}">
                <a16:creationId xmlns:a16="http://schemas.microsoft.com/office/drawing/2014/main" xmlns="" id="{55AAEA85-3059-4465-AC4F-43B6AA26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1" y="132132"/>
            <a:ext cx="3115774" cy="4151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CAFC73-997D-40AB-B0E4-4E7905F2D4F7}"/>
              </a:ext>
            </a:extLst>
          </p:cNvPr>
          <p:cNvSpPr txBox="1"/>
          <p:nvPr/>
        </p:nvSpPr>
        <p:spPr>
          <a:xfrm>
            <a:off x="1139868" y="448431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Troostite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70B731-2B41-41EB-9353-5E5543A82F88}"/>
              </a:ext>
            </a:extLst>
          </p:cNvPr>
          <p:cNvSpPr/>
          <p:nvPr/>
        </p:nvSpPr>
        <p:spPr>
          <a:xfrm>
            <a:off x="867357" y="485365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Zn,Mn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DC35A7-8279-478E-90BC-856E3C501A91}"/>
              </a:ext>
            </a:extLst>
          </p:cNvPr>
          <p:cNvSpPr/>
          <p:nvPr/>
        </p:nvSpPr>
        <p:spPr>
          <a:xfrm>
            <a:off x="4787015" y="4668984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Zn,Co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B51A-2A87-46C1-9958-39B2D668B591}"/>
              </a:ext>
            </a:extLst>
          </p:cNvPr>
          <p:cNvSpPr txBox="1"/>
          <p:nvPr/>
        </p:nvSpPr>
        <p:spPr>
          <a:xfrm>
            <a:off x="4981575" y="428390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Xingshaoite</a:t>
            </a:r>
            <a:endParaRPr lang="en-US" dirty="0"/>
          </a:p>
        </p:txBody>
      </p:sp>
      <p:pic>
        <p:nvPicPr>
          <p:cNvPr id="11" name="Picture 10" descr="A close up of a rock&#10;&#10;Description automatically generated">
            <a:extLst>
              <a:ext uri="{FF2B5EF4-FFF2-40B4-BE49-F238E27FC236}">
                <a16:creationId xmlns:a16="http://schemas.microsoft.com/office/drawing/2014/main" xmlns="" id="{043C1C62-A81F-4EBE-93E9-C3531E71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40" y="748715"/>
            <a:ext cx="4200144" cy="3185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8D5845-5234-4479-8A64-F51158AA62D0}"/>
              </a:ext>
            </a:extLst>
          </p:cNvPr>
          <p:cNvSpPr/>
          <p:nvPr/>
        </p:nvSpPr>
        <p:spPr>
          <a:xfrm>
            <a:off x="8832807" y="4150737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Sea-foam willemite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12C9961-D575-4DC3-B4CE-AAA57CA3EC8F}"/>
              </a:ext>
            </a:extLst>
          </p:cNvPr>
          <p:cNvSpPr/>
          <p:nvPr/>
        </p:nvSpPr>
        <p:spPr>
          <a:xfrm>
            <a:off x="9465191" y="4520069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Zn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4</a:t>
            </a:r>
          </a:p>
        </p:txBody>
      </p:sp>
      <p:pic>
        <p:nvPicPr>
          <p:cNvPr id="15" name="Picture 1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E1AAFA22-E9D4-4B1B-BA1C-2B6D6070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379" y="1233507"/>
            <a:ext cx="4249620" cy="24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1650C-C578-4F33-8EDF-B5CB4F7B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Willemite come from?!?!?</a:t>
            </a: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C25EC80D-3D49-402D-ADC3-67D8E1B0D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128" y="1853248"/>
            <a:ext cx="8310562" cy="4155281"/>
          </a:xfrm>
        </p:spPr>
      </p:pic>
    </p:spTree>
    <p:extLst>
      <p:ext uri="{BB962C8B-B14F-4D97-AF65-F5344CB8AC3E}">
        <p14:creationId xmlns:p14="http://schemas.microsoft.com/office/powerpoint/2010/main" val="13057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C1E3F8-BCFC-42DC-AEB2-A4F3D89E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4" y="137787"/>
            <a:ext cx="10493132" cy="63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2CD49-8298-48EF-A3DB-A3057AC0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3F0A61-779B-4290-B994-426AD86B1EC3}"/>
              </a:ext>
            </a:extLst>
          </p:cNvPr>
          <p:cNvSpPr txBox="1"/>
          <p:nvPr/>
        </p:nvSpPr>
        <p:spPr>
          <a:xfrm>
            <a:off x="1452282" y="1757082"/>
            <a:ext cx="6215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hlinkClick r:id="rId2"/>
              </a:rPr>
              <a:t>https://www.mindat.org/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http://webmineral.com/crystall.shtml#.XfElfOhKhPZ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https://en.wikipedia.org/wiki/Willemite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F72A5-C687-4FEA-8688-969D39EA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47" y="19455"/>
            <a:ext cx="2886088" cy="16072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Name origins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26FBA1-65FA-401B-8E55-01A6076D7BBC}"/>
              </a:ext>
            </a:extLst>
          </p:cNvPr>
          <p:cNvSpPr txBox="1"/>
          <p:nvPr/>
        </p:nvSpPr>
        <p:spPr>
          <a:xfrm>
            <a:off x="255270" y="2881672"/>
            <a:ext cx="508318" cy="54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xmlns="" id="{BDDD23CA-3B49-4988-9571-52789CBBD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752" y="111860"/>
            <a:ext cx="13026700" cy="5984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B8B35-4C6F-47FB-A518-7F0B1CA0B729}"/>
              </a:ext>
            </a:extLst>
          </p:cNvPr>
          <p:cNvSpPr txBox="1"/>
          <p:nvPr/>
        </p:nvSpPr>
        <p:spPr>
          <a:xfrm>
            <a:off x="200484" y="2038725"/>
            <a:ext cx="63065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Named in 1830 by Serve-Dieu </a:t>
            </a:r>
            <a:r>
              <a:rPr lang="en-US" sz="2400" dirty="0" err="1"/>
              <a:t>Abailard</a:t>
            </a:r>
            <a:r>
              <a:rPr lang="en-US" sz="2400" dirty="0"/>
              <a:t> </a:t>
            </a:r>
          </a:p>
          <a:p>
            <a:r>
              <a:rPr lang="en-US" sz="2400" dirty="0"/>
              <a:t>"Armand" Lévy in honor of </a:t>
            </a:r>
          </a:p>
          <a:p>
            <a:r>
              <a:rPr lang="en-US" sz="2400" dirty="0"/>
              <a:t>William I King of the Netherlands</a:t>
            </a:r>
            <a:r>
              <a:rPr lang="en-US" sz="2800" dirty="0"/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14F67A-11DF-44FE-94F8-9CC795A3F7E1}"/>
              </a:ext>
            </a:extLst>
          </p:cNvPr>
          <p:cNvSpPr txBox="1"/>
          <p:nvPr/>
        </p:nvSpPr>
        <p:spPr>
          <a:xfrm>
            <a:off x="24316" y="3705741"/>
            <a:ext cx="13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5E4C12-7663-41A9-A0DC-6730A11A76F3}"/>
              </a:ext>
            </a:extLst>
          </p:cNvPr>
          <p:cNvSpPr/>
          <p:nvPr/>
        </p:nvSpPr>
        <p:spPr>
          <a:xfrm>
            <a:off x="265949" y="36389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oto Sans"/>
              </a:rPr>
              <a:t> </a:t>
            </a:r>
            <a:r>
              <a:rPr lang="en-US" sz="2400" dirty="0"/>
              <a:t>This species was previously discovered in 1825 and was identified as "siliceous oxide of zinc"</a:t>
            </a:r>
          </a:p>
        </p:txBody>
      </p:sp>
    </p:spTree>
    <p:extLst>
      <p:ext uri="{BB962C8B-B14F-4D97-AF65-F5344CB8AC3E}">
        <p14:creationId xmlns:p14="http://schemas.microsoft.com/office/powerpoint/2010/main" val="343025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7C046-EE12-410C-A9B5-447EBE60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6" y="452718"/>
            <a:ext cx="9404723" cy="927847"/>
          </a:xfrm>
        </p:spPr>
        <p:txBody>
          <a:bodyPr/>
          <a:lstStyle/>
          <a:p>
            <a:r>
              <a:rPr lang="en-US" dirty="0"/>
              <a:t>Color: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08DF99-2B6C-4DD7-B42F-AADAD5CD2ADA}"/>
              </a:ext>
            </a:extLst>
          </p:cNvPr>
          <p:cNvSpPr txBox="1"/>
          <p:nvPr/>
        </p:nvSpPr>
        <p:spPr>
          <a:xfrm>
            <a:off x="484094" y="1210235"/>
            <a:ext cx="43389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Colorless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White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Pastel Green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Apple Green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Light Blue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Azure-Blue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Yellow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/>
              <a:t>Bourgendy</a:t>
            </a:r>
            <a:r>
              <a:rPr lang="en-US" sz="2800" dirty="0"/>
              <a:t>-Red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Brown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Gray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Black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Pink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C9F7E1-6324-4AA4-91D6-B30323BE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88" y="16877"/>
            <a:ext cx="3142024" cy="2364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A425A2-7424-42D9-8390-34FD4B20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25" y="132041"/>
            <a:ext cx="4141909" cy="2497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07D7E8-9C3C-434B-BA53-C5FE00F8F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25" y="2728725"/>
            <a:ext cx="3508754" cy="2640337"/>
          </a:xfrm>
          <a:prstGeom prst="rect">
            <a:avLst/>
          </a:prstGeom>
        </p:spPr>
      </p:pic>
      <p:pic>
        <p:nvPicPr>
          <p:cNvPr id="16" name="Picture 15" descr="A picture containing cake, piece, eaten, half&#10;&#10;Description automatically generated">
            <a:extLst>
              <a:ext uri="{FF2B5EF4-FFF2-40B4-BE49-F238E27FC236}">
                <a16:creationId xmlns:a16="http://schemas.microsoft.com/office/drawing/2014/main" xmlns="" id="{AA13AF77-D9EF-44CB-9067-09B5238E5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090" y="2701927"/>
            <a:ext cx="402233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3C41F-2525-49DF-9644-55A16579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6" y="386043"/>
            <a:ext cx="9404723" cy="1400530"/>
          </a:xfrm>
        </p:spPr>
        <p:txBody>
          <a:bodyPr/>
          <a:lstStyle/>
          <a:p>
            <a:r>
              <a:rPr lang="en-US" dirty="0"/>
              <a:t>Luster: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1A7A9C-5988-49D0-B78D-18C0EC2FE5D9}"/>
              </a:ext>
            </a:extLst>
          </p:cNvPr>
          <p:cNvSpPr txBox="1"/>
          <p:nvPr/>
        </p:nvSpPr>
        <p:spPr>
          <a:xfrm>
            <a:off x="851648" y="1218782"/>
            <a:ext cx="2233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Vitreous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/>
              <a:t>Resinous</a:t>
            </a:r>
          </a:p>
        </p:txBody>
      </p:sp>
      <p:pic>
        <p:nvPicPr>
          <p:cNvPr id="8" name="Picture 7" descr="A close up of a bug&#10;&#10;Description automatically generated">
            <a:extLst>
              <a:ext uri="{FF2B5EF4-FFF2-40B4-BE49-F238E27FC236}">
                <a16:creationId xmlns:a16="http://schemas.microsoft.com/office/drawing/2014/main" xmlns="" id="{EEF4C646-243D-4396-922A-C76320576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967" y="172975"/>
            <a:ext cx="5488783" cy="3227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9626BD-527A-4152-ACF4-8C360118F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6" y="2788442"/>
            <a:ext cx="5111785" cy="37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F9C46-1E2D-41CD-A69B-E7129360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583E92-FEF0-4A91-BFA7-9E10152A366E}"/>
              </a:ext>
            </a:extLst>
          </p:cNvPr>
          <p:cNvSpPr txBox="1"/>
          <p:nvPr/>
        </p:nvSpPr>
        <p:spPr>
          <a:xfrm>
            <a:off x="860612" y="1775012"/>
            <a:ext cx="2239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Transparent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r>
              <a:rPr lang="en-US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Translucent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E0230B-1133-4831-AA50-643843F4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81" y="209066"/>
            <a:ext cx="4657725" cy="3504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1AA915-88CD-4E0C-9FF8-E795D1187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00" y="2834192"/>
            <a:ext cx="37582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152E1-AD2C-4569-96FC-3251E09F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F85E2F-45D8-428D-8EE6-6A89B5883ADD}"/>
              </a:ext>
            </a:extLst>
          </p:cNvPr>
          <p:cNvSpPr txBox="1"/>
          <p:nvPr/>
        </p:nvSpPr>
        <p:spPr>
          <a:xfrm>
            <a:off x="107576" y="1613118"/>
            <a:ext cx="111107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White Streak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5 ½ on the Mohs hardness scale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Brittle tendency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Cleavage is considered good to poor {1120} and poor {0001}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Irregular/uneven, sub-conchoidal fracture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Main use as zinc ore</a:t>
            </a:r>
          </a:p>
        </p:txBody>
      </p:sp>
    </p:spTree>
    <p:extLst>
      <p:ext uri="{BB962C8B-B14F-4D97-AF65-F5344CB8AC3E}">
        <p14:creationId xmlns:p14="http://schemas.microsoft.com/office/powerpoint/2010/main" val="396215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6630E-6249-4C52-ADDD-38E470AE5F1E}"/>
              </a:ext>
            </a:extLst>
          </p:cNvPr>
          <p:cNvSpPr txBox="1"/>
          <p:nvPr/>
        </p:nvSpPr>
        <p:spPr>
          <a:xfrm>
            <a:off x="2671482" y="645459"/>
            <a:ext cx="3797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Chemical Properties: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E51C3D-71C1-4F5C-912B-1BA3B21A63D9}"/>
              </a:ext>
            </a:extLst>
          </p:cNvPr>
          <p:cNvSpPr txBox="1"/>
          <p:nvPr/>
        </p:nvSpPr>
        <p:spPr>
          <a:xfrm>
            <a:off x="1909482" y="1425388"/>
            <a:ext cx="3953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Common Impurities include:</a:t>
            </a:r>
          </a:p>
          <a:p>
            <a:r>
              <a:rPr lang="en-US" sz="2000" dirty="0"/>
              <a:t>     Al, Fe, Mn, Pb, Mg, 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28F276-B5AE-4818-924C-87766F0A619E}"/>
              </a:ext>
            </a:extLst>
          </p:cNvPr>
          <p:cNvSpPr txBox="1"/>
          <p:nvPr/>
        </p:nvSpPr>
        <p:spPr>
          <a:xfrm>
            <a:off x="3245224" y="2501153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Crystallography: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CE8555-118C-47F6-A326-2D4BF239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532" y="3024373"/>
            <a:ext cx="3519369" cy="3729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3022E-D61E-46BC-97D3-F0090F4F01EB}"/>
              </a:ext>
            </a:extLst>
          </p:cNvPr>
          <p:cNvSpPr txBox="1"/>
          <p:nvPr/>
        </p:nvSpPr>
        <p:spPr>
          <a:xfrm>
            <a:off x="1524000" y="3774141"/>
            <a:ext cx="279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Trigonal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Rhombohedral </a:t>
            </a:r>
          </a:p>
        </p:txBody>
      </p:sp>
    </p:spTree>
    <p:extLst>
      <p:ext uri="{BB962C8B-B14F-4D97-AF65-F5344CB8AC3E}">
        <p14:creationId xmlns:p14="http://schemas.microsoft.com/office/powerpoint/2010/main" val="31081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2720B-DE75-4D68-83C7-3DA6A06A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86" y="-138953"/>
            <a:ext cx="9404723" cy="1400530"/>
          </a:xfrm>
        </p:spPr>
        <p:txBody>
          <a:bodyPr/>
          <a:lstStyle/>
          <a:p>
            <a:r>
              <a:rPr lang="en-US" dirty="0"/>
              <a:t>Florescence: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803790-D359-4E76-BC46-4EE7EAE328A9}"/>
              </a:ext>
            </a:extLst>
          </p:cNvPr>
          <p:cNvSpPr/>
          <p:nvPr/>
        </p:nvSpPr>
        <p:spPr>
          <a:xfrm>
            <a:off x="457197" y="1326776"/>
            <a:ext cx="8113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xmlns="" id="{229B23C2-6DB4-450E-A882-676BF0C5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36" y="247650"/>
            <a:ext cx="4618225" cy="6157632"/>
          </a:xfrm>
          <a:prstGeom prst="rect">
            <a:avLst/>
          </a:prstGeom>
        </p:spPr>
      </p:pic>
      <p:pic>
        <p:nvPicPr>
          <p:cNvPr id="8" name="Picture 7" descr="A picture containing cake, plant, birthday, piece&#10;&#10;Description automatically generated">
            <a:extLst>
              <a:ext uri="{FF2B5EF4-FFF2-40B4-BE49-F238E27FC236}">
                <a16:creationId xmlns:a16="http://schemas.microsoft.com/office/drawing/2014/main" xmlns="" id="{D20C0455-87E2-43A6-9148-0A00B6FA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" y="561312"/>
            <a:ext cx="4166346" cy="3132147"/>
          </a:xfrm>
          <a:prstGeom prst="rect">
            <a:avLst/>
          </a:prstGeom>
        </p:spPr>
      </p:pic>
      <p:pic>
        <p:nvPicPr>
          <p:cNvPr id="10" name="Picture 9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31EE0C0A-563F-4D43-9C5F-365A6221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1" y="3712958"/>
            <a:ext cx="4543424" cy="30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27E87-275E-4311-BD57-2C8DE97A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607" y="-110953"/>
            <a:ext cx="9404723" cy="1400530"/>
          </a:xfrm>
        </p:spPr>
        <p:txBody>
          <a:bodyPr/>
          <a:lstStyle/>
          <a:p>
            <a:r>
              <a:rPr lang="en-US" dirty="0"/>
              <a:t>Variations:</a:t>
            </a:r>
          </a:p>
        </p:txBody>
      </p:sp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xmlns="" id="{4715BE91-3212-43DE-AD7C-FFDCBD88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8" y="589312"/>
            <a:ext cx="3144756" cy="3494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63D40D-9D4D-498D-AF07-654FBE8DCE16}"/>
              </a:ext>
            </a:extLst>
          </p:cNvPr>
          <p:cNvSpPr txBox="1"/>
          <p:nvPr/>
        </p:nvSpPr>
        <p:spPr>
          <a:xfrm>
            <a:off x="663879" y="4083485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Beta-Willemite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8CA14D-61E9-401F-AA80-C37DEB92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936" y="589312"/>
            <a:ext cx="3494173" cy="3494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373F5D-8528-4E31-95FB-4A8FFBDF2AD2}"/>
              </a:ext>
            </a:extLst>
          </p:cNvPr>
          <p:cNvSpPr txBox="1"/>
          <p:nvPr/>
        </p:nvSpPr>
        <p:spPr>
          <a:xfrm>
            <a:off x="4409594" y="4083485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Grape Willemite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A706A5-8BFB-46A6-8C10-40C434B2B3CB}"/>
              </a:ext>
            </a:extLst>
          </p:cNvPr>
          <p:cNvSpPr txBox="1"/>
          <p:nvPr/>
        </p:nvSpPr>
        <p:spPr>
          <a:xfrm>
            <a:off x="8633956" y="4083485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Willemite</a:t>
            </a:r>
          </a:p>
        </p:txBody>
      </p:sp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505B04F-128B-41DF-92CB-479DE087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597" y="688328"/>
            <a:ext cx="4228855" cy="31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78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152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Willemite</vt:lpstr>
      <vt:lpstr>Name origins </vt:lpstr>
      <vt:lpstr>Color:   </vt:lpstr>
      <vt:lpstr>Luster:  </vt:lpstr>
      <vt:lpstr>Transparency: </vt:lpstr>
      <vt:lpstr>Important information: </vt:lpstr>
      <vt:lpstr>PowerPoint Presentation</vt:lpstr>
      <vt:lpstr>Florescence:   </vt:lpstr>
      <vt:lpstr>Variations:</vt:lpstr>
      <vt:lpstr>PowerPoint Presentation</vt:lpstr>
      <vt:lpstr>Where does Willemite come from?!?!?</vt:lpstr>
      <vt:lpstr>PowerPoint Presentation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Willemite</dc:title>
  <dc:creator>Matthew Reppenhagen</dc:creator>
  <cp:lastModifiedBy>Nelson</cp:lastModifiedBy>
  <cp:revision>19</cp:revision>
  <dcterms:created xsi:type="dcterms:W3CDTF">2019-12-11T03:35:57Z</dcterms:created>
  <dcterms:modified xsi:type="dcterms:W3CDTF">2019-12-11T18:32:24Z</dcterms:modified>
</cp:coreProperties>
</file>