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9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9"/>
  </p:normalViewPr>
  <p:slideViewPr>
    <p:cSldViewPr snapToGrid="0" snapToObjects="1">
      <p:cViewPr>
        <p:scale>
          <a:sx n="98" d="100"/>
          <a:sy n="98" d="100"/>
        </p:scale>
        <p:origin x="-489" y="-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97AA-8271-154A-92DC-A001C112A72F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BCE6A-8033-B640-AE14-366A3BD2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6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97AA-8271-154A-92DC-A001C112A72F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BCE6A-8033-B640-AE14-366A3BD2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97AA-8271-154A-92DC-A001C112A72F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BCE6A-8033-B640-AE14-366A3BD2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0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97AA-8271-154A-92DC-A001C112A72F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BCE6A-8033-B640-AE14-366A3BD2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5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97AA-8271-154A-92DC-A001C112A72F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BCE6A-8033-B640-AE14-366A3BD2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31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97AA-8271-154A-92DC-A001C112A72F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BCE6A-8033-B640-AE14-366A3BD2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1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97AA-8271-154A-92DC-A001C112A72F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BCE6A-8033-B640-AE14-366A3BD2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0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97AA-8271-154A-92DC-A001C112A72F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BCE6A-8033-B640-AE14-366A3BD2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23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97AA-8271-154A-92DC-A001C112A72F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BCE6A-8033-B640-AE14-366A3BD2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0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97AA-8271-154A-92DC-A001C112A72F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BCE6A-8033-B640-AE14-366A3BD2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1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97AA-8271-154A-92DC-A001C112A72F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BCE6A-8033-B640-AE14-366A3BD2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6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97AA-8271-154A-92DC-A001C112A72F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BCE6A-8033-B640-AE14-366A3BD2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9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97AA-8271-154A-92DC-A001C112A72F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BCE6A-8033-B640-AE14-366A3BD2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3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931897AA-8271-154A-92DC-A001C112A72F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EECBCE6A-8033-B640-AE14-366A3BD2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8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31897AA-8271-154A-92DC-A001C112A72F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EECBCE6A-8033-B640-AE14-366A3BD2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634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rfvedsonit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rfvedsonit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st_of_minerals_A_(complete)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Monoclinic_cell.sv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Malawi_in_Africa.svg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Quebec" TargetMode="Externa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dat.org/min-325.html" TargetMode="External"/><Relationship Id="rId2" Type="http://schemas.openxmlformats.org/officeDocument/2006/relationships/hyperlink" Target="https://www.britannica.com/science/arfvedsonit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ZDqecHKhhFA" TargetMode="External"/><Relationship Id="rId5" Type="http://schemas.openxmlformats.org/officeDocument/2006/relationships/hyperlink" Target="https://www.minerals.net/mineral/arfvedsonite.aspx" TargetMode="External"/><Relationship Id="rId4" Type="http://schemas.openxmlformats.org/officeDocument/2006/relationships/hyperlink" Target="http://webmineral.com/data/Arfvedsonite.shtml#.Xc7cfjJKh-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7043F9-DBAD-714D-A832-D8DB16F82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2250" y="1110584"/>
            <a:ext cx="5633661" cy="2004091"/>
          </a:xfrm>
        </p:spPr>
        <p:txBody>
          <a:bodyPr>
            <a:normAutofit/>
          </a:bodyPr>
          <a:lstStyle/>
          <a:p>
            <a:r>
              <a:rPr lang="en-US" sz="6600"/>
              <a:t>Arfvedsonite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68E6305-0EE1-2F47-83D8-531115CBE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4961535" cy="785656"/>
          </a:xfrm>
        </p:spPr>
        <p:txBody>
          <a:bodyPr>
            <a:noAutofit/>
          </a:bodyPr>
          <a:lstStyle/>
          <a:p>
            <a:r>
              <a:rPr lang="en-US" sz="2400"/>
              <a:t>Stefanie Sganga</a:t>
            </a:r>
          </a:p>
          <a:p>
            <a:r>
              <a:rPr lang="en-US" sz="2400"/>
              <a:t>Earth Materials I</a:t>
            </a:r>
          </a:p>
        </p:txBody>
      </p:sp>
      <p:pic>
        <p:nvPicPr>
          <p:cNvPr id="13" name="Picture 12" descr="A picture containing black, wooden, white, fence&#10;&#10;Description automatically generated">
            <a:extLst>
              <a:ext uri="{FF2B5EF4-FFF2-40B4-BE49-F238E27FC236}">
                <a16:creationId xmlns:a16="http://schemas.microsoft.com/office/drawing/2014/main" xmlns="" id="{BFF55073-10A8-3648-84D8-2BA5B5DDB2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7881938" y="851488"/>
            <a:ext cx="2794000" cy="3517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875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A5BA3AE5-0FB8-4948-A421-5CEE1A5E8A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9">
            <a:extLst>
              <a:ext uri="{FF2B5EF4-FFF2-40B4-BE49-F238E27FC236}">
                <a16:creationId xmlns:a16="http://schemas.microsoft.com/office/drawing/2014/main" xmlns="" id="{615FFFBF-F0D2-4BB8-BB9E-3ADC47E3B6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6485467" cy="6858000"/>
          </a:xfrm>
          <a:custGeom>
            <a:avLst/>
            <a:gdLst>
              <a:gd name="connsiteX0" fmla="*/ 0 w 6485467"/>
              <a:gd name="connsiteY0" fmla="*/ 0 h 6858000"/>
              <a:gd name="connsiteX1" fmla="*/ 6485467 w 6485467"/>
              <a:gd name="connsiteY1" fmla="*/ 0 h 6858000"/>
              <a:gd name="connsiteX2" fmla="*/ 6485467 w 6485467"/>
              <a:gd name="connsiteY2" fmla="*/ 1900238 h 6858000"/>
              <a:gd name="connsiteX3" fmla="*/ 6115051 w 6485467"/>
              <a:gd name="connsiteY3" fmla="*/ 2178050 h 6858000"/>
              <a:gd name="connsiteX4" fmla="*/ 6110817 w 6485467"/>
              <a:gd name="connsiteY4" fmla="*/ 2184400 h 6858000"/>
              <a:gd name="connsiteX5" fmla="*/ 6104467 w 6485467"/>
              <a:gd name="connsiteY5" fmla="*/ 2193925 h 6858000"/>
              <a:gd name="connsiteX6" fmla="*/ 6098117 w 6485467"/>
              <a:gd name="connsiteY6" fmla="*/ 2201863 h 6858000"/>
              <a:gd name="connsiteX7" fmla="*/ 6098117 w 6485467"/>
              <a:gd name="connsiteY7" fmla="*/ 2211388 h 6858000"/>
              <a:gd name="connsiteX8" fmla="*/ 6098117 w 6485467"/>
              <a:gd name="connsiteY8" fmla="*/ 2220913 h 6858000"/>
              <a:gd name="connsiteX9" fmla="*/ 6104467 w 6485467"/>
              <a:gd name="connsiteY9" fmla="*/ 2228850 h 6858000"/>
              <a:gd name="connsiteX10" fmla="*/ 6110817 w 6485467"/>
              <a:gd name="connsiteY10" fmla="*/ 2238375 h 6858000"/>
              <a:gd name="connsiteX11" fmla="*/ 6115051 w 6485467"/>
              <a:gd name="connsiteY11" fmla="*/ 2244725 h 6858000"/>
              <a:gd name="connsiteX12" fmla="*/ 6485467 w 6485467"/>
              <a:gd name="connsiteY12" fmla="*/ 2522538 h 6858000"/>
              <a:gd name="connsiteX13" fmla="*/ 6485467 w 6485467"/>
              <a:gd name="connsiteY13" fmla="*/ 6858000 h 6858000"/>
              <a:gd name="connsiteX14" fmla="*/ 0 w 6485467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85467" h="6858000">
                <a:moveTo>
                  <a:pt x="0" y="0"/>
                </a:moveTo>
                <a:lnTo>
                  <a:pt x="6485467" y="0"/>
                </a:lnTo>
                <a:lnTo>
                  <a:pt x="6485467" y="1900238"/>
                </a:lnTo>
                <a:lnTo>
                  <a:pt x="6115051" y="2178050"/>
                </a:lnTo>
                <a:lnTo>
                  <a:pt x="6110817" y="2184400"/>
                </a:lnTo>
                <a:lnTo>
                  <a:pt x="6104467" y="2193925"/>
                </a:lnTo>
                <a:lnTo>
                  <a:pt x="6098117" y="2201863"/>
                </a:lnTo>
                <a:lnTo>
                  <a:pt x="6098117" y="2211388"/>
                </a:lnTo>
                <a:lnTo>
                  <a:pt x="6098117" y="2220913"/>
                </a:lnTo>
                <a:lnTo>
                  <a:pt x="6104467" y="2228850"/>
                </a:lnTo>
                <a:lnTo>
                  <a:pt x="6110817" y="2238375"/>
                </a:lnTo>
                <a:lnTo>
                  <a:pt x="6115051" y="2244725"/>
                </a:lnTo>
                <a:lnTo>
                  <a:pt x="6485467" y="2522538"/>
                </a:lnTo>
                <a:lnTo>
                  <a:pt x="648546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xmlns="" id="{14248703-392A-3B41-801A-C1C8CEE07D8A}"/>
              </a:ext>
            </a:extLst>
          </p:cNvPr>
          <p:cNvSpPr txBox="1">
            <a:spLocks/>
          </p:cNvSpPr>
          <p:nvPr/>
        </p:nvSpPr>
        <p:spPr>
          <a:xfrm>
            <a:off x="643464" y="206861"/>
            <a:ext cx="5039035" cy="15594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Aft>
                <a:spcPts val="600"/>
              </a:spcAft>
            </a:pPr>
            <a:r>
              <a:rPr lang="en-US"/>
              <a:t>General Information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22227CBE-557D-2D41-BF99-9F347FB0A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603" y="2214565"/>
            <a:ext cx="5016259" cy="4352309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FFFF"/>
                </a:solidFill>
              </a:rPr>
              <a:t>Rare mineral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FFFF"/>
                </a:solidFill>
              </a:rPr>
              <a:t>Only formed in iron-rich igneous intrusions associated with nepheline syenites and pegmatites</a:t>
            </a:r>
          </a:p>
          <a:p>
            <a:pPr lvl="2">
              <a:lnSpc>
                <a:spcPct val="90000"/>
              </a:lnSpc>
            </a:pPr>
            <a:r>
              <a:rPr lang="en-US" sz="2400" dirty="0">
                <a:solidFill>
                  <a:srgbClr val="FFFFFF"/>
                </a:solidFill>
              </a:rPr>
              <a:t>Igneous intrusions – magma cools and solidifies before reaching the surface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FFFF"/>
                </a:solidFill>
              </a:rPr>
              <a:t>Limited in areas globally </a:t>
            </a:r>
          </a:p>
          <a:p>
            <a:pPr lvl="1">
              <a:lnSpc>
                <a:spcPct val="90000"/>
              </a:lnSpc>
            </a:pPr>
            <a:endParaRPr lang="en-US" sz="24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FFFF"/>
                </a:solidFill>
              </a:rPr>
              <a:t>Discovered in 1823</a:t>
            </a:r>
          </a:p>
          <a:p>
            <a:pPr marL="457200" lvl="1" indent="0">
              <a:lnSpc>
                <a:spcPct val="90000"/>
              </a:lnSpc>
            </a:pPr>
            <a:endParaRPr lang="en-US" sz="24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FFFF"/>
                </a:solidFill>
              </a:rPr>
              <a:t>Named after Swedish chemist Johan Arfwedson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FFFF"/>
                </a:solidFill>
              </a:rPr>
              <a:t>Discovered Lithium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2" name="Rounded Rectangle 17">
            <a:extLst>
              <a:ext uri="{FF2B5EF4-FFF2-40B4-BE49-F238E27FC236}">
                <a16:creationId xmlns:a16="http://schemas.microsoft.com/office/drawing/2014/main" xmlns="" id="{FD056B7E-FBD7-4858-966D-9C4DEDA7EF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128932" y="958640"/>
            <a:ext cx="4419604" cy="4945244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lose up of an old building&#10;&#10;Description automatically generated">
            <a:extLst>
              <a:ext uri="{FF2B5EF4-FFF2-40B4-BE49-F238E27FC236}">
                <a16:creationId xmlns:a16="http://schemas.microsoft.com/office/drawing/2014/main" xmlns="" id="{9386B577-B488-0F40-9B54-C0074C8CEB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7410517" y="1766273"/>
            <a:ext cx="3832042" cy="331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078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CBA3CC-3735-DA41-999F-4C93D1927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Formula and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3DFCD4-9CEA-C041-8920-56F5886AD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44" y="2468504"/>
            <a:ext cx="7893044" cy="4401311"/>
          </a:xfrm>
        </p:spPr>
        <p:txBody>
          <a:bodyPr>
            <a:normAutofit/>
          </a:bodyPr>
          <a:lstStyle/>
          <a:p>
            <a:r>
              <a:rPr lang="en-US" sz="2400"/>
              <a:t>[Na][Na</a:t>
            </a:r>
            <a:r>
              <a:rPr lang="en-US" sz="2400" baseline="-25000"/>
              <a:t>2</a:t>
            </a:r>
            <a:r>
              <a:rPr lang="en-US" sz="2400"/>
              <a:t>][Fe</a:t>
            </a:r>
            <a:r>
              <a:rPr lang="en-US" sz="2400" baseline="30000"/>
              <a:t>2+</a:t>
            </a:r>
            <a:r>
              <a:rPr lang="en-US" sz="2400" baseline="-25000"/>
              <a:t>4</a:t>
            </a:r>
            <a:r>
              <a:rPr lang="en-US" sz="2400"/>
              <a:t>Fe</a:t>
            </a:r>
            <a:r>
              <a:rPr lang="en-US" sz="2400" baseline="30000"/>
              <a:t>3+</a:t>
            </a:r>
            <a:r>
              <a:rPr lang="en-US" sz="2400"/>
              <a:t>]Si</a:t>
            </a:r>
            <a:r>
              <a:rPr lang="en-US" sz="2400" baseline="-25000"/>
              <a:t>8</a:t>
            </a:r>
            <a:r>
              <a:rPr lang="en-US" sz="2400"/>
              <a:t>O</a:t>
            </a:r>
            <a:r>
              <a:rPr lang="en-US" sz="2400" baseline="-25000"/>
              <a:t>22</a:t>
            </a:r>
            <a:r>
              <a:rPr lang="en-US" sz="2400"/>
              <a:t>(OH)</a:t>
            </a:r>
            <a:r>
              <a:rPr lang="en-US" sz="2400" baseline="-25000"/>
              <a:t>2</a:t>
            </a:r>
          </a:p>
          <a:p>
            <a:pPr marL="0" indent="0">
              <a:buNone/>
            </a:pPr>
            <a:endParaRPr lang="en-US" sz="2400"/>
          </a:p>
          <a:p>
            <a:r>
              <a:rPr lang="en-US" sz="2400"/>
              <a:t>Amphibole mineral (double chain structure)</a:t>
            </a:r>
          </a:p>
          <a:p>
            <a:pPr lvl="1"/>
            <a:r>
              <a:rPr lang="en-US" sz="2400"/>
              <a:t>Iron – rich sodium silicate  </a:t>
            </a:r>
          </a:p>
          <a:p>
            <a:pPr lvl="1"/>
            <a:endParaRPr lang="en-US" sz="2400"/>
          </a:p>
          <a:p>
            <a:pPr marL="514350" indent="-457200"/>
            <a:r>
              <a:rPr lang="en-US" sz="2600"/>
              <a:t>Part of solid solution series</a:t>
            </a:r>
          </a:p>
          <a:p>
            <a:pPr marL="914400" lvl="1" indent="-457200"/>
            <a:r>
              <a:rPr lang="en-US" sz="2400"/>
              <a:t>Other end member is magnesio-arfvedsonite</a:t>
            </a:r>
          </a:p>
          <a:p>
            <a:pPr marL="1314450" lvl="2" indent="-457200"/>
            <a:r>
              <a:rPr lang="en-US" sz="2200"/>
              <a:t>Magnesium rich </a:t>
            </a:r>
          </a:p>
          <a:p>
            <a:pPr lvl="1"/>
            <a:endParaRPr lang="en-US" sz="2400"/>
          </a:p>
        </p:txBody>
      </p:sp>
      <p:pic>
        <p:nvPicPr>
          <p:cNvPr id="6" name="Picture 5" descr="A picture containing building, window&#10;&#10;Description automatically generated">
            <a:extLst>
              <a:ext uri="{FF2B5EF4-FFF2-40B4-BE49-F238E27FC236}">
                <a16:creationId xmlns:a16="http://schemas.microsoft.com/office/drawing/2014/main" xmlns="" id="{83EC4CC9-6D3A-4847-87FA-5B15D1B4741B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8026588" y="3376933"/>
            <a:ext cx="4869328" cy="184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36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C2290F0-E45D-41DB-B296-10FEC35190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23">
            <a:extLst>
              <a:ext uri="{FF2B5EF4-FFF2-40B4-BE49-F238E27FC236}">
                <a16:creationId xmlns:a16="http://schemas.microsoft.com/office/drawing/2014/main" xmlns="" id="{42F5B9E6-0E39-45C4-A238-A7F0FA66F3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7552944" cy="6858000"/>
          </a:xfrm>
          <a:custGeom>
            <a:avLst/>
            <a:gdLst>
              <a:gd name="connsiteX0" fmla="*/ 0 w 7552944"/>
              <a:gd name="connsiteY0" fmla="*/ 0 h 6858000"/>
              <a:gd name="connsiteX1" fmla="*/ 1067477 w 7552944"/>
              <a:gd name="connsiteY1" fmla="*/ 0 h 6858000"/>
              <a:gd name="connsiteX2" fmla="*/ 2201779 w 7552944"/>
              <a:gd name="connsiteY2" fmla="*/ 0 h 6858000"/>
              <a:gd name="connsiteX3" fmla="*/ 7552944 w 7552944"/>
              <a:gd name="connsiteY3" fmla="*/ 0 h 6858000"/>
              <a:gd name="connsiteX4" fmla="*/ 7552944 w 7552944"/>
              <a:gd name="connsiteY4" fmla="*/ 1900238 h 6858000"/>
              <a:gd name="connsiteX5" fmla="*/ 7182528 w 7552944"/>
              <a:gd name="connsiteY5" fmla="*/ 2178050 h 6858000"/>
              <a:gd name="connsiteX6" fmla="*/ 7178294 w 7552944"/>
              <a:gd name="connsiteY6" fmla="*/ 2184400 h 6858000"/>
              <a:gd name="connsiteX7" fmla="*/ 7171944 w 7552944"/>
              <a:gd name="connsiteY7" fmla="*/ 2193925 h 6858000"/>
              <a:gd name="connsiteX8" fmla="*/ 7165594 w 7552944"/>
              <a:gd name="connsiteY8" fmla="*/ 2201863 h 6858000"/>
              <a:gd name="connsiteX9" fmla="*/ 7165594 w 7552944"/>
              <a:gd name="connsiteY9" fmla="*/ 2211388 h 6858000"/>
              <a:gd name="connsiteX10" fmla="*/ 7165594 w 7552944"/>
              <a:gd name="connsiteY10" fmla="*/ 2220913 h 6858000"/>
              <a:gd name="connsiteX11" fmla="*/ 7171944 w 7552944"/>
              <a:gd name="connsiteY11" fmla="*/ 2228850 h 6858000"/>
              <a:gd name="connsiteX12" fmla="*/ 7178294 w 7552944"/>
              <a:gd name="connsiteY12" fmla="*/ 2238375 h 6858000"/>
              <a:gd name="connsiteX13" fmla="*/ 7182528 w 7552944"/>
              <a:gd name="connsiteY13" fmla="*/ 2244725 h 6858000"/>
              <a:gd name="connsiteX14" fmla="*/ 7552944 w 7552944"/>
              <a:gd name="connsiteY14" fmla="*/ 2522538 h 6858000"/>
              <a:gd name="connsiteX15" fmla="*/ 7552944 w 7552944"/>
              <a:gd name="connsiteY15" fmla="*/ 6858000 h 6858000"/>
              <a:gd name="connsiteX16" fmla="*/ 2201779 w 7552944"/>
              <a:gd name="connsiteY16" fmla="*/ 6858000 h 6858000"/>
              <a:gd name="connsiteX17" fmla="*/ 1067477 w 7552944"/>
              <a:gd name="connsiteY17" fmla="*/ 6858000 h 6858000"/>
              <a:gd name="connsiteX18" fmla="*/ 0 w 7552944"/>
              <a:gd name="connsiteY1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552944" h="6858000">
                <a:moveTo>
                  <a:pt x="0" y="0"/>
                </a:moveTo>
                <a:lnTo>
                  <a:pt x="1067477" y="0"/>
                </a:lnTo>
                <a:lnTo>
                  <a:pt x="2201779" y="0"/>
                </a:lnTo>
                <a:lnTo>
                  <a:pt x="7552944" y="0"/>
                </a:lnTo>
                <a:lnTo>
                  <a:pt x="7552944" y="1900238"/>
                </a:lnTo>
                <a:lnTo>
                  <a:pt x="7182528" y="2178050"/>
                </a:lnTo>
                <a:lnTo>
                  <a:pt x="7178294" y="2184400"/>
                </a:lnTo>
                <a:lnTo>
                  <a:pt x="7171944" y="2193925"/>
                </a:lnTo>
                <a:lnTo>
                  <a:pt x="7165594" y="2201863"/>
                </a:lnTo>
                <a:lnTo>
                  <a:pt x="7165594" y="2211388"/>
                </a:lnTo>
                <a:lnTo>
                  <a:pt x="7165594" y="2220913"/>
                </a:lnTo>
                <a:lnTo>
                  <a:pt x="7171944" y="2228850"/>
                </a:lnTo>
                <a:lnTo>
                  <a:pt x="7178294" y="2238375"/>
                </a:lnTo>
                <a:lnTo>
                  <a:pt x="7182528" y="2244725"/>
                </a:lnTo>
                <a:lnTo>
                  <a:pt x="7552944" y="2522538"/>
                </a:lnTo>
                <a:lnTo>
                  <a:pt x="7552944" y="6858000"/>
                </a:lnTo>
                <a:lnTo>
                  <a:pt x="2201779" y="6858000"/>
                </a:lnTo>
                <a:lnTo>
                  <a:pt x="106747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A939B9-EF8E-9F4B-8C7F-BB8D5B799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-38592"/>
            <a:ext cx="6097955" cy="1559412"/>
          </a:xfrm>
        </p:spPr>
        <p:txBody>
          <a:bodyPr>
            <a:normAutofit/>
          </a:bodyPr>
          <a:lstStyle/>
          <a:p>
            <a:r>
              <a:rPr lang="en-US"/>
              <a:t>Physical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B6600B-F0F6-D844-A55C-E86FF1B61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413000"/>
            <a:ext cx="6075179" cy="3632200"/>
          </a:xfrm>
        </p:spPr>
        <p:txBody>
          <a:bodyPr>
            <a:noAutofit/>
          </a:bodyPr>
          <a:lstStyle/>
          <a:p>
            <a:r>
              <a:rPr lang="en-US" sz="2400">
                <a:solidFill>
                  <a:srgbClr val="FFFFFF"/>
                </a:solidFill>
              </a:rPr>
              <a:t>Color can be bluish black, black, or greenish black</a:t>
            </a:r>
          </a:p>
          <a:p>
            <a:pPr marL="0" indent="0">
              <a:buNone/>
            </a:pPr>
            <a:endParaRPr lang="en-US" sz="2400">
              <a:solidFill>
                <a:srgbClr val="FFFFFF"/>
              </a:solidFill>
            </a:endParaRPr>
          </a:p>
          <a:p>
            <a:r>
              <a:rPr lang="en-US" sz="2400">
                <a:solidFill>
                  <a:srgbClr val="FFFFFF"/>
                </a:solidFill>
              </a:rPr>
              <a:t>Luster tends to be vitreous </a:t>
            </a:r>
          </a:p>
          <a:p>
            <a:pPr lvl="1"/>
            <a:r>
              <a:rPr lang="en-US" sz="2400">
                <a:solidFill>
                  <a:srgbClr val="FFFFFF"/>
                </a:solidFill>
              </a:rPr>
              <a:t>Nonmetallic </a:t>
            </a:r>
          </a:p>
          <a:p>
            <a:endParaRPr lang="en-US" sz="2400">
              <a:solidFill>
                <a:srgbClr val="FFFFFF"/>
              </a:solidFill>
            </a:endParaRPr>
          </a:p>
          <a:p>
            <a:r>
              <a:rPr lang="en-US" sz="2400">
                <a:solidFill>
                  <a:srgbClr val="FFFFFF"/>
                </a:solidFill>
              </a:rPr>
              <a:t>Streak is dark bluish gray or gray-green </a:t>
            </a:r>
          </a:p>
        </p:txBody>
      </p:sp>
      <p:sp>
        <p:nvSpPr>
          <p:cNvPr id="21" name="Rounded Rectangle 17">
            <a:extLst>
              <a:ext uri="{FF2B5EF4-FFF2-40B4-BE49-F238E27FC236}">
                <a16:creationId xmlns:a16="http://schemas.microsoft.com/office/drawing/2014/main" xmlns="" id="{B97A76A2-B7F2-4D75-AB9E-71FB748825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93746" y="958640"/>
            <a:ext cx="3354790" cy="4945244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building, photo, white, old&#10;&#10;Description automatically generated">
            <a:extLst>
              <a:ext uri="{FF2B5EF4-FFF2-40B4-BE49-F238E27FC236}">
                <a16:creationId xmlns:a16="http://schemas.microsoft.com/office/drawing/2014/main" xmlns="" id="{1CA118CF-4FFD-3142-8B79-A374C7975A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t="8" r="-1" b="4302"/>
          <a:stretch/>
        </p:blipFill>
        <p:spPr>
          <a:xfrm>
            <a:off x="8507487" y="1258529"/>
            <a:ext cx="2735071" cy="433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749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E2E39C-240B-9E43-A439-342E82943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Physical Properties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ADC3A5AC-8F20-1147-901E-61BF9064E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3150979"/>
            <a:ext cx="7168001" cy="3636511"/>
          </a:xfrm>
        </p:spPr>
        <p:txBody>
          <a:bodyPr>
            <a:normAutofit/>
          </a:bodyPr>
          <a:lstStyle/>
          <a:p>
            <a:r>
              <a:rPr lang="en-US" sz="2400"/>
              <a:t>Hardness between 5 and 6 on Mohs Scale</a:t>
            </a:r>
          </a:p>
          <a:p>
            <a:endParaRPr lang="en-US" sz="2400"/>
          </a:p>
          <a:p>
            <a:r>
              <a:rPr lang="en-US" sz="2400"/>
              <a:t>Crystal habit varies</a:t>
            </a:r>
          </a:p>
          <a:p>
            <a:pPr lvl="1"/>
            <a:r>
              <a:rPr lang="en-US" sz="2200"/>
              <a:t>Fibrous, prismatic, or tabular</a:t>
            </a:r>
          </a:p>
          <a:p>
            <a:endParaRPr lang="en-US" sz="2400"/>
          </a:p>
          <a:p>
            <a:r>
              <a:rPr lang="en-US" sz="2400"/>
              <a:t>Perfect prismatic cleavage {110}</a:t>
            </a:r>
          </a:p>
          <a:p>
            <a:pPr lvl="1"/>
            <a:r>
              <a:rPr lang="en-US" sz="2200"/>
              <a:t> 56° and 124° angles</a:t>
            </a:r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z="2400"/>
          </a:p>
        </p:txBody>
      </p:sp>
      <p:pic>
        <p:nvPicPr>
          <p:cNvPr id="25" name="Picture 24" descr="A close up of a piece of paper&#10;&#10;Description automatically generated">
            <a:extLst>
              <a:ext uri="{FF2B5EF4-FFF2-40B4-BE49-F238E27FC236}">
                <a16:creationId xmlns:a16="http://schemas.microsoft.com/office/drawing/2014/main" xmlns="" id="{6AD617A0-F8CE-BA4A-916F-0A3597156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5125" y="2908299"/>
            <a:ext cx="3733431" cy="2720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016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C2290F0-E45D-41DB-B296-10FEC35190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23">
            <a:extLst>
              <a:ext uri="{FF2B5EF4-FFF2-40B4-BE49-F238E27FC236}">
                <a16:creationId xmlns:a16="http://schemas.microsoft.com/office/drawing/2014/main" xmlns="" id="{42F5B9E6-0E39-45C4-A238-A7F0FA66F3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7552944" cy="6858000"/>
          </a:xfrm>
          <a:custGeom>
            <a:avLst/>
            <a:gdLst>
              <a:gd name="connsiteX0" fmla="*/ 0 w 7552944"/>
              <a:gd name="connsiteY0" fmla="*/ 0 h 6858000"/>
              <a:gd name="connsiteX1" fmla="*/ 1067477 w 7552944"/>
              <a:gd name="connsiteY1" fmla="*/ 0 h 6858000"/>
              <a:gd name="connsiteX2" fmla="*/ 2201779 w 7552944"/>
              <a:gd name="connsiteY2" fmla="*/ 0 h 6858000"/>
              <a:gd name="connsiteX3" fmla="*/ 7552944 w 7552944"/>
              <a:gd name="connsiteY3" fmla="*/ 0 h 6858000"/>
              <a:gd name="connsiteX4" fmla="*/ 7552944 w 7552944"/>
              <a:gd name="connsiteY4" fmla="*/ 1900238 h 6858000"/>
              <a:gd name="connsiteX5" fmla="*/ 7182528 w 7552944"/>
              <a:gd name="connsiteY5" fmla="*/ 2178050 h 6858000"/>
              <a:gd name="connsiteX6" fmla="*/ 7178294 w 7552944"/>
              <a:gd name="connsiteY6" fmla="*/ 2184400 h 6858000"/>
              <a:gd name="connsiteX7" fmla="*/ 7171944 w 7552944"/>
              <a:gd name="connsiteY7" fmla="*/ 2193925 h 6858000"/>
              <a:gd name="connsiteX8" fmla="*/ 7165594 w 7552944"/>
              <a:gd name="connsiteY8" fmla="*/ 2201863 h 6858000"/>
              <a:gd name="connsiteX9" fmla="*/ 7165594 w 7552944"/>
              <a:gd name="connsiteY9" fmla="*/ 2211388 h 6858000"/>
              <a:gd name="connsiteX10" fmla="*/ 7165594 w 7552944"/>
              <a:gd name="connsiteY10" fmla="*/ 2220913 h 6858000"/>
              <a:gd name="connsiteX11" fmla="*/ 7171944 w 7552944"/>
              <a:gd name="connsiteY11" fmla="*/ 2228850 h 6858000"/>
              <a:gd name="connsiteX12" fmla="*/ 7178294 w 7552944"/>
              <a:gd name="connsiteY12" fmla="*/ 2238375 h 6858000"/>
              <a:gd name="connsiteX13" fmla="*/ 7182528 w 7552944"/>
              <a:gd name="connsiteY13" fmla="*/ 2244725 h 6858000"/>
              <a:gd name="connsiteX14" fmla="*/ 7552944 w 7552944"/>
              <a:gd name="connsiteY14" fmla="*/ 2522538 h 6858000"/>
              <a:gd name="connsiteX15" fmla="*/ 7552944 w 7552944"/>
              <a:gd name="connsiteY15" fmla="*/ 6858000 h 6858000"/>
              <a:gd name="connsiteX16" fmla="*/ 2201779 w 7552944"/>
              <a:gd name="connsiteY16" fmla="*/ 6858000 h 6858000"/>
              <a:gd name="connsiteX17" fmla="*/ 1067477 w 7552944"/>
              <a:gd name="connsiteY17" fmla="*/ 6858000 h 6858000"/>
              <a:gd name="connsiteX18" fmla="*/ 0 w 7552944"/>
              <a:gd name="connsiteY1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552944" h="6858000">
                <a:moveTo>
                  <a:pt x="0" y="0"/>
                </a:moveTo>
                <a:lnTo>
                  <a:pt x="1067477" y="0"/>
                </a:lnTo>
                <a:lnTo>
                  <a:pt x="2201779" y="0"/>
                </a:lnTo>
                <a:lnTo>
                  <a:pt x="7552944" y="0"/>
                </a:lnTo>
                <a:lnTo>
                  <a:pt x="7552944" y="1900238"/>
                </a:lnTo>
                <a:lnTo>
                  <a:pt x="7182528" y="2178050"/>
                </a:lnTo>
                <a:lnTo>
                  <a:pt x="7178294" y="2184400"/>
                </a:lnTo>
                <a:lnTo>
                  <a:pt x="7171944" y="2193925"/>
                </a:lnTo>
                <a:lnTo>
                  <a:pt x="7165594" y="2201863"/>
                </a:lnTo>
                <a:lnTo>
                  <a:pt x="7165594" y="2211388"/>
                </a:lnTo>
                <a:lnTo>
                  <a:pt x="7165594" y="2220913"/>
                </a:lnTo>
                <a:lnTo>
                  <a:pt x="7171944" y="2228850"/>
                </a:lnTo>
                <a:lnTo>
                  <a:pt x="7178294" y="2238375"/>
                </a:lnTo>
                <a:lnTo>
                  <a:pt x="7182528" y="2244725"/>
                </a:lnTo>
                <a:lnTo>
                  <a:pt x="7552944" y="2522538"/>
                </a:lnTo>
                <a:lnTo>
                  <a:pt x="7552944" y="6858000"/>
                </a:lnTo>
                <a:lnTo>
                  <a:pt x="2201779" y="6858000"/>
                </a:lnTo>
                <a:lnTo>
                  <a:pt x="106747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862B34-13AE-EF40-A79B-37BF1EB34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-295767"/>
            <a:ext cx="6097955" cy="1559412"/>
          </a:xfrm>
        </p:spPr>
        <p:txBody>
          <a:bodyPr>
            <a:normAutofit/>
          </a:bodyPr>
          <a:lstStyle/>
          <a:p>
            <a:r>
              <a:rPr lang="en-US"/>
              <a:t>Crystallography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DD7B5A-D549-6B45-896A-514558279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584320"/>
            <a:ext cx="6075179" cy="3632200"/>
          </a:xfrm>
        </p:spPr>
        <p:txBody>
          <a:bodyPr>
            <a:noAutofit/>
          </a:bodyPr>
          <a:lstStyle/>
          <a:p>
            <a:r>
              <a:rPr lang="en-US" sz="2400">
                <a:solidFill>
                  <a:srgbClr val="FFFFFF"/>
                </a:solidFill>
              </a:rPr>
              <a:t>Monoclinic </a:t>
            </a:r>
          </a:p>
          <a:p>
            <a:pPr lvl="1"/>
            <a:r>
              <a:rPr lang="en-US" sz="2400">
                <a:solidFill>
                  <a:srgbClr val="FFFFFF"/>
                </a:solidFill>
              </a:rPr>
              <a:t>All axes unequal lengths</a:t>
            </a:r>
          </a:p>
          <a:p>
            <a:pPr lvl="1"/>
            <a:r>
              <a:rPr lang="en-US" sz="2400">
                <a:solidFill>
                  <a:srgbClr val="FFFFFF"/>
                </a:solidFill>
              </a:rPr>
              <a:t>2 axes are perpendicular to each other (90°)</a:t>
            </a:r>
          </a:p>
          <a:p>
            <a:pPr lvl="1"/>
            <a:r>
              <a:rPr lang="en-US" sz="2400">
                <a:solidFill>
                  <a:srgbClr val="FFFFFF"/>
                </a:solidFill>
              </a:rPr>
              <a:t>1 axis at angle larger than 90°</a:t>
            </a:r>
          </a:p>
        </p:txBody>
      </p:sp>
      <p:sp>
        <p:nvSpPr>
          <p:cNvPr id="14" name="Rounded Rectangle 17">
            <a:extLst>
              <a:ext uri="{FF2B5EF4-FFF2-40B4-BE49-F238E27FC236}">
                <a16:creationId xmlns:a16="http://schemas.microsoft.com/office/drawing/2014/main" xmlns="" id="{B97A76A2-B7F2-4D75-AB9E-71FB748825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93746" y="958640"/>
            <a:ext cx="3354790" cy="4945244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D118B5B-7DDC-7543-AE60-66D08EBD4D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8507487" y="1548154"/>
            <a:ext cx="2735071" cy="37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26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8C0ED1-D92E-EF4A-9B3A-D4C80A0B5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/>
              <a:t>Optics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520144D2-02A9-CA4C-B2F8-352A75D32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3200400"/>
            <a:ext cx="4870887" cy="3632200"/>
          </a:xfrm>
        </p:spPr>
        <p:txBody>
          <a:bodyPr>
            <a:normAutofit lnSpcReduction="10000"/>
          </a:bodyPr>
          <a:lstStyle/>
          <a:p>
            <a:r>
              <a:rPr lang="en-US" sz="2400"/>
              <a:t>Biaxial </a:t>
            </a:r>
          </a:p>
          <a:p>
            <a:pPr lvl="1"/>
            <a:r>
              <a:rPr lang="en-US" sz="2400"/>
              <a:t>2 optic axes</a:t>
            </a:r>
          </a:p>
          <a:p>
            <a:r>
              <a:rPr lang="en-US" sz="2400"/>
              <a:t>Strong pleochroism</a:t>
            </a:r>
          </a:p>
          <a:p>
            <a:pPr lvl="1"/>
            <a:r>
              <a:rPr lang="en-US" sz="2400"/>
              <a:t>Changes to yellow-browns,  blue-greens, or gray-violets</a:t>
            </a:r>
          </a:p>
          <a:p>
            <a:r>
              <a:rPr lang="en-US" sz="2400"/>
              <a:t>Birefringence </a:t>
            </a:r>
          </a:p>
          <a:p>
            <a:pPr lvl="1"/>
            <a:r>
              <a:rPr lang="en-US" sz="2200"/>
              <a:t>Low color order </a:t>
            </a:r>
          </a:p>
          <a:p>
            <a:pPr lvl="1"/>
            <a:endParaRPr lang="en-US"/>
          </a:p>
          <a:p>
            <a:pPr marL="0" indent="0">
              <a:buNone/>
            </a:pPr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marL="457200" lvl="1" indent="0">
              <a:buNone/>
            </a:pPr>
            <a:endParaRPr lang="en-US"/>
          </a:p>
        </p:txBody>
      </p:sp>
      <p:pic>
        <p:nvPicPr>
          <p:cNvPr id="4" name="Picture 3" descr="A picture containing white, large, standing, water&#10;&#10;Description automatically generated">
            <a:extLst>
              <a:ext uri="{FF2B5EF4-FFF2-40B4-BE49-F238E27FC236}">
                <a16:creationId xmlns:a16="http://schemas.microsoft.com/office/drawing/2014/main" xmlns="" id="{3820A497-9EBA-5C40-A15D-489BE262CE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289"/>
          <a:stretch/>
        </p:blipFill>
        <p:spPr>
          <a:xfrm>
            <a:off x="6718300" y="4767939"/>
            <a:ext cx="3939798" cy="1264561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pic>
        <p:nvPicPr>
          <p:cNvPr id="5" name="Picture 4" descr="A picture containing shellfish, animal, sitting, doughnut&#10;&#10;Description automatically generated">
            <a:extLst>
              <a:ext uri="{FF2B5EF4-FFF2-40B4-BE49-F238E27FC236}">
                <a16:creationId xmlns:a16="http://schemas.microsoft.com/office/drawing/2014/main" xmlns="" id="{8BCDEEA2-4DB5-0440-93A2-A3C9951994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8300" y="2314842"/>
            <a:ext cx="3939798" cy="2228316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752112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44223E8C-E21D-4649-B5CC-7550031D25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23">
            <a:extLst>
              <a:ext uri="{FF2B5EF4-FFF2-40B4-BE49-F238E27FC236}">
                <a16:creationId xmlns:a16="http://schemas.microsoft.com/office/drawing/2014/main" xmlns="" id="{6809F581-2067-4B09-9455-6953906EFF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63F7E5-AFC3-844A-9695-7FAEA02C2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447188"/>
            <a:ext cx="3413084" cy="1559412"/>
          </a:xfrm>
        </p:spPr>
        <p:txBody>
          <a:bodyPr>
            <a:normAutofit/>
          </a:bodyPr>
          <a:lstStyle/>
          <a:p>
            <a:r>
              <a:rPr lang="en-US"/>
              <a:t>Locations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181A2B-A2A7-5B44-8AA9-13DD1EE63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413000"/>
            <a:ext cx="3404372" cy="3632200"/>
          </a:xfrm>
        </p:spPr>
        <p:txBody>
          <a:bodyPr>
            <a:noAutofit/>
          </a:bodyPr>
          <a:lstStyle/>
          <a:p>
            <a:r>
              <a:rPr lang="en-US" sz="2400"/>
              <a:t>Found in Southern Africa</a:t>
            </a:r>
          </a:p>
          <a:p>
            <a:pPr lvl="1"/>
            <a:r>
              <a:rPr lang="en-US" sz="2400"/>
              <a:t>Zomba, Malawi</a:t>
            </a:r>
          </a:p>
          <a:p>
            <a:r>
              <a:rPr lang="en-US" sz="2400"/>
              <a:t>Found in Quebec, Canada </a:t>
            </a:r>
          </a:p>
          <a:p>
            <a:pPr lvl="2"/>
            <a:r>
              <a:rPr lang="en-US" sz="2000"/>
              <a:t>Iron-rich igneous intrusions</a:t>
            </a:r>
          </a:p>
        </p:txBody>
      </p:sp>
      <p:sp>
        <p:nvSpPr>
          <p:cNvPr id="50" name="Rounded Rectangle 17">
            <a:extLst>
              <a:ext uri="{FF2B5EF4-FFF2-40B4-BE49-F238E27FC236}">
                <a16:creationId xmlns:a16="http://schemas.microsoft.com/office/drawing/2014/main" xmlns="" id="{A157E0F5-9288-4A63-B919-70D61141F1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A picture containing text, map&#10;&#10;Description automatically generated">
            <a:extLst>
              <a:ext uri="{FF2B5EF4-FFF2-40B4-BE49-F238E27FC236}">
                <a16:creationId xmlns:a16="http://schemas.microsoft.com/office/drawing/2014/main" xmlns="" id="{C138421B-B4F6-004C-8224-7738F7ED5D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24000" r="16160"/>
          <a:stretch/>
        </p:blipFill>
        <p:spPr>
          <a:xfrm>
            <a:off x="5599594" y="1274969"/>
            <a:ext cx="2732283" cy="43148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1A44F1A6-CE22-7443-B8AD-EE24B6D7032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rcRect l="44638" r="1679" b="-1"/>
          <a:stretch/>
        </p:blipFill>
        <p:spPr>
          <a:xfrm>
            <a:off x="8495603" y="1274969"/>
            <a:ext cx="2731522" cy="43148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0959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E6B3AE-DBD8-2F4D-A913-4BFBD3AD9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Works Cited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CB80CB-6150-0C43-AE0A-82ACDB1DB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>
                <a:hlinkClick r:id="rId2"/>
              </a:rPr>
              <a:t>https://www.britannica.com/science/arfvedsonite</a:t>
            </a:r>
            <a:endParaRPr lang="en-US" sz="1600"/>
          </a:p>
          <a:p>
            <a:endParaRPr lang="en-US" sz="1600"/>
          </a:p>
          <a:p>
            <a:r>
              <a:rPr lang="en-US" sz="1600">
                <a:hlinkClick r:id="rId3"/>
              </a:rPr>
              <a:t>https://www.mindat.org/min-325.html</a:t>
            </a:r>
            <a:endParaRPr lang="en-US" sz="1600"/>
          </a:p>
          <a:p>
            <a:endParaRPr lang="en-US" sz="1600"/>
          </a:p>
          <a:p>
            <a:r>
              <a:rPr lang="en-US" sz="1600">
                <a:hlinkClick r:id="rId4"/>
              </a:rPr>
              <a:t>http://webmineral.com/data/Arfvedsonite.shtml#.Xc7cfjJKh-U</a:t>
            </a:r>
            <a:endParaRPr lang="en-US" sz="1600"/>
          </a:p>
          <a:p>
            <a:endParaRPr lang="en-US" sz="1600"/>
          </a:p>
          <a:p>
            <a:r>
              <a:rPr lang="en-US" sz="1600">
                <a:hlinkClick r:id="rId5"/>
              </a:rPr>
              <a:t>https://www.minerals.net/mineral/arfvedsonite.aspx</a:t>
            </a:r>
            <a:r>
              <a:rPr lang="en-US" sz="1600"/>
              <a:t> </a:t>
            </a:r>
          </a:p>
          <a:p>
            <a:endParaRPr lang="en-US" sz="1600"/>
          </a:p>
          <a:p>
            <a:r>
              <a:rPr lang="en-US" sz="1600">
                <a:hlinkClick r:id="rId6"/>
              </a:rPr>
              <a:t>https://www.youtube.com/watch?v=ZDqecHKhhFA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029924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220</Words>
  <Application>Microsoft Office PowerPoint</Application>
  <PresentationFormat>Custom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Quotable</vt:lpstr>
      <vt:lpstr>Arfvedsonite</vt:lpstr>
      <vt:lpstr>PowerPoint Presentation</vt:lpstr>
      <vt:lpstr>Chemical Formula and Structure</vt:lpstr>
      <vt:lpstr>Physical Properties</vt:lpstr>
      <vt:lpstr>Physical Properties</vt:lpstr>
      <vt:lpstr>Crystallography</vt:lpstr>
      <vt:lpstr>Optics</vt:lpstr>
      <vt:lpstr>Locations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Arfvedsonite</dc:title>
  <dc:creator>Sganga, Stefanie C</dc:creator>
  <cp:lastModifiedBy>Nelson</cp:lastModifiedBy>
  <cp:revision>2</cp:revision>
  <dcterms:created xsi:type="dcterms:W3CDTF">2019-11-25T13:10:06Z</dcterms:created>
  <dcterms:modified xsi:type="dcterms:W3CDTF">2019-12-04T18:04:07Z</dcterms:modified>
</cp:coreProperties>
</file>