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9" r:id="rId4"/>
    <p:sldId id="260" r:id="rId5"/>
    <p:sldId id="263" r:id="rId6"/>
    <p:sldId id="262" r:id="rId7"/>
    <p:sldId id="258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44"/>
    <p:restoredTop sz="94694"/>
  </p:normalViewPr>
  <p:slideViewPr>
    <p:cSldViewPr snapToGrid="0" snapToObjects="1">
      <p:cViewPr>
        <p:scale>
          <a:sx n="129" d="100"/>
          <a:sy n="129" d="100"/>
        </p:scale>
        <p:origin x="424" y="71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CB140B-B92F-F246-95CB-0CA738197ACB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CCF27-1554-4648-A530-5808F1A29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406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CCF27-1554-4648-A530-5808F1A295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2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tiff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ystalage.com/online_store/stone_type/malachite.cfm" TargetMode="External"/><Relationship Id="rId2" Type="http://schemas.openxmlformats.org/officeDocument/2006/relationships/hyperlink" Target="http://www.mindat.org/min-2550.html" TargetMode="Externa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ww.handbookofmineralogy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243E7C-2D67-0C4C-B5F4-7AE93D8B6D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Malachite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45B7672-6DDF-2145-A515-640207DE17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/>
              <a:t>MEGHA SUDHEENDRA</a:t>
            </a:r>
          </a:p>
          <a:p>
            <a:pPr algn="ctr"/>
            <a:r>
              <a:rPr lang="en-US" dirty="0"/>
              <a:t>EARTH MATERIALS I</a:t>
            </a:r>
          </a:p>
        </p:txBody>
      </p:sp>
    </p:spTree>
    <p:extLst>
      <p:ext uri="{BB962C8B-B14F-4D97-AF65-F5344CB8AC3E}">
        <p14:creationId xmlns:p14="http://schemas.microsoft.com/office/powerpoint/2010/main" val="1704810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2">
            <a:extLst>
              <a:ext uri="{FF2B5EF4-FFF2-40B4-BE49-F238E27FC236}">
                <a16:creationId xmlns:a16="http://schemas.microsoft.com/office/drawing/2014/main" xmlns="" id="{59FACE42-44B0-4185-8ED4-9043A78C86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xmlns="" id="{A838DBA2-246D-4087-AE0A-6EA2B4B65A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xmlns="" id="{B4406F95-9579-494D-BE1E-A012A7F4CB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35" name="Rectangle 5">
                <a:extLst>
                  <a:ext uri="{FF2B5EF4-FFF2-40B4-BE49-F238E27FC236}">
                    <a16:creationId xmlns:a16="http://schemas.microsoft.com/office/drawing/2014/main" xmlns="" id="{4C8D671A-5C73-44CA-B6D0-7F3BC195BA6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136" name="Freeform 6">
                <a:extLst>
                  <a:ext uri="{FF2B5EF4-FFF2-40B4-BE49-F238E27FC236}">
                    <a16:creationId xmlns:a16="http://schemas.microsoft.com/office/drawing/2014/main" xmlns="" id="{F0DB3AC8-B5AD-4004-B0B9-74B58BECA0C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7" name="Freeform 7">
                <a:extLst>
                  <a:ext uri="{FF2B5EF4-FFF2-40B4-BE49-F238E27FC236}">
                    <a16:creationId xmlns:a16="http://schemas.microsoft.com/office/drawing/2014/main" xmlns="" id="{F3B2C8F3-E236-45B2-B2E1-8460F8FD6DD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8" name="Freeform 8">
                <a:extLst>
                  <a:ext uri="{FF2B5EF4-FFF2-40B4-BE49-F238E27FC236}">
                    <a16:creationId xmlns:a16="http://schemas.microsoft.com/office/drawing/2014/main" xmlns="" id="{761EE3AC-0BC2-4A29-AD58-5CB0EEFF96C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9" name="Freeform 9">
                <a:extLst>
                  <a:ext uri="{FF2B5EF4-FFF2-40B4-BE49-F238E27FC236}">
                    <a16:creationId xmlns:a16="http://schemas.microsoft.com/office/drawing/2014/main" xmlns="" id="{38DC43BE-83DD-43F3-A21F-9B58B1074FF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0" name="Freeform 10">
                <a:extLst>
                  <a:ext uri="{FF2B5EF4-FFF2-40B4-BE49-F238E27FC236}">
                    <a16:creationId xmlns:a16="http://schemas.microsoft.com/office/drawing/2014/main" xmlns="" id="{112583CE-53E8-48F6-9F71-25A32BFD619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1" name="Freeform 11">
                <a:extLst>
                  <a:ext uri="{FF2B5EF4-FFF2-40B4-BE49-F238E27FC236}">
                    <a16:creationId xmlns:a16="http://schemas.microsoft.com/office/drawing/2014/main" xmlns="" id="{229A7966-2C4F-4334-8FB7-08521F984D9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2" name="Freeform 12">
                <a:extLst>
                  <a:ext uri="{FF2B5EF4-FFF2-40B4-BE49-F238E27FC236}">
                    <a16:creationId xmlns:a16="http://schemas.microsoft.com/office/drawing/2014/main" xmlns="" id="{656FCF6A-DF5B-42AA-83C4-22CD7B9947D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3" name="Freeform 13">
                <a:extLst>
                  <a:ext uri="{FF2B5EF4-FFF2-40B4-BE49-F238E27FC236}">
                    <a16:creationId xmlns:a16="http://schemas.microsoft.com/office/drawing/2014/main" xmlns="" id="{E908B3EE-F31D-4E8D-BF3C-71F5B35F02F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4" name="Freeform 14">
                <a:extLst>
                  <a:ext uri="{FF2B5EF4-FFF2-40B4-BE49-F238E27FC236}">
                    <a16:creationId xmlns:a16="http://schemas.microsoft.com/office/drawing/2014/main" xmlns="" id="{DA9F96D7-B42C-4F80-8F26-72388FE0C2E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5" name="Freeform 15">
                <a:extLst>
                  <a:ext uri="{FF2B5EF4-FFF2-40B4-BE49-F238E27FC236}">
                    <a16:creationId xmlns:a16="http://schemas.microsoft.com/office/drawing/2014/main" xmlns="" id="{5C9D5861-5A45-408A-A25E-61ED661AD75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6" name="Line 16">
                <a:extLst>
                  <a:ext uri="{FF2B5EF4-FFF2-40B4-BE49-F238E27FC236}">
                    <a16:creationId xmlns:a16="http://schemas.microsoft.com/office/drawing/2014/main" xmlns="" id="{DEEF5DD7-13B2-4CBB-A1AE-193A618B0F0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147" name="Freeform 17">
                <a:extLst>
                  <a:ext uri="{FF2B5EF4-FFF2-40B4-BE49-F238E27FC236}">
                    <a16:creationId xmlns:a16="http://schemas.microsoft.com/office/drawing/2014/main" xmlns="" id="{3D896DDA-5AD2-4360-9E65-A792131051C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8" name="Freeform 18">
                <a:extLst>
                  <a:ext uri="{FF2B5EF4-FFF2-40B4-BE49-F238E27FC236}">
                    <a16:creationId xmlns:a16="http://schemas.microsoft.com/office/drawing/2014/main" xmlns="" id="{C088F3B1-D893-4078-8EAE-6A3776F6754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9" name="Freeform 19">
                <a:extLst>
                  <a:ext uri="{FF2B5EF4-FFF2-40B4-BE49-F238E27FC236}">
                    <a16:creationId xmlns:a16="http://schemas.microsoft.com/office/drawing/2014/main" xmlns="" id="{23CCB367-42E1-4DEF-BABD-7457EB9F28C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0" name="Freeform 20">
                <a:extLst>
                  <a:ext uri="{FF2B5EF4-FFF2-40B4-BE49-F238E27FC236}">
                    <a16:creationId xmlns:a16="http://schemas.microsoft.com/office/drawing/2014/main" xmlns="" id="{BAFD46CE-CD21-4C8E-8ACE-B1A0B74A904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1" name="Rectangle 21">
                <a:extLst>
                  <a:ext uri="{FF2B5EF4-FFF2-40B4-BE49-F238E27FC236}">
                    <a16:creationId xmlns:a16="http://schemas.microsoft.com/office/drawing/2014/main" xmlns="" id="{23980A26-1FFF-4434-A77C-C5A1C96A54B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152" name="Freeform 22">
                <a:extLst>
                  <a:ext uri="{FF2B5EF4-FFF2-40B4-BE49-F238E27FC236}">
                    <a16:creationId xmlns:a16="http://schemas.microsoft.com/office/drawing/2014/main" xmlns="" id="{AE64C1E5-E917-4222-8080-3EF831FB464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3" name="Freeform 23">
                <a:extLst>
                  <a:ext uri="{FF2B5EF4-FFF2-40B4-BE49-F238E27FC236}">
                    <a16:creationId xmlns:a16="http://schemas.microsoft.com/office/drawing/2014/main" xmlns="" id="{D4D42DE6-99E5-4D28-834E-6601A7DD93A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4" name="Freeform 24">
                <a:extLst>
                  <a:ext uri="{FF2B5EF4-FFF2-40B4-BE49-F238E27FC236}">
                    <a16:creationId xmlns:a16="http://schemas.microsoft.com/office/drawing/2014/main" xmlns="" id="{194304B3-4C44-49E0-A677-19E2DA8CC9E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5" name="Freeform 25">
                <a:extLst>
                  <a:ext uri="{FF2B5EF4-FFF2-40B4-BE49-F238E27FC236}">
                    <a16:creationId xmlns:a16="http://schemas.microsoft.com/office/drawing/2014/main" xmlns="" id="{C726387F-F77D-4FB6-A177-1DC6115E849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6" name="Freeform 26">
                <a:extLst>
                  <a:ext uri="{FF2B5EF4-FFF2-40B4-BE49-F238E27FC236}">
                    <a16:creationId xmlns:a16="http://schemas.microsoft.com/office/drawing/2014/main" xmlns="" id="{2F09766D-0653-4646-BA37-8FC23294BA7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7" name="Freeform 27">
                <a:extLst>
                  <a:ext uri="{FF2B5EF4-FFF2-40B4-BE49-F238E27FC236}">
                    <a16:creationId xmlns:a16="http://schemas.microsoft.com/office/drawing/2014/main" xmlns="" id="{F50D9867-C9E0-462B-894F-B2F97E26AC1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8" name="Freeform 28">
                <a:extLst>
                  <a:ext uri="{FF2B5EF4-FFF2-40B4-BE49-F238E27FC236}">
                    <a16:creationId xmlns:a16="http://schemas.microsoft.com/office/drawing/2014/main" xmlns="" id="{44179987-9B3B-4BC1-9BDA-EC9F30A3794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9" name="Freeform 29">
                <a:extLst>
                  <a:ext uri="{FF2B5EF4-FFF2-40B4-BE49-F238E27FC236}">
                    <a16:creationId xmlns:a16="http://schemas.microsoft.com/office/drawing/2014/main" xmlns="" id="{EF0E5480-8C2D-4FFE-9357-938DF0642BB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0" name="Freeform 30">
                <a:extLst>
                  <a:ext uri="{FF2B5EF4-FFF2-40B4-BE49-F238E27FC236}">
                    <a16:creationId xmlns:a16="http://schemas.microsoft.com/office/drawing/2014/main" xmlns="" id="{FDAC2F76-95E6-4EE4-8A26-47CDAE5C62A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1" name="Freeform 31">
                <a:extLst>
                  <a:ext uri="{FF2B5EF4-FFF2-40B4-BE49-F238E27FC236}">
                    <a16:creationId xmlns:a16="http://schemas.microsoft.com/office/drawing/2014/main" xmlns="" id="{249EB4AA-5D5B-4A3A-9F2D-6E4EDF2046C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xmlns="" id="{375D3DC5-0B19-4EA9-A350-6218AC28CD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25" name="Freeform 32">
                <a:extLst>
                  <a:ext uri="{FF2B5EF4-FFF2-40B4-BE49-F238E27FC236}">
                    <a16:creationId xmlns:a16="http://schemas.microsoft.com/office/drawing/2014/main" xmlns="" id="{86B5A458-9418-4EDA-9B6F-E4754ABADFA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6" name="Freeform 33">
                <a:extLst>
                  <a:ext uri="{FF2B5EF4-FFF2-40B4-BE49-F238E27FC236}">
                    <a16:creationId xmlns:a16="http://schemas.microsoft.com/office/drawing/2014/main" xmlns="" id="{6307D20D-BE6F-4BFD-8A35-230A01AD726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7" name="Freeform 34">
                <a:extLst>
                  <a:ext uri="{FF2B5EF4-FFF2-40B4-BE49-F238E27FC236}">
                    <a16:creationId xmlns:a16="http://schemas.microsoft.com/office/drawing/2014/main" xmlns="" id="{37A04039-8217-4B7F-8F43-4039DF087D8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8" name="Freeform 35">
                <a:extLst>
                  <a:ext uri="{FF2B5EF4-FFF2-40B4-BE49-F238E27FC236}">
                    <a16:creationId xmlns:a16="http://schemas.microsoft.com/office/drawing/2014/main" xmlns="" id="{CA6CE641-5DEB-4A06-B9C3-B726A334C21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9" name="Freeform 36">
                <a:extLst>
                  <a:ext uri="{FF2B5EF4-FFF2-40B4-BE49-F238E27FC236}">
                    <a16:creationId xmlns:a16="http://schemas.microsoft.com/office/drawing/2014/main" xmlns="" id="{D08C7C1C-DF39-4479-94BD-47E71DE4221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0" name="Freeform 37">
                <a:extLst>
                  <a:ext uri="{FF2B5EF4-FFF2-40B4-BE49-F238E27FC236}">
                    <a16:creationId xmlns:a16="http://schemas.microsoft.com/office/drawing/2014/main" xmlns="" id="{27C5EAA7-E449-48C0-9B14-E677E6ECF89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1" name="Freeform 38">
                <a:extLst>
                  <a:ext uri="{FF2B5EF4-FFF2-40B4-BE49-F238E27FC236}">
                    <a16:creationId xmlns:a16="http://schemas.microsoft.com/office/drawing/2014/main" xmlns="" id="{AA6A8A39-39D4-41FE-9974-CB46106A73D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2" name="Freeform 39">
                <a:extLst>
                  <a:ext uri="{FF2B5EF4-FFF2-40B4-BE49-F238E27FC236}">
                    <a16:creationId xmlns:a16="http://schemas.microsoft.com/office/drawing/2014/main" xmlns="" id="{433C6D82-AE91-4A0C-97C6-34399C90847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3" name="Freeform 40">
                <a:extLst>
                  <a:ext uri="{FF2B5EF4-FFF2-40B4-BE49-F238E27FC236}">
                    <a16:creationId xmlns:a16="http://schemas.microsoft.com/office/drawing/2014/main" xmlns="" id="{D4C06E36-D233-423A-BC95-5B4D5BE35CB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4" name="Rectangle 41">
                <a:extLst>
                  <a:ext uri="{FF2B5EF4-FFF2-40B4-BE49-F238E27FC236}">
                    <a16:creationId xmlns:a16="http://schemas.microsoft.com/office/drawing/2014/main" xmlns="" id="{E1B0EEC1-CF7A-4761-B477-941DB41A83D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xmlns="" id="{8E1DDAD8-1D10-4640-A034-BE90015E37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64" name="Rectangle 163">
              <a:extLst>
                <a:ext uri="{FF2B5EF4-FFF2-40B4-BE49-F238E27FC236}">
                  <a16:creationId xmlns:a16="http://schemas.microsoft.com/office/drawing/2014/main" xmlns="" id="{52FE7688-721D-4A97-B007-BDE056094D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5" name="Picture 2">
              <a:extLst>
                <a:ext uri="{FF2B5EF4-FFF2-40B4-BE49-F238E27FC236}">
                  <a16:creationId xmlns:a16="http://schemas.microsoft.com/office/drawing/2014/main" xmlns="" id="{9E73A810-8571-4A9D-A3CB-336933AB4C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Placeholder 8" descr="A picture containing cake, table, indoor, birthday&#10;&#10;Description automatically generated">
            <a:extLst>
              <a:ext uri="{FF2B5EF4-FFF2-40B4-BE49-F238E27FC236}">
                <a16:creationId xmlns:a16="http://schemas.microsoft.com/office/drawing/2014/main" xmlns="" id="{6BCB289A-A6A6-B54F-A7A3-347FBF4EC44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6930" r="9584" b="2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66173-4879-AD45-B4A8-1C28C62E5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2012" y="652463"/>
            <a:ext cx="3473831" cy="14605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What is malachite?</a:t>
            </a: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xmlns="" id="{FD642FB6-2808-4BC5-AE0B-7302C24B78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xmlns="" id="{0B0B8F04-D9A7-48E5-A29C-51A66B59DF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9" name="Freeform 6">
              <a:extLst>
                <a:ext uri="{FF2B5EF4-FFF2-40B4-BE49-F238E27FC236}">
                  <a16:creationId xmlns:a16="http://schemas.microsoft.com/office/drawing/2014/main" xmlns="" id="{D6D18883-6BFF-42BB-8088-FCCF83F9CF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0" name="Freeform 7">
              <a:extLst>
                <a:ext uri="{FF2B5EF4-FFF2-40B4-BE49-F238E27FC236}">
                  <a16:creationId xmlns:a16="http://schemas.microsoft.com/office/drawing/2014/main" xmlns="" id="{1D0FEFB3-A009-4D0F-9107-C0B17786FB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xmlns="" id="{78E86C7F-B981-4448-8A1A-856F7124FF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72" name="Freeform 9">
              <a:extLst>
                <a:ext uri="{FF2B5EF4-FFF2-40B4-BE49-F238E27FC236}">
                  <a16:creationId xmlns:a16="http://schemas.microsoft.com/office/drawing/2014/main" xmlns="" id="{4C6CFFD9-BA00-4184-8310-5FC9550954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3" name="Freeform 10">
              <a:extLst>
                <a:ext uri="{FF2B5EF4-FFF2-40B4-BE49-F238E27FC236}">
                  <a16:creationId xmlns:a16="http://schemas.microsoft.com/office/drawing/2014/main" xmlns="" id="{A1892DF3-4848-496C-8664-DFD32EE250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xmlns="" id="{D6DB8C30-651E-4D8F-A70C-163FC58427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5" name="Freeform 12">
              <a:extLst>
                <a:ext uri="{FF2B5EF4-FFF2-40B4-BE49-F238E27FC236}">
                  <a16:creationId xmlns:a16="http://schemas.microsoft.com/office/drawing/2014/main" xmlns="" id="{563DFB81-F969-4F44-BA6C-6347956423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6" name="Freeform 13">
              <a:extLst>
                <a:ext uri="{FF2B5EF4-FFF2-40B4-BE49-F238E27FC236}">
                  <a16:creationId xmlns:a16="http://schemas.microsoft.com/office/drawing/2014/main" xmlns="" id="{8E5DE346-AFCA-40DA-B5E2-93A86EA54C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7" name="Freeform 14">
              <a:extLst>
                <a:ext uri="{FF2B5EF4-FFF2-40B4-BE49-F238E27FC236}">
                  <a16:creationId xmlns:a16="http://schemas.microsoft.com/office/drawing/2014/main" xmlns="" id="{77A34306-2AE8-43D0-9686-E97B3B53FE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8" name="Freeform 15">
              <a:extLst>
                <a:ext uri="{FF2B5EF4-FFF2-40B4-BE49-F238E27FC236}">
                  <a16:creationId xmlns:a16="http://schemas.microsoft.com/office/drawing/2014/main" xmlns="" id="{B9CC10F0-FFCD-4CB9-AF4C-22722D20B7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9" name="Freeform 16">
              <a:extLst>
                <a:ext uri="{FF2B5EF4-FFF2-40B4-BE49-F238E27FC236}">
                  <a16:creationId xmlns:a16="http://schemas.microsoft.com/office/drawing/2014/main" xmlns="" id="{2A6B0E38-C962-4491-BFDA-75378B4D67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0" name="Freeform 17">
              <a:extLst>
                <a:ext uri="{FF2B5EF4-FFF2-40B4-BE49-F238E27FC236}">
                  <a16:creationId xmlns:a16="http://schemas.microsoft.com/office/drawing/2014/main" xmlns="" id="{655F640B-8407-487C-8696-F47451478E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1" name="Freeform 18">
              <a:extLst>
                <a:ext uri="{FF2B5EF4-FFF2-40B4-BE49-F238E27FC236}">
                  <a16:creationId xmlns:a16="http://schemas.microsoft.com/office/drawing/2014/main" xmlns="" id="{FAB4F099-4FF6-4410-A5B9-2A5355719C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2" name="Freeform 19">
              <a:extLst>
                <a:ext uri="{FF2B5EF4-FFF2-40B4-BE49-F238E27FC236}">
                  <a16:creationId xmlns:a16="http://schemas.microsoft.com/office/drawing/2014/main" xmlns="" id="{6FE80B6E-3DA9-4304-9925-12E578C4E9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3" name="Freeform 20">
              <a:extLst>
                <a:ext uri="{FF2B5EF4-FFF2-40B4-BE49-F238E27FC236}">
                  <a16:creationId xmlns:a16="http://schemas.microsoft.com/office/drawing/2014/main" xmlns="" id="{67D1CB75-0CBA-4E13-924C-21F221D7BF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4" name="Freeform 21">
              <a:extLst>
                <a:ext uri="{FF2B5EF4-FFF2-40B4-BE49-F238E27FC236}">
                  <a16:creationId xmlns:a16="http://schemas.microsoft.com/office/drawing/2014/main" xmlns="" id="{F2CC783B-FA45-4777-A76A-982B285C7C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5" name="Freeform 22">
              <a:extLst>
                <a:ext uri="{FF2B5EF4-FFF2-40B4-BE49-F238E27FC236}">
                  <a16:creationId xmlns:a16="http://schemas.microsoft.com/office/drawing/2014/main" xmlns="" id="{D68F4DD3-D736-4B78-972E-F5128CFBE7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6" name="Freeform 23">
              <a:extLst>
                <a:ext uri="{FF2B5EF4-FFF2-40B4-BE49-F238E27FC236}">
                  <a16:creationId xmlns:a16="http://schemas.microsoft.com/office/drawing/2014/main" xmlns="" id="{B14AF103-15B3-4796-A71A-297D37E176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7" name="Freeform 24">
              <a:extLst>
                <a:ext uri="{FF2B5EF4-FFF2-40B4-BE49-F238E27FC236}">
                  <a16:creationId xmlns:a16="http://schemas.microsoft.com/office/drawing/2014/main" xmlns="" id="{B0B240FB-0453-4B6F-9F9B-C2C3305AC5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8" name="Freeform 25">
              <a:extLst>
                <a:ext uri="{FF2B5EF4-FFF2-40B4-BE49-F238E27FC236}">
                  <a16:creationId xmlns:a16="http://schemas.microsoft.com/office/drawing/2014/main" xmlns="" id="{EBBBDCEE-433E-40F3-B49D-375CB162A8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9" name="Freeform 26">
              <a:extLst>
                <a:ext uri="{FF2B5EF4-FFF2-40B4-BE49-F238E27FC236}">
                  <a16:creationId xmlns:a16="http://schemas.microsoft.com/office/drawing/2014/main" xmlns="" id="{09B123C6-141E-4A37-B5A7-27E7764FA1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0" name="Freeform 27">
              <a:extLst>
                <a:ext uri="{FF2B5EF4-FFF2-40B4-BE49-F238E27FC236}">
                  <a16:creationId xmlns:a16="http://schemas.microsoft.com/office/drawing/2014/main" xmlns="" id="{1FA1F521-36A1-49FF-84A7-229E8970F7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1" name="Freeform 28">
              <a:extLst>
                <a:ext uri="{FF2B5EF4-FFF2-40B4-BE49-F238E27FC236}">
                  <a16:creationId xmlns:a16="http://schemas.microsoft.com/office/drawing/2014/main" xmlns="" id="{DE512F89-D901-4487-A42C-02345EC5FC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2" name="Freeform 29">
              <a:extLst>
                <a:ext uri="{FF2B5EF4-FFF2-40B4-BE49-F238E27FC236}">
                  <a16:creationId xmlns:a16="http://schemas.microsoft.com/office/drawing/2014/main" xmlns="" id="{ED3ED0E5-3226-4B78-B3EA-C591824B89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3" name="Freeform 30">
              <a:extLst>
                <a:ext uri="{FF2B5EF4-FFF2-40B4-BE49-F238E27FC236}">
                  <a16:creationId xmlns:a16="http://schemas.microsoft.com/office/drawing/2014/main" xmlns="" id="{9CBB1F68-B6DE-4ECF-B20F-328F9811E2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4" name="Freeform 31">
              <a:extLst>
                <a:ext uri="{FF2B5EF4-FFF2-40B4-BE49-F238E27FC236}">
                  <a16:creationId xmlns:a16="http://schemas.microsoft.com/office/drawing/2014/main" xmlns="" id="{A566C551-9523-4D97-A8CF-5C91F436C5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5" name="Freeform 32">
              <a:extLst>
                <a:ext uri="{FF2B5EF4-FFF2-40B4-BE49-F238E27FC236}">
                  <a16:creationId xmlns:a16="http://schemas.microsoft.com/office/drawing/2014/main" xmlns="" id="{9E166BA0-9268-4419-9332-2D30C21239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xmlns="" id="{B700C031-AA54-4DC7-B8A2-2569B3FA65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7" name="Freeform 34">
              <a:extLst>
                <a:ext uri="{FF2B5EF4-FFF2-40B4-BE49-F238E27FC236}">
                  <a16:creationId xmlns:a16="http://schemas.microsoft.com/office/drawing/2014/main" xmlns="" id="{03045EC8-ECC8-473F-8786-DE266F05B1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8" name="Freeform 35">
              <a:extLst>
                <a:ext uri="{FF2B5EF4-FFF2-40B4-BE49-F238E27FC236}">
                  <a16:creationId xmlns:a16="http://schemas.microsoft.com/office/drawing/2014/main" xmlns="" id="{9337EBA2-5088-4A44-8C0B-A6EE78989C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9" name="Freeform 36">
              <a:extLst>
                <a:ext uri="{FF2B5EF4-FFF2-40B4-BE49-F238E27FC236}">
                  <a16:creationId xmlns:a16="http://schemas.microsoft.com/office/drawing/2014/main" xmlns="" id="{3486A705-2593-45C9-A13E-8E2FB7C354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0" name="Freeform 37">
              <a:extLst>
                <a:ext uri="{FF2B5EF4-FFF2-40B4-BE49-F238E27FC236}">
                  <a16:creationId xmlns:a16="http://schemas.microsoft.com/office/drawing/2014/main" xmlns="" id="{F357321C-6DEE-4D02-A997-75E47EE0E0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1" name="Freeform 38">
              <a:extLst>
                <a:ext uri="{FF2B5EF4-FFF2-40B4-BE49-F238E27FC236}">
                  <a16:creationId xmlns:a16="http://schemas.microsoft.com/office/drawing/2014/main" xmlns="" id="{D0B8F87F-3530-4BCD-A8E5-C1B83707B5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2" name="Freeform 39">
              <a:extLst>
                <a:ext uri="{FF2B5EF4-FFF2-40B4-BE49-F238E27FC236}">
                  <a16:creationId xmlns:a16="http://schemas.microsoft.com/office/drawing/2014/main" xmlns="" id="{5BE86BA3-AB0E-4F70-A552-0D9EB9E98E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3" name="Freeform 40">
              <a:extLst>
                <a:ext uri="{FF2B5EF4-FFF2-40B4-BE49-F238E27FC236}">
                  <a16:creationId xmlns:a16="http://schemas.microsoft.com/office/drawing/2014/main" xmlns="" id="{DF5FE773-B9AE-4A3F-8EDC-165CE579BD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4" name="Freeform 41">
              <a:extLst>
                <a:ext uri="{FF2B5EF4-FFF2-40B4-BE49-F238E27FC236}">
                  <a16:creationId xmlns:a16="http://schemas.microsoft.com/office/drawing/2014/main" xmlns="" id="{4A03D7BE-B358-4F8B-85EA-65E0CBF2D1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5" name="Freeform 42">
              <a:extLst>
                <a:ext uri="{FF2B5EF4-FFF2-40B4-BE49-F238E27FC236}">
                  <a16:creationId xmlns:a16="http://schemas.microsoft.com/office/drawing/2014/main" xmlns="" id="{A6548877-0957-435B-A419-389A278E57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6" name="Freeform 43">
              <a:extLst>
                <a:ext uri="{FF2B5EF4-FFF2-40B4-BE49-F238E27FC236}">
                  <a16:creationId xmlns:a16="http://schemas.microsoft.com/office/drawing/2014/main" xmlns="" id="{B2D5EA95-9E60-468A-8DA1-40F05C9BDA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7" name="Freeform 44">
              <a:extLst>
                <a:ext uri="{FF2B5EF4-FFF2-40B4-BE49-F238E27FC236}">
                  <a16:creationId xmlns:a16="http://schemas.microsoft.com/office/drawing/2014/main" xmlns="" id="{C9B409CE-11E5-40D1-8C9B-86614EAE2A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xmlns="" id="{9E594AF5-DB50-4227-AC2F-10EE5233C4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09" name="Freeform 46">
              <a:extLst>
                <a:ext uri="{FF2B5EF4-FFF2-40B4-BE49-F238E27FC236}">
                  <a16:creationId xmlns:a16="http://schemas.microsoft.com/office/drawing/2014/main" xmlns="" id="{9335DCAF-74A2-4994-B5BF-1C079A40A5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0" name="Freeform 47">
              <a:extLst>
                <a:ext uri="{FF2B5EF4-FFF2-40B4-BE49-F238E27FC236}">
                  <a16:creationId xmlns:a16="http://schemas.microsoft.com/office/drawing/2014/main" xmlns="" id="{1DC8E1A2-0C6B-4BA9-85F4-3645AED5DE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1" name="Freeform 48">
              <a:extLst>
                <a:ext uri="{FF2B5EF4-FFF2-40B4-BE49-F238E27FC236}">
                  <a16:creationId xmlns:a16="http://schemas.microsoft.com/office/drawing/2014/main" xmlns="" id="{28F38DE0-3BEE-441A-8212-E77DA2328A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2" name="Freeform 49">
              <a:extLst>
                <a:ext uri="{FF2B5EF4-FFF2-40B4-BE49-F238E27FC236}">
                  <a16:creationId xmlns:a16="http://schemas.microsoft.com/office/drawing/2014/main" xmlns="" id="{AE81208E-D239-496C-A312-506B0241B3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3" name="Freeform 50">
              <a:extLst>
                <a:ext uri="{FF2B5EF4-FFF2-40B4-BE49-F238E27FC236}">
                  <a16:creationId xmlns:a16="http://schemas.microsoft.com/office/drawing/2014/main" xmlns="" id="{242FE966-DDA4-4668-B8D6-C4B0D4C78E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4" name="Freeform 51">
              <a:extLst>
                <a:ext uri="{FF2B5EF4-FFF2-40B4-BE49-F238E27FC236}">
                  <a16:creationId xmlns:a16="http://schemas.microsoft.com/office/drawing/2014/main" xmlns="" id="{FB0A5F60-550F-4025-9DCE-6F42A7C064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5" name="Freeform 52">
              <a:extLst>
                <a:ext uri="{FF2B5EF4-FFF2-40B4-BE49-F238E27FC236}">
                  <a16:creationId xmlns:a16="http://schemas.microsoft.com/office/drawing/2014/main" xmlns="" id="{D7B61D18-4A61-44C9-A809-40639E8C1D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6" name="Freeform 53">
              <a:extLst>
                <a:ext uri="{FF2B5EF4-FFF2-40B4-BE49-F238E27FC236}">
                  <a16:creationId xmlns:a16="http://schemas.microsoft.com/office/drawing/2014/main" xmlns="" id="{CB26E7EB-DC12-4BA7-B5DE-09EF2C1D0A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7" name="Freeform 54">
              <a:extLst>
                <a:ext uri="{FF2B5EF4-FFF2-40B4-BE49-F238E27FC236}">
                  <a16:creationId xmlns:a16="http://schemas.microsoft.com/office/drawing/2014/main" xmlns="" id="{921237B4-9D85-4611-851F-5DBD71544A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8" name="Freeform 55">
              <a:extLst>
                <a:ext uri="{FF2B5EF4-FFF2-40B4-BE49-F238E27FC236}">
                  <a16:creationId xmlns:a16="http://schemas.microsoft.com/office/drawing/2014/main" xmlns="" id="{C91509DE-9FAA-4E84-BCC1-CDDBEA8AC0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9" name="Freeform 56">
              <a:extLst>
                <a:ext uri="{FF2B5EF4-FFF2-40B4-BE49-F238E27FC236}">
                  <a16:creationId xmlns:a16="http://schemas.microsoft.com/office/drawing/2014/main" xmlns="" id="{C7029B06-6A09-4E46-BA86-F3C66DBDD4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0" name="Freeform 57">
              <a:extLst>
                <a:ext uri="{FF2B5EF4-FFF2-40B4-BE49-F238E27FC236}">
                  <a16:creationId xmlns:a16="http://schemas.microsoft.com/office/drawing/2014/main" xmlns="" id="{FF4ACFBF-D1F2-47B1-B0EB-F08C6508BD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1" name="Freeform 58">
              <a:extLst>
                <a:ext uri="{FF2B5EF4-FFF2-40B4-BE49-F238E27FC236}">
                  <a16:creationId xmlns:a16="http://schemas.microsoft.com/office/drawing/2014/main" xmlns="" id="{A6FD1991-3A0E-4F63-BAD9-A98C298604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D46D888-7CB6-374A-869E-F0A909A90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62519" y="2249487"/>
            <a:ext cx="3786568" cy="411956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Copper ore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Very important in history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Frequently found as a pseudomorph of after azurite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Light to dark green swirls, due to water content being highly concentrated (stalactites in caves)</a:t>
            </a:r>
          </a:p>
        </p:txBody>
      </p:sp>
    </p:spTree>
    <p:extLst>
      <p:ext uri="{BB962C8B-B14F-4D97-AF65-F5344CB8AC3E}">
        <p14:creationId xmlns:p14="http://schemas.microsoft.com/office/powerpoint/2010/main" val="2235761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>
            <a:extLst>
              <a:ext uri="{FF2B5EF4-FFF2-40B4-BE49-F238E27FC236}">
                <a16:creationId xmlns:a16="http://schemas.microsoft.com/office/drawing/2014/main" xmlns="" id="{59FACE42-44B0-4185-8ED4-9043A78C86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A838DBA2-246D-4087-AE0A-6EA2B4B65A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xmlns="" id="{B4406F95-9579-494D-BE1E-A012A7F4CB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36" name="Rectangle 5">
                <a:extLst>
                  <a:ext uri="{FF2B5EF4-FFF2-40B4-BE49-F238E27FC236}">
                    <a16:creationId xmlns:a16="http://schemas.microsoft.com/office/drawing/2014/main" xmlns="" id="{4C8D671A-5C73-44CA-B6D0-7F3BC195BA6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137" name="Freeform 6">
                <a:extLst>
                  <a:ext uri="{FF2B5EF4-FFF2-40B4-BE49-F238E27FC236}">
                    <a16:creationId xmlns:a16="http://schemas.microsoft.com/office/drawing/2014/main" xmlns="" id="{F0DB3AC8-B5AD-4004-B0B9-74B58BECA0C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8" name="Freeform 7">
                <a:extLst>
                  <a:ext uri="{FF2B5EF4-FFF2-40B4-BE49-F238E27FC236}">
                    <a16:creationId xmlns:a16="http://schemas.microsoft.com/office/drawing/2014/main" xmlns="" id="{F3B2C8F3-E236-45B2-B2E1-8460F8FD6DD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9" name="Freeform 8">
                <a:extLst>
                  <a:ext uri="{FF2B5EF4-FFF2-40B4-BE49-F238E27FC236}">
                    <a16:creationId xmlns:a16="http://schemas.microsoft.com/office/drawing/2014/main" xmlns="" id="{761EE3AC-0BC2-4A29-AD58-5CB0EEFF96C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0" name="Freeform 9">
                <a:extLst>
                  <a:ext uri="{FF2B5EF4-FFF2-40B4-BE49-F238E27FC236}">
                    <a16:creationId xmlns:a16="http://schemas.microsoft.com/office/drawing/2014/main" xmlns="" id="{38DC43BE-83DD-43F3-A21F-9B58B1074FF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1" name="Freeform 10">
                <a:extLst>
                  <a:ext uri="{FF2B5EF4-FFF2-40B4-BE49-F238E27FC236}">
                    <a16:creationId xmlns:a16="http://schemas.microsoft.com/office/drawing/2014/main" xmlns="" id="{112583CE-53E8-48F6-9F71-25A32BFD619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2" name="Freeform 11">
                <a:extLst>
                  <a:ext uri="{FF2B5EF4-FFF2-40B4-BE49-F238E27FC236}">
                    <a16:creationId xmlns:a16="http://schemas.microsoft.com/office/drawing/2014/main" xmlns="" id="{229A7966-2C4F-4334-8FB7-08521F984D9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3" name="Freeform 12">
                <a:extLst>
                  <a:ext uri="{FF2B5EF4-FFF2-40B4-BE49-F238E27FC236}">
                    <a16:creationId xmlns:a16="http://schemas.microsoft.com/office/drawing/2014/main" xmlns="" id="{656FCF6A-DF5B-42AA-83C4-22CD7B9947D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4" name="Freeform 13">
                <a:extLst>
                  <a:ext uri="{FF2B5EF4-FFF2-40B4-BE49-F238E27FC236}">
                    <a16:creationId xmlns:a16="http://schemas.microsoft.com/office/drawing/2014/main" xmlns="" id="{E908B3EE-F31D-4E8D-BF3C-71F5B35F02F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5" name="Freeform 14">
                <a:extLst>
                  <a:ext uri="{FF2B5EF4-FFF2-40B4-BE49-F238E27FC236}">
                    <a16:creationId xmlns:a16="http://schemas.microsoft.com/office/drawing/2014/main" xmlns="" id="{DA9F96D7-B42C-4F80-8F26-72388FE0C2E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6" name="Freeform 15">
                <a:extLst>
                  <a:ext uri="{FF2B5EF4-FFF2-40B4-BE49-F238E27FC236}">
                    <a16:creationId xmlns:a16="http://schemas.microsoft.com/office/drawing/2014/main" xmlns="" id="{5C9D5861-5A45-408A-A25E-61ED661AD75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7" name="Line 16">
                <a:extLst>
                  <a:ext uri="{FF2B5EF4-FFF2-40B4-BE49-F238E27FC236}">
                    <a16:creationId xmlns:a16="http://schemas.microsoft.com/office/drawing/2014/main" xmlns="" id="{DEEF5DD7-13B2-4CBB-A1AE-193A618B0F0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148" name="Freeform 17">
                <a:extLst>
                  <a:ext uri="{FF2B5EF4-FFF2-40B4-BE49-F238E27FC236}">
                    <a16:creationId xmlns:a16="http://schemas.microsoft.com/office/drawing/2014/main" xmlns="" id="{3D896DDA-5AD2-4360-9E65-A792131051C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9" name="Freeform 18">
                <a:extLst>
                  <a:ext uri="{FF2B5EF4-FFF2-40B4-BE49-F238E27FC236}">
                    <a16:creationId xmlns:a16="http://schemas.microsoft.com/office/drawing/2014/main" xmlns="" id="{C088F3B1-D893-4078-8EAE-6A3776F6754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0" name="Freeform 19">
                <a:extLst>
                  <a:ext uri="{FF2B5EF4-FFF2-40B4-BE49-F238E27FC236}">
                    <a16:creationId xmlns:a16="http://schemas.microsoft.com/office/drawing/2014/main" xmlns="" id="{23CCB367-42E1-4DEF-BABD-7457EB9F28C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1" name="Freeform 20">
                <a:extLst>
                  <a:ext uri="{FF2B5EF4-FFF2-40B4-BE49-F238E27FC236}">
                    <a16:creationId xmlns:a16="http://schemas.microsoft.com/office/drawing/2014/main" xmlns="" id="{BAFD46CE-CD21-4C8E-8ACE-B1A0B74A904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2" name="Rectangle 21">
                <a:extLst>
                  <a:ext uri="{FF2B5EF4-FFF2-40B4-BE49-F238E27FC236}">
                    <a16:creationId xmlns:a16="http://schemas.microsoft.com/office/drawing/2014/main" xmlns="" id="{23980A26-1FFF-4434-A77C-C5A1C96A54B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153" name="Freeform 22">
                <a:extLst>
                  <a:ext uri="{FF2B5EF4-FFF2-40B4-BE49-F238E27FC236}">
                    <a16:creationId xmlns:a16="http://schemas.microsoft.com/office/drawing/2014/main" xmlns="" id="{AE64C1E5-E917-4222-8080-3EF831FB464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4" name="Freeform 23">
                <a:extLst>
                  <a:ext uri="{FF2B5EF4-FFF2-40B4-BE49-F238E27FC236}">
                    <a16:creationId xmlns:a16="http://schemas.microsoft.com/office/drawing/2014/main" xmlns="" id="{D4D42DE6-99E5-4D28-834E-6601A7DD93A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5" name="Freeform 24">
                <a:extLst>
                  <a:ext uri="{FF2B5EF4-FFF2-40B4-BE49-F238E27FC236}">
                    <a16:creationId xmlns:a16="http://schemas.microsoft.com/office/drawing/2014/main" xmlns="" id="{194304B3-4C44-49E0-A677-19E2DA8CC9E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6" name="Freeform 25">
                <a:extLst>
                  <a:ext uri="{FF2B5EF4-FFF2-40B4-BE49-F238E27FC236}">
                    <a16:creationId xmlns:a16="http://schemas.microsoft.com/office/drawing/2014/main" xmlns="" id="{C726387F-F77D-4FB6-A177-1DC6115E849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7" name="Freeform 26">
                <a:extLst>
                  <a:ext uri="{FF2B5EF4-FFF2-40B4-BE49-F238E27FC236}">
                    <a16:creationId xmlns:a16="http://schemas.microsoft.com/office/drawing/2014/main" xmlns="" id="{2F09766D-0653-4646-BA37-8FC23294BA7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8" name="Freeform 27">
                <a:extLst>
                  <a:ext uri="{FF2B5EF4-FFF2-40B4-BE49-F238E27FC236}">
                    <a16:creationId xmlns:a16="http://schemas.microsoft.com/office/drawing/2014/main" xmlns="" id="{F50D9867-C9E0-462B-894F-B2F97E26AC1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9" name="Freeform 28">
                <a:extLst>
                  <a:ext uri="{FF2B5EF4-FFF2-40B4-BE49-F238E27FC236}">
                    <a16:creationId xmlns:a16="http://schemas.microsoft.com/office/drawing/2014/main" xmlns="" id="{44179987-9B3B-4BC1-9BDA-EC9F30A3794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0" name="Freeform 29">
                <a:extLst>
                  <a:ext uri="{FF2B5EF4-FFF2-40B4-BE49-F238E27FC236}">
                    <a16:creationId xmlns:a16="http://schemas.microsoft.com/office/drawing/2014/main" xmlns="" id="{EF0E5480-8C2D-4FFE-9357-938DF0642BB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1" name="Freeform 30">
                <a:extLst>
                  <a:ext uri="{FF2B5EF4-FFF2-40B4-BE49-F238E27FC236}">
                    <a16:creationId xmlns:a16="http://schemas.microsoft.com/office/drawing/2014/main" xmlns="" id="{FDAC2F76-95E6-4EE4-8A26-47CDAE5C62A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2" name="Freeform 31">
                <a:extLst>
                  <a:ext uri="{FF2B5EF4-FFF2-40B4-BE49-F238E27FC236}">
                    <a16:creationId xmlns:a16="http://schemas.microsoft.com/office/drawing/2014/main" xmlns="" id="{249EB4AA-5D5B-4A3A-9F2D-6E4EDF2046C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xmlns="" id="{375D3DC5-0B19-4EA9-A350-6218AC28CD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26" name="Freeform 32">
                <a:extLst>
                  <a:ext uri="{FF2B5EF4-FFF2-40B4-BE49-F238E27FC236}">
                    <a16:creationId xmlns:a16="http://schemas.microsoft.com/office/drawing/2014/main" xmlns="" id="{86B5A458-9418-4EDA-9B6F-E4754ABADFA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7" name="Freeform 33">
                <a:extLst>
                  <a:ext uri="{FF2B5EF4-FFF2-40B4-BE49-F238E27FC236}">
                    <a16:creationId xmlns:a16="http://schemas.microsoft.com/office/drawing/2014/main" xmlns="" id="{6307D20D-BE6F-4BFD-8A35-230A01AD726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8" name="Freeform 34">
                <a:extLst>
                  <a:ext uri="{FF2B5EF4-FFF2-40B4-BE49-F238E27FC236}">
                    <a16:creationId xmlns:a16="http://schemas.microsoft.com/office/drawing/2014/main" xmlns="" id="{37A04039-8217-4B7F-8F43-4039DF087D8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9" name="Freeform 35">
                <a:extLst>
                  <a:ext uri="{FF2B5EF4-FFF2-40B4-BE49-F238E27FC236}">
                    <a16:creationId xmlns:a16="http://schemas.microsoft.com/office/drawing/2014/main" xmlns="" id="{CA6CE641-5DEB-4A06-B9C3-B726A334C21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0" name="Freeform 36">
                <a:extLst>
                  <a:ext uri="{FF2B5EF4-FFF2-40B4-BE49-F238E27FC236}">
                    <a16:creationId xmlns:a16="http://schemas.microsoft.com/office/drawing/2014/main" xmlns="" id="{D08C7C1C-DF39-4479-94BD-47E71DE4221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1" name="Freeform 37">
                <a:extLst>
                  <a:ext uri="{FF2B5EF4-FFF2-40B4-BE49-F238E27FC236}">
                    <a16:creationId xmlns:a16="http://schemas.microsoft.com/office/drawing/2014/main" xmlns="" id="{27C5EAA7-E449-48C0-9B14-E677E6ECF89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2" name="Freeform 38">
                <a:extLst>
                  <a:ext uri="{FF2B5EF4-FFF2-40B4-BE49-F238E27FC236}">
                    <a16:creationId xmlns:a16="http://schemas.microsoft.com/office/drawing/2014/main" xmlns="" id="{AA6A8A39-39D4-41FE-9974-CB46106A73D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3" name="Freeform 39">
                <a:extLst>
                  <a:ext uri="{FF2B5EF4-FFF2-40B4-BE49-F238E27FC236}">
                    <a16:creationId xmlns:a16="http://schemas.microsoft.com/office/drawing/2014/main" xmlns="" id="{433C6D82-AE91-4A0C-97C6-34399C90847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4" name="Freeform 40">
                <a:extLst>
                  <a:ext uri="{FF2B5EF4-FFF2-40B4-BE49-F238E27FC236}">
                    <a16:creationId xmlns:a16="http://schemas.microsoft.com/office/drawing/2014/main" xmlns="" id="{D4C06E36-D233-423A-BC95-5B4D5BE35CB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5" name="Rectangle 41">
                <a:extLst>
                  <a:ext uri="{FF2B5EF4-FFF2-40B4-BE49-F238E27FC236}">
                    <a16:creationId xmlns:a16="http://schemas.microsoft.com/office/drawing/2014/main" xmlns="" id="{E1B0EEC1-CF7A-4761-B477-941DB41A83D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xmlns="" id="{9AE4726C-1831-4FE3-9A11-227F0DC2F0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65" name="Rectangle 164">
              <a:extLst>
                <a:ext uri="{FF2B5EF4-FFF2-40B4-BE49-F238E27FC236}">
                  <a16:creationId xmlns:a16="http://schemas.microsoft.com/office/drawing/2014/main" xmlns="" id="{B651D7F7-8C54-448E-A268-1CBFAD87D4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6" name="Picture 2">
              <a:extLst>
                <a:ext uri="{FF2B5EF4-FFF2-40B4-BE49-F238E27FC236}">
                  <a16:creationId xmlns:a16="http://schemas.microsoft.com/office/drawing/2014/main" xmlns="" id="{E3B56E94-40E1-489A-98B2-A3238D66A0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2D12EE-D725-DF47-AE48-212FAFB5E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1790" y="-19353"/>
            <a:ext cx="6050713" cy="14785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/>
              <a:t>Physical properties</a:t>
            </a:r>
          </a:p>
        </p:txBody>
      </p:sp>
      <p:pic>
        <p:nvPicPr>
          <p:cNvPr id="10" name="Picture Placeholder 9" descr="A picture containing shellfish, animal, clam, sitting&#10;&#10;Description automatically generated">
            <a:extLst>
              <a:ext uri="{FF2B5EF4-FFF2-40B4-BE49-F238E27FC236}">
                <a16:creationId xmlns:a16="http://schemas.microsoft.com/office/drawing/2014/main" xmlns="" id="{CDDD599E-B552-8C4F-8F01-7BD6AB80344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22920" r="14049"/>
          <a:stretch/>
        </p:blipFill>
        <p:spPr>
          <a:xfrm>
            <a:off x="-5597" y="10"/>
            <a:ext cx="4635583" cy="6857990"/>
          </a:xfrm>
          <a:prstGeom prst="rect">
            <a:avLst/>
          </a:prstGeom>
        </p:spPr>
      </p:pic>
      <p:grpSp>
        <p:nvGrpSpPr>
          <p:cNvPr id="168" name="Group 167">
            <a:extLst>
              <a:ext uri="{FF2B5EF4-FFF2-40B4-BE49-F238E27FC236}">
                <a16:creationId xmlns:a16="http://schemas.microsoft.com/office/drawing/2014/main" xmlns="" id="{E916825F-759B-4F1A-BA80-AF7137691E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xmlns="" id="{0AF64541-DE3B-4DBB-84E1-907956469E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70" name="Freeform 6">
              <a:extLst>
                <a:ext uri="{FF2B5EF4-FFF2-40B4-BE49-F238E27FC236}">
                  <a16:creationId xmlns:a16="http://schemas.microsoft.com/office/drawing/2014/main" xmlns="" id="{9175DCC0-514A-4CA1-AD9A-1BB0FFF1B4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1" name="Freeform 7">
              <a:extLst>
                <a:ext uri="{FF2B5EF4-FFF2-40B4-BE49-F238E27FC236}">
                  <a16:creationId xmlns:a16="http://schemas.microsoft.com/office/drawing/2014/main" xmlns="" id="{10371924-94D9-48AF-9D5B-6471775BE8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xmlns="" id="{7C964FF9-A41A-438C-A22B-62690C98F1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73" name="Freeform 9">
              <a:extLst>
                <a:ext uri="{FF2B5EF4-FFF2-40B4-BE49-F238E27FC236}">
                  <a16:creationId xmlns:a16="http://schemas.microsoft.com/office/drawing/2014/main" xmlns="" id="{61716CD6-1875-4567-B3E2-364CD0960D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4" name="Freeform 10">
              <a:extLst>
                <a:ext uri="{FF2B5EF4-FFF2-40B4-BE49-F238E27FC236}">
                  <a16:creationId xmlns:a16="http://schemas.microsoft.com/office/drawing/2014/main" xmlns="" id="{31A293D3-7189-453D-AB91-1291AAFF3D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5" name="Freeform 11">
              <a:extLst>
                <a:ext uri="{FF2B5EF4-FFF2-40B4-BE49-F238E27FC236}">
                  <a16:creationId xmlns:a16="http://schemas.microsoft.com/office/drawing/2014/main" xmlns="" id="{87CB4EFE-58B3-4326-9CFB-A2AFADDFA5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6" name="Freeform 12">
              <a:extLst>
                <a:ext uri="{FF2B5EF4-FFF2-40B4-BE49-F238E27FC236}">
                  <a16:creationId xmlns:a16="http://schemas.microsoft.com/office/drawing/2014/main" xmlns="" id="{249CF4D3-B5A3-4287-BC9D-E9BB8FA6EB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7" name="Freeform 13">
              <a:extLst>
                <a:ext uri="{FF2B5EF4-FFF2-40B4-BE49-F238E27FC236}">
                  <a16:creationId xmlns:a16="http://schemas.microsoft.com/office/drawing/2014/main" xmlns="" id="{4D2515F2-4D11-41AF-A6B1-7D084BEA98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8" name="Freeform 14">
              <a:extLst>
                <a:ext uri="{FF2B5EF4-FFF2-40B4-BE49-F238E27FC236}">
                  <a16:creationId xmlns:a16="http://schemas.microsoft.com/office/drawing/2014/main" xmlns="" id="{331BCBF4-0DC2-426E-84B3-AE38E403C9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9" name="Freeform 15">
              <a:extLst>
                <a:ext uri="{FF2B5EF4-FFF2-40B4-BE49-F238E27FC236}">
                  <a16:creationId xmlns:a16="http://schemas.microsoft.com/office/drawing/2014/main" xmlns="" id="{EC8AF156-0BE9-437D-A83B-87364146D0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0" name="Freeform 16">
              <a:extLst>
                <a:ext uri="{FF2B5EF4-FFF2-40B4-BE49-F238E27FC236}">
                  <a16:creationId xmlns:a16="http://schemas.microsoft.com/office/drawing/2014/main" xmlns="" id="{AC8CB256-3F62-4406-88F5-CE2421FF25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1" name="Freeform 17">
              <a:extLst>
                <a:ext uri="{FF2B5EF4-FFF2-40B4-BE49-F238E27FC236}">
                  <a16:creationId xmlns:a16="http://schemas.microsoft.com/office/drawing/2014/main" xmlns="" id="{F3E812EB-415E-4B60-B0FB-65386882CE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2" name="Freeform 18">
              <a:extLst>
                <a:ext uri="{FF2B5EF4-FFF2-40B4-BE49-F238E27FC236}">
                  <a16:creationId xmlns:a16="http://schemas.microsoft.com/office/drawing/2014/main" xmlns="" id="{EB4C95D7-8E6D-45EC-8CA1-9123D718E3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3" name="Freeform 19">
              <a:extLst>
                <a:ext uri="{FF2B5EF4-FFF2-40B4-BE49-F238E27FC236}">
                  <a16:creationId xmlns:a16="http://schemas.microsoft.com/office/drawing/2014/main" xmlns="" id="{83F62FD2-2F62-4495-997C-8BD7F95AB8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4" name="Freeform 20">
              <a:extLst>
                <a:ext uri="{FF2B5EF4-FFF2-40B4-BE49-F238E27FC236}">
                  <a16:creationId xmlns:a16="http://schemas.microsoft.com/office/drawing/2014/main" xmlns="" id="{B7DFE0F9-22A3-4846-8D4E-0D193BD328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5" name="Freeform 21">
              <a:extLst>
                <a:ext uri="{FF2B5EF4-FFF2-40B4-BE49-F238E27FC236}">
                  <a16:creationId xmlns:a16="http://schemas.microsoft.com/office/drawing/2014/main" xmlns="" id="{244DAF25-7415-491A-9FF6-E04BC2DC2E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6" name="Freeform 22">
              <a:extLst>
                <a:ext uri="{FF2B5EF4-FFF2-40B4-BE49-F238E27FC236}">
                  <a16:creationId xmlns:a16="http://schemas.microsoft.com/office/drawing/2014/main" xmlns="" id="{7ACA3646-863C-4D00-A58A-62C7FE71CE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7" name="Freeform 23">
              <a:extLst>
                <a:ext uri="{FF2B5EF4-FFF2-40B4-BE49-F238E27FC236}">
                  <a16:creationId xmlns:a16="http://schemas.microsoft.com/office/drawing/2014/main" xmlns="" id="{0EA18B38-BD42-45ED-8458-FB205DBC76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8" name="Freeform 24">
              <a:extLst>
                <a:ext uri="{FF2B5EF4-FFF2-40B4-BE49-F238E27FC236}">
                  <a16:creationId xmlns:a16="http://schemas.microsoft.com/office/drawing/2014/main" xmlns="" id="{45302917-5DBE-4CF2-B52F-478F93FDDE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9" name="Freeform 25">
              <a:extLst>
                <a:ext uri="{FF2B5EF4-FFF2-40B4-BE49-F238E27FC236}">
                  <a16:creationId xmlns:a16="http://schemas.microsoft.com/office/drawing/2014/main" xmlns="" id="{8E61E6FD-D40E-479C-ABE9-2B69AE20D8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0" name="Freeform 26">
              <a:extLst>
                <a:ext uri="{FF2B5EF4-FFF2-40B4-BE49-F238E27FC236}">
                  <a16:creationId xmlns:a16="http://schemas.microsoft.com/office/drawing/2014/main" xmlns="" id="{2F4DEB4F-F824-48D7-AF9B-B5D905DCD1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1" name="Freeform 27">
              <a:extLst>
                <a:ext uri="{FF2B5EF4-FFF2-40B4-BE49-F238E27FC236}">
                  <a16:creationId xmlns:a16="http://schemas.microsoft.com/office/drawing/2014/main" xmlns="" id="{F76CFA02-6090-4464-B573-BCA350C901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2" name="Freeform 28">
              <a:extLst>
                <a:ext uri="{FF2B5EF4-FFF2-40B4-BE49-F238E27FC236}">
                  <a16:creationId xmlns:a16="http://schemas.microsoft.com/office/drawing/2014/main" xmlns="" id="{51BE8BEC-76C7-41FE-AB76-35194C2442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3" name="Freeform 29">
              <a:extLst>
                <a:ext uri="{FF2B5EF4-FFF2-40B4-BE49-F238E27FC236}">
                  <a16:creationId xmlns:a16="http://schemas.microsoft.com/office/drawing/2014/main" xmlns="" id="{710F61D4-3B34-45A9-B9B7-CE0373AB49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4" name="Freeform 30">
              <a:extLst>
                <a:ext uri="{FF2B5EF4-FFF2-40B4-BE49-F238E27FC236}">
                  <a16:creationId xmlns:a16="http://schemas.microsoft.com/office/drawing/2014/main" xmlns="" id="{451F080F-4CFB-4626-87CA-BB4CACA1C6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5" name="Freeform 31">
              <a:extLst>
                <a:ext uri="{FF2B5EF4-FFF2-40B4-BE49-F238E27FC236}">
                  <a16:creationId xmlns:a16="http://schemas.microsoft.com/office/drawing/2014/main" xmlns="" id="{667BBD71-2295-4A66-B76C-F82175C2B0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6" name="Freeform 32">
              <a:extLst>
                <a:ext uri="{FF2B5EF4-FFF2-40B4-BE49-F238E27FC236}">
                  <a16:creationId xmlns:a16="http://schemas.microsoft.com/office/drawing/2014/main" xmlns="" id="{B6644DE8-5BD1-4D5F-B245-0D3A21BCE1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xmlns="" id="{A4DE8FD0-E681-4D9C-85C2-BEA4C2B3A0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8" name="Freeform 34">
              <a:extLst>
                <a:ext uri="{FF2B5EF4-FFF2-40B4-BE49-F238E27FC236}">
                  <a16:creationId xmlns:a16="http://schemas.microsoft.com/office/drawing/2014/main" xmlns="" id="{D46033BD-1026-4388-B926-9D11E1D7C4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9" name="Freeform 35">
              <a:extLst>
                <a:ext uri="{FF2B5EF4-FFF2-40B4-BE49-F238E27FC236}">
                  <a16:creationId xmlns:a16="http://schemas.microsoft.com/office/drawing/2014/main" xmlns="" id="{1FA74D4C-2E28-42C5-A7FA-3C7D6BD8B7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0" name="Freeform 36">
              <a:extLst>
                <a:ext uri="{FF2B5EF4-FFF2-40B4-BE49-F238E27FC236}">
                  <a16:creationId xmlns:a16="http://schemas.microsoft.com/office/drawing/2014/main" xmlns="" id="{FADF7B3F-903C-456C-983E-C9868DDAB9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1" name="Freeform 37">
              <a:extLst>
                <a:ext uri="{FF2B5EF4-FFF2-40B4-BE49-F238E27FC236}">
                  <a16:creationId xmlns:a16="http://schemas.microsoft.com/office/drawing/2014/main" xmlns="" id="{033F8698-1549-44AD-8DAD-0055D7B807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2" name="Freeform 38">
              <a:extLst>
                <a:ext uri="{FF2B5EF4-FFF2-40B4-BE49-F238E27FC236}">
                  <a16:creationId xmlns:a16="http://schemas.microsoft.com/office/drawing/2014/main" xmlns="" id="{F1BDD4B6-46FD-4048-ADF1-32EADD9E5A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3" name="Freeform 39">
              <a:extLst>
                <a:ext uri="{FF2B5EF4-FFF2-40B4-BE49-F238E27FC236}">
                  <a16:creationId xmlns:a16="http://schemas.microsoft.com/office/drawing/2014/main" xmlns="" id="{E7F387A7-B3BF-4B1A-BFCA-2D21AD3DFE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4" name="Freeform 40">
              <a:extLst>
                <a:ext uri="{FF2B5EF4-FFF2-40B4-BE49-F238E27FC236}">
                  <a16:creationId xmlns:a16="http://schemas.microsoft.com/office/drawing/2014/main" xmlns="" id="{7A1B6BC8-EA82-459D-A0E0-4EBE394E71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5" name="Freeform 41">
              <a:extLst>
                <a:ext uri="{FF2B5EF4-FFF2-40B4-BE49-F238E27FC236}">
                  <a16:creationId xmlns:a16="http://schemas.microsoft.com/office/drawing/2014/main" xmlns="" id="{8B94E190-DDC2-4545-906F-A1699BD73D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6" name="Freeform 42">
              <a:extLst>
                <a:ext uri="{FF2B5EF4-FFF2-40B4-BE49-F238E27FC236}">
                  <a16:creationId xmlns:a16="http://schemas.microsoft.com/office/drawing/2014/main" xmlns="" id="{D9807239-A5BA-4BB3-9194-BCE3B2F21C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7" name="Freeform 43">
              <a:extLst>
                <a:ext uri="{FF2B5EF4-FFF2-40B4-BE49-F238E27FC236}">
                  <a16:creationId xmlns:a16="http://schemas.microsoft.com/office/drawing/2014/main" xmlns="" id="{04D300FD-DC53-4375-8981-09EA63BCF1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8" name="Freeform 44">
              <a:extLst>
                <a:ext uri="{FF2B5EF4-FFF2-40B4-BE49-F238E27FC236}">
                  <a16:creationId xmlns:a16="http://schemas.microsoft.com/office/drawing/2014/main" xmlns="" id="{1DF83FFD-4C16-41FD-928F-6E88AFC451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xmlns="" id="{A5B4BC2F-B667-462B-99D8-0C433124AB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0" name="Freeform 46">
              <a:extLst>
                <a:ext uri="{FF2B5EF4-FFF2-40B4-BE49-F238E27FC236}">
                  <a16:creationId xmlns:a16="http://schemas.microsoft.com/office/drawing/2014/main" xmlns="" id="{0CBD9EFB-AC61-4674-B75A-56449003CC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1" name="Freeform 47">
              <a:extLst>
                <a:ext uri="{FF2B5EF4-FFF2-40B4-BE49-F238E27FC236}">
                  <a16:creationId xmlns:a16="http://schemas.microsoft.com/office/drawing/2014/main" xmlns="" id="{1AD4BBB0-F6A7-451F-BE09-DF619F38EB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2" name="Freeform 48">
              <a:extLst>
                <a:ext uri="{FF2B5EF4-FFF2-40B4-BE49-F238E27FC236}">
                  <a16:creationId xmlns:a16="http://schemas.microsoft.com/office/drawing/2014/main" xmlns="" id="{A258B285-AE5E-473A-AA72-3C95E1D833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3" name="Freeform 49">
              <a:extLst>
                <a:ext uri="{FF2B5EF4-FFF2-40B4-BE49-F238E27FC236}">
                  <a16:creationId xmlns:a16="http://schemas.microsoft.com/office/drawing/2014/main" xmlns="" id="{7BEEDDE5-CB8A-4DF9-858F-4D9462D955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4" name="Freeform 50">
              <a:extLst>
                <a:ext uri="{FF2B5EF4-FFF2-40B4-BE49-F238E27FC236}">
                  <a16:creationId xmlns:a16="http://schemas.microsoft.com/office/drawing/2014/main" xmlns="" id="{DA1C731B-9B66-4D65-BF47-04B118107B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5" name="Freeform 51">
              <a:extLst>
                <a:ext uri="{FF2B5EF4-FFF2-40B4-BE49-F238E27FC236}">
                  <a16:creationId xmlns:a16="http://schemas.microsoft.com/office/drawing/2014/main" xmlns="" id="{58DBFEC6-C6DC-4B7A-934F-5A79EC3280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6" name="Freeform 52">
              <a:extLst>
                <a:ext uri="{FF2B5EF4-FFF2-40B4-BE49-F238E27FC236}">
                  <a16:creationId xmlns:a16="http://schemas.microsoft.com/office/drawing/2014/main" xmlns="" id="{9948D8CB-2DBE-4E48-98EA-DF9E2666A2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7" name="Freeform 53">
              <a:extLst>
                <a:ext uri="{FF2B5EF4-FFF2-40B4-BE49-F238E27FC236}">
                  <a16:creationId xmlns:a16="http://schemas.microsoft.com/office/drawing/2014/main" xmlns="" id="{56AB69F6-9F0B-4AB6-BCA8-AA2FD69E99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8" name="Freeform 54">
              <a:extLst>
                <a:ext uri="{FF2B5EF4-FFF2-40B4-BE49-F238E27FC236}">
                  <a16:creationId xmlns:a16="http://schemas.microsoft.com/office/drawing/2014/main" xmlns="" id="{0E7FB426-288D-4B0B-B73B-10CCC0EF41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9" name="Freeform 55">
              <a:extLst>
                <a:ext uri="{FF2B5EF4-FFF2-40B4-BE49-F238E27FC236}">
                  <a16:creationId xmlns:a16="http://schemas.microsoft.com/office/drawing/2014/main" xmlns="" id="{A5C59C6B-46C9-48C9-9F57-2EE738B531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0" name="Freeform 56">
              <a:extLst>
                <a:ext uri="{FF2B5EF4-FFF2-40B4-BE49-F238E27FC236}">
                  <a16:creationId xmlns:a16="http://schemas.microsoft.com/office/drawing/2014/main" xmlns="" id="{7CE85F33-17DC-4273-B06F-D171094449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1" name="Freeform 57">
              <a:extLst>
                <a:ext uri="{FF2B5EF4-FFF2-40B4-BE49-F238E27FC236}">
                  <a16:creationId xmlns:a16="http://schemas.microsoft.com/office/drawing/2014/main" xmlns="" id="{5CD001CF-F2C4-4810-A8D9-679F9F89E5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2" name="Freeform 58">
              <a:extLst>
                <a:ext uri="{FF2B5EF4-FFF2-40B4-BE49-F238E27FC236}">
                  <a16:creationId xmlns:a16="http://schemas.microsoft.com/office/drawing/2014/main" xmlns="" id="{69F4BCDD-D153-40D2-8DD1-2509EE0CE4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C4183C-D091-B943-8F7A-AE818F549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8958" y="1093788"/>
            <a:ext cx="6742027" cy="527526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57150"/>
            <a:r>
              <a:rPr lang="en-US" sz="2400" b="1" dirty="0"/>
              <a:t>Formula:  </a:t>
            </a:r>
            <a:r>
              <a:rPr lang="en-US" sz="2400" dirty="0"/>
              <a:t>Cu</a:t>
            </a:r>
            <a:r>
              <a:rPr lang="en-US" sz="2400" baseline="-25000" dirty="0"/>
              <a:t>2</a:t>
            </a:r>
            <a:r>
              <a:rPr lang="en-US" sz="2400" dirty="0"/>
              <a:t>(CO</a:t>
            </a:r>
            <a:r>
              <a:rPr lang="en-US" sz="2400" baseline="-25000" dirty="0"/>
              <a:t>3</a:t>
            </a:r>
            <a:r>
              <a:rPr lang="en-US" sz="2400" dirty="0"/>
              <a:t>)(OH)</a:t>
            </a:r>
            <a:r>
              <a:rPr lang="en-US" sz="2400" baseline="-25000" dirty="0"/>
              <a:t>2</a:t>
            </a:r>
            <a:endParaRPr lang="en-US" sz="2400" dirty="0"/>
          </a:p>
          <a:p>
            <a:pPr marL="57150"/>
            <a:r>
              <a:rPr lang="en-US" sz="2400" b="1" dirty="0"/>
              <a:t>Luster:</a:t>
            </a:r>
            <a:r>
              <a:rPr lang="en-US" sz="2400" dirty="0"/>
              <a:t> Vitreous, Silky, Earthy</a:t>
            </a:r>
          </a:p>
          <a:p>
            <a:pPr marL="57150"/>
            <a:r>
              <a:rPr lang="en-US" sz="2400" b="1" dirty="0"/>
              <a:t>Hardness: </a:t>
            </a:r>
            <a:r>
              <a:rPr lang="en-US" sz="2400" dirty="0"/>
              <a:t>3½ - 4</a:t>
            </a:r>
          </a:p>
          <a:p>
            <a:pPr marL="57150"/>
            <a:r>
              <a:rPr lang="en-US" sz="2400" b="1" dirty="0"/>
              <a:t>Specific Gravity: </a:t>
            </a:r>
            <a:r>
              <a:rPr lang="en-US" sz="2400" dirty="0"/>
              <a:t>3.6 - 4.05</a:t>
            </a:r>
          </a:p>
          <a:p>
            <a:pPr marL="57150"/>
            <a:r>
              <a:rPr lang="en-US" sz="2400" b="1" dirty="0"/>
              <a:t>Crystal System: </a:t>
            </a:r>
            <a:r>
              <a:rPr lang="en-US" sz="2400" dirty="0"/>
              <a:t>Monoclinic</a:t>
            </a:r>
          </a:p>
          <a:p>
            <a:pPr marL="57150"/>
            <a:r>
              <a:rPr lang="en-US" sz="2400" b="1" dirty="0"/>
              <a:t>Cleavage</a:t>
            </a:r>
            <a:r>
              <a:rPr lang="en-US" sz="2400" dirty="0"/>
              <a:t>: Perfect</a:t>
            </a:r>
          </a:p>
          <a:p>
            <a:pPr marL="57150"/>
            <a:r>
              <a:rPr lang="en-US" sz="2400" b="1" dirty="0"/>
              <a:t>Fracture</a:t>
            </a:r>
            <a:r>
              <a:rPr lang="en-US" sz="2400" dirty="0"/>
              <a:t>: Uneven/poor</a:t>
            </a:r>
          </a:p>
          <a:p>
            <a:pPr fontAlgn="t"/>
            <a:r>
              <a:rPr lang="en-US" sz="2400" b="1" dirty="0"/>
              <a:t>Morphology: </a:t>
            </a:r>
            <a:r>
              <a:rPr lang="en-US" sz="2400" dirty="0"/>
              <a:t>Crystals uncommon, usually short or long prismatic or acicular. Can be fibrous. Almost always twinned structure </a:t>
            </a:r>
          </a:p>
        </p:txBody>
      </p:sp>
    </p:spTree>
    <p:extLst>
      <p:ext uri="{BB962C8B-B14F-4D97-AF65-F5344CB8AC3E}">
        <p14:creationId xmlns:p14="http://schemas.microsoft.com/office/powerpoint/2010/main" val="2645131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2">
            <a:extLst>
              <a:ext uri="{FF2B5EF4-FFF2-40B4-BE49-F238E27FC236}">
                <a16:creationId xmlns:a16="http://schemas.microsoft.com/office/drawing/2014/main" xmlns="" id="{8B642D72-244F-45E9-A32A-BCFCE9E848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1" name="Group 140">
            <a:extLst>
              <a:ext uri="{FF2B5EF4-FFF2-40B4-BE49-F238E27FC236}">
                <a16:creationId xmlns:a16="http://schemas.microsoft.com/office/drawing/2014/main" xmlns="" id="{F7F923EF-CB07-40C3-B673-2E83F92EE2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xmlns="" id="{9D34C424-A519-4D35-9D94-0157B593A6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54" name="Rectangle 5">
                <a:extLst>
                  <a:ext uri="{FF2B5EF4-FFF2-40B4-BE49-F238E27FC236}">
                    <a16:creationId xmlns:a16="http://schemas.microsoft.com/office/drawing/2014/main" xmlns="" id="{6AB79813-04EC-46F4-8C8B-1D1356EC1C4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155" name="Freeform 6">
                <a:extLst>
                  <a:ext uri="{FF2B5EF4-FFF2-40B4-BE49-F238E27FC236}">
                    <a16:creationId xmlns:a16="http://schemas.microsoft.com/office/drawing/2014/main" xmlns="" id="{FECD8EE9-F779-406B-9C94-04D8E9811D3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6" name="Freeform 7">
                <a:extLst>
                  <a:ext uri="{FF2B5EF4-FFF2-40B4-BE49-F238E27FC236}">
                    <a16:creationId xmlns:a16="http://schemas.microsoft.com/office/drawing/2014/main" xmlns="" id="{F9AB2AFE-A614-4144-9807-3F7893DF61B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7" name="Freeform 8">
                <a:extLst>
                  <a:ext uri="{FF2B5EF4-FFF2-40B4-BE49-F238E27FC236}">
                    <a16:creationId xmlns:a16="http://schemas.microsoft.com/office/drawing/2014/main" xmlns="" id="{E29E9E76-26CD-4D24-812D-DD56AAED765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8" name="Freeform 9">
                <a:extLst>
                  <a:ext uri="{FF2B5EF4-FFF2-40B4-BE49-F238E27FC236}">
                    <a16:creationId xmlns:a16="http://schemas.microsoft.com/office/drawing/2014/main" xmlns="" id="{E3F1079E-B8EC-4B05-AA37-63C7C29B72D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9" name="Freeform 10">
                <a:extLst>
                  <a:ext uri="{FF2B5EF4-FFF2-40B4-BE49-F238E27FC236}">
                    <a16:creationId xmlns:a16="http://schemas.microsoft.com/office/drawing/2014/main" xmlns="" id="{1094342F-EA7D-40C6-898F-52A57771EBE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0" name="Freeform 11">
                <a:extLst>
                  <a:ext uri="{FF2B5EF4-FFF2-40B4-BE49-F238E27FC236}">
                    <a16:creationId xmlns:a16="http://schemas.microsoft.com/office/drawing/2014/main" xmlns="" id="{343F5917-4AF3-4F33-81F8-1694E9FCCA3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1" name="Freeform 12">
                <a:extLst>
                  <a:ext uri="{FF2B5EF4-FFF2-40B4-BE49-F238E27FC236}">
                    <a16:creationId xmlns:a16="http://schemas.microsoft.com/office/drawing/2014/main" xmlns="" id="{9EFCE348-FC65-4BCF-B628-F3223F7FA43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2" name="Freeform 13">
                <a:extLst>
                  <a:ext uri="{FF2B5EF4-FFF2-40B4-BE49-F238E27FC236}">
                    <a16:creationId xmlns:a16="http://schemas.microsoft.com/office/drawing/2014/main" xmlns="" id="{1D8651C7-AC54-4854-8ECA-6EF2DEB48ED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3" name="Freeform 14">
                <a:extLst>
                  <a:ext uri="{FF2B5EF4-FFF2-40B4-BE49-F238E27FC236}">
                    <a16:creationId xmlns:a16="http://schemas.microsoft.com/office/drawing/2014/main" xmlns="" id="{5CE95394-1C1A-4EFB-9758-6DA46C556B7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4" name="Freeform 15">
                <a:extLst>
                  <a:ext uri="{FF2B5EF4-FFF2-40B4-BE49-F238E27FC236}">
                    <a16:creationId xmlns:a16="http://schemas.microsoft.com/office/drawing/2014/main" xmlns="" id="{BADE6C5A-700A-4438-9E37-8B674625EF1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5" name="Line 16">
                <a:extLst>
                  <a:ext uri="{FF2B5EF4-FFF2-40B4-BE49-F238E27FC236}">
                    <a16:creationId xmlns:a16="http://schemas.microsoft.com/office/drawing/2014/main" xmlns="" id="{BB4248E5-87FA-4714-B0F6-CAE3AD2CDC7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166" name="Freeform 17">
                <a:extLst>
                  <a:ext uri="{FF2B5EF4-FFF2-40B4-BE49-F238E27FC236}">
                    <a16:creationId xmlns:a16="http://schemas.microsoft.com/office/drawing/2014/main" xmlns="" id="{C566090B-A75C-4A80-8674-EE6ECBB2DA2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7" name="Freeform 18">
                <a:extLst>
                  <a:ext uri="{FF2B5EF4-FFF2-40B4-BE49-F238E27FC236}">
                    <a16:creationId xmlns:a16="http://schemas.microsoft.com/office/drawing/2014/main" xmlns="" id="{26A867C4-8E57-499E-AF7F-9851B2A6D04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8" name="Freeform 19">
                <a:extLst>
                  <a:ext uri="{FF2B5EF4-FFF2-40B4-BE49-F238E27FC236}">
                    <a16:creationId xmlns:a16="http://schemas.microsoft.com/office/drawing/2014/main" xmlns="" id="{2677E69C-1F9C-4A10-BD18-3FDEB7C51DC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9" name="Freeform 20">
                <a:extLst>
                  <a:ext uri="{FF2B5EF4-FFF2-40B4-BE49-F238E27FC236}">
                    <a16:creationId xmlns:a16="http://schemas.microsoft.com/office/drawing/2014/main" xmlns="" id="{DFE7B14E-E548-4F90-B46F-6357D7B684F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0" name="Rectangle 21">
                <a:extLst>
                  <a:ext uri="{FF2B5EF4-FFF2-40B4-BE49-F238E27FC236}">
                    <a16:creationId xmlns:a16="http://schemas.microsoft.com/office/drawing/2014/main" xmlns="" id="{C894B33B-3347-4843-9ED7-BB1D7CBD252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171" name="Freeform 22">
                <a:extLst>
                  <a:ext uri="{FF2B5EF4-FFF2-40B4-BE49-F238E27FC236}">
                    <a16:creationId xmlns:a16="http://schemas.microsoft.com/office/drawing/2014/main" xmlns="" id="{B1C82400-1058-477A-BC99-A04014F572A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2" name="Freeform 23">
                <a:extLst>
                  <a:ext uri="{FF2B5EF4-FFF2-40B4-BE49-F238E27FC236}">
                    <a16:creationId xmlns:a16="http://schemas.microsoft.com/office/drawing/2014/main" xmlns="" id="{E7E90E7D-C085-4E27-89EC-F63F8D762B0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3" name="Freeform 24">
                <a:extLst>
                  <a:ext uri="{FF2B5EF4-FFF2-40B4-BE49-F238E27FC236}">
                    <a16:creationId xmlns:a16="http://schemas.microsoft.com/office/drawing/2014/main" xmlns="" id="{A8996128-A3A8-49B6-BB10-17DB9C10EA8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4" name="Freeform 25">
                <a:extLst>
                  <a:ext uri="{FF2B5EF4-FFF2-40B4-BE49-F238E27FC236}">
                    <a16:creationId xmlns:a16="http://schemas.microsoft.com/office/drawing/2014/main" xmlns="" id="{76C823F5-2D3E-485F-A301-8DE30DB2FA3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5" name="Freeform 26">
                <a:extLst>
                  <a:ext uri="{FF2B5EF4-FFF2-40B4-BE49-F238E27FC236}">
                    <a16:creationId xmlns:a16="http://schemas.microsoft.com/office/drawing/2014/main" xmlns="" id="{ECE4ADC3-47ED-458A-84D1-4A7492F670E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6" name="Freeform 27">
                <a:extLst>
                  <a:ext uri="{FF2B5EF4-FFF2-40B4-BE49-F238E27FC236}">
                    <a16:creationId xmlns:a16="http://schemas.microsoft.com/office/drawing/2014/main" xmlns="" id="{24E0816A-39D5-40EC-ADA7-DD007F6C9C1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7" name="Freeform 28">
                <a:extLst>
                  <a:ext uri="{FF2B5EF4-FFF2-40B4-BE49-F238E27FC236}">
                    <a16:creationId xmlns:a16="http://schemas.microsoft.com/office/drawing/2014/main" xmlns="" id="{201990A4-7A78-4A45-AD25-4352E821807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8" name="Freeform 29">
                <a:extLst>
                  <a:ext uri="{FF2B5EF4-FFF2-40B4-BE49-F238E27FC236}">
                    <a16:creationId xmlns:a16="http://schemas.microsoft.com/office/drawing/2014/main" xmlns="" id="{37F90063-29B0-4253-B958-9D0918E926F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9" name="Freeform 30">
                <a:extLst>
                  <a:ext uri="{FF2B5EF4-FFF2-40B4-BE49-F238E27FC236}">
                    <a16:creationId xmlns:a16="http://schemas.microsoft.com/office/drawing/2014/main" xmlns="" id="{FA12D28A-1FFD-4051-8DCA-A1C67182BCA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0" name="Freeform 31">
                <a:extLst>
                  <a:ext uri="{FF2B5EF4-FFF2-40B4-BE49-F238E27FC236}">
                    <a16:creationId xmlns:a16="http://schemas.microsoft.com/office/drawing/2014/main" xmlns="" id="{075502AF-634E-4C10-A62C-F49F51ACBD3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xmlns="" id="{9C231916-A9AD-49FA-B5FE-8FFD5BEBB0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44" name="Freeform 32">
                <a:extLst>
                  <a:ext uri="{FF2B5EF4-FFF2-40B4-BE49-F238E27FC236}">
                    <a16:creationId xmlns:a16="http://schemas.microsoft.com/office/drawing/2014/main" xmlns="" id="{F3A20DDE-9699-473E-90A0-7FF6431B7F9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5" name="Freeform 33">
                <a:extLst>
                  <a:ext uri="{FF2B5EF4-FFF2-40B4-BE49-F238E27FC236}">
                    <a16:creationId xmlns:a16="http://schemas.microsoft.com/office/drawing/2014/main" xmlns="" id="{CB2F2DAB-FEEE-4C1A-880D-12E7662D00C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6" name="Freeform 34">
                <a:extLst>
                  <a:ext uri="{FF2B5EF4-FFF2-40B4-BE49-F238E27FC236}">
                    <a16:creationId xmlns:a16="http://schemas.microsoft.com/office/drawing/2014/main" xmlns="" id="{0EE14B60-AE36-47C3-AE14-98BD450D38B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7" name="Freeform 35">
                <a:extLst>
                  <a:ext uri="{FF2B5EF4-FFF2-40B4-BE49-F238E27FC236}">
                    <a16:creationId xmlns:a16="http://schemas.microsoft.com/office/drawing/2014/main" xmlns="" id="{F4A1D5E5-A84E-4E4D-B5E6-65AEAA19A53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8" name="Freeform 36">
                <a:extLst>
                  <a:ext uri="{FF2B5EF4-FFF2-40B4-BE49-F238E27FC236}">
                    <a16:creationId xmlns:a16="http://schemas.microsoft.com/office/drawing/2014/main" xmlns="" id="{E496497F-F30C-4B25-9CBF-3CAD4A96B30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9" name="Freeform 37">
                <a:extLst>
                  <a:ext uri="{FF2B5EF4-FFF2-40B4-BE49-F238E27FC236}">
                    <a16:creationId xmlns:a16="http://schemas.microsoft.com/office/drawing/2014/main" xmlns="" id="{A4A7B32D-16D6-4795-9E64-B626DB56D18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0" name="Freeform 38">
                <a:extLst>
                  <a:ext uri="{FF2B5EF4-FFF2-40B4-BE49-F238E27FC236}">
                    <a16:creationId xmlns:a16="http://schemas.microsoft.com/office/drawing/2014/main" xmlns="" id="{B0BC9C13-95BF-4AA5-9FC3-A4A08786456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1" name="Freeform 39">
                <a:extLst>
                  <a:ext uri="{FF2B5EF4-FFF2-40B4-BE49-F238E27FC236}">
                    <a16:creationId xmlns:a16="http://schemas.microsoft.com/office/drawing/2014/main" xmlns="" id="{FC5ABB33-3337-4A94-A656-825D83EB870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2" name="Freeform 40">
                <a:extLst>
                  <a:ext uri="{FF2B5EF4-FFF2-40B4-BE49-F238E27FC236}">
                    <a16:creationId xmlns:a16="http://schemas.microsoft.com/office/drawing/2014/main" xmlns="" id="{FA43FA5E-6287-418D-BE93-3B4F58F83B6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3" name="Rectangle 41">
                <a:extLst>
                  <a:ext uri="{FF2B5EF4-FFF2-40B4-BE49-F238E27FC236}">
                    <a16:creationId xmlns:a16="http://schemas.microsoft.com/office/drawing/2014/main" xmlns="" id="{426C1686-605F-4AC4-B5D3-32FF8D20A9E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1D9D2F-A901-BC48-ACFA-EA98F9905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323243"/>
            <a:ext cx="5894387" cy="14785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/>
              <a:t>crystallography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DC37B54-84CD-0F42-AE6E-010EB19017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2" y="1928813"/>
            <a:ext cx="5894388" cy="44878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MONOCLINIC crystal structure</a:t>
            </a:r>
          </a:p>
          <a:p>
            <a:pPr indent="-228600" fontAlgn="t">
              <a:buFont typeface="Arial" panose="020B0604020202020204" pitchFamily="34" charset="0"/>
              <a:buChar char="•"/>
            </a:pPr>
            <a:r>
              <a:rPr lang="en-US" sz="2000" b="1" dirty="0"/>
              <a:t>	- Class (H-M): </a:t>
            </a:r>
            <a:r>
              <a:rPr lang="en-US" sz="2000" dirty="0"/>
              <a:t>2/</a:t>
            </a:r>
            <a:r>
              <a:rPr lang="en-US" sz="2000" i="1" dirty="0"/>
              <a:t>m</a:t>
            </a:r>
            <a:r>
              <a:rPr lang="en-US" sz="2000" dirty="0"/>
              <a:t> - Prismatic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Can be found as banded and crusted over/in close proximity to Azurite or Cuprite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can be found as botryoidal (literally meaning bunch of grapes) pictured to the right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Can crystalize as acicular/prismatic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8" name="Picture 7" descr="A picture containing cake, sitting, table, green&#10;&#10;Description automatically generated">
            <a:extLst>
              <a:ext uri="{FF2B5EF4-FFF2-40B4-BE49-F238E27FC236}">
                <a16:creationId xmlns:a16="http://schemas.microsoft.com/office/drawing/2014/main" xmlns="" id="{D0198A76-9A3D-4246-9B83-D1BEB14F70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36"/>
          <a:stretch/>
        </p:blipFill>
        <p:spPr>
          <a:xfrm>
            <a:off x="7619998" y="780235"/>
            <a:ext cx="3425199" cy="2337870"/>
          </a:xfrm>
          <a:custGeom>
            <a:avLst/>
            <a:gdLst>
              <a:gd name="connsiteX0" fmla="*/ 166465 w 3425199"/>
              <a:gd name="connsiteY0" fmla="*/ 0 h 2337870"/>
              <a:gd name="connsiteX1" fmla="*/ 3425199 w 3425199"/>
              <a:gd name="connsiteY1" fmla="*/ 0 h 2337870"/>
              <a:gd name="connsiteX2" fmla="*/ 3425199 w 3425199"/>
              <a:gd name="connsiteY2" fmla="*/ 2337870 h 2337870"/>
              <a:gd name="connsiteX3" fmla="*/ 0 w 3425199"/>
              <a:gd name="connsiteY3" fmla="*/ 2337870 h 2337870"/>
              <a:gd name="connsiteX4" fmla="*/ 0 w 3425199"/>
              <a:gd name="connsiteY4" fmla="*/ 166465 h 2337870"/>
              <a:gd name="connsiteX5" fmla="*/ 166465 w 3425199"/>
              <a:gd name="connsiteY5" fmla="*/ 0 h 233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5199" h="2337870">
                <a:moveTo>
                  <a:pt x="166465" y="0"/>
                </a:moveTo>
                <a:lnTo>
                  <a:pt x="3425199" y="0"/>
                </a:lnTo>
                <a:lnTo>
                  <a:pt x="3425199" y="2337870"/>
                </a:lnTo>
                <a:lnTo>
                  <a:pt x="0" y="2337870"/>
                </a:lnTo>
                <a:lnTo>
                  <a:pt x="0" y="166465"/>
                </a:lnTo>
                <a:cubicBezTo>
                  <a:pt x="0" y="74529"/>
                  <a:pt x="74529" y="0"/>
                  <a:pt x="166465" y="0"/>
                </a:cubicBezTo>
                <a:close/>
              </a:path>
            </a:pathLst>
          </a:cu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51" descr="A picture containing table&#10;&#10;Description automatically generated">
            <a:extLst>
              <a:ext uri="{FF2B5EF4-FFF2-40B4-BE49-F238E27FC236}">
                <a16:creationId xmlns:a16="http://schemas.microsoft.com/office/drawing/2014/main" xmlns="" id="{60696716-B96B-774F-B36E-3517BD7E9D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43" r="15246" b="6"/>
          <a:stretch/>
        </p:blipFill>
        <p:spPr>
          <a:xfrm>
            <a:off x="7097450" y="3282697"/>
            <a:ext cx="2154713" cy="3086354"/>
          </a:xfrm>
          <a:prstGeom prst="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Content Placeholder 4" descr="A picture containing game&#10;&#10;Description automatically generated">
            <a:extLst>
              <a:ext uri="{FF2B5EF4-FFF2-40B4-BE49-F238E27FC236}">
                <a16:creationId xmlns:a16="http://schemas.microsoft.com/office/drawing/2014/main" xmlns="" id="{F2E4C6EF-B4F1-DD41-8039-5FCB24251D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28778" t="764" r="27572" b="-767"/>
          <a:stretch/>
        </p:blipFill>
        <p:spPr>
          <a:xfrm>
            <a:off x="9374134" y="3282697"/>
            <a:ext cx="2393573" cy="3133978"/>
          </a:xfrm>
          <a:custGeom>
            <a:avLst/>
            <a:gdLst>
              <a:gd name="connsiteX0" fmla="*/ 0 w 3425199"/>
              <a:gd name="connsiteY0" fmla="*/ 0 h 2337870"/>
              <a:gd name="connsiteX1" fmla="*/ 3425199 w 3425199"/>
              <a:gd name="connsiteY1" fmla="*/ 0 h 2337870"/>
              <a:gd name="connsiteX2" fmla="*/ 3425199 w 3425199"/>
              <a:gd name="connsiteY2" fmla="*/ 2171405 h 2337870"/>
              <a:gd name="connsiteX3" fmla="*/ 3258734 w 3425199"/>
              <a:gd name="connsiteY3" fmla="*/ 2337870 h 2337870"/>
              <a:gd name="connsiteX4" fmla="*/ 0 w 3425199"/>
              <a:gd name="connsiteY4" fmla="*/ 2337870 h 233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5199" h="2337870">
                <a:moveTo>
                  <a:pt x="0" y="0"/>
                </a:moveTo>
                <a:lnTo>
                  <a:pt x="3425199" y="0"/>
                </a:lnTo>
                <a:lnTo>
                  <a:pt x="3425199" y="2171405"/>
                </a:lnTo>
                <a:cubicBezTo>
                  <a:pt x="3425199" y="2263341"/>
                  <a:pt x="3350670" y="2337870"/>
                  <a:pt x="3258734" y="2337870"/>
                </a:cubicBezTo>
                <a:lnTo>
                  <a:pt x="0" y="2337870"/>
                </a:lnTo>
                <a:close/>
              </a:path>
            </a:pathLst>
          </a:cu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8855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59FACE42-44B0-4185-8ED4-9043A78C86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838DBA2-246D-4087-AE0A-6EA2B4B65A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B4406F95-9579-494D-BE1E-A012A7F4CB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7" name="Rectangle 5">
                <a:extLst>
                  <a:ext uri="{FF2B5EF4-FFF2-40B4-BE49-F238E27FC236}">
                    <a16:creationId xmlns:a16="http://schemas.microsoft.com/office/drawing/2014/main" xmlns="" id="{4C8D671A-5C73-44CA-B6D0-7F3BC195BA6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xmlns="" id="{F0DB3AC8-B5AD-4004-B0B9-74B58BECA0C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7">
                <a:extLst>
                  <a:ext uri="{FF2B5EF4-FFF2-40B4-BE49-F238E27FC236}">
                    <a16:creationId xmlns:a16="http://schemas.microsoft.com/office/drawing/2014/main" xmlns="" id="{F3B2C8F3-E236-45B2-B2E1-8460F8FD6DD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8">
                <a:extLst>
                  <a:ext uri="{FF2B5EF4-FFF2-40B4-BE49-F238E27FC236}">
                    <a16:creationId xmlns:a16="http://schemas.microsoft.com/office/drawing/2014/main" xmlns="" id="{761EE3AC-0BC2-4A29-AD58-5CB0EEFF96C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9">
                <a:extLst>
                  <a:ext uri="{FF2B5EF4-FFF2-40B4-BE49-F238E27FC236}">
                    <a16:creationId xmlns:a16="http://schemas.microsoft.com/office/drawing/2014/main" xmlns="" id="{38DC43BE-83DD-43F3-A21F-9B58B1074FF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Freeform 10">
                <a:extLst>
                  <a:ext uri="{FF2B5EF4-FFF2-40B4-BE49-F238E27FC236}">
                    <a16:creationId xmlns:a16="http://schemas.microsoft.com/office/drawing/2014/main" xmlns="" id="{112583CE-53E8-48F6-9F71-25A32BFD619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" name="Freeform 11">
                <a:extLst>
                  <a:ext uri="{FF2B5EF4-FFF2-40B4-BE49-F238E27FC236}">
                    <a16:creationId xmlns:a16="http://schemas.microsoft.com/office/drawing/2014/main" xmlns="" id="{229A7966-2C4F-4334-8FB7-08521F984D9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2">
                <a:extLst>
                  <a:ext uri="{FF2B5EF4-FFF2-40B4-BE49-F238E27FC236}">
                    <a16:creationId xmlns:a16="http://schemas.microsoft.com/office/drawing/2014/main" xmlns="" id="{656FCF6A-DF5B-42AA-83C4-22CD7B9947D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3">
                <a:extLst>
                  <a:ext uri="{FF2B5EF4-FFF2-40B4-BE49-F238E27FC236}">
                    <a16:creationId xmlns:a16="http://schemas.microsoft.com/office/drawing/2014/main" xmlns="" id="{E908B3EE-F31D-4E8D-BF3C-71F5B35F02F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14">
                <a:extLst>
                  <a:ext uri="{FF2B5EF4-FFF2-40B4-BE49-F238E27FC236}">
                    <a16:creationId xmlns:a16="http://schemas.microsoft.com/office/drawing/2014/main" xmlns="" id="{DA9F96D7-B42C-4F80-8F26-72388FE0C2E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Freeform 15">
                <a:extLst>
                  <a:ext uri="{FF2B5EF4-FFF2-40B4-BE49-F238E27FC236}">
                    <a16:creationId xmlns:a16="http://schemas.microsoft.com/office/drawing/2014/main" xmlns="" id="{5C9D5861-5A45-408A-A25E-61ED661AD75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" name="Line 16">
                <a:extLst>
                  <a:ext uri="{FF2B5EF4-FFF2-40B4-BE49-F238E27FC236}">
                    <a16:creationId xmlns:a16="http://schemas.microsoft.com/office/drawing/2014/main" xmlns="" id="{DEEF5DD7-13B2-4CBB-A1AE-193A618B0F0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9" name="Freeform 17">
                <a:extLst>
                  <a:ext uri="{FF2B5EF4-FFF2-40B4-BE49-F238E27FC236}">
                    <a16:creationId xmlns:a16="http://schemas.microsoft.com/office/drawing/2014/main" xmlns="" id="{3D896DDA-5AD2-4360-9E65-A792131051C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18">
                <a:extLst>
                  <a:ext uri="{FF2B5EF4-FFF2-40B4-BE49-F238E27FC236}">
                    <a16:creationId xmlns:a16="http://schemas.microsoft.com/office/drawing/2014/main" xmlns="" id="{C088F3B1-D893-4078-8EAE-6A3776F6754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19">
                <a:extLst>
                  <a:ext uri="{FF2B5EF4-FFF2-40B4-BE49-F238E27FC236}">
                    <a16:creationId xmlns:a16="http://schemas.microsoft.com/office/drawing/2014/main" xmlns="" id="{23CCB367-42E1-4DEF-BABD-7457EB9F28C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0">
                <a:extLst>
                  <a:ext uri="{FF2B5EF4-FFF2-40B4-BE49-F238E27FC236}">
                    <a16:creationId xmlns:a16="http://schemas.microsoft.com/office/drawing/2014/main" xmlns="" id="{BAFD46CE-CD21-4C8E-8ACE-B1A0B74A904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Rectangle 21">
                <a:extLst>
                  <a:ext uri="{FF2B5EF4-FFF2-40B4-BE49-F238E27FC236}">
                    <a16:creationId xmlns:a16="http://schemas.microsoft.com/office/drawing/2014/main" xmlns="" id="{23980A26-1FFF-4434-A77C-C5A1C96A54B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2">
                <a:extLst>
                  <a:ext uri="{FF2B5EF4-FFF2-40B4-BE49-F238E27FC236}">
                    <a16:creationId xmlns:a16="http://schemas.microsoft.com/office/drawing/2014/main" xmlns="" id="{AE64C1E5-E917-4222-8080-3EF831FB464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3">
                <a:extLst>
                  <a:ext uri="{FF2B5EF4-FFF2-40B4-BE49-F238E27FC236}">
                    <a16:creationId xmlns:a16="http://schemas.microsoft.com/office/drawing/2014/main" xmlns="" id="{D4D42DE6-99E5-4D28-834E-6601A7DD93A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24">
                <a:extLst>
                  <a:ext uri="{FF2B5EF4-FFF2-40B4-BE49-F238E27FC236}">
                    <a16:creationId xmlns:a16="http://schemas.microsoft.com/office/drawing/2014/main" xmlns="" id="{194304B3-4C44-49E0-A677-19E2DA8CC9E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25">
                <a:extLst>
                  <a:ext uri="{FF2B5EF4-FFF2-40B4-BE49-F238E27FC236}">
                    <a16:creationId xmlns:a16="http://schemas.microsoft.com/office/drawing/2014/main" xmlns="" id="{C726387F-F77D-4FB6-A177-1DC6115E849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26">
                <a:extLst>
                  <a:ext uri="{FF2B5EF4-FFF2-40B4-BE49-F238E27FC236}">
                    <a16:creationId xmlns:a16="http://schemas.microsoft.com/office/drawing/2014/main" xmlns="" id="{2F09766D-0653-4646-BA37-8FC23294BA7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Freeform 27">
                <a:extLst>
                  <a:ext uri="{FF2B5EF4-FFF2-40B4-BE49-F238E27FC236}">
                    <a16:creationId xmlns:a16="http://schemas.microsoft.com/office/drawing/2014/main" xmlns="" id="{F50D9867-C9E0-462B-894F-B2F97E26AC1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0" name="Freeform 28">
                <a:extLst>
                  <a:ext uri="{FF2B5EF4-FFF2-40B4-BE49-F238E27FC236}">
                    <a16:creationId xmlns:a16="http://schemas.microsoft.com/office/drawing/2014/main" xmlns="" id="{44179987-9B3B-4BC1-9BDA-EC9F30A3794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1" name="Freeform 29">
                <a:extLst>
                  <a:ext uri="{FF2B5EF4-FFF2-40B4-BE49-F238E27FC236}">
                    <a16:creationId xmlns:a16="http://schemas.microsoft.com/office/drawing/2014/main" xmlns="" id="{EF0E5480-8C2D-4FFE-9357-938DF0642BB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2" name="Freeform 30">
                <a:extLst>
                  <a:ext uri="{FF2B5EF4-FFF2-40B4-BE49-F238E27FC236}">
                    <a16:creationId xmlns:a16="http://schemas.microsoft.com/office/drawing/2014/main" xmlns="" id="{FDAC2F76-95E6-4EE4-8A26-47CDAE5C62A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3" name="Freeform 31">
                <a:extLst>
                  <a:ext uri="{FF2B5EF4-FFF2-40B4-BE49-F238E27FC236}">
                    <a16:creationId xmlns:a16="http://schemas.microsoft.com/office/drawing/2014/main" xmlns="" id="{249EB4AA-5D5B-4A3A-9F2D-6E4EDF2046C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375D3DC5-0B19-4EA9-A350-6218AC28CD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7" name="Freeform 32">
                <a:extLst>
                  <a:ext uri="{FF2B5EF4-FFF2-40B4-BE49-F238E27FC236}">
                    <a16:creationId xmlns:a16="http://schemas.microsoft.com/office/drawing/2014/main" xmlns="" id="{86B5A458-9418-4EDA-9B6F-E4754ABADFA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3">
                <a:extLst>
                  <a:ext uri="{FF2B5EF4-FFF2-40B4-BE49-F238E27FC236}">
                    <a16:creationId xmlns:a16="http://schemas.microsoft.com/office/drawing/2014/main" xmlns="" id="{6307D20D-BE6F-4BFD-8A35-230A01AD726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34">
                <a:extLst>
                  <a:ext uri="{FF2B5EF4-FFF2-40B4-BE49-F238E27FC236}">
                    <a16:creationId xmlns:a16="http://schemas.microsoft.com/office/drawing/2014/main" xmlns="" id="{37A04039-8217-4B7F-8F43-4039DF087D8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Freeform 35">
                <a:extLst>
                  <a:ext uri="{FF2B5EF4-FFF2-40B4-BE49-F238E27FC236}">
                    <a16:creationId xmlns:a16="http://schemas.microsoft.com/office/drawing/2014/main" xmlns="" id="{CA6CE641-5DEB-4A06-B9C3-B726A334C21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1" name="Freeform 36">
                <a:extLst>
                  <a:ext uri="{FF2B5EF4-FFF2-40B4-BE49-F238E27FC236}">
                    <a16:creationId xmlns:a16="http://schemas.microsoft.com/office/drawing/2014/main" xmlns="" id="{D08C7C1C-DF39-4479-94BD-47E71DE4221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37">
                <a:extLst>
                  <a:ext uri="{FF2B5EF4-FFF2-40B4-BE49-F238E27FC236}">
                    <a16:creationId xmlns:a16="http://schemas.microsoft.com/office/drawing/2014/main" xmlns="" id="{27C5EAA7-E449-48C0-9B14-E677E6ECF89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38">
                <a:extLst>
                  <a:ext uri="{FF2B5EF4-FFF2-40B4-BE49-F238E27FC236}">
                    <a16:creationId xmlns:a16="http://schemas.microsoft.com/office/drawing/2014/main" xmlns="" id="{AA6A8A39-39D4-41FE-9974-CB46106A73D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39">
                <a:extLst>
                  <a:ext uri="{FF2B5EF4-FFF2-40B4-BE49-F238E27FC236}">
                    <a16:creationId xmlns:a16="http://schemas.microsoft.com/office/drawing/2014/main" xmlns="" id="{433C6D82-AE91-4A0C-97C6-34399C90847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40">
                <a:extLst>
                  <a:ext uri="{FF2B5EF4-FFF2-40B4-BE49-F238E27FC236}">
                    <a16:creationId xmlns:a16="http://schemas.microsoft.com/office/drawing/2014/main" xmlns="" id="{D4C06E36-D233-423A-BC95-5B4D5BE35CB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Rectangle 41">
                <a:extLst>
                  <a:ext uri="{FF2B5EF4-FFF2-40B4-BE49-F238E27FC236}">
                    <a16:creationId xmlns:a16="http://schemas.microsoft.com/office/drawing/2014/main" xmlns="" id="{E1B0EEC1-CF7A-4761-B477-941DB41A83D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5D5015-D1FC-5849-969B-044724037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/>
              <a:t>Optical data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E580C0C-FA9B-EC4B-8039-990834A7B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2" y="2249487"/>
            <a:ext cx="4844521" cy="35417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fontAlgn="t"/>
            <a:r>
              <a:rPr lang="en-US" sz="2000" b="1" dirty="0"/>
              <a:t>Type: </a:t>
            </a:r>
            <a:r>
              <a:rPr lang="en-US" sz="2000" dirty="0"/>
              <a:t>Biaxial (-)</a:t>
            </a:r>
          </a:p>
          <a:p>
            <a:pPr fontAlgn="t"/>
            <a:r>
              <a:rPr lang="en-US" sz="2000" b="1" dirty="0"/>
              <a:t>RI Values: </a:t>
            </a:r>
            <a:r>
              <a:rPr lang="en-US" sz="2000" i="1" dirty="0"/>
              <a:t>n</a:t>
            </a:r>
            <a:r>
              <a:rPr lang="el-GR" sz="2000" baseline="-25000" dirty="0"/>
              <a:t>α</a:t>
            </a:r>
            <a:r>
              <a:rPr lang="el-GR" sz="2000" dirty="0"/>
              <a:t> = 1.655 </a:t>
            </a:r>
            <a:r>
              <a:rPr lang="en-US" sz="2000" i="1" dirty="0"/>
              <a:t>n</a:t>
            </a:r>
            <a:r>
              <a:rPr lang="el-GR" sz="2000" baseline="-25000" dirty="0"/>
              <a:t>β</a:t>
            </a:r>
            <a:r>
              <a:rPr lang="el-GR" sz="2000" dirty="0"/>
              <a:t> = 1.875 </a:t>
            </a:r>
            <a:r>
              <a:rPr lang="en-US" sz="2000" i="1" dirty="0"/>
              <a:t>n</a:t>
            </a:r>
            <a:r>
              <a:rPr lang="el-GR" sz="2000" baseline="-25000" dirty="0"/>
              <a:t>γ</a:t>
            </a:r>
            <a:r>
              <a:rPr lang="el-GR" sz="2000" dirty="0"/>
              <a:t> = 1.909</a:t>
            </a:r>
          </a:p>
          <a:p>
            <a:pPr fontAlgn="t"/>
            <a:r>
              <a:rPr lang="en-US" sz="2000" b="1" dirty="0"/>
              <a:t>2V: </a:t>
            </a:r>
            <a:r>
              <a:rPr lang="en-US" sz="2000" dirty="0"/>
              <a:t>Measured: 43° , Calculated: 38°</a:t>
            </a:r>
          </a:p>
          <a:p>
            <a:pPr fontAlgn="t"/>
            <a:r>
              <a:rPr lang="en-US" sz="2000" b="1" dirty="0"/>
              <a:t>Surface Relief: </a:t>
            </a:r>
            <a:r>
              <a:rPr lang="en-US" sz="2000" dirty="0"/>
              <a:t>Very High</a:t>
            </a:r>
          </a:p>
          <a:p>
            <a:pPr fontAlgn="t"/>
            <a:r>
              <a:rPr lang="en-US" sz="2000" b="1" dirty="0"/>
              <a:t>Dispersion: </a:t>
            </a:r>
            <a:r>
              <a:rPr lang="en-US" sz="2000" dirty="0"/>
              <a:t>relatively weak</a:t>
            </a:r>
          </a:p>
          <a:p>
            <a:pPr fontAlgn="t"/>
            <a:endParaRPr lang="en-US" sz="2000" dirty="0"/>
          </a:p>
          <a:p>
            <a:pPr fontAlgn="t"/>
            <a:endParaRPr lang="en-US" sz="2000" dirty="0"/>
          </a:p>
        </p:txBody>
      </p:sp>
      <p:pic>
        <p:nvPicPr>
          <p:cNvPr id="7" name="Picture Placeholder 6" descr="A close up of a logo&#10;&#10;Description automatically generated">
            <a:extLst>
              <a:ext uri="{FF2B5EF4-FFF2-40B4-BE49-F238E27FC236}">
                <a16:creationId xmlns:a16="http://schemas.microsoft.com/office/drawing/2014/main" xmlns="" id="{8717DCFE-6DDD-A147-B66B-48000F07704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r="-971"/>
          <a:stretch/>
        </p:blipFill>
        <p:spPr>
          <a:xfrm>
            <a:off x="6406351" y="1996948"/>
            <a:ext cx="4650585" cy="304495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F995303-4350-3740-824D-0C3AD3A78455}"/>
              </a:ext>
            </a:extLst>
          </p:cNvPr>
          <p:cNvSpPr txBox="1"/>
          <p:nvPr/>
        </p:nvSpPr>
        <p:spPr>
          <a:xfrm>
            <a:off x="6416145" y="5397798"/>
            <a:ext cx="4832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Pictured: birefringence interference color range (30µm)</a:t>
            </a:r>
            <a:br>
              <a:rPr lang="en-US" dirty="0"/>
            </a:br>
            <a:r>
              <a:rPr lang="en-US" dirty="0"/>
              <a:t>(does not take into account mineral coloration)</a:t>
            </a:r>
          </a:p>
        </p:txBody>
      </p:sp>
    </p:spTree>
    <p:extLst>
      <p:ext uri="{BB962C8B-B14F-4D97-AF65-F5344CB8AC3E}">
        <p14:creationId xmlns:p14="http://schemas.microsoft.com/office/powerpoint/2010/main" val="852795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E0E8B8-5BC7-FB47-BB9C-31C961182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Found in multiple locations</a:t>
            </a:r>
          </a:p>
        </p:txBody>
      </p:sp>
      <p:pic>
        <p:nvPicPr>
          <p:cNvPr id="6" name="Picture Placeholder 5" descr="A picture containing text, map&#10;&#10;Description automatically generated">
            <a:extLst>
              <a:ext uri="{FF2B5EF4-FFF2-40B4-BE49-F238E27FC236}">
                <a16:creationId xmlns:a16="http://schemas.microsoft.com/office/drawing/2014/main" xmlns="" id="{B87993DC-DB0C-2848-838F-00617CC7083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6324" b="8677"/>
          <a:stretch/>
        </p:blipFill>
        <p:spPr>
          <a:xfrm>
            <a:off x="1138328" y="665922"/>
            <a:ext cx="9912354" cy="340912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BFA827F-4EDF-C64E-898F-6E34BB4EB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16715" y="5329618"/>
            <a:ext cx="1392950" cy="862460"/>
          </a:xfrm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Egypt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Israel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3CE4EED-F8B9-9E4A-8A9C-6E0C758F6E6D}"/>
              </a:ext>
            </a:extLst>
          </p:cNvPr>
          <p:cNvSpPr txBox="1"/>
          <p:nvPr/>
        </p:nvSpPr>
        <p:spPr>
          <a:xfrm>
            <a:off x="4561619" y="5369965"/>
            <a:ext cx="3247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Russia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Democratic Republic of Congo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8D54568-92E0-9A4E-A94E-446064FCB613}"/>
              </a:ext>
            </a:extLst>
          </p:cNvPr>
          <p:cNvSpPr txBox="1"/>
          <p:nvPr/>
        </p:nvSpPr>
        <p:spPr>
          <a:xfrm>
            <a:off x="7960937" y="5360026"/>
            <a:ext cx="1283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Australia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BED41F9-7322-424D-8893-742F7EC5CEFF}"/>
              </a:ext>
            </a:extLst>
          </p:cNvPr>
          <p:cNvSpPr txBox="1"/>
          <p:nvPr/>
        </p:nvSpPr>
        <p:spPr>
          <a:xfrm>
            <a:off x="9620707" y="5363578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Arizona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Mexico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E725971-DB4E-E246-B3E3-FE0D0EF4CF5E}"/>
              </a:ext>
            </a:extLst>
          </p:cNvPr>
          <p:cNvSpPr txBox="1"/>
          <p:nvPr/>
        </p:nvSpPr>
        <p:spPr>
          <a:xfrm>
            <a:off x="1322233" y="5369964"/>
            <a:ext cx="1338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Germany</a:t>
            </a:r>
          </a:p>
        </p:txBody>
      </p:sp>
    </p:spTree>
    <p:extLst>
      <p:ext uri="{BB962C8B-B14F-4D97-AF65-F5344CB8AC3E}">
        <p14:creationId xmlns:p14="http://schemas.microsoft.com/office/powerpoint/2010/main" val="1427292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D256-6C33-DD40-A898-5DF72389C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223102"/>
            <a:ext cx="9905998" cy="1478570"/>
          </a:xfrm>
        </p:spPr>
        <p:txBody>
          <a:bodyPr/>
          <a:lstStyle/>
          <a:p>
            <a:pPr algn="ctr"/>
            <a:r>
              <a:rPr lang="en-US" dirty="0"/>
              <a:t>History and cultural significance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40970C-6586-9042-9A65-FCE633F43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658142"/>
            <a:ext cx="9905999" cy="4680873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Ancient mineral – Ancient Egyptians used this has jewelry/makeup to line their eyes/eye shadows as it is an anti-inflammatory mineral </a:t>
            </a:r>
          </a:p>
          <a:p>
            <a:r>
              <a:rPr lang="en-US" sz="2800" dirty="0"/>
              <a:t>Used for healing purposes and protecting from evil spirits in some cultures</a:t>
            </a:r>
          </a:p>
          <a:p>
            <a:r>
              <a:rPr lang="en-US" sz="2800" dirty="0"/>
              <a:t>Constantly mined – goes very very far back in human history as one of the first carbonate copper ores mined (as early as 4000 B.C.)</a:t>
            </a:r>
          </a:p>
          <a:p>
            <a:r>
              <a:rPr lang="en-US" sz="2800" dirty="0"/>
              <a:t>Unfortunately, a lot of the world is being depleted of its’ malachite resources </a:t>
            </a:r>
            <a:r>
              <a:rPr lang="en-US" sz="2800" dirty="0">
                <a:sym typeface="Wingdings" pitchFamily="2" charset="2"/>
              </a:rPr>
              <a:t> </a:t>
            </a:r>
          </a:p>
        </p:txBody>
      </p:sp>
    </p:spTree>
    <p:extLst>
      <p:ext uri="{BB962C8B-B14F-4D97-AF65-F5344CB8AC3E}">
        <p14:creationId xmlns:p14="http://schemas.microsoft.com/office/powerpoint/2010/main" val="2481442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E9ECF9-72CC-9143-925A-44D914CB2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56" y="609601"/>
            <a:ext cx="9905955" cy="712304"/>
          </a:xfrm>
        </p:spPr>
        <p:txBody>
          <a:bodyPr/>
          <a:lstStyle/>
          <a:p>
            <a:pPr algn="ctr"/>
            <a:r>
              <a:rPr lang="en-US" dirty="0"/>
              <a:t>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3B9DCED-6239-6D44-9FA8-865442EA6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56" y="1321905"/>
            <a:ext cx="9904459" cy="47078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“Malachite.” </a:t>
            </a:r>
            <a:r>
              <a:rPr lang="en-US" i="1" dirty="0"/>
              <a:t>Malachite: Mineral Information, Data and Localities.</a:t>
            </a:r>
            <a:r>
              <a:rPr lang="en-US" dirty="0"/>
              <a:t>, </a:t>
            </a:r>
            <a:r>
              <a:rPr lang="en-US" dirty="0">
                <a:hlinkClick r:id="rId2"/>
              </a:rPr>
              <a:t>www.mindat.org/min-2550.html</a:t>
            </a:r>
            <a:r>
              <a:rPr lang="en-US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“Malachite.” </a:t>
            </a:r>
            <a:r>
              <a:rPr lang="en-US" i="1" dirty="0" err="1"/>
              <a:t>CrystalAge.com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www.crystalage.com/online_store/stone_type/malachite.cfm</a:t>
            </a:r>
            <a:r>
              <a:rPr lang="en-US" dirty="0"/>
              <a:t>. 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dirty="0"/>
              <a:t>F. </a:t>
            </a:r>
            <a:r>
              <a:rPr lang="en-US" dirty="0" err="1"/>
              <a:t>Girgsdies</a:t>
            </a:r>
            <a:r>
              <a:rPr lang="en-US" dirty="0"/>
              <a:t>, Behrens, M. (2012) On the structural relations of malachite. II. The brochantite MDO polytypes. Acta </a:t>
            </a:r>
            <a:r>
              <a:rPr lang="en-US" dirty="0" err="1"/>
              <a:t>Crystallographica</a:t>
            </a:r>
            <a:r>
              <a:rPr lang="en-US" dirty="0"/>
              <a:t> B68: 571-577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dirty="0"/>
              <a:t>Lang (1864) Philosophical Magazine and Journal of Science: 28: 502.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Anthony, J.W., </a:t>
            </a:r>
            <a:r>
              <a:rPr lang="en-US" dirty="0" err="1"/>
              <a:t>Bideaux</a:t>
            </a:r>
            <a:r>
              <a:rPr lang="en-US" dirty="0"/>
              <a:t>, R.A., </a:t>
            </a:r>
            <a:r>
              <a:rPr lang="en-US" dirty="0" err="1"/>
              <a:t>Bladh</a:t>
            </a:r>
            <a:r>
              <a:rPr lang="en-US" dirty="0"/>
              <a:t>, K.W. and Nichols, M.C., Eds. Handbook of Mineralogy, Mineralogical Society of America, Chantilly, VA 20151-1110, USA. </a:t>
            </a:r>
            <a:r>
              <a:rPr lang="en-US" dirty="0">
                <a:hlinkClick r:id="rId4"/>
              </a:rPr>
              <a:t>http://www.handbookofmineralogy.org/</a:t>
            </a:r>
            <a:r>
              <a:rPr lang="en-US" dirty="0"/>
              <a:t> (2016)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376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322</Words>
  <Application>Microsoft Office PowerPoint</Application>
  <PresentationFormat>Custom</PresentationFormat>
  <Paragraphs>53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Circuit</vt:lpstr>
      <vt:lpstr>Malachite</vt:lpstr>
      <vt:lpstr>What is malachite?</vt:lpstr>
      <vt:lpstr>Physical properties</vt:lpstr>
      <vt:lpstr>crystallography</vt:lpstr>
      <vt:lpstr>Optical data</vt:lpstr>
      <vt:lpstr>Found in multiple locations</vt:lpstr>
      <vt:lpstr>History and cultural significance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Malachite</dc:title>
  <dc:creator>Sudheendra, Megha</dc:creator>
  <cp:lastModifiedBy>Nelson</cp:lastModifiedBy>
  <cp:revision>5</cp:revision>
  <dcterms:created xsi:type="dcterms:W3CDTF">2019-12-11T03:45:06Z</dcterms:created>
  <dcterms:modified xsi:type="dcterms:W3CDTF">2019-12-11T18:58:42Z</dcterms:modified>
</cp:coreProperties>
</file>