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96" r:id="rId1"/>
  </p:sldMasterIdLst>
  <p:sldIdLst>
    <p:sldId id="256" r:id="rId2"/>
    <p:sldId id="262" r:id="rId3"/>
    <p:sldId id="268" r:id="rId4"/>
    <p:sldId id="261" r:id="rId5"/>
    <p:sldId id="260" r:id="rId6"/>
    <p:sldId id="270" r:id="rId7"/>
    <p:sldId id="259" r:id="rId8"/>
    <p:sldId id="263" r:id="rId9"/>
    <p:sldId id="269" r:id="rId10"/>
    <p:sldId id="25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1DF57F-F95D-DF4E-83D1-301309C57861}" v="676" dt="2019-12-10T02:13:38.8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713"/>
    <p:restoredTop sz="95897"/>
  </p:normalViewPr>
  <p:slideViewPr>
    <p:cSldViewPr snapToGrid="0" snapToObjects="1">
      <p:cViewPr>
        <p:scale>
          <a:sx n="65" d="100"/>
          <a:sy n="65" d="100"/>
        </p:scale>
        <p:origin x="-1456" y="-7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12/10/2019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73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5588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117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1088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36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5424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143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97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433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8186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5E72C73-2D91-4E12-BA25-F0AA0C03599B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10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8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geology.com/minerals/chalcopyrite.shtml" TargetMode="External"/><Relationship Id="rId3" Type="http://schemas.openxmlformats.org/officeDocument/2006/relationships/hyperlink" Target="https://www.mindat.org/min-955.html" TargetMode="External"/><Relationship Id="rId7" Type="http://schemas.openxmlformats.org/officeDocument/2006/relationships/hyperlink" Target="http://www.handbookofmineralogy.com/pdfs/azurite.pdf" TargetMode="External"/><Relationship Id="rId12" Type="http://schemas.openxmlformats.org/officeDocument/2006/relationships/hyperlink" Target="https://www.mindat.org/photo-58046.html" TargetMode="External"/><Relationship Id="rId2" Type="http://schemas.openxmlformats.org/officeDocument/2006/relationships/hyperlink" Target="https://www.mindat.org/min-447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eologyscience.com/minerals/azurite/" TargetMode="External"/><Relationship Id="rId11" Type="http://schemas.openxmlformats.org/officeDocument/2006/relationships/hyperlink" Target="https://www.nationalgallery.org.uk/paintings/hans-holbein-the-younger-a-lady-with-a-squirrel-and-a-starling-anne-lovell" TargetMode="External"/><Relationship Id="rId5" Type="http://schemas.openxmlformats.org/officeDocument/2006/relationships/hyperlink" Target="https://www.minerals.net/mineral/azurite.aspx" TargetMode="External"/><Relationship Id="rId10" Type="http://schemas.openxmlformats.org/officeDocument/2006/relationships/hyperlink" Target="http://www.minsocam.org/ammin/AM49/AM49_1111.pdf" TargetMode="External"/><Relationship Id="rId4" Type="http://schemas.openxmlformats.org/officeDocument/2006/relationships/hyperlink" Target="https://geology.com/minerals/azurite.shtml" TargetMode="External"/><Relationship Id="rId9" Type="http://schemas.openxmlformats.org/officeDocument/2006/relationships/hyperlink" Target="http://en.archaeometallurgie.de/gossan-iron-cap/#more-1943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eologyuniverse.com/gossan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6F965A11-3722-234E-84EC-F92634BA03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66"/>
                    </a14:imgEffect>
                    <a14:imgEffect>
                      <a14:saturation sat="134000"/>
                    </a14:imgEffect>
                  </a14:imgLayer>
                </a14:imgProps>
              </a:ext>
            </a:extLst>
          </a:blip>
          <a:srcRect b="27885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43D94E-5EEF-2E4C-A84E-9754C2B568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77276" y="3082413"/>
            <a:ext cx="6271022" cy="3312489"/>
          </a:xfrm>
          <a:noFill/>
          <a:ln w="38100" cap="sq">
            <a:noFill/>
            <a:miter lim="800000"/>
          </a:ln>
        </p:spPr>
        <p:txBody>
          <a:bodyPr anchor="ctr">
            <a:normAutofit/>
          </a:bodyPr>
          <a:lstStyle/>
          <a:p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</a:rPr>
              <a:t>Azurite</a:t>
            </a:r>
            <a:r>
              <a:rPr lang="en-US" sz="31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</a:rPr>
              <a:t/>
            </a:r>
            <a:br>
              <a:rPr lang="en-US" sz="31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</a:rPr>
            </a:br>
            <a:r>
              <a:rPr lang="en-US" sz="3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</a:rPr>
              <a:t> </a:t>
            </a:r>
            <a:r>
              <a:rPr lang="en-US" sz="4000" b="1" dirty="0">
                <a:solidFill>
                  <a:schemeClr val="tx1"/>
                </a:solidFill>
              </a:rPr>
              <a:t>Cu</a:t>
            </a:r>
            <a:r>
              <a:rPr lang="en-US" sz="4000" b="1" baseline="-25000" dirty="0">
                <a:solidFill>
                  <a:schemeClr val="tx1"/>
                </a:solidFill>
              </a:rPr>
              <a:t>3</a:t>
            </a:r>
            <a:r>
              <a:rPr lang="en-US" sz="4000" b="1" dirty="0">
                <a:solidFill>
                  <a:schemeClr val="tx1"/>
                </a:solidFill>
              </a:rPr>
              <a:t>(CO</a:t>
            </a:r>
            <a:r>
              <a:rPr lang="en-US" sz="4000" b="1" baseline="-25000" dirty="0">
                <a:solidFill>
                  <a:schemeClr val="tx1"/>
                </a:solidFill>
              </a:rPr>
              <a:t>3</a:t>
            </a:r>
            <a:r>
              <a:rPr lang="en-US" sz="4000" b="1" dirty="0">
                <a:solidFill>
                  <a:schemeClr val="tx1"/>
                </a:solidFill>
              </a:rPr>
              <a:t>)</a:t>
            </a:r>
            <a:r>
              <a:rPr lang="en-US" sz="4000" b="1" baseline="-25000" dirty="0">
                <a:solidFill>
                  <a:schemeClr val="tx1"/>
                </a:solidFill>
              </a:rPr>
              <a:t>2</a:t>
            </a:r>
            <a:r>
              <a:rPr lang="en-US" sz="4000" b="1" dirty="0">
                <a:solidFill>
                  <a:schemeClr val="tx1"/>
                </a:solidFill>
              </a:rPr>
              <a:t>(OH)</a:t>
            </a:r>
            <a:r>
              <a:rPr lang="en-US" sz="4000" b="1" baseline="-25000" dirty="0">
                <a:solidFill>
                  <a:schemeClr val="tx1"/>
                </a:solidFill>
              </a:rPr>
              <a:t>2</a:t>
            </a:r>
            <a:br>
              <a:rPr lang="en-US" sz="4000" b="1" baseline="-25000" dirty="0">
                <a:solidFill>
                  <a:schemeClr val="tx1"/>
                </a:solidFill>
              </a:rPr>
            </a:br>
            <a:endParaRPr lang="en-US" sz="3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280FDFA-66D4-0A47-887F-27F20E99FA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417" y="5062797"/>
            <a:ext cx="4597200" cy="60527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By: Marileidy Tejeda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AD4313B-AAFB-404D-8A99-D67092FACBFE}"/>
              </a:ext>
            </a:extLst>
          </p:cNvPr>
          <p:cNvSpPr txBox="1"/>
          <p:nvPr/>
        </p:nvSpPr>
        <p:spPr>
          <a:xfrm>
            <a:off x="4306529" y="30824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17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F4128F0-7AEE-2F40-BD2A-A32BEEE47498}"/>
              </a:ext>
            </a:extLst>
          </p:cNvPr>
          <p:cNvSpPr txBox="1"/>
          <p:nvPr/>
        </p:nvSpPr>
        <p:spPr>
          <a:xfrm>
            <a:off x="1360998" y="994856"/>
            <a:ext cx="9818295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>
                <a:solidFill>
                  <a:srgbClr val="0038AC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https://www.mindat.org/min-447.html</a:t>
            </a:r>
            <a:endParaRPr lang="en-US" sz="1400">
              <a:solidFill>
                <a:srgbClr val="0038AC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endParaRPr lang="en-US" sz="1400">
              <a:solidFill>
                <a:srgbClr val="0038AC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400">
                <a:solidFill>
                  <a:srgbClr val="0038AC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https://www.mindat.org/min-955.html</a:t>
            </a:r>
            <a:endParaRPr lang="en-US" sz="1400">
              <a:solidFill>
                <a:srgbClr val="0038AC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endParaRPr lang="en-US" sz="1400">
              <a:solidFill>
                <a:srgbClr val="0038AC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400">
                <a:solidFill>
                  <a:srgbClr val="0038AC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https://geology.com/minerals/azurite.shtml</a:t>
            </a:r>
            <a:endParaRPr lang="en-US" sz="1400">
              <a:solidFill>
                <a:srgbClr val="0038AC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endParaRPr lang="en-US" sz="1400">
              <a:solidFill>
                <a:srgbClr val="0038AC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400">
                <a:solidFill>
                  <a:srgbClr val="0038AC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https://www.minerals.net/mineral/azurite.aspx</a:t>
            </a:r>
            <a:endParaRPr lang="en-US" sz="1400">
              <a:solidFill>
                <a:srgbClr val="0038AC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endParaRPr lang="en-US" sz="1400">
              <a:solidFill>
                <a:srgbClr val="0038AC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400">
                <a:solidFill>
                  <a:srgbClr val="0038AC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http://geologyscience.com/minerals/azurite/</a:t>
            </a:r>
            <a:endParaRPr lang="en-US" sz="1400">
              <a:solidFill>
                <a:srgbClr val="0038AC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endParaRPr lang="en-US" sz="1400">
              <a:solidFill>
                <a:srgbClr val="0038AC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400">
                <a:solidFill>
                  <a:srgbClr val="0038AC"/>
                </a:solidFill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http://www.handbookofmineralogy.com/pdfs/azurite.pdf</a:t>
            </a:r>
            <a:endParaRPr lang="en-US" sz="1400">
              <a:solidFill>
                <a:srgbClr val="0038AC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endParaRPr lang="en-US" sz="1400">
              <a:solidFill>
                <a:srgbClr val="0038AC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400">
                <a:solidFill>
                  <a:srgbClr val="0038AC"/>
                </a:solidFill>
                <a:latin typeface="+mj-lt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https://geology.com/minerals/chalcopyrite.shtml</a:t>
            </a:r>
            <a:endParaRPr lang="en-US" sz="1400">
              <a:solidFill>
                <a:srgbClr val="0038AC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endParaRPr lang="en-US" sz="1400">
              <a:solidFill>
                <a:srgbClr val="0038AC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400">
                <a:solidFill>
                  <a:srgbClr val="0038AC"/>
                </a:solidFill>
                <a:latin typeface="+mj-lt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http://en.archaeometallurgie.de/gossan-iron-cap/#more-1943</a:t>
            </a:r>
            <a:endParaRPr lang="en-US" sz="1400">
              <a:solidFill>
                <a:srgbClr val="0038AC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400">
                <a:solidFill>
                  <a:srgbClr val="0038AC"/>
                </a:solidFill>
                <a:latin typeface="+mj-lt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http://www.minsocam.org/ammin/AM49/AM49_1111.pdf</a:t>
            </a:r>
            <a:endParaRPr lang="en-US" sz="1400">
              <a:solidFill>
                <a:srgbClr val="0038AC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endParaRPr lang="en-US" sz="1400">
              <a:solidFill>
                <a:srgbClr val="0038AC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400">
                <a:solidFill>
                  <a:srgbClr val="0038AC"/>
                </a:solidFill>
                <a:latin typeface="+mj-lt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https://www.nationalgallery.org.uk/paintings/hans-holbein-the-younger-a-lady-with-a-squirrel-and-a-starling-anne-lovell</a:t>
            </a:r>
            <a:endParaRPr lang="en-US" sz="1400">
              <a:solidFill>
                <a:srgbClr val="0038AC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endParaRPr lang="en-US" sz="1400">
              <a:solidFill>
                <a:srgbClr val="0038AC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400">
                <a:solidFill>
                  <a:srgbClr val="0038AC"/>
                </a:solidFill>
                <a:latin typeface="+mj-lt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https://www.mindat.org/photo-58046.html</a:t>
            </a:r>
            <a:r>
              <a:rPr lang="en-US" sz="1400">
                <a:solidFill>
                  <a:srgbClr val="0038AC"/>
                </a:solidFill>
                <a:latin typeface="+mj-lt"/>
              </a:rPr>
              <a:t> </a:t>
            </a:r>
          </a:p>
          <a:p>
            <a:endParaRPr lang="en-US">
              <a:solidFill>
                <a:srgbClr val="0038AC"/>
              </a:solidFill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xmlns="" id="{F1E96E4C-948A-2443-9D32-9B490CE4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" y="124944"/>
            <a:ext cx="3997842" cy="595492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wrap="square" lIns="182880" tIns="182880" rIns="182880" bIns="182880" rtlCol="0" anchor="ctr">
            <a:noAutofit/>
          </a:bodyPr>
          <a:lstStyle/>
          <a:p>
            <a:r>
              <a:rPr lang="en-US" u="sng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006093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63">
            <a:extLst>
              <a:ext uri="{FF2B5EF4-FFF2-40B4-BE49-F238E27FC236}">
                <a16:creationId xmlns:a16="http://schemas.microsoft.com/office/drawing/2014/main" xmlns="" id="{C966A4D4-049A-4389-B407-0E7091A07C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xmlns="" id="{0A6E51F5-E0D0-6841-8DE5-6886C601A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806357"/>
            <a:ext cx="5343502" cy="664764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baseline="-250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Names: </a:t>
            </a:r>
            <a:r>
              <a:rPr lang="en-US" sz="2400" dirty="0" err="1">
                <a:solidFill>
                  <a:schemeClr val="tx1"/>
                </a:solidFill>
              </a:rPr>
              <a:t>Chessylite</a:t>
            </a:r>
            <a:r>
              <a:rPr lang="en-US" sz="2400" dirty="0">
                <a:solidFill>
                  <a:schemeClr val="tx1"/>
                </a:solidFill>
              </a:rPr>
              <a:t>, Azurite</a:t>
            </a:r>
          </a:p>
          <a:p>
            <a:pPr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Named by </a:t>
            </a:r>
            <a:r>
              <a:rPr lang="en-US" sz="2400" dirty="0" err="1">
                <a:solidFill>
                  <a:schemeClr val="tx1"/>
                </a:solidFill>
              </a:rPr>
              <a:t>Chessy</a:t>
            </a:r>
            <a:r>
              <a:rPr lang="en-US" sz="2400" dirty="0">
                <a:solidFill>
                  <a:schemeClr val="tx1"/>
                </a:solidFill>
              </a:rPr>
              <a:t>-les-Mines in France. </a:t>
            </a:r>
          </a:p>
          <a:p>
            <a:pPr marL="228600" lvl="8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		&amp;</a:t>
            </a:r>
          </a:p>
          <a:p>
            <a:r>
              <a:rPr lang="en-US" sz="2400" dirty="0" err="1">
                <a:solidFill>
                  <a:schemeClr val="tx1"/>
                </a:solidFill>
              </a:rPr>
              <a:t>Lazhward</a:t>
            </a:r>
            <a:r>
              <a:rPr lang="en-US" sz="2400" dirty="0">
                <a:solidFill>
                  <a:schemeClr val="tx1"/>
                </a:solidFill>
              </a:rPr>
              <a:t>, an area in Persia known for deposits of a blue mineral and stone.  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Approved ‘Grandfathered”, named in 1824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0" name="Rectangle 65">
            <a:extLst>
              <a:ext uri="{FF2B5EF4-FFF2-40B4-BE49-F238E27FC236}">
                <a16:creationId xmlns:a16="http://schemas.microsoft.com/office/drawing/2014/main" xmlns="" id="{B5899359-8523-4D4D-B568-3FDFAF982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33032" y="640080"/>
            <a:ext cx="4818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2E9C9585-DA89-4D7E-BCDF-576461A1A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77586" y="806357"/>
            <a:ext cx="451126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xmlns="" id="{4526B28E-66A9-4A4E-B969-8DDF4CED1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99" y="142434"/>
            <a:ext cx="3197657" cy="549151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wrap="square" lIns="182880" tIns="182880" rIns="182880" bIns="182880" rtlCol="0" anchor="ctr">
            <a:noAutofit/>
          </a:bodyPr>
          <a:lstStyle/>
          <a:p>
            <a:r>
              <a:rPr lang="en-US" u="sng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Background 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CAEB76B7-695B-9641-8469-80EB5112D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650" y="90930"/>
            <a:ext cx="5991651" cy="643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1840865-D096-004E-8CE6-9BC0793728FB}"/>
              </a:ext>
            </a:extLst>
          </p:cNvPr>
          <p:cNvSpPr txBox="1"/>
          <p:nvPr/>
        </p:nvSpPr>
        <p:spPr>
          <a:xfrm>
            <a:off x="10760152" y="5556502"/>
            <a:ext cx="21699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Lazurite on marble </a:t>
            </a:r>
          </a:p>
        </p:txBody>
      </p:sp>
    </p:spTree>
    <p:extLst>
      <p:ext uri="{BB962C8B-B14F-4D97-AF65-F5344CB8AC3E}">
        <p14:creationId xmlns:p14="http://schemas.microsoft.com/office/powerpoint/2010/main" val="127974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6C2A9291-55AD-4DDC-8735-1BA5A1C98C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F773081F-647C-CB44-BB46-A7D808817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37" y="129588"/>
            <a:ext cx="3111374" cy="521576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wrap="square" lIns="182880" tIns="182880" rIns="182880" bIns="182880" rtlCol="0" anchor="ctr">
            <a:noAutofit/>
          </a:bodyPr>
          <a:lstStyle/>
          <a:p>
            <a:r>
              <a:rPr lang="en-US" u="sng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Formation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2237864-44A4-3642-BCD9-B682BCFE8165}"/>
              </a:ext>
            </a:extLst>
          </p:cNvPr>
          <p:cNvSpPr txBox="1"/>
          <p:nvPr/>
        </p:nvSpPr>
        <p:spPr>
          <a:xfrm>
            <a:off x="300624" y="1274835"/>
            <a:ext cx="5251089" cy="3744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>
              <a:spcBef>
                <a:spcPts val="1000"/>
              </a:spcBef>
            </a:pPr>
            <a:r>
              <a:rPr lang="en-US" sz="2400"/>
              <a:t>	Super-gene enrichment- base of oxidation</a:t>
            </a:r>
          </a:p>
          <a:p>
            <a:pPr marL="228600">
              <a:spcBef>
                <a:spcPts val="1000"/>
              </a:spcBef>
            </a:pPr>
            <a:endParaRPr lang="en-US" sz="2400"/>
          </a:p>
          <a:p>
            <a:pPr marL="228600">
              <a:spcBef>
                <a:spcPts val="1000"/>
              </a:spcBef>
            </a:pPr>
            <a:endParaRPr lang="en-US" sz="2400"/>
          </a:p>
          <a:p>
            <a:pPr marL="228600">
              <a:spcBef>
                <a:spcPts val="1000"/>
              </a:spcBef>
            </a:pPr>
            <a:endParaRPr lang="en-US" sz="2400"/>
          </a:p>
          <a:p>
            <a:pPr marL="228600">
              <a:spcBef>
                <a:spcPts val="1000"/>
              </a:spcBef>
            </a:pPr>
            <a:r>
              <a:rPr lang="en-US" sz="2400"/>
              <a:t>	Chalcopyrite weathering </a:t>
            </a:r>
          </a:p>
          <a:p>
            <a:endParaRPr lang="en-US" sz="2400"/>
          </a:p>
          <a:p>
            <a:endParaRPr lang="en-US"/>
          </a:p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646A617-BC8C-F04B-945D-4A29F1DA3F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82"/>
          <a:stretch/>
        </p:blipFill>
        <p:spPr>
          <a:xfrm>
            <a:off x="5372101" y="0"/>
            <a:ext cx="68199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8F294DA-39E7-8640-A0F7-B3AD4D725C1D}"/>
              </a:ext>
            </a:extLst>
          </p:cNvPr>
          <p:cNvSpPr txBox="1"/>
          <p:nvPr/>
        </p:nvSpPr>
        <p:spPr>
          <a:xfrm>
            <a:off x="10518144" y="6642556"/>
            <a:ext cx="16738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https://geologyuniverse.com/gossan/</a:t>
            </a: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4145345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Content Placeholder 44" descr="A picture containing food, rain&#10;&#10;Description automatically generated">
            <a:extLst>
              <a:ext uri="{FF2B5EF4-FFF2-40B4-BE49-F238E27FC236}">
                <a16:creationId xmlns:a16="http://schemas.microsoft.com/office/drawing/2014/main" xmlns="" id="{DED1E0F8-BD65-624F-AA90-0344D4AB5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8132"/>
            <a:ext cx="12430125" cy="7400481"/>
          </a:xfrm>
        </p:spPr>
      </p:pic>
      <p:sp>
        <p:nvSpPr>
          <p:cNvPr id="43" name="TextBox 40">
            <a:extLst>
              <a:ext uri="{FF2B5EF4-FFF2-40B4-BE49-F238E27FC236}">
                <a16:creationId xmlns:a16="http://schemas.microsoft.com/office/drawing/2014/main" xmlns="" id="{16A3838D-19EA-5340-B6D4-E6F82DD30A37}"/>
              </a:ext>
            </a:extLst>
          </p:cNvPr>
          <p:cNvSpPr txBox="1"/>
          <p:nvPr/>
        </p:nvSpPr>
        <p:spPr>
          <a:xfrm>
            <a:off x="2621280" y="18745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xmlns="" id="{B8F63EDF-7421-1247-8AC0-3D2538863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98" y="118967"/>
            <a:ext cx="3100670" cy="517679"/>
          </a:xfrm>
        </p:spPr>
        <p:txBody>
          <a:bodyPr>
            <a:noAutofit/>
          </a:bodyPr>
          <a:lstStyle/>
          <a:p>
            <a:r>
              <a:rPr lang="en-US" u="sng"/>
              <a:t>Azurite sites</a:t>
            </a:r>
          </a:p>
        </p:txBody>
      </p:sp>
    </p:spTree>
    <p:extLst>
      <p:ext uri="{BB962C8B-B14F-4D97-AF65-F5344CB8AC3E}">
        <p14:creationId xmlns:p14="http://schemas.microsoft.com/office/powerpoint/2010/main" val="1908103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6C2A9291-55AD-4DDC-8735-1BA5A1C98C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B5B05FC-E31D-E741-A68D-E699AA43D0A6}"/>
              </a:ext>
            </a:extLst>
          </p:cNvPr>
          <p:cNvSpPr txBox="1"/>
          <p:nvPr/>
        </p:nvSpPr>
        <p:spPr>
          <a:xfrm>
            <a:off x="1127955" y="1420614"/>
            <a:ext cx="4463597" cy="5437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>
              <a:spcBef>
                <a:spcPts val="1000"/>
              </a:spcBef>
            </a:pPr>
            <a:r>
              <a:rPr lang="en-US" sz="2400" dirty="0"/>
              <a:t>Light or dark blue color </a:t>
            </a:r>
          </a:p>
          <a:p>
            <a:pPr marL="228600">
              <a:spcBef>
                <a:spcPts val="1000"/>
              </a:spcBef>
            </a:pPr>
            <a:endParaRPr lang="en-US" sz="2400" dirty="0"/>
          </a:p>
          <a:p>
            <a:pPr marL="228600">
              <a:spcBef>
                <a:spcPts val="1000"/>
              </a:spcBef>
            </a:pPr>
            <a:r>
              <a:rPr lang="en-US" sz="2400" dirty="0"/>
              <a:t>Light blue streak</a:t>
            </a:r>
          </a:p>
          <a:p>
            <a:pPr marL="228600">
              <a:spcBef>
                <a:spcPts val="1000"/>
              </a:spcBef>
            </a:pPr>
            <a:endParaRPr lang="en-US" sz="2400" dirty="0"/>
          </a:p>
          <a:p>
            <a:pPr marL="228600">
              <a:spcBef>
                <a:spcPts val="1000"/>
              </a:spcBef>
            </a:pPr>
            <a:r>
              <a:rPr lang="en-US" sz="2400" dirty="0"/>
              <a:t>H= 3.5-4</a:t>
            </a:r>
          </a:p>
          <a:p>
            <a:pPr marL="228600">
              <a:spcBef>
                <a:spcPts val="1000"/>
              </a:spcBef>
            </a:pPr>
            <a:endParaRPr lang="en-US" sz="2400" dirty="0"/>
          </a:p>
          <a:p>
            <a:pPr marL="228600">
              <a:spcBef>
                <a:spcPts val="1000"/>
              </a:spcBef>
            </a:pPr>
            <a:r>
              <a:rPr lang="en-US" sz="2400" dirty="0"/>
              <a:t>SG= 3.77 </a:t>
            </a:r>
          </a:p>
          <a:p>
            <a:pPr marL="228600">
              <a:spcBef>
                <a:spcPts val="1000"/>
              </a:spcBef>
            </a:pPr>
            <a:endParaRPr lang="en-US" sz="2400" dirty="0"/>
          </a:p>
          <a:p>
            <a:pPr marL="228600">
              <a:spcBef>
                <a:spcPts val="1000"/>
              </a:spcBef>
            </a:pPr>
            <a:r>
              <a:rPr lang="en-US" sz="2400" dirty="0"/>
              <a:t>Vitreous luster</a:t>
            </a:r>
          </a:p>
          <a:p>
            <a:pPr marL="228600">
              <a:spcBef>
                <a:spcPts val="1000"/>
              </a:spcBef>
            </a:pPr>
            <a:endParaRPr lang="en-US" sz="2400" dirty="0"/>
          </a:p>
          <a:p>
            <a:pPr marL="228600">
              <a:spcBef>
                <a:spcPts val="1000"/>
              </a:spcBef>
            </a:pPr>
            <a:endParaRPr lang="en-US" sz="24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100BB365-6EB6-FB4E-99BA-FEBC68F3F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78" y="202138"/>
            <a:ext cx="4243249" cy="567484"/>
          </a:xfrm>
        </p:spPr>
        <p:txBody>
          <a:bodyPr>
            <a:noAutofit/>
          </a:bodyPr>
          <a:lstStyle/>
          <a:p>
            <a:r>
              <a:rPr lang="en-US" u="sng"/>
              <a:t>Mineral Properties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78AF25C-1205-6844-BFE8-E1E6010743A3}"/>
              </a:ext>
            </a:extLst>
          </p:cNvPr>
          <p:cNvSpPr txBox="1"/>
          <p:nvPr/>
        </p:nvSpPr>
        <p:spPr>
          <a:xfrm>
            <a:off x="10737500" y="5763583"/>
            <a:ext cx="2035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4F52672-4BD9-B04E-A392-609A5F401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11269"/>
            <a:ext cx="6518573" cy="48918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8397931-5461-344E-AA4B-3C72DEC941CF}"/>
              </a:ext>
            </a:extLst>
          </p:cNvPr>
          <p:cNvSpPr txBox="1"/>
          <p:nvPr/>
        </p:nvSpPr>
        <p:spPr>
          <a:xfrm>
            <a:off x="9550700" y="911269"/>
            <a:ext cx="2641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Azurite on calcite from Hungary  </a:t>
            </a:r>
          </a:p>
        </p:txBody>
      </p:sp>
    </p:spTree>
    <p:extLst>
      <p:ext uri="{BB962C8B-B14F-4D97-AF65-F5344CB8AC3E}">
        <p14:creationId xmlns:p14="http://schemas.microsoft.com/office/powerpoint/2010/main" val="2454218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C2A9291-55AD-4DDC-8735-1BA5A1C98C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D1A990-1C66-9249-81D2-32F2764A55F1}"/>
              </a:ext>
            </a:extLst>
          </p:cNvPr>
          <p:cNvSpPr txBox="1"/>
          <p:nvPr/>
        </p:nvSpPr>
        <p:spPr>
          <a:xfrm>
            <a:off x="1123819" y="1024746"/>
            <a:ext cx="4972181" cy="678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>
              <a:spcBef>
                <a:spcPts val="700"/>
              </a:spcBef>
            </a:pPr>
            <a:r>
              <a:rPr lang="en-US" sz="2400" dirty="0"/>
              <a:t>Transparent/Translucent</a:t>
            </a:r>
          </a:p>
          <a:p>
            <a:pPr marL="228600">
              <a:spcBef>
                <a:spcPts val="700"/>
              </a:spcBef>
            </a:pPr>
            <a:endParaRPr lang="en-US" sz="2400" dirty="0"/>
          </a:p>
          <a:p>
            <a:pPr marL="228600">
              <a:spcBef>
                <a:spcPts val="700"/>
              </a:spcBef>
            </a:pPr>
            <a:r>
              <a:rPr lang="en-US" sz="2400" dirty="0"/>
              <a:t>Brittle</a:t>
            </a:r>
          </a:p>
          <a:p>
            <a:pPr marL="228600">
              <a:spcBef>
                <a:spcPts val="700"/>
              </a:spcBef>
            </a:pPr>
            <a:endParaRPr lang="en-US" sz="2400" dirty="0"/>
          </a:p>
          <a:p>
            <a:pPr marL="228600">
              <a:spcBef>
                <a:spcPts val="700"/>
              </a:spcBef>
            </a:pPr>
            <a:r>
              <a:rPr lang="en-US" sz="2400" dirty="0"/>
              <a:t>Perfect cleavage </a:t>
            </a:r>
          </a:p>
          <a:p>
            <a:pPr marL="228600">
              <a:spcBef>
                <a:spcPts val="700"/>
              </a:spcBef>
            </a:pPr>
            <a:endParaRPr lang="en-US" sz="2400" dirty="0"/>
          </a:p>
          <a:p>
            <a:pPr marL="228600">
              <a:spcBef>
                <a:spcPts val="700"/>
              </a:spcBef>
            </a:pPr>
            <a:r>
              <a:rPr lang="en-US" sz="2400" dirty="0"/>
              <a:t>Conchoidal fracture</a:t>
            </a:r>
          </a:p>
          <a:p>
            <a:pPr marL="228600">
              <a:spcBef>
                <a:spcPts val="700"/>
              </a:spcBef>
            </a:pPr>
            <a:endParaRPr lang="en-US" sz="2400" dirty="0"/>
          </a:p>
          <a:p>
            <a:pPr marL="228600">
              <a:spcBef>
                <a:spcPts val="700"/>
              </a:spcBef>
            </a:pPr>
            <a:r>
              <a:rPr lang="en-US" sz="2400" dirty="0"/>
              <a:t>None fluorescent </a:t>
            </a:r>
          </a:p>
          <a:p>
            <a:pPr marL="228600">
              <a:spcBef>
                <a:spcPts val="700"/>
              </a:spcBef>
            </a:pPr>
            <a:endParaRPr lang="en-US" sz="2400" dirty="0"/>
          </a:p>
          <a:p>
            <a:pPr marL="228600">
              <a:spcBef>
                <a:spcPts val="700"/>
              </a:spcBef>
            </a:pPr>
            <a:r>
              <a:rPr lang="en-US" sz="2400" dirty="0"/>
              <a:t>Prismatic, tabular, </a:t>
            </a:r>
            <a:r>
              <a:rPr lang="en-US" sz="2400" dirty="0" err="1"/>
              <a:t>stalactitic</a:t>
            </a:r>
            <a:r>
              <a:rPr lang="en-US" sz="2400" dirty="0"/>
              <a:t> &amp; massive habit </a:t>
            </a:r>
          </a:p>
          <a:p>
            <a:pPr marL="228600">
              <a:spcBef>
                <a:spcPts val="1000"/>
              </a:spcBef>
            </a:pPr>
            <a:endParaRPr lang="en-US" sz="2400" dirty="0"/>
          </a:p>
          <a:p>
            <a:pPr marL="228600">
              <a:spcBef>
                <a:spcPts val="1000"/>
              </a:spcBef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xmlns="" id="{662FE0A3-322F-0E4E-8AA1-76E224CF89F5}"/>
              </a:ext>
            </a:extLst>
          </p:cNvPr>
          <p:cNvSpPr txBox="1">
            <a:spLocks/>
          </p:cNvSpPr>
          <p:nvPr/>
        </p:nvSpPr>
        <p:spPr bwMode="black">
          <a:xfrm>
            <a:off x="107078" y="202138"/>
            <a:ext cx="4243249" cy="567484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/>
              <a:t>Mineral Properties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70107B2-F62F-BE40-A690-F32F64638D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03" t="22632" r="12031" b="9873"/>
          <a:stretch/>
        </p:blipFill>
        <p:spPr>
          <a:xfrm>
            <a:off x="6096000" y="1024746"/>
            <a:ext cx="6106414" cy="447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75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20">
            <a:extLst>
              <a:ext uri="{FF2B5EF4-FFF2-40B4-BE49-F238E27FC236}">
                <a16:creationId xmlns:a16="http://schemas.microsoft.com/office/drawing/2014/main" xmlns="" id="{C966A4D4-049A-4389-B407-0E7091A07C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470091-E73B-8A4D-B0AD-E6F2A0355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2" y="203897"/>
            <a:ext cx="4475892" cy="80635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Ctr="1">
            <a:noAutofit/>
          </a:bodyPr>
          <a:lstStyle/>
          <a:p>
            <a:r>
              <a:rPr lang="en-US" u="sng" kern="1200" cap="all" spc="200" baseline="0">
                <a:latin typeface="+mj-lt"/>
                <a:ea typeface="+mj-ea"/>
                <a:cs typeface="+mj-cs"/>
              </a:rPr>
              <a:t>Crystallography &amp; optics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xmlns="" id="{3DC260C8-50EA-FD47-A0F9-29E54ADCA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050" y="1455989"/>
            <a:ext cx="4475892" cy="540201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Monoclinic crystal system 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Biaxial (+)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Rare twinning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Pleochroic pale to deep blue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Highly refracting 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2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0" name="Rectangle 22">
            <a:extLst>
              <a:ext uri="{FF2B5EF4-FFF2-40B4-BE49-F238E27FC236}">
                <a16:creationId xmlns:a16="http://schemas.microsoft.com/office/drawing/2014/main" xmlns="" id="{B5899359-8523-4D4D-B568-3FDFAF982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33032" y="640080"/>
            <a:ext cx="4818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24">
            <a:extLst>
              <a:ext uri="{FF2B5EF4-FFF2-40B4-BE49-F238E27FC236}">
                <a16:creationId xmlns:a16="http://schemas.microsoft.com/office/drawing/2014/main" xmlns="" id="{2E9C9585-DA89-4D7E-BCDF-576461A1A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77586" y="806357"/>
            <a:ext cx="451126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snow, outdoor, blue, sitting&#10;&#10;Description automatically generated">
            <a:extLst>
              <a:ext uri="{FF2B5EF4-FFF2-40B4-BE49-F238E27FC236}">
                <a16:creationId xmlns:a16="http://schemas.microsoft.com/office/drawing/2014/main" xmlns="" id="{DA22F267-146A-5640-B096-C49B908DAA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169"/>
                    </a14:imgEffect>
                    <a14:imgEffect>
                      <a14:brightnessContrast bright="-4000"/>
                    </a14:imgEffect>
                  </a14:imgLayer>
                </a14:imgProps>
              </a:ext>
            </a:extLst>
          </a:blip>
          <a:srcRect l="1059" r="8752" b="3"/>
          <a:stretch/>
        </p:blipFill>
        <p:spPr>
          <a:xfrm>
            <a:off x="7034719" y="933691"/>
            <a:ext cx="4215513" cy="46739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12C1C2B-C32B-FB47-A594-158AF1914CCB}"/>
              </a:ext>
            </a:extLst>
          </p:cNvPr>
          <p:cNvSpPr txBox="1"/>
          <p:nvPr/>
        </p:nvSpPr>
        <p:spPr>
          <a:xfrm>
            <a:off x="9846875" y="5532806"/>
            <a:ext cx="2806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Specimen from Namibia </a:t>
            </a:r>
          </a:p>
        </p:txBody>
      </p:sp>
    </p:spTree>
    <p:extLst>
      <p:ext uri="{BB962C8B-B14F-4D97-AF65-F5344CB8AC3E}">
        <p14:creationId xmlns:p14="http://schemas.microsoft.com/office/powerpoint/2010/main" val="916486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0">
            <a:extLst>
              <a:ext uri="{FF2B5EF4-FFF2-40B4-BE49-F238E27FC236}">
                <a16:creationId xmlns:a16="http://schemas.microsoft.com/office/drawing/2014/main" xmlns="" id="{C966A4D4-049A-4389-B407-0E7091A07C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ontent Placeholder 24">
            <a:extLst>
              <a:ext uri="{FF2B5EF4-FFF2-40B4-BE49-F238E27FC236}">
                <a16:creationId xmlns:a16="http://schemas.microsoft.com/office/drawing/2014/main" xmlns="" id="{E90F417D-944F-7840-B53B-A70921E92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025" y="1248512"/>
            <a:ext cx="4475892" cy="5609488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2400" dirty="0">
                <a:solidFill>
                  <a:schemeClr val="tx1"/>
                </a:solidFill>
              </a:rPr>
              <a:t>Pigments (eyeshadow &amp; paint)</a:t>
            </a:r>
          </a:p>
          <a:p>
            <a:pPr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indent="0">
              <a:buNone/>
            </a:pPr>
            <a:r>
              <a:rPr lang="en-US" sz="2400" dirty="0">
                <a:solidFill>
                  <a:schemeClr val="tx1"/>
                </a:solidFill>
              </a:rPr>
              <a:t>Collection</a:t>
            </a:r>
          </a:p>
          <a:p>
            <a:pPr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indent="0">
              <a:buNone/>
            </a:pPr>
            <a:r>
              <a:rPr lang="en-US" sz="2400" dirty="0">
                <a:solidFill>
                  <a:schemeClr val="tx1"/>
                </a:solidFill>
              </a:rPr>
              <a:t>Jewelry</a:t>
            </a:r>
          </a:p>
          <a:p>
            <a:pPr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indent="0">
              <a:buNone/>
            </a:pPr>
            <a:r>
              <a:rPr lang="en-US" sz="2400" dirty="0">
                <a:solidFill>
                  <a:schemeClr val="tx1"/>
                </a:solidFill>
              </a:rPr>
              <a:t>Minor ore of copper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" name="Rectangle 72">
            <a:extLst>
              <a:ext uri="{FF2B5EF4-FFF2-40B4-BE49-F238E27FC236}">
                <a16:creationId xmlns:a16="http://schemas.microsoft.com/office/drawing/2014/main" xmlns="" id="{B5899359-8523-4D4D-B568-3FDFAF982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33032" y="640080"/>
            <a:ext cx="4818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74">
            <a:extLst>
              <a:ext uri="{FF2B5EF4-FFF2-40B4-BE49-F238E27FC236}">
                <a16:creationId xmlns:a16="http://schemas.microsoft.com/office/drawing/2014/main" xmlns="" id="{2E9C9585-DA89-4D7E-BCDF-576461A1A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77586" y="806357"/>
            <a:ext cx="451126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BA5D426-4843-9243-BCF8-7589A0103D80}"/>
              </a:ext>
            </a:extLst>
          </p:cNvPr>
          <p:cNvSpPr txBox="1"/>
          <p:nvPr/>
        </p:nvSpPr>
        <p:spPr>
          <a:xfrm>
            <a:off x="6942667" y="203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8" name="Title 2">
            <a:extLst>
              <a:ext uri="{FF2B5EF4-FFF2-40B4-BE49-F238E27FC236}">
                <a16:creationId xmlns:a16="http://schemas.microsoft.com/office/drawing/2014/main" xmlns="" id="{565F9507-8A8B-9347-9002-EC5452987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64" y="133927"/>
            <a:ext cx="2440682" cy="568861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wrap="square" lIns="182880" tIns="182880" rIns="182880" bIns="182880" rtlCol="0" anchor="ctr">
            <a:noAutofit/>
          </a:bodyPr>
          <a:lstStyle/>
          <a:p>
            <a:r>
              <a:rPr lang="en-US" u="sng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Uses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5DA7BA6-280E-B749-863C-CB8ACAFEB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697" y="702788"/>
            <a:ext cx="4561155" cy="511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85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C966A4D4-049A-4389-B407-0E7091A07C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F773081F-647C-CB44-BB46-A7D808817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654" y="151236"/>
            <a:ext cx="3365546" cy="611928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Autofit/>
          </a:bodyPr>
          <a:lstStyle/>
          <a:p>
            <a:r>
              <a:rPr lang="en-US" u="sng"/>
              <a:t>Other Facts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FF83281-93EF-464C-AA1F-877FA0769CFA}"/>
              </a:ext>
            </a:extLst>
          </p:cNvPr>
          <p:cNvSpPr txBox="1"/>
          <p:nvPr/>
        </p:nvSpPr>
        <p:spPr>
          <a:xfrm>
            <a:off x="369172" y="1066034"/>
            <a:ext cx="5703743" cy="59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Slight effervescence with dilute hydrochloric acid</a:t>
            </a:r>
          </a:p>
          <a:p>
            <a:pPr defTabSz="914400">
              <a:spcBef>
                <a:spcPts val="1000"/>
              </a:spcBef>
              <a:buClr>
                <a:schemeClr val="accent2"/>
              </a:buClr>
            </a:pPr>
            <a:endParaRPr lang="en-US" sz="2400" dirty="0"/>
          </a:p>
          <a:p>
            <a:pPr defTabSz="914400">
              <a:spcBef>
                <a:spcPts val="1000"/>
              </a:spcBef>
              <a:buClr>
                <a:schemeClr val="accent2"/>
              </a:buClr>
            </a:pPr>
            <a:r>
              <a:rPr lang="en-US" sz="2400" dirty="0"/>
              <a:t> </a:t>
            </a:r>
          </a:p>
          <a:p>
            <a:pPr marL="22860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u="sng" dirty="0"/>
              <a:t>Unstable with- </a:t>
            </a:r>
          </a:p>
          <a:p>
            <a:pPr marL="228600" indent="-228600" defTabSz="9144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	Heat</a:t>
            </a:r>
          </a:p>
          <a:p>
            <a:pPr marL="228600" indent="-228600" defTabSz="9144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	Bright light, </a:t>
            </a:r>
          </a:p>
          <a:p>
            <a:pPr marL="228600" indent="-228600" defTabSz="9144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	Open air</a:t>
            </a:r>
          </a:p>
          <a:p>
            <a:pPr marL="228600" indent="-228600" defTabSz="9144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xmlns="" id="{B5899359-8523-4D4D-B568-3FDFAF982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33032" y="640080"/>
            <a:ext cx="4818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xmlns="" id="{2E9C9585-DA89-4D7E-BCDF-576461A1A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77586" y="806357"/>
            <a:ext cx="451126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1CB11C-BFC7-F448-91EC-4400204A7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131" y="806357"/>
            <a:ext cx="3934690" cy="492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11205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1922</TotalTime>
  <Words>143</Words>
  <Application>Microsoft Office PowerPoint</Application>
  <PresentationFormat>Custom</PresentationFormat>
  <Paragraphs>96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Parcel</vt:lpstr>
      <vt:lpstr>Azurite  Cu3(CO3)2(OH)2 </vt:lpstr>
      <vt:lpstr>Background  </vt:lpstr>
      <vt:lpstr>Formation </vt:lpstr>
      <vt:lpstr>Azurite sites</vt:lpstr>
      <vt:lpstr>Mineral Properties</vt:lpstr>
      <vt:lpstr>PowerPoint Presentation</vt:lpstr>
      <vt:lpstr>Crystallography &amp; optics</vt:lpstr>
      <vt:lpstr>Uses</vt:lpstr>
      <vt:lpstr>Other Facts 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Azurite</dc:title>
  <dc:creator>TejedaTejeda, Marileidy</dc:creator>
  <cp:lastModifiedBy>Nelson</cp:lastModifiedBy>
  <cp:revision>4</cp:revision>
  <dcterms:created xsi:type="dcterms:W3CDTF">2019-12-08T16:30:34Z</dcterms:created>
  <dcterms:modified xsi:type="dcterms:W3CDTF">2019-12-10T16:43:05Z</dcterms:modified>
</cp:coreProperties>
</file>