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9" autoAdjust="0"/>
    <p:restoredTop sz="94660"/>
  </p:normalViewPr>
  <p:slideViewPr>
    <p:cSldViewPr snapToGrid="0">
      <p:cViewPr varScale="1">
        <p:scale>
          <a:sx n="103" d="100"/>
          <a:sy n="103" d="100"/>
        </p:scale>
        <p:origin x="2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87E825-4A09-40B5-B9F7-962BD81222A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137414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7E825-4A09-40B5-B9F7-962BD81222A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125655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7E825-4A09-40B5-B9F7-962BD81222A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372569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7E825-4A09-40B5-B9F7-962BD81222A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56184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87E825-4A09-40B5-B9F7-962BD81222A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246019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87E825-4A09-40B5-B9F7-962BD81222AF}"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72639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87E825-4A09-40B5-B9F7-962BD81222AF}"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423454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87E825-4A09-40B5-B9F7-962BD81222AF}"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267803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7E825-4A09-40B5-B9F7-962BD81222AF}"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4248378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87E825-4A09-40B5-B9F7-962BD81222AF}"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228617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87E825-4A09-40B5-B9F7-962BD81222AF}"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E4052-D1F4-4117-B54D-EBF14E25CF5C}" type="slidenum">
              <a:rPr lang="en-US" smtClean="0"/>
              <a:t>‹#›</a:t>
            </a:fld>
            <a:endParaRPr lang="en-US"/>
          </a:p>
        </p:txBody>
      </p:sp>
    </p:spTree>
    <p:extLst>
      <p:ext uri="{BB962C8B-B14F-4D97-AF65-F5344CB8AC3E}">
        <p14:creationId xmlns:p14="http://schemas.microsoft.com/office/powerpoint/2010/main" val="258782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7E825-4A09-40B5-B9F7-962BD81222AF}" type="datetimeFigureOut">
              <a:rPr lang="en-US" smtClean="0"/>
              <a:t>4/5/2020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E4052-D1F4-4117-B54D-EBF14E25CF5C}" type="slidenum">
              <a:rPr lang="en-US" smtClean="0"/>
              <a:t>‹#›</a:t>
            </a:fld>
            <a:endParaRPr lang="en-US"/>
          </a:p>
        </p:txBody>
      </p:sp>
    </p:spTree>
    <p:extLst>
      <p:ext uri="{BB962C8B-B14F-4D97-AF65-F5344CB8AC3E}">
        <p14:creationId xmlns:p14="http://schemas.microsoft.com/office/powerpoint/2010/main" val="328834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ketchfab.com/3d-models/weekeroo-outcrop-34-8d1c8aba446a4f5bbb156ab2c279ee45" TargetMode="External"/><Relationship Id="rId2" Type="http://schemas.openxmlformats.org/officeDocument/2006/relationships/hyperlink" Target="https://sketchfab.com/3d-models/hornfels-54ec716aa45c4bcab349c19953aab1ab" TargetMode="External"/><Relationship Id="rId1" Type="http://schemas.openxmlformats.org/officeDocument/2006/relationships/slideLayout" Target="../slideLayouts/slideLayout1.xml"/><Relationship Id="rId6" Type="http://schemas.openxmlformats.org/officeDocument/2006/relationships/hyperlink" Target="https://sketchfab.com/3d-models/sillmanite-rich-schist-7-25-bbb68d96df07449ea3bb2ee46457da51" TargetMode="External"/><Relationship Id="rId5" Type="http://schemas.openxmlformats.org/officeDocument/2006/relationships/hyperlink" Target="https://sketchfab.com/3d-models/kyanite-9-6-1888-35e3e42d4b184f1c8c0848d07c2fbc2b" TargetMode="External"/><Relationship Id="rId4" Type="http://schemas.openxmlformats.org/officeDocument/2006/relationships/hyperlink" Target="https://sketchfab.com/3d-models/sillimanite-schist-western-mass-wmm-19-c21f44e48a63435aae9016650890047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sketchfab.com/3d-models/granitoid-gneiss-bdc2f72c32fa44fba46f7709014aca10" TargetMode="External"/><Relationship Id="rId7" Type="http://schemas.openxmlformats.org/officeDocument/2006/relationships/hyperlink" Target="https://sketchfab.com/3d-models/wollastanite-diana-ny-6-28-44157363da1f465d9ee0925c3b20ed53" TargetMode="External"/><Relationship Id="rId2" Type="http://schemas.openxmlformats.org/officeDocument/2006/relationships/hyperlink" Target="https://sketchfab.com/3d-models/kontaktmetamorpher-marmor-529716a591ae49c0908c585fd018aafc" TargetMode="External"/><Relationship Id="rId1" Type="http://schemas.openxmlformats.org/officeDocument/2006/relationships/slideLayout" Target="../slideLayouts/slideLayout1.xml"/><Relationship Id="rId6" Type="http://schemas.openxmlformats.org/officeDocument/2006/relationships/hyperlink" Target="https://sketchfab.com/3d-models/amphibolite-b6f9dc677dad41bda7b59331a408da65" TargetMode="External"/><Relationship Id="rId5" Type="http://schemas.openxmlformats.org/officeDocument/2006/relationships/hyperlink" Target="https://sketchfab.com/3d-models/mica-schist-5d5f1f81dc9e47faa2c4644d542a2daf" TargetMode="External"/><Relationship Id="rId4" Type="http://schemas.openxmlformats.org/officeDocument/2006/relationships/hyperlink" Target="https://sketchfab.com/3d-models/phyllite-7993de88170841999f364257303f014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ketchfab.com/3d-models/blueschist-of-the-franciscan-complex-5b2f92bf4b114851a6298bcd361b6534" TargetMode="External"/><Relationship Id="rId7" Type="http://schemas.openxmlformats.org/officeDocument/2006/relationships/hyperlink" Target="https://sketchfab.com/3d-models/gneiss-1d539c5094fd4b24987c0b34f4f86ea4" TargetMode="External"/><Relationship Id="rId2" Type="http://schemas.openxmlformats.org/officeDocument/2006/relationships/hyperlink" Target="https://sketchfab.com/3d-models/11678-granat-und-omphacit-in-eklogit-bb6c3d45789a4dc0b34ac2087c977fcb" TargetMode="External"/><Relationship Id="rId1" Type="http://schemas.openxmlformats.org/officeDocument/2006/relationships/slideLayout" Target="../slideLayouts/slideLayout1.xml"/><Relationship Id="rId6" Type="http://schemas.openxmlformats.org/officeDocument/2006/relationships/hyperlink" Target="https://sketchfab.com/3d-models/augen-gneiss-2b1ea70af5fc40edb9a22175f5edf758" TargetMode="External"/><Relationship Id="rId5" Type="http://schemas.openxmlformats.org/officeDocument/2006/relationships/hyperlink" Target="https://sketchfab.com/3d-models/talc-actinolite-schist-8-27-1a15fe7f71bf4ac09fe7d8761b93448b" TargetMode="External"/><Relationship Id="rId4" Type="http://schemas.openxmlformats.org/officeDocument/2006/relationships/hyperlink" Target="https://sketchfab.com/3d-models/staurolite-garbenschiefer-03e27440c3c843159c95f5f66d53749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ketchfab.com/3d-models/epi-granitgneis-mit-feldspat-augen-0b47929004da450b9fa2ef65c19d95ba" TargetMode="External"/><Relationship Id="rId2" Type="http://schemas.openxmlformats.org/officeDocument/2006/relationships/hyperlink" Target="https://sketchfab.com/3d-models/almandin-porphyroblasten-in-phyllit-1597f995c98548b4acb804238d2e360e" TargetMode="External"/><Relationship Id="rId1" Type="http://schemas.openxmlformats.org/officeDocument/2006/relationships/slideLayout" Target="../slideLayouts/slideLayout1.xml"/><Relationship Id="rId5" Type="http://schemas.openxmlformats.org/officeDocument/2006/relationships/hyperlink" Target="https://sketchfab.com/3d-models/s-tectonite-metaconglomerate-a266e02ae6d147d6aa408db9946b18be" TargetMode="External"/><Relationship Id="rId4" Type="http://schemas.openxmlformats.org/officeDocument/2006/relationships/hyperlink" Target="https://sketchfab.com/3d-models/portsoy-fold-1-8b135cff5b09431d96b3d813514b684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80160" y="391886"/>
            <a:ext cx="9692640" cy="461665"/>
          </a:xfrm>
          <a:prstGeom prst="rect">
            <a:avLst/>
          </a:prstGeom>
          <a:noFill/>
        </p:spPr>
        <p:txBody>
          <a:bodyPr wrap="square" rtlCol="0">
            <a:spAutoFit/>
          </a:bodyPr>
          <a:lstStyle/>
          <a:p>
            <a:pPr algn="ctr"/>
            <a:r>
              <a:rPr lang="en-US" sz="2400" dirty="0" smtClean="0"/>
              <a:t>Metamorphic Rocks in Hand Specimen</a:t>
            </a:r>
            <a:endParaRPr lang="en-US" sz="2400" dirty="0"/>
          </a:p>
        </p:txBody>
      </p:sp>
      <p:sp>
        <p:nvSpPr>
          <p:cNvPr id="7" name="TextBox 6"/>
          <p:cNvSpPr txBox="1"/>
          <p:nvPr/>
        </p:nvSpPr>
        <p:spPr>
          <a:xfrm>
            <a:off x="1280160" y="1082351"/>
            <a:ext cx="9692640" cy="5078313"/>
          </a:xfrm>
          <a:prstGeom prst="rect">
            <a:avLst/>
          </a:prstGeom>
          <a:noFill/>
        </p:spPr>
        <p:txBody>
          <a:bodyPr wrap="square" rtlCol="0">
            <a:spAutoFit/>
          </a:bodyPr>
          <a:lstStyle/>
          <a:p>
            <a:r>
              <a:rPr lang="en-US" dirty="0" smtClean="0"/>
              <a:t>In this laboratory you will name, describe, and interpret metamorphic rocks in hand specimen. We will use the Metamorphic Rock site on </a:t>
            </a:r>
            <a:r>
              <a:rPr lang="en-US" dirty="0" err="1" smtClean="0"/>
              <a:t>Sketchfab</a:t>
            </a:r>
            <a:r>
              <a:rPr lang="en-US" dirty="0" smtClean="0"/>
              <a:t>. The appropriate link is embedded in each sample designation. Use Microsoft Word to answer the questions and identify each answer using the appropriate question number. The Word file is to be sent to Clara.</a:t>
            </a:r>
          </a:p>
          <a:p>
            <a:endParaRPr lang="en-US" dirty="0" smtClean="0"/>
          </a:p>
          <a:p>
            <a:r>
              <a:rPr lang="en-US" dirty="0" smtClean="0"/>
              <a:t>Question 1. </a:t>
            </a:r>
            <a:r>
              <a:rPr lang="en-US" dirty="0" smtClean="0">
                <a:hlinkClick r:id="rId2"/>
              </a:rPr>
              <a:t>(Sample 1 )</a:t>
            </a:r>
            <a:r>
              <a:rPr lang="en-US" dirty="0" smtClean="0"/>
              <a:t> - Is the rock a result of contact metamorphism or regional metamorphism? Give your reasons for making this choice.</a:t>
            </a:r>
          </a:p>
          <a:p>
            <a:endParaRPr lang="en-US" dirty="0"/>
          </a:p>
          <a:p>
            <a:r>
              <a:rPr lang="en-US" dirty="0" smtClean="0"/>
              <a:t>Question 2. </a:t>
            </a:r>
            <a:r>
              <a:rPr lang="en-US" dirty="0" smtClean="0">
                <a:hlinkClick r:id="rId3"/>
              </a:rPr>
              <a:t>(Sample  2)</a:t>
            </a:r>
            <a:r>
              <a:rPr lang="en-US" dirty="0" smtClean="0"/>
              <a:t> – Name the rock. Why did you assign this name? Remember you are looking at an outcrop which is 10s of meters long and a couple of meters high. </a:t>
            </a:r>
          </a:p>
          <a:p>
            <a:endParaRPr lang="en-US" dirty="0" smtClean="0"/>
          </a:p>
          <a:p>
            <a:r>
              <a:rPr lang="en-US" dirty="0" smtClean="0"/>
              <a:t>Question 3. </a:t>
            </a:r>
            <a:r>
              <a:rPr lang="en-US" dirty="0" smtClean="0">
                <a:hlinkClick r:id="rId4"/>
              </a:rPr>
              <a:t>(Sample 3) </a:t>
            </a:r>
            <a:r>
              <a:rPr lang="en-US" dirty="0" smtClean="0"/>
              <a:t>– List and describe the five minerals found in the rock.</a:t>
            </a:r>
          </a:p>
          <a:p>
            <a:endParaRPr lang="en-US" dirty="0"/>
          </a:p>
          <a:p>
            <a:r>
              <a:rPr lang="en-US" dirty="0" smtClean="0"/>
              <a:t>Question 4. </a:t>
            </a:r>
            <a:r>
              <a:rPr lang="en-US" dirty="0" smtClean="0">
                <a:hlinkClick r:id="rId5"/>
              </a:rPr>
              <a:t>(Sample 4) </a:t>
            </a:r>
            <a:r>
              <a:rPr lang="en-US" dirty="0" smtClean="0"/>
              <a:t>– </a:t>
            </a:r>
            <a:r>
              <a:rPr lang="en-US" dirty="0" err="1" smtClean="0"/>
              <a:t>Kyanite</a:t>
            </a:r>
            <a:r>
              <a:rPr lang="en-US" dirty="0" smtClean="0"/>
              <a:t> is found in this rock. Describe its appearance in the rock (not the ideal appearance you find using a Google search).</a:t>
            </a:r>
          </a:p>
          <a:p>
            <a:endParaRPr lang="en-US" dirty="0"/>
          </a:p>
          <a:p>
            <a:r>
              <a:rPr lang="en-US" dirty="0" smtClean="0"/>
              <a:t>Question 5. </a:t>
            </a:r>
            <a:r>
              <a:rPr lang="en-US" dirty="0" smtClean="0">
                <a:hlinkClick r:id="rId6"/>
              </a:rPr>
              <a:t>(Sample 5) </a:t>
            </a:r>
            <a:r>
              <a:rPr lang="en-US" dirty="0" smtClean="0"/>
              <a:t>– In this rock, which mineral is an aluminum silicate?</a:t>
            </a:r>
          </a:p>
          <a:p>
            <a:endParaRPr lang="en-US" dirty="0"/>
          </a:p>
        </p:txBody>
      </p:sp>
    </p:spTree>
    <p:extLst>
      <p:ext uri="{BB962C8B-B14F-4D97-AF65-F5344CB8AC3E}">
        <p14:creationId xmlns:p14="http://schemas.microsoft.com/office/powerpoint/2010/main" val="3912134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0160" y="684058"/>
            <a:ext cx="9692640" cy="5355312"/>
          </a:xfrm>
          <a:prstGeom prst="rect">
            <a:avLst/>
          </a:prstGeom>
          <a:noFill/>
        </p:spPr>
        <p:txBody>
          <a:bodyPr wrap="square" rtlCol="0">
            <a:spAutoFit/>
          </a:bodyPr>
          <a:lstStyle/>
          <a:p>
            <a:r>
              <a:rPr lang="en-US" dirty="0" smtClean="0"/>
              <a:t>Question 6. Based on the aluminum silicate polymorph found in each rock, determine the range of P-T conditions for the metamorphism for each of the Samples 3, 4, and 5. To answer this question you will need to refer to the P-T diagram for the aluminum silicate polymorphs.</a:t>
            </a:r>
          </a:p>
          <a:p>
            <a:endParaRPr lang="en-US" dirty="0"/>
          </a:p>
          <a:p>
            <a:r>
              <a:rPr lang="en-US" dirty="0" smtClean="0"/>
              <a:t>Question 7. </a:t>
            </a:r>
            <a:r>
              <a:rPr lang="en-US" dirty="0" smtClean="0">
                <a:hlinkClick r:id="rId2"/>
              </a:rPr>
              <a:t>(Sample 6) </a:t>
            </a:r>
            <a:r>
              <a:rPr lang="en-US" dirty="0" smtClean="0"/>
              <a:t>– The specimen is essentially </a:t>
            </a:r>
            <a:r>
              <a:rPr lang="en-US" dirty="0" err="1" smtClean="0"/>
              <a:t>monomineralic</a:t>
            </a:r>
            <a:r>
              <a:rPr lang="en-US" dirty="0" smtClean="0"/>
              <a:t>. What is the mineral (hint: it has a </a:t>
            </a:r>
            <a:r>
              <a:rPr lang="en-US" dirty="0" err="1" smtClean="0"/>
              <a:t>Moh’s</a:t>
            </a:r>
            <a:r>
              <a:rPr lang="en-US" dirty="0" smtClean="0"/>
              <a:t> hardness less than 5). Name the rock.</a:t>
            </a:r>
          </a:p>
          <a:p>
            <a:endParaRPr lang="en-US" dirty="0"/>
          </a:p>
          <a:p>
            <a:r>
              <a:rPr lang="en-US" dirty="0" smtClean="0"/>
              <a:t>Question 8. (</a:t>
            </a:r>
            <a:r>
              <a:rPr lang="en-US" dirty="0" smtClean="0">
                <a:hlinkClick r:id="rId3"/>
              </a:rPr>
              <a:t>Sample 7</a:t>
            </a:r>
            <a:r>
              <a:rPr lang="en-US" dirty="0" smtClean="0"/>
              <a:t>, </a:t>
            </a:r>
            <a:r>
              <a:rPr lang="en-US" dirty="0" smtClean="0">
                <a:hlinkClick r:id="rId4"/>
              </a:rPr>
              <a:t>Sample 8</a:t>
            </a:r>
            <a:r>
              <a:rPr lang="en-US" dirty="0" smtClean="0"/>
              <a:t>, </a:t>
            </a:r>
            <a:r>
              <a:rPr lang="en-US" dirty="0" smtClean="0">
                <a:hlinkClick r:id="rId5"/>
              </a:rPr>
              <a:t>Sample 9</a:t>
            </a:r>
            <a:r>
              <a:rPr lang="en-US" dirty="0" smtClean="0"/>
              <a:t>) – Arrange these specimens in order of increasing metamorphic grade. Explain how you constructed this order. Are these rocks the result of contact metamorphism or regional metamorphism and what is/are the criteria you used to make this decision?</a:t>
            </a:r>
          </a:p>
          <a:p>
            <a:endParaRPr lang="en-US" dirty="0"/>
          </a:p>
          <a:p>
            <a:r>
              <a:rPr lang="en-US" dirty="0" smtClean="0"/>
              <a:t>Question 9. Compare Sample 9 and </a:t>
            </a:r>
            <a:r>
              <a:rPr lang="en-US" dirty="0" smtClean="0">
                <a:hlinkClick r:id="rId6"/>
              </a:rPr>
              <a:t>Sample 10 </a:t>
            </a:r>
            <a:r>
              <a:rPr lang="en-US" dirty="0" smtClean="0"/>
              <a:t>– Which rock formed at the higher metamorphic grade and how did you make this determination. In terms of water loss, if the </a:t>
            </a:r>
            <a:r>
              <a:rPr lang="en-US" dirty="0" err="1" smtClean="0"/>
              <a:t>protolith</a:t>
            </a:r>
            <a:r>
              <a:rPr lang="en-US" dirty="0" smtClean="0"/>
              <a:t> for samples 9 and 10 was the same, which sample would have the greater water content? Explain your answer.</a:t>
            </a:r>
          </a:p>
          <a:p>
            <a:endParaRPr lang="en-US" dirty="0"/>
          </a:p>
          <a:p>
            <a:r>
              <a:rPr lang="en-US" dirty="0" smtClean="0"/>
              <a:t>Question 10. </a:t>
            </a:r>
            <a:r>
              <a:rPr lang="en-US" dirty="0" smtClean="0">
                <a:hlinkClick r:id="rId7"/>
              </a:rPr>
              <a:t>(Sample 11) </a:t>
            </a:r>
            <a:r>
              <a:rPr lang="en-US" dirty="0" smtClean="0"/>
              <a:t>– Identify and name the three minerals in the rock. What was the original sedimentary rock? Thinking about metamorphic fluids, during metamorphism was the system open or closed with respect to CO</a:t>
            </a:r>
            <a:r>
              <a:rPr lang="en-US" baseline="-25000" dirty="0" smtClean="0"/>
              <a:t>2</a:t>
            </a:r>
            <a:r>
              <a:rPr lang="en-US" dirty="0" smtClean="0"/>
              <a:t>? Explain how you reached your conclusion.</a:t>
            </a:r>
            <a:endParaRPr lang="en-US" dirty="0"/>
          </a:p>
        </p:txBody>
      </p:sp>
    </p:spTree>
    <p:extLst>
      <p:ext uri="{BB962C8B-B14F-4D97-AF65-F5344CB8AC3E}">
        <p14:creationId xmlns:p14="http://schemas.microsoft.com/office/powerpoint/2010/main" val="4234673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0160" y="606828"/>
            <a:ext cx="9692640" cy="5355312"/>
          </a:xfrm>
          <a:prstGeom prst="rect">
            <a:avLst/>
          </a:prstGeom>
          <a:noFill/>
        </p:spPr>
        <p:txBody>
          <a:bodyPr wrap="square" rtlCol="0">
            <a:spAutoFit/>
          </a:bodyPr>
          <a:lstStyle/>
          <a:p>
            <a:r>
              <a:rPr lang="en-US" dirty="0" smtClean="0"/>
              <a:t>Question 11. </a:t>
            </a:r>
            <a:r>
              <a:rPr lang="en-US" dirty="0" smtClean="0">
                <a:hlinkClick r:id="rId2"/>
              </a:rPr>
              <a:t>(Sample 12) </a:t>
            </a:r>
            <a:r>
              <a:rPr lang="en-US" dirty="0" smtClean="0"/>
              <a:t>– Identify the two minerals that comprise this rock. Did metamorphism take place at low temperature and pressure? Explain your answer.</a:t>
            </a:r>
          </a:p>
          <a:p>
            <a:endParaRPr lang="en-US" dirty="0"/>
          </a:p>
          <a:p>
            <a:r>
              <a:rPr lang="en-US" dirty="0" smtClean="0"/>
              <a:t>Question 12. </a:t>
            </a:r>
            <a:r>
              <a:rPr lang="en-US" dirty="0" smtClean="0">
                <a:hlinkClick r:id="rId3"/>
              </a:rPr>
              <a:t>(Sample 13) </a:t>
            </a:r>
            <a:r>
              <a:rPr lang="en-US" dirty="0" smtClean="0"/>
              <a:t>– Estimate the temperature of formation of this rock in terms of T and P (low, moderate, or high). How did you make this determination?</a:t>
            </a:r>
          </a:p>
          <a:p>
            <a:endParaRPr lang="en-US" dirty="0"/>
          </a:p>
          <a:p>
            <a:r>
              <a:rPr lang="en-US" dirty="0" smtClean="0"/>
              <a:t>Question 13. </a:t>
            </a:r>
            <a:r>
              <a:rPr lang="en-US" dirty="0" smtClean="0">
                <a:hlinkClick r:id="rId4"/>
              </a:rPr>
              <a:t>(Sample 14) </a:t>
            </a:r>
            <a:r>
              <a:rPr lang="en-US" dirty="0" smtClean="0"/>
              <a:t>– Describe the appearance of </a:t>
            </a:r>
            <a:r>
              <a:rPr lang="en-US" dirty="0" err="1" smtClean="0"/>
              <a:t>staurolite</a:t>
            </a:r>
            <a:r>
              <a:rPr lang="en-US" dirty="0" smtClean="0"/>
              <a:t> in THIS rock (not what Google tells you). Since you can see the specimen in three dimensions, is there any pattern to the orientation of the </a:t>
            </a:r>
            <a:r>
              <a:rPr lang="en-US" dirty="0" err="1" smtClean="0"/>
              <a:t>staurolite</a:t>
            </a:r>
            <a:r>
              <a:rPr lang="en-US" dirty="0" smtClean="0"/>
              <a:t> crystals? If so, what is the pattern?</a:t>
            </a:r>
          </a:p>
          <a:p>
            <a:endParaRPr lang="en-US" dirty="0"/>
          </a:p>
          <a:p>
            <a:r>
              <a:rPr lang="en-US" dirty="0" smtClean="0"/>
              <a:t>Question 14. </a:t>
            </a:r>
            <a:r>
              <a:rPr lang="en-US" dirty="0" smtClean="0">
                <a:hlinkClick r:id="rId5"/>
              </a:rPr>
              <a:t>(Sample 15) </a:t>
            </a:r>
            <a:r>
              <a:rPr lang="en-US" dirty="0" smtClean="0"/>
              <a:t>– Describe the </a:t>
            </a:r>
            <a:r>
              <a:rPr lang="en-US" dirty="0" err="1" smtClean="0"/>
              <a:t>actinolite</a:t>
            </a:r>
            <a:r>
              <a:rPr lang="en-US" dirty="0" smtClean="0"/>
              <a:t> crystals. Do they have a preferred orientation and, if so, what is the orientation?</a:t>
            </a:r>
          </a:p>
          <a:p>
            <a:endParaRPr lang="en-US" dirty="0"/>
          </a:p>
          <a:p>
            <a:r>
              <a:rPr lang="en-US" dirty="0" smtClean="0"/>
              <a:t>Question 15. </a:t>
            </a:r>
            <a:r>
              <a:rPr lang="en-US" dirty="0" smtClean="0">
                <a:hlinkClick r:id="rId6"/>
              </a:rPr>
              <a:t>(Sample 16) </a:t>
            </a:r>
            <a:r>
              <a:rPr lang="en-US" dirty="0" smtClean="0"/>
              <a:t>– This rock is identified as an </a:t>
            </a:r>
            <a:r>
              <a:rPr lang="en-US" dirty="0" err="1" smtClean="0"/>
              <a:t>augen</a:t>
            </a:r>
            <a:r>
              <a:rPr lang="en-US" dirty="0" smtClean="0"/>
              <a:t> gneiss. Look up a description for </a:t>
            </a:r>
            <a:r>
              <a:rPr lang="en-US" dirty="0" err="1" smtClean="0"/>
              <a:t>augen</a:t>
            </a:r>
            <a:r>
              <a:rPr lang="en-US" dirty="0" smtClean="0"/>
              <a:t> gneiss. For this rock, describe the texture that indicates it is an </a:t>
            </a:r>
            <a:r>
              <a:rPr lang="en-US" dirty="0" err="1" smtClean="0"/>
              <a:t>augen</a:t>
            </a:r>
            <a:r>
              <a:rPr lang="en-US" dirty="0" smtClean="0"/>
              <a:t> gneiss.</a:t>
            </a:r>
          </a:p>
          <a:p>
            <a:endParaRPr lang="en-US" dirty="0"/>
          </a:p>
          <a:p>
            <a:r>
              <a:rPr lang="en-US" dirty="0" smtClean="0"/>
              <a:t>Question 16. </a:t>
            </a:r>
            <a:r>
              <a:rPr lang="en-US" dirty="0" smtClean="0">
                <a:hlinkClick r:id="rId7"/>
              </a:rPr>
              <a:t>(Sample 17) </a:t>
            </a:r>
            <a:r>
              <a:rPr lang="en-US" dirty="0" smtClean="0"/>
              <a:t>– This rock contains 4 minerals. Describe the appearance of each mineral. For this particular sample, what is a simple criterion that will allow you to differentiate feldspar and plagioclase?</a:t>
            </a:r>
            <a:endParaRPr lang="en-US" dirty="0"/>
          </a:p>
        </p:txBody>
      </p:sp>
    </p:spTree>
    <p:extLst>
      <p:ext uri="{BB962C8B-B14F-4D97-AF65-F5344CB8AC3E}">
        <p14:creationId xmlns:p14="http://schemas.microsoft.com/office/powerpoint/2010/main" val="1854181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0160" y="779049"/>
            <a:ext cx="9692640" cy="3416320"/>
          </a:xfrm>
          <a:prstGeom prst="rect">
            <a:avLst/>
          </a:prstGeom>
          <a:noFill/>
        </p:spPr>
        <p:txBody>
          <a:bodyPr wrap="square" rtlCol="0">
            <a:spAutoFit/>
          </a:bodyPr>
          <a:lstStyle/>
          <a:p>
            <a:r>
              <a:rPr lang="en-US" dirty="0" smtClean="0"/>
              <a:t>Question 17. </a:t>
            </a:r>
            <a:r>
              <a:rPr lang="en-US" dirty="0" smtClean="0">
                <a:hlinkClick r:id="rId2"/>
              </a:rPr>
              <a:t>(Sample 18) </a:t>
            </a:r>
            <a:r>
              <a:rPr lang="en-US" dirty="0" smtClean="0"/>
              <a:t>– Name the two major minerals in this rock. Mineral #1 has well-developed crystal faces. Describe the shape of the crystal faces using terminology from the first part of the course. This is a metamorphic rock. Why do we get such well-developed crystal faces?</a:t>
            </a:r>
          </a:p>
          <a:p>
            <a:endParaRPr lang="en-US" dirty="0"/>
          </a:p>
          <a:p>
            <a:r>
              <a:rPr lang="en-US" dirty="0" smtClean="0"/>
              <a:t>Question 18. </a:t>
            </a:r>
            <a:r>
              <a:rPr lang="en-US" dirty="0" smtClean="0">
                <a:hlinkClick r:id="rId3"/>
              </a:rPr>
              <a:t>(Sample 19) </a:t>
            </a:r>
            <a:r>
              <a:rPr lang="en-US" dirty="0" smtClean="0"/>
              <a:t>– Look at the specimen with the base vertical and the narrow edge facing you. Describe the appearance of the white mineral. What is the textural name given to this feature? The rock underwent shearing during deformation. What is the shear sense and how do you know?</a:t>
            </a:r>
          </a:p>
          <a:p>
            <a:endParaRPr lang="en-US" dirty="0"/>
          </a:p>
          <a:p>
            <a:r>
              <a:rPr lang="en-US" dirty="0" smtClean="0"/>
              <a:t>Question 19. </a:t>
            </a:r>
            <a:r>
              <a:rPr lang="en-US" dirty="0" smtClean="0">
                <a:hlinkClick r:id="rId4"/>
              </a:rPr>
              <a:t>(Sample 20) </a:t>
            </a:r>
            <a:r>
              <a:rPr lang="en-US" dirty="0" smtClean="0"/>
              <a:t>– Has this rock been deformed during metamorphism? Describe the features in the rock that enable you to answer this question.</a:t>
            </a:r>
          </a:p>
          <a:p>
            <a:endParaRPr lang="en-US" dirty="0"/>
          </a:p>
          <a:p>
            <a:r>
              <a:rPr lang="en-US" dirty="0" smtClean="0"/>
              <a:t>Question 20. </a:t>
            </a:r>
            <a:r>
              <a:rPr lang="en-US" dirty="0" smtClean="0">
                <a:hlinkClick r:id="rId5"/>
              </a:rPr>
              <a:t>(Sample 21) </a:t>
            </a:r>
            <a:r>
              <a:rPr lang="en-US" dirty="0" smtClean="0"/>
              <a:t>– Describe the texture of this rock.</a:t>
            </a:r>
            <a:endParaRPr lang="en-US" dirty="0"/>
          </a:p>
        </p:txBody>
      </p:sp>
    </p:spTree>
    <p:extLst>
      <p:ext uri="{BB962C8B-B14F-4D97-AF65-F5344CB8AC3E}">
        <p14:creationId xmlns:p14="http://schemas.microsoft.com/office/powerpoint/2010/main" val="3339012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848</Words>
  <Application>Microsoft Office PowerPoint</Application>
  <PresentationFormat>Widescreen</PresentationFormat>
  <Paragraphs>39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Anon</dc:creator>
  <cp:lastModifiedBy>Anon</cp:lastModifiedBy>
  <cp:revision>18</cp:revision>
  <dcterms:created xsi:type="dcterms:W3CDTF">2020-04-05T18:56:35Z</dcterms:created>
  <dcterms:modified xsi:type="dcterms:W3CDTF">2020-04-05T23:14:03Z</dcterms:modified>
</cp:coreProperties>
</file>