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305" r:id="rId4"/>
    <p:sldId id="308" r:id="rId5"/>
    <p:sldId id="311" r:id="rId6"/>
    <p:sldId id="294" r:id="rId7"/>
    <p:sldId id="295" r:id="rId8"/>
    <p:sldId id="309" r:id="rId9"/>
    <p:sldId id="302" r:id="rId10"/>
    <p:sldId id="304" r:id="rId11"/>
    <p:sldId id="306" r:id="rId12"/>
    <p:sldId id="261" r:id="rId13"/>
    <p:sldId id="310" r:id="rId14"/>
    <p:sldId id="307" r:id="rId15"/>
    <p:sldId id="312" r:id="rId16"/>
    <p:sldId id="290" r:id="rId17"/>
    <p:sldId id="296" r:id="rId18"/>
    <p:sldId id="297" r:id="rId19"/>
    <p:sldId id="301" r:id="rId20"/>
    <p:sldId id="291" r:id="rId21"/>
    <p:sldId id="298" r:id="rId22"/>
    <p:sldId id="299" r:id="rId23"/>
    <p:sldId id="300" r:id="rId24"/>
    <p:sldId id="313" r:id="rId25"/>
    <p:sldId id="303" r:id="rId26"/>
    <p:sldId id="292" r:id="rId27"/>
    <p:sldId id="293" r:id="rId28"/>
    <p:sldId id="314" r:id="rId29"/>
    <p:sldId id="31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87799" autoAdjust="0"/>
  </p:normalViewPr>
  <p:slideViewPr>
    <p:cSldViewPr snapToGrid="0">
      <p:cViewPr varScale="1">
        <p:scale>
          <a:sx n="60" d="100"/>
          <a:sy n="60" d="100"/>
        </p:scale>
        <p:origin x="1026"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447F17-B1FD-453E-84A8-D7B2E0F516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D355B5C-B356-4808-9335-479AA63F554B}">
      <dgm:prSet/>
      <dgm:spPr/>
      <dgm:t>
        <a:bodyPr/>
        <a:lstStyle/>
        <a:p>
          <a:r>
            <a:rPr lang="en-US" dirty="0"/>
            <a:t>Geological storage sites should have:</a:t>
          </a:r>
        </a:p>
      </dgm:t>
    </dgm:pt>
    <dgm:pt modelId="{086AA1EA-4953-471A-BC24-8C3DBD356059}" type="parTrans" cxnId="{011F5E3E-DEEE-4628-858F-87E2EF74A340}">
      <dgm:prSet/>
      <dgm:spPr/>
      <dgm:t>
        <a:bodyPr/>
        <a:lstStyle/>
        <a:p>
          <a:endParaRPr lang="en-US"/>
        </a:p>
      </dgm:t>
    </dgm:pt>
    <dgm:pt modelId="{692912F3-8CAB-469C-A0CA-9E075AEC9D84}" type="sibTrans" cxnId="{011F5E3E-DEEE-4628-858F-87E2EF74A340}">
      <dgm:prSet/>
      <dgm:spPr/>
      <dgm:t>
        <a:bodyPr/>
        <a:lstStyle/>
        <a:p>
          <a:endParaRPr lang="en-US"/>
        </a:p>
      </dgm:t>
    </dgm:pt>
    <dgm:pt modelId="{4DC5DEA2-24B7-439A-B406-D88A9D8BAD83}">
      <dgm:prSet/>
      <dgm:spPr/>
      <dgm:t>
        <a:bodyPr/>
        <a:lstStyle/>
        <a:p>
          <a:r>
            <a:rPr lang="en-US"/>
            <a:t>adequate capacity and injectivity</a:t>
          </a:r>
        </a:p>
      </dgm:t>
    </dgm:pt>
    <dgm:pt modelId="{5F6A7A57-1E03-45BE-B62F-924953B9CB38}" type="parTrans" cxnId="{438F705D-EB91-4377-B786-DC18E1149096}">
      <dgm:prSet/>
      <dgm:spPr/>
      <dgm:t>
        <a:bodyPr/>
        <a:lstStyle/>
        <a:p>
          <a:endParaRPr lang="en-US"/>
        </a:p>
      </dgm:t>
    </dgm:pt>
    <dgm:pt modelId="{882A5F96-B310-4340-80E1-668CD9DBD3E5}" type="sibTrans" cxnId="{438F705D-EB91-4377-B786-DC18E1149096}">
      <dgm:prSet/>
      <dgm:spPr/>
      <dgm:t>
        <a:bodyPr/>
        <a:lstStyle/>
        <a:p>
          <a:endParaRPr lang="en-US"/>
        </a:p>
      </dgm:t>
    </dgm:pt>
    <dgm:pt modelId="{2574CC19-A6CE-4DC6-BD86-33A906786E92}">
      <dgm:prSet/>
      <dgm:spPr/>
      <dgm:t>
        <a:bodyPr/>
        <a:lstStyle/>
        <a:p>
          <a:r>
            <a:rPr lang="en-US"/>
            <a:t>a satisfactory sealing caprock or confining unit</a:t>
          </a:r>
        </a:p>
      </dgm:t>
    </dgm:pt>
    <dgm:pt modelId="{5F0AF82D-A6C8-43C6-A782-DFD9D4000E23}" type="parTrans" cxnId="{8660FD92-9077-46F4-8D4D-64C26E38AE2C}">
      <dgm:prSet/>
      <dgm:spPr/>
      <dgm:t>
        <a:bodyPr/>
        <a:lstStyle/>
        <a:p>
          <a:endParaRPr lang="en-US"/>
        </a:p>
      </dgm:t>
    </dgm:pt>
    <dgm:pt modelId="{57E3BDA1-36E1-4CF2-A9A7-C17CD47B29FB}" type="sibTrans" cxnId="{8660FD92-9077-46F4-8D4D-64C26E38AE2C}">
      <dgm:prSet/>
      <dgm:spPr/>
      <dgm:t>
        <a:bodyPr/>
        <a:lstStyle/>
        <a:p>
          <a:endParaRPr lang="en-US"/>
        </a:p>
      </dgm:t>
    </dgm:pt>
    <dgm:pt modelId="{1F2BF83B-0559-4655-8818-205406D46464}">
      <dgm:prSet/>
      <dgm:spPr/>
      <dgm:t>
        <a:bodyPr/>
        <a:lstStyle/>
        <a:p>
          <a:r>
            <a:rPr lang="en-US" dirty="0"/>
            <a:t>a sufficiently stable geological environment to avoid compromising the integrity of the storage site</a:t>
          </a:r>
        </a:p>
      </dgm:t>
    </dgm:pt>
    <dgm:pt modelId="{51DFA541-B356-4EB1-A2C2-74963279C411}" type="parTrans" cxnId="{4188B387-6817-44C0-91BF-4FEBD6EF5D2F}">
      <dgm:prSet/>
      <dgm:spPr/>
      <dgm:t>
        <a:bodyPr/>
        <a:lstStyle/>
        <a:p>
          <a:endParaRPr lang="en-US"/>
        </a:p>
      </dgm:t>
    </dgm:pt>
    <dgm:pt modelId="{524DEE79-2CAD-4F0E-9B4D-D74E33927D85}" type="sibTrans" cxnId="{4188B387-6817-44C0-91BF-4FEBD6EF5D2F}">
      <dgm:prSet/>
      <dgm:spPr/>
      <dgm:t>
        <a:bodyPr/>
        <a:lstStyle/>
        <a:p>
          <a:endParaRPr lang="en-US"/>
        </a:p>
      </dgm:t>
    </dgm:pt>
    <dgm:pt modelId="{E7668706-1CCA-4C32-951E-2FA893291989}">
      <dgm:prSet/>
      <dgm:spPr/>
      <dgm:t>
        <a:bodyPr/>
        <a:lstStyle/>
        <a:p>
          <a:r>
            <a:rPr lang="en-US"/>
            <a:t>Criteria for assessing basin suitability:</a:t>
          </a:r>
        </a:p>
      </dgm:t>
    </dgm:pt>
    <dgm:pt modelId="{83C41B3B-4EC8-41BA-B8EB-B41574B81620}" type="parTrans" cxnId="{8F3ADB61-BC67-4C83-9A43-424113234374}">
      <dgm:prSet/>
      <dgm:spPr/>
      <dgm:t>
        <a:bodyPr/>
        <a:lstStyle/>
        <a:p>
          <a:endParaRPr lang="en-US"/>
        </a:p>
      </dgm:t>
    </dgm:pt>
    <dgm:pt modelId="{F4B98D5F-3B2C-4DFC-8B9F-AA3492DDB425}" type="sibTrans" cxnId="{8F3ADB61-BC67-4C83-9A43-424113234374}">
      <dgm:prSet/>
      <dgm:spPr/>
      <dgm:t>
        <a:bodyPr/>
        <a:lstStyle/>
        <a:p>
          <a:endParaRPr lang="en-US"/>
        </a:p>
      </dgm:t>
    </dgm:pt>
    <dgm:pt modelId="{B45041BE-603F-4FE2-96B1-9AD2F4592281}">
      <dgm:prSet/>
      <dgm:spPr/>
      <dgm:t>
        <a:bodyPr/>
        <a:lstStyle/>
        <a:p>
          <a:r>
            <a:rPr lang="en-US"/>
            <a:t>Basin characteristics </a:t>
          </a:r>
          <a:r>
            <a:rPr lang="en-US">
              <a:sym typeface="Wingdings" panose="05000000000000000000" pitchFamily="2" charset="2"/>
            </a:rPr>
            <a:t></a:t>
          </a:r>
          <a:r>
            <a:rPr lang="en-US"/>
            <a:t> tectonic activity, sediment type, geothermal and hydrodynamic regimes</a:t>
          </a:r>
        </a:p>
      </dgm:t>
    </dgm:pt>
    <dgm:pt modelId="{02A6CEB0-7B41-412C-B019-9D75A9C28DC6}" type="parTrans" cxnId="{9F10522F-5DCB-4744-8EF5-3074CA87CF4B}">
      <dgm:prSet/>
      <dgm:spPr/>
      <dgm:t>
        <a:bodyPr/>
        <a:lstStyle/>
        <a:p>
          <a:endParaRPr lang="en-US"/>
        </a:p>
      </dgm:t>
    </dgm:pt>
    <dgm:pt modelId="{29085E1D-7D11-4874-A818-B6D38BB2C77B}" type="sibTrans" cxnId="{9F10522F-5DCB-4744-8EF5-3074CA87CF4B}">
      <dgm:prSet/>
      <dgm:spPr/>
      <dgm:t>
        <a:bodyPr/>
        <a:lstStyle/>
        <a:p>
          <a:endParaRPr lang="en-US"/>
        </a:p>
      </dgm:t>
    </dgm:pt>
    <dgm:pt modelId="{5F08D1DB-FA5F-45BB-97E5-D8BDDCBFC580}">
      <dgm:prSet/>
      <dgm:spPr/>
      <dgm:t>
        <a:bodyPr/>
        <a:lstStyle/>
        <a:p>
          <a:r>
            <a:rPr lang="en-US"/>
            <a:t>Basin resources </a:t>
          </a:r>
          <a:r>
            <a:rPr lang="en-US">
              <a:sym typeface="Wingdings" panose="05000000000000000000" pitchFamily="2" charset="2"/>
            </a:rPr>
            <a:t></a:t>
          </a:r>
          <a:r>
            <a:rPr lang="en-US"/>
            <a:t> hydrocarbons, coal, salt</a:t>
          </a:r>
        </a:p>
      </dgm:t>
    </dgm:pt>
    <dgm:pt modelId="{98E05C45-CC78-4746-BB92-ECD47C52449D}" type="parTrans" cxnId="{362BCF49-E2C1-4723-96A9-17A86DA308D2}">
      <dgm:prSet/>
      <dgm:spPr/>
      <dgm:t>
        <a:bodyPr/>
        <a:lstStyle/>
        <a:p>
          <a:endParaRPr lang="en-US"/>
        </a:p>
      </dgm:t>
    </dgm:pt>
    <dgm:pt modelId="{337AB5EB-C634-49DB-A649-86E2E88DCF5D}" type="sibTrans" cxnId="{362BCF49-E2C1-4723-96A9-17A86DA308D2}">
      <dgm:prSet/>
      <dgm:spPr/>
      <dgm:t>
        <a:bodyPr/>
        <a:lstStyle/>
        <a:p>
          <a:endParaRPr lang="en-US"/>
        </a:p>
      </dgm:t>
    </dgm:pt>
    <dgm:pt modelId="{3141741C-1A27-448A-9213-F631DE3C443D}">
      <dgm:prSet/>
      <dgm:spPr/>
      <dgm:t>
        <a:bodyPr/>
        <a:lstStyle/>
        <a:p>
          <a:r>
            <a:rPr lang="en-US"/>
            <a:t>Industry maturity and infrastructure</a:t>
          </a:r>
        </a:p>
      </dgm:t>
    </dgm:pt>
    <dgm:pt modelId="{077F45EB-907A-4510-9169-4AB6C92CA52E}" type="parTrans" cxnId="{D5D7B501-9241-4EDA-9747-8296E9F9E967}">
      <dgm:prSet/>
      <dgm:spPr/>
      <dgm:t>
        <a:bodyPr/>
        <a:lstStyle/>
        <a:p>
          <a:endParaRPr lang="en-US"/>
        </a:p>
      </dgm:t>
    </dgm:pt>
    <dgm:pt modelId="{F7D6DE24-549D-4C7E-B0F4-BA4B4407E34F}" type="sibTrans" cxnId="{D5D7B501-9241-4EDA-9747-8296E9F9E967}">
      <dgm:prSet/>
      <dgm:spPr/>
      <dgm:t>
        <a:bodyPr/>
        <a:lstStyle/>
        <a:p>
          <a:endParaRPr lang="en-US"/>
        </a:p>
      </dgm:t>
    </dgm:pt>
    <dgm:pt modelId="{0DEABFFF-888C-4D6E-8D7C-A2D8CB776F2C}">
      <dgm:prSet/>
      <dgm:spPr/>
      <dgm:t>
        <a:bodyPr/>
        <a:lstStyle/>
        <a:p>
          <a:r>
            <a:rPr lang="en-US"/>
            <a:t>Societal issues </a:t>
          </a:r>
          <a:r>
            <a:rPr lang="en-US">
              <a:sym typeface="Wingdings" panose="05000000000000000000" pitchFamily="2" charset="2"/>
            </a:rPr>
            <a:t></a:t>
          </a:r>
          <a:r>
            <a:rPr lang="en-US"/>
            <a:t> level of development, economy, environmental concerns, public education and attitudes</a:t>
          </a:r>
        </a:p>
      </dgm:t>
    </dgm:pt>
    <dgm:pt modelId="{2A5CCC4A-F88D-426D-B926-5F34769267E6}" type="parTrans" cxnId="{870E164D-F28B-4728-953C-918CCCC69EF3}">
      <dgm:prSet/>
      <dgm:spPr/>
      <dgm:t>
        <a:bodyPr/>
        <a:lstStyle/>
        <a:p>
          <a:endParaRPr lang="en-US"/>
        </a:p>
      </dgm:t>
    </dgm:pt>
    <dgm:pt modelId="{E556B7C6-870F-4337-B8F0-B04490A89157}" type="sibTrans" cxnId="{870E164D-F28B-4728-953C-918CCCC69EF3}">
      <dgm:prSet/>
      <dgm:spPr/>
      <dgm:t>
        <a:bodyPr/>
        <a:lstStyle/>
        <a:p>
          <a:endParaRPr lang="en-US"/>
        </a:p>
      </dgm:t>
    </dgm:pt>
    <dgm:pt modelId="{2A3CBFD3-4484-48F7-BFB7-9792250777DC}" type="pres">
      <dgm:prSet presAssocID="{37447F17-B1FD-453E-84A8-D7B2E0F51647}" presName="linear" presStyleCnt="0">
        <dgm:presLayoutVars>
          <dgm:animLvl val="lvl"/>
          <dgm:resizeHandles val="exact"/>
        </dgm:presLayoutVars>
      </dgm:prSet>
      <dgm:spPr/>
      <dgm:t>
        <a:bodyPr/>
        <a:lstStyle/>
        <a:p>
          <a:endParaRPr lang="en-US"/>
        </a:p>
      </dgm:t>
    </dgm:pt>
    <dgm:pt modelId="{B58ADA35-5A93-4267-A51D-527EF0E17B8F}" type="pres">
      <dgm:prSet presAssocID="{AD355B5C-B356-4808-9335-479AA63F554B}" presName="parentText" presStyleLbl="node1" presStyleIdx="0" presStyleCnt="2">
        <dgm:presLayoutVars>
          <dgm:chMax val="0"/>
          <dgm:bulletEnabled val="1"/>
        </dgm:presLayoutVars>
      </dgm:prSet>
      <dgm:spPr/>
      <dgm:t>
        <a:bodyPr/>
        <a:lstStyle/>
        <a:p>
          <a:endParaRPr lang="en-US"/>
        </a:p>
      </dgm:t>
    </dgm:pt>
    <dgm:pt modelId="{EE5566E4-BCDD-4479-8FDF-9E5D105F256E}" type="pres">
      <dgm:prSet presAssocID="{AD355B5C-B356-4808-9335-479AA63F554B}" presName="childText" presStyleLbl="revTx" presStyleIdx="0" presStyleCnt="2">
        <dgm:presLayoutVars>
          <dgm:bulletEnabled val="1"/>
        </dgm:presLayoutVars>
      </dgm:prSet>
      <dgm:spPr/>
      <dgm:t>
        <a:bodyPr/>
        <a:lstStyle/>
        <a:p>
          <a:endParaRPr lang="en-US"/>
        </a:p>
      </dgm:t>
    </dgm:pt>
    <dgm:pt modelId="{6CFE7735-94F9-4A35-ADE4-E25DF93E7F48}" type="pres">
      <dgm:prSet presAssocID="{E7668706-1CCA-4C32-951E-2FA893291989}" presName="parentText" presStyleLbl="node1" presStyleIdx="1" presStyleCnt="2">
        <dgm:presLayoutVars>
          <dgm:chMax val="0"/>
          <dgm:bulletEnabled val="1"/>
        </dgm:presLayoutVars>
      </dgm:prSet>
      <dgm:spPr/>
      <dgm:t>
        <a:bodyPr/>
        <a:lstStyle/>
        <a:p>
          <a:endParaRPr lang="en-US"/>
        </a:p>
      </dgm:t>
    </dgm:pt>
    <dgm:pt modelId="{A64BD1BD-6D3A-437E-9BB8-503C96F06F75}" type="pres">
      <dgm:prSet presAssocID="{E7668706-1CCA-4C32-951E-2FA893291989}" presName="childText" presStyleLbl="revTx" presStyleIdx="1" presStyleCnt="2">
        <dgm:presLayoutVars>
          <dgm:bulletEnabled val="1"/>
        </dgm:presLayoutVars>
      </dgm:prSet>
      <dgm:spPr/>
      <dgm:t>
        <a:bodyPr/>
        <a:lstStyle/>
        <a:p>
          <a:endParaRPr lang="en-US"/>
        </a:p>
      </dgm:t>
    </dgm:pt>
  </dgm:ptLst>
  <dgm:cxnLst>
    <dgm:cxn modelId="{362BCF49-E2C1-4723-96A9-17A86DA308D2}" srcId="{E7668706-1CCA-4C32-951E-2FA893291989}" destId="{5F08D1DB-FA5F-45BB-97E5-D8BDDCBFC580}" srcOrd="1" destOrd="0" parTransId="{98E05C45-CC78-4746-BB92-ECD47C52449D}" sibTransId="{337AB5EB-C634-49DB-A649-86E2E88DCF5D}"/>
    <dgm:cxn modelId="{9F10522F-5DCB-4744-8EF5-3074CA87CF4B}" srcId="{E7668706-1CCA-4C32-951E-2FA893291989}" destId="{B45041BE-603F-4FE2-96B1-9AD2F4592281}" srcOrd="0" destOrd="0" parTransId="{02A6CEB0-7B41-412C-B019-9D75A9C28DC6}" sibTransId="{29085E1D-7D11-4874-A818-B6D38BB2C77B}"/>
    <dgm:cxn modelId="{2E4DBF17-B6ED-4937-B302-7554EAA0E51E}" type="presOf" srcId="{4DC5DEA2-24B7-439A-B406-D88A9D8BAD83}" destId="{EE5566E4-BCDD-4479-8FDF-9E5D105F256E}" srcOrd="0" destOrd="0" presId="urn:microsoft.com/office/officeart/2005/8/layout/vList2"/>
    <dgm:cxn modelId="{A8D57F45-6304-489A-AE8B-ABDFBD90B72E}" type="presOf" srcId="{1F2BF83B-0559-4655-8818-205406D46464}" destId="{EE5566E4-BCDD-4479-8FDF-9E5D105F256E}" srcOrd="0" destOrd="2" presId="urn:microsoft.com/office/officeart/2005/8/layout/vList2"/>
    <dgm:cxn modelId="{ED19FA20-3C95-4BF3-9110-72A45C6BD6D0}" type="presOf" srcId="{E7668706-1CCA-4C32-951E-2FA893291989}" destId="{6CFE7735-94F9-4A35-ADE4-E25DF93E7F48}" srcOrd="0" destOrd="0" presId="urn:microsoft.com/office/officeart/2005/8/layout/vList2"/>
    <dgm:cxn modelId="{4188B387-6817-44C0-91BF-4FEBD6EF5D2F}" srcId="{AD355B5C-B356-4808-9335-479AA63F554B}" destId="{1F2BF83B-0559-4655-8818-205406D46464}" srcOrd="2" destOrd="0" parTransId="{51DFA541-B356-4EB1-A2C2-74963279C411}" sibTransId="{524DEE79-2CAD-4F0E-9B4D-D74E33927D85}"/>
    <dgm:cxn modelId="{B39A685F-B3FC-4AA3-AD02-2006822233AA}" type="presOf" srcId="{2574CC19-A6CE-4DC6-BD86-33A906786E92}" destId="{EE5566E4-BCDD-4479-8FDF-9E5D105F256E}" srcOrd="0" destOrd="1" presId="urn:microsoft.com/office/officeart/2005/8/layout/vList2"/>
    <dgm:cxn modelId="{4B4D5D9B-DB2C-4173-9DC5-A58EB4229FE5}" type="presOf" srcId="{0DEABFFF-888C-4D6E-8D7C-A2D8CB776F2C}" destId="{A64BD1BD-6D3A-437E-9BB8-503C96F06F75}" srcOrd="0" destOrd="3" presId="urn:microsoft.com/office/officeart/2005/8/layout/vList2"/>
    <dgm:cxn modelId="{2A8690F2-D3B6-4B06-9609-B6640D83F54D}" type="presOf" srcId="{AD355B5C-B356-4808-9335-479AA63F554B}" destId="{B58ADA35-5A93-4267-A51D-527EF0E17B8F}" srcOrd="0" destOrd="0" presId="urn:microsoft.com/office/officeart/2005/8/layout/vList2"/>
    <dgm:cxn modelId="{10FB51AD-53E8-49E2-A42E-F41335F0A6A2}" type="presOf" srcId="{B45041BE-603F-4FE2-96B1-9AD2F4592281}" destId="{A64BD1BD-6D3A-437E-9BB8-503C96F06F75}" srcOrd="0" destOrd="0" presId="urn:microsoft.com/office/officeart/2005/8/layout/vList2"/>
    <dgm:cxn modelId="{8660FD92-9077-46F4-8D4D-64C26E38AE2C}" srcId="{AD355B5C-B356-4808-9335-479AA63F554B}" destId="{2574CC19-A6CE-4DC6-BD86-33A906786E92}" srcOrd="1" destOrd="0" parTransId="{5F0AF82D-A6C8-43C6-A782-DFD9D4000E23}" sibTransId="{57E3BDA1-36E1-4CF2-A9A7-C17CD47B29FB}"/>
    <dgm:cxn modelId="{93180731-FD43-4C0E-897A-F2EB3B63EA21}" type="presOf" srcId="{5F08D1DB-FA5F-45BB-97E5-D8BDDCBFC580}" destId="{A64BD1BD-6D3A-437E-9BB8-503C96F06F75}" srcOrd="0" destOrd="1" presId="urn:microsoft.com/office/officeart/2005/8/layout/vList2"/>
    <dgm:cxn modelId="{011F5E3E-DEEE-4628-858F-87E2EF74A340}" srcId="{37447F17-B1FD-453E-84A8-D7B2E0F51647}" destId="{AD355B5C-B356-4808-9335-479AA63F554B}" srcOrd="0" destOrd="0" parTransId="{086AA1EA-4953-471A-BC24-8C3DBD356059}" sibTransId="{692912F3-8CAB-469C-A0CA-9E075AEC9D84}"/>
    <dgm:cxn modelId="{258D88FC-80C1-48DB-ADC4-9DE1372CCADC}" type="presOf" srcId="{3141741C-1A27-448A-9213-F631DE3C443D}" destId="{A64BD1BD-6D3A-437E-9BB8-503C96F06F75}" srcOrd="0" destOrd="2" presId="urn:microsoft.com/office/officeart/2005/8/layout/vList2"/>
    <dgm:cxn modelId="{438F705D-EB91-4377-B786-DC18E1149096}" srcId="{AD355B5C-B356-4808-9335-479AA63F554B}" destId="{4DC5DEA2-24B7-439A-B406-D88A9D8BAD83}" srcOrd="0" destOrd="0" parTransId="{5F6A7A57-1E03-45BE-B62F-924953B9CB38}" sibTransId="{882A5F96-B310-4340-80E1-668CD9DBD3E5}"/>
    <dgm:cxn modelId="{0AA6BF31-81DC-4B03-BDDD-DF49521E9EAC}" type="presOf" srcId="{37447F17-B1FD-453E-84A8-D7B2E0F51647}" destId="{2A3CBFD3-4484-48F7-BFB7-9792250777DC}" srcOrd="0" destOrd="0" presId="urn:microsoft.com/office/officeart/2005/8/layout/vList2"/>
    <dgm:cxn modelId="{8F3ADB61-BC67-4C83-9A43-424113234374}" srcId="{37447F17-B1FD-453E-84A8-D7B2E0F51647}" destId="{E7668706-1CCA-4C32-951E-2FA893291989}" srcOrd="1" destOrd="0" parTransId="{83C41B3B-4EC8-41BA-B8EB-B41574B81620}" sibTransId="{F4B98D5F-3B2C-4DFC-8B9F-AA3492DDB425}"/>
    <dgm:cxn modelId="{870E164D-F28B-4728-953C-918CCCC69EF3}" srcId="{E7668706-1CCA-4C32-951E-2FA893291989}" destId="{0DEABFFF-888C-4D6E-8D7C-A2D8CB776F2C}" srcOrd="3" destOrd="0" parTransId="{2A5CCC4A-F88D-426D-B926-5F34769267E6}" sibTransId="{E556B7C6-870F-4337-B8F0-B04490A89157}"/>
    <dgm:cxn modelId="{D5D7B501-9241-4EDA-9747-8296E9F9E967}" srcId="{E7668706-1CCA-4C32-951E-2FA893291989}" destId="{3141741C-1A27-448A-9213-F631DE3C443D}" srcOrd="2" destOrd="0" parTransId="{077F45EB-907A-4510-9169-4AB6C92CA52E}" sibTransId="{F7D6DE24-549D-4C7E-B0F4-BA4B4407E34F}"/>
    <dgm:cxn modelId="{F67300AC-49E4-49BF-9264-925AE8DA89D3}" type="presParOf" srcId="{2A3CBFD3-4484-48F7-BFB7-9792250777DC}" destId="{B58ADA35-5A93-4267-A51D-527EF0E17B8F}" srcOrd="0" destOrd="0" presId="urn:microsoft.com/office/officeart/2005/8/layout/vList2"/>
    <dgm:cxn modelId="{6D85C8E3-21D6-4B53-8178-38D80EFE5BAD}" type="presParOf" srcId="{2A3CBFD3-4484-48F7-BFB7-9792250777DC}" destId="{EE5566E4-BCDD-4479-8FDF-9E5D105F256E}" srcOrd="1" destOrd="0" presId="urn:microsoft.com/office/officeart/2005/8/layout/vList2"/>
    <dgm:cxn modelId="{F91EC71F-C985-4E41-B4FD-A66C2E0B081A}" type="presParOf" srcId="{2A3CBFD3-4484-48F7-BFB7-9792250777DC}" destId="{6CFE7735-94F9-4A35-ADE4-E25DF93E7F48}" srcOrd="2" destOrd="0" presId="urn:microsoft.com/office/officeart/2005/8/layout/vList2"/>
    <dgm:cxn modelId="{E9B1A75E-B133-480D-84B9-FE66C9D68C61}" type="presParOf" srcId="{2A3CBFD3-4484-48F7-BFB7-9792250777DC}" destId="{A64BD1BD-6D3A-437E-9BB8-503C96F06F7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A29975-591E-4027-A702-9636EB697E6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3841993-0245-4631-8146-1B22F0C232AB}">
      <dgm:prSet/>
      <dgm:spPr/>
      <dgm:t>
        <a:bodyPr/>
        <a:lstStyle/>
        <a:p>
          <a:r>
            <a:rPr lang="en-US" dirty="0"/>
            <a:t>Fluid flow (migration) in response to pressure gradients created by the injection process</a:t>
          </a:r>
        </a:p>
      </dgm:t>
    </dgm:pt>
    <dgm:pt modelId="{5791A907-9ED5-40EC-865C-D9CAEF276FF5}" type="parTrans" cxnId="{4C2A9C30-2247-468F-B0FD-5E8EA3E6FE77}">
      <dgm:prSet/>
      <dgm:spPr/>
      <dgm:t>
        <a:bodyPr/>
        <a:lstStyle/>
        <a:p>
          <a:endParaRPr lang="en-US"/>
        </a:p>
      </dgm:t>
    </dgm:pt>
    <dgm:pt modelId="{FF92D277-B260-487F-A2B6-16A4D373A7A0}" type="sibTrans" cxnId="{4C2A9C30-2247-468F-B0FD-5E8EA3E6FE77}">
      <dgm:prSet/>
      <dgm:spPr/>
      <dgm:t>
        <a:bodyPr/>
        <a:lstStyle/>
        <a:p>
          <a:endParaRPr lang="en-US"/>
        </a:p>
      </dgm:t>
    </dgm:pt>
    <dgm:pt modelId="{970ECFA5-2EAE-4916-B288-B994A5458987}">
      <dgm:prSet/>
      <dgm:spPr/>
      <dgm:t>
        <a:bodyPr/>
        <a:lstStyle/>
        <a:p>
          <a:r>
            <a:rPr lang="en-US" dirty="0"/>
            <a:t>Fluid flow in response to natural hydraulic gradients</a:t>
          </a:r>
        </a:p>
      </dgm:t>
    </dgm:pt>
    <dgm:pt modelId="{A0BD4166-1672-4FC6-A789-7CD8C0E28937}" type="parTrans" cxnId="{493C2421-444F-4463-B8A3-169179EB096E}">
      <dgm:prSet/>
      <dgm:spPr/>
      <dgm:t>
        <a:bodyPr/>
        <a:lstStyle/>
        <a:p>
          <a:endParaRPr lang="en-US"/>
        </a:p>
      </dgm:t>
    </dgm:pt>
    <dgm:pt modelId="{A910AE0A-CDF3-46C2-95C4-42206388A213}" type="sibTrans" cxnId="{493C2421-444F-4463-B8A3-169179EB096E}">
      <dgm:prSet/>
      <dgm:spPr/>
      <dgm:t>
        <a:bodyPr/>
        <a:lstStyle/>
        <a:p>
          <a:endParaRPr lang="en-US"/>
        </a:p>
      </dgm:t>
    </dgm:pt>
    <dgm:pt modelId="{740AB8CC-4F37-4009-955B-04C51DE81569}">
      <dgm:prSet/>
      <dgm:spPr/>
      <dgm:t>
        <a:bodyPr/>
        <a:lstStyle/>
        <a:p>
          <a:r>
            <a:rPr lang="en-US" dirty="0"/>
            <a:t>Buoyancy caused by the density differences between CO and the formation fluids</a:t>
          </a:r>
        </a:p>
      </dgm:t>
    </dgm:pt>
    <dgm:pt modelId="{C8EDC939-1CF9-41F6-BCAD-DBAA9FEB605E}" type="parTrans" cxnId="{85D6C372-BE03-49DA-BC38-2A16EADD3433}">
      <dgm:prSet/>
      <dgm:spPr/>
      <dgm:t>
        <a:bodyPr/>
        <a:lstStyle/>
        <a:p>
          <a:endParaRPr lang="en-US"/>
        </a:p>
      </dgm:t>
    </dgm:pt>
    <dgm:pt modelId="{BBA7D48D-A9E1-4ACE-B6C0-6236AE8BE317}" type="sibTrans" cxnId="{85D6C372-BE03-49DA-BC38-2A16EADD3433}">
      <dgm:prSet/>
      <dgm:spPr/>
      <dgm:t>
        <a:bodyPr/>
        <a:lstStyle/>
        <a:p>
          <a:endParaRPr lang="en-US"/>
        </a:p>
      </dgm:t>
    </dgm:pt>
    <dgm:pt modelId="{B4093564-373B-4AE1-A45D-E45D92571653}">
      <dgm:prSet/>
      <dgm:spPr/>
      <dgm:t>
        <a:bodyPr/>
        <a:lstStyle/>
        <a:p>
          <a:r>
            <a:rPr lang="en-US" dirty="0"/>
            <a:t>Diffusion</a:t>
          </a:r>
        </a:p>
      </dgm:t>
    </dgm:pt>
    <dgm:pt modelId="{50EE9B52-295F-422B-AEEA-DC81359DAE5F}" type="parTrans" cxnId="{F22421E8-EB3C-49D7-9A23-D7448A4FC12A}">
      <dgm:prSet/>
      <dgm:spPr/>
      <dgm:t>
        <a:bodyPr/>
        <a:lstStyle/>
        <a:p>
          <a:endParaRPr lang="en-US"/>
        </a:p>
      </dgm:t>
    </dgm:pt>
    <dgm:pt modelId="{408A6E56-2198-4BCC-B542-52C1533EB7A4}" type="sibTrans" cxnId="{F22421E8-EB3C-49D7-9A23-D7448A4FC12A}">
      <dgm:prSet/>
      <dgm:spPr/>
      <dgm:t>
        <a:bodyPr/>
        <a:lstStyle/>
        <a:p>
          <a:endParaRPr lang="en-US"/>
        </a:p>
      </dgm:t>
    </dgm:pt>
    <dgm:pt modelId="{85A6B928-A03D-4DF9-851B-12E42D80A07A}">
      <dgm:prSet/>
      <dgm:spPr/>
      <dgm:t>
        <a:bodyPr/>
        <a:lstStyle/>
        <a:p>
          <a:r>
            <a:rPr lang="en-US" dirty="0"/>
            <a:t>Dispersion and fingering caused by formation heterogeneities and mobility contrast between CO2 and formation fluid</a:t>
          </a:r>
        </a:p>
      </dgm:t>
    </dgm:pt>
    <dgm:pt modelId="{0FDBDA72-5212-4CED-A7D7-BEE9B27A5837}" type="parTrans" cxnId="{3B06E111-4F43-4B02-9294-44CF8CB47F6C}">
      <dgm:prSet/>
      <dgm:spPr/>
      <dgm:t>
        <a:bodyPr/>
        <a:lstStyle/>
        <a:p>
          <a:endParaRPr lang="en-US"/>
        </a:p>
      </dgm:t>
    </dgm:pt>
    <dgm:pt modelId="{B8BE7DC9-B3F6-471D-8DEA-04ACFF26484E}" type="sibTrans" cxnId="{3B06E111-4F43-4B02-9294-44CF8CB47F6C}">
      <dgm:prSet/>
      <dgm:spPr/>
      <dgm:t>
        <a:bodyPr/>
        <a:lstStyle/>
        <a:p>
          <a:endParaRPr lang="en-US"/>
        </a:p>
      </dgm:t>
    </dgm:pt>
    <dgm:pt modelId="{3104FDBF-29B9-4692-A3D2-2F65F9E810E3}">
      <dgm:prSet/>
      <dgm:spPr/>
      <dgm:t>
        <a:bodyPr/>
        <a:lstStyle/>
        <a:p>
          <a:r>
            <a:rPr lang="en-US" dirty="0"/>
            <a:t>Dissolution into the formation fluid</a:t>
          </a:r>
        </a:p>
      </dgm:t>
    </dgm:pt>
    <dgm:pt modelId="{62358F3B-6272-43D5-9DB9-D068BC090239}" type="parTrans" cxnId="{5F88EBF5-E7AE-4567-A068-89DD90EC0E97}">
      <dgm:prSet/>
      <dgm:spPr/>
      <dgm:t>
        <a:bodyPr/>
        <a:lstStyle/>
        <a:p>
          <a:endParaRPr lang="en-US"/>
        </a:p>
      </dgm:t>
    </dgm:pt>
    <dgm:pt modelId="{1CA7CC71-BDF2-481B-B89E-650AEC848E56}" type="sibTrans" cxnId="{5F88EBF5-E7AE-4567-A068-89DD90EC0E97}">
      <dgm:prSet/>
      <dgm:spPr/>
      <dgm:t>
        <a:bodyPr/>
        <a:lstStyle/>
        <a:p>
          <a:endParaRPr lang="en-US"/>
        </a:p>
      </dgm:t>
    </dgm:pt>
    <dgm:pt modelId="{43AE34E5-B1EF-46B6-86C5-2754568B36F5}">
      <dgm:prSet/>
      <dgm:spPr/>
      <dgm:t>
        <a:bodyPr/>
        <a:lstStyle/>
        <a:p>
          <a:r>
            <a:rPr lang="en-US" dirty="0"/>
            <a:t>Mineralization</a:t>
          </a:r>
        </a:p>
      </dgm:t>
    </dgm:pt>
    <dgm:pt modelId="{E1100769-46C8-459E-9178-7E8FC67418B1}" type="parTrans" cxnId="{B2A4D7D8-E9D9-4694-84FC-2E4B1CDCC47D}">
      <dgm:prSet/>
      <dgm:spPr/>
      <dgm:t>
        <a:bodyPr/>
        <a:lstStyle/>
        <a:p>
          <a:endParaRPr lang="en-US"/>
        </a:p>
      </dgm:t>
    </dgm:pt>
    <dgm:pt modelId="{5AC80FB2-9EE6-4AE2-9C7D-4ACA767B268C}" type="sibTrans" cxnId="{B2A4D7D8-E9D9-4694-84FC-2E4B1CDCC47D}">
      <dgm:prSet/>
      <dgm:spPr/>
      <dgm:t>
        <a:bodyPr/>
        <a:lstStyle/>
        <a:p>
          <a:endParaRPr lang="en-US"/>
        </a:p>
      </dgm:t>
    </dgm:pt>
    <dgm:pt modelId="{3FD15E7C-3277-4B1A-BDFA-5D6B4285AEA8}">
      <dgm:prSet/>
      <dgm:spPr/>
      <dgm:t>
        <a:bodyPr/>
        <a:lstStyle/>
        <a:p>
          <a:r>
            <a:rPr lang="en-US" dirty="0"/>
            <a:t>Pore space (relative permeability) trapping</a:t>
          </a:r>
        </a:p>
      </dgm:t>
    </dgm:pt>
    <dgm:pt modelId="{0F528150-09FE-4AE1-8B1A-83F422A2258C}" type="parTrans" cxnId="{66F02989-FDFD-41AF-AAB8-0B0ECA4402C9}">
      <dgm:prSet/>
      <dgm:spPr/>
      <dgm:t>
        <a:bodyPr/>
        <a:lstStyle/>
        <a:p>
          <a:endParaRPr lang="en-US"/>
        </a:p>
      </dgm:t>
    </dgm:pt>
    <dgm:pt modelId="{237812BA-8FE8-4A3C-8E51-4EEAEA207B43}" type="sibTrans" cxnId="{66F02989-FDFD-41AF-AAB8-0B0ECA4402C9}">
      <dgm:prSet/>
      <dgm:spPr/>
      <dgm:t>
        <a:bodyPr/>
        <a:lstStyle/>
        <a:p>
          <a:endParaRPr lang="en-US"/>
        </a:p>
      </dgm:t>
    </dgm:pt>
    <dgm:pt modelId="{55A1B209-9CAF-4806-A429-F56C3489B551}">
      <dgm:prSet/>
      <dgm:spPr/>
      <dgm:t>
        <a:bodyPr/>
        <a:lstStyle/>
        <a:p>
          <a:r>
            <a:rPr lang="en-US" dirty="0"/>
            <a:t>Adsorption of CO onto organic material</a:t>
          </a:r>
        </a:p>
      </dgm:t>
    </dgm:pt>
    <dgm:pt modelId="{CF2214C3-FE11-4C98-8CBD-D0475747879D}" type="parTrans" cxnId="{914C010A-D035-4DBD-A456-9DF950118A9F}">
      <dgm:prSet/>
      <dgm:spPr/>
      <dgm:t>
        <a:bodyPr/>
        <a:lstStyle/>
        <a:p>
          <a:endParaRPr lang="en-US"/>
        </a:p>
      </dgm:t>
    </dgm:pt>
    <dgm:pt modelId="{55378B42-AAF8-470A-89FF-A582B772C6EF}" type="sibTrans" cxnId="{914C010A-D035-4DBD-A456-9DF950118A9F}">
      <dgm:prSet/>
      <dgm:spPr/>
      <dgm:t>
        <a:bodyPr/>
        <a:lstStyle/>
        <a:p>
          <a:endParaRPr lang="en-US"/>
        </a:p>
      </dgm:t>
    </dgm:pt>
    <dgm:pt modelId="{B72D301C-0910-4D90-93AE-A4DE02D1CF40}" type="pres">
      <dgm:prSet presAssocID="{5EA29975-591E-4027-A702-9636EB697E6D}" presName="linear" presStyleCnt="0">
        <dgm:presLayoutVars>
          <dgm:animLvl val="lvl"/>
          <dgm:resizeHandles val="exact"/>
        </dgm:presLayoutVars>
      </dgm:prSet>
      <dgm:spPr/>
      <dgm:t>
        <a:bodyPr/>
        <a:lstStyle/>
        <a:p>
          <a:endParaRPr lang="en-US"/>
        </a:p>
      </dgm:t>
    </dgm:pt>
    <dgm:pt modelId="{D2B4E856-E982-475D-944D-BCDE9F21DEC5}" type="pres">
      <dgm:prSet presAssocID="{E3841993-0245-4631-8146-1B22F0C232AB}" presName="parentText" presStyleLbl="node1" presStyleIdx="0" presStyleCnt="9">
        <dgm:presLayoutVars>
          <dgm:chMax val="0"/>
          <dgm:bulletEnabled val="1"/>
        </dgm:presLayoutVars>
      </dgm:prSet>
      <dgm:spPr/>
      <dgm:t>
        <a:bodyPr/>
        <a:lstStyle/>
        <a:p>
          <a:endParaRPr lang="en-US"/>
        </a:p>
      </dgm:t>
    </dgm:pt>
    <dgm:pt modelId="{F0D93602-4456-4347-B566-5F12B5E497B5}" type="pres">
      <dgm:prSet presAssocID="{FF92D277-B260-487F-A2B6-16A4D373A7A0}" presName="spacer" presStyleCnt="0"/>
      <dgm:spPr/>
    </dgm:pt>
    <dgm:pt modelId="{E80654FB-4994-4DD0-878E-9155A9483125}" type="pres">
      <dgm:prSet presAssocID="{970ECFA5-2EAE-4916-B288-B994A5458987}" presName="parentText" presStyleLbl="node1" presStyleIdx="1" presStyleCnt="9">
        <dgm:presLayoutVars>
          <dgm:chMax val="0"/>
          <dgm:bulletEnabled val="1"/>
        </dgm:presLayoutVars>
      </dgm:prSet>
      <dgm:spPr/>
      <dgm:t>
        <a:bodyPr/>
        <a:lstStyle/>
        <a:p>
          <a:endParaRPr lang="en-US"/>
        </a:p>
      </dgm:t>
    </dgm:pt>
    <dgm:pt modelId="{02440802-5B40-43C6-9B3D-B22A4591BFF6}" type="pres">
      <dgm:prSet presAssocID="{A910AE0A-CDF3-46C2-95C4-42206388A213}" presName="spacer" presStyleCnt="0"/>
      <dgm:spPr/>
    </dgm:pt>
    <dgm:pt modelId="{08EB5C9B-D333-43AB-8207-8846A14E34A9}" type="pres">
      <dgm:prSet presAssocID="{740AB8CC-4F37-4009-955B-04C51DE81569}" presName="parentText" presStyleLbl="node1" presStyleIdx="2" presStyleCnt="9">
        <dgm:presLayoutVars>
          <dgm:chMax val="0"/>
          <dgm:bulletEnabled val="1"/>
        </dgm:presLayoutVars>
      </dgm:prSet>
      <dgm:spPr/>
      <dgm:t>
        <a:bodyPr/>
        <a:lstStyle/>
        <a:p>
          <a:endParaRPr lang="en-US"/>
        </a:p>
      </dgm:t>
    </dgm:pt>
    <dgm:pt modelId="{99176A61-115E-4D59-AB1D-A5CFF9D39BF4}" type="pres">
      <dgm:prSet presAssocID="{BBA7D48D-A9E1-4ACE-B6C0-6236AE8BE317}" presName="spacer" presStyleCnt="0"/>
      <dgm:spPr/>
    </dgm:pt>
    <dgm:pt modelId="{D4A0F061-743A-4DAF-B955-451B9D009C9B}" type="pres">
      <dgm:prSet presAssocID="{B4093564-373B-4AE1-A45D-E45D92571653}" presName="parentText" presStyleLbl="node1" presStyleIdx="3" presStyleCnt="9">
        <dgm:presLayoutVars>
          <dgm:chMax val="0"/>
          <dgm:bulletEnabled val="1"/>
        </dgm:presLayoutVars>
      </dgm:prSet>
      <dgm:spPr/>
      <dgm:t>
        <a:bodyPr/>
        <a:lstStyle/>
        <a:p>
          <a:endParaRPr lang="en-US"/>
        </a:p>
      </dgm:t>
    </dgm:pt>
    <dgm:pt modelId="{4A82229B-2B27-47B1-8FAB-B062E6607C67}" type="pres">
      <dgm:prSet presAssocID="{408A6E56-2198-4BCC-B542-52C1533EB7A4}" presName="spacer" presStyleCnt="0"/>
      <dgm:spPr/>
    </dgm:pt>
    <dgm:pt modelId="{1ADC552F-D8A8-4D23-8BC8-5AC6D450356A}" type="pres">
      <dgm:prSet presAssocID="{85A6B928-A03D-4DF9-851B-12E42D80A07A}" presName="parentText" presStyleLbl="node1" presStyleIdx="4" presStyleCnt="9">
        <dgm:presLayoutVars>
          <dgm:chMax val="0"/>
          <dgm:bulletEnabled val="1"/>
        </dgm:presLayoutVars>
      </dgm:prSet>
      <dgm:spPr/>
      <dgm:t>
        <a:bodyPr/>
        <a:lstStyle/>
        <a:p>
          <a:endParaRPr lang="en-US"/>
        </a:p>
      </dgm:t>
    </dgm:pt>
    <dgm:pt modelId="{D76E5568-BB52-4F35-B2FC-810C19CAFDDE}" type="pres">
      <dgm:prSet presAssocID="{B8BE7DC9-B3F6-471D-8DEA-04ACFF26484E}" presName="spacer" presStyleCnt="0"/>
      <dgm:spPr/>
    </dgm:pt>
    <dgm:pt modelId="{20EFB794-9DAB-4D97-9086-40D432A9EC02}" type="pres">
      <dgm:prSet presAssocID="{3104FDBF-29B9-4692-A3D2-2F65F9E810E3}" presName="parentText" presStyleLbl="node1" presStyleIdx="5" presStyleCnt="9">
        <dgm:presLayoutVars>
          <dgm:chMax val="0"/>
          <dgm:bulletEnabled val="1"/>
        </dgm:presLayoutVars>
      </dgm:prSet>
      <dgm:spPr/>
      <dgm:t>
        <a:bodyPr/>
        <a:lstStyle/>
        <a:p>
          <a:endParaRPr lang="en-US"/>
        </a:p>
      </dgm:t>
    </dgm:pt>
    <dgm:pt modelId="{DF4E7881-84E6-4280-B1B6-1F7A57C4F864}" type="pres">
      <dgm:prSet presAssocID="{1CA7CC71-BDF2-481B-B89E-650AEC848E56}" presName="spacer" presStyleCnt="0"/>
      <dgm:spPr/>
    </dgm:pt>
    <dgm:pt modelId="{EAC08454-04FD-453B-A4E1-945DB53D4F5B}" type="pres">
      <dgm:prSet presAssocID="{43AE34E5-B1EF-46B6-86C5-2754568B36F5}" presName="parentText" presStyleLbl="node1" presStyleIdx="6" presStyleCnt="9">
        <dgm:presLayoutVars>
          <dgm:chMax val="0"/>
          <dgm:bulletEnabled val="1"/>
        </dgm:presLayoutVars>
      </dgm:prSet>
      <dgm:spPr/>
      <dgm:t>
        <a:bodyPr/>
        <a:lstStyle/>
        <a:p>
          <a:endParaRPr lang="en-US"/>
        </a:p>
      </dgm:t>
    </dgm:pt>
    <dgm:pt modelId="{B1C4FB52-F015-4882-B947-22A3A2034745}" type="pres">
      <dgm:prSet presAssocID="{5AC80FB2-9EE6-4AE2-9C7D-4ACA767B268C}" presName="spacer" presStyleCnt="0"/>
      <dgm:spPr/>
    </dgm:pt>
    <dgm:pt modelId="{E0D2A092-4950-478F-A530-EEDE2F6D5D6C}" type="pres">
      <dgm:prSet presAssocID="{3FD15E7C-3277-4B1A-BDFA-5D6B4285AEA8}" presName="parentText" presStyleLbl="node1" presStyleIdx="7" presStyleCnt="9">
        <dgm:presLayoutVars>
          <dgm:chMax val="0"/>
          <dgm:bulletEnabled val="1"/>
        </dgm:presLayoutVars>
      </dgm:prSet>
      <dgm:spPr/>
      <dgm:t>
        <a:bodyPr/>
        <a:lstStyle/>
        <a:p>
          <a:endParaRPr lang="en-US"/>
        </a:p>
      </dgm:t>
    </dgm:pt>
    <dgm:pt modelId="{3B40180C-518A-4DFF-9009-A50B7B74F514}" type="pres">
      <dgm:prSet presAssocID="{237812BA-8FE8-4A3C-8E51-4EEAEA207B43}" presName="spacer" presStyleCnt="0"/>
      <dgm:spPr/>
    </dgm:pt>
    <dgm:pt modelId="{7229D094-F13A-4158-8E0D-D9ED2F24DE08}" type="pres">
      <dgm:prSet presAssocID="{55A1B209-9CAF-4806-A429-F56C3489B551}" presName="parentText" presStyleLbl="node1" presStyleIdx="8" presStyleCnt="9">
        <dgm:presLayoutVars>
          <dgm:chMax val="0"/>
          <dgm:bulletEnabled val="1"/>
        </dgm:presLayoutVars>
      </dgm:prSet>
      <dgm:spPr/>
      <dgm:t>
        <a:bodyPr/>
        <a:lstStyle/>
        <a:p>
          <a:endParaRPr lang="en-US"/>
        </a:p>
      </dgm:t>
    </dgm:pt>
  </dgm:ptLst>
  <dgm:cxnLst>
    <dgm:cxn modelId="{4C2A9C30-2247-468F-B0FD-5E8EA3E6FE77}" srcId="{5EA29975-591E-4027-A702-9636EB697E6D}" destId="{E3841993-0245-4631-8146-1B22F0C232AB}" srcOrd="0" destOrd="0" parTransId="{5791A907-9ED5-40EC-865C-D9CAEF276FF5}" sibTransId="{FF92D277-B260-487F-A2B6-16A4D373A7A0}"/>
    <dgm:cxn modelId="{9C8225C0-7670-4E1A-B305-72A4E4ACBF8C}" type="presOf" srcId="{55A1B209-9CAF-4806-A429-F56C3489B551}" destId="{7229D094-F13A-4158-8E0D-D9ED2F24DE08}" srcOrd="0" destOrd="0" presId="urn:microsoft.com/office/officeart/2005/8/layout/vList2"/>
    <dgm:cxn modelId="{5F88EBF5-E7AE-4567-A068-89DD90EC0E97}" srcId="{5EA29975-591E-4027-A702-9636EB697E6D}" destId="{3104FDBF-29B9-4692-A3D2-2F65F9E810E3}" srcOrd="5" destOrd="0" parTransId="{62358F3B-6272-43D5-9DB9-D068BC090239}" sibTransId="{1CA7CC71-BDF2-481B-B89E-650AEC848E56}"/>
    <dgm:cxn modelId="{01142814-30C0-4654-900C-169AA8F097C9}" type="presOf" srcId="{43AE34E5-B1EF-46B6-86C5-2754568B36F5}" destId="{EAC08454-04FD-453B-A4E1-945DB53D4F5B}" srcOrd="0" destOrd="0" presId="urn:microsoft.com/office/officeart/2005/8/layout/vList2"/>
    <dgm:cxn modelId="{66F02989-FDFD-41AF-AAB8-0B0ECA4402C9}" srcId="{5EA29975-591E-4027-A702-9636EB697E6D}" destId="{3FD15E7C-3277-4B1A-BDFA-5D6B4285AEA8}" srcOrd="7" destOrd="0" parTransId="{0F528150-09FE-4AE1-8B1A-83F422A2258C}" sibTransId="{237812BA-8FE8-4A3C-8E51-4EEAEA207B43}"/>
    <dgm:cxn modelId="{1F64B430-72E0-44D8-B60A-CD0DDC61D751}" type="presOf" srcId="{740AB8CC-4F37-4009-955B-04C51DE81569}" destId="{08EB5C9B-D333-43AB-8207-8846A14E34A9}" srcOrd="0" destOrd="0" presId="urn:microsoft.com/office/officeart/2005/8/layout/vList2"/>
    <dgm:cxn modelId="{380E4F05-9EEF-4A2E-8275-A5A6EEE05F6E}" type="presOf" srcId="{B4093564-373B-4AE1-A45D-E45D92571653}" destId="{D4A0F061-743A-4DAF-B955-451B9D009C9B}" srcOrd="0" destOrd="0" presId="urn:microsoft.com/office/officeart/2005/8/layout/vList2"/>
    <dgm:cxn modelId="{85D6C372-BE03-49DA-BC38-2A16EADD3433}" srcId="{5EA29975-591E-4027-A702-9636EB697E6D}" destId="{740AB8CC-4F37-4009-955B-04C51DE81569}" srcOrd="2" destOrd="0" parTransId="{C8EDC939-1CF9-41F6-BCAD-DBAA9FEB605E}" sibTransId="{BBA7D48D-A9E1-4ACE-B6C0-6236AE8BE317}"/>
    <dgm:cxn modelId="{914C010A-D035-4DBD-A456-9DF950118A9F}" srcId="{5EA29975-591E-4027-A702-9636EB697E6D}" destId="{55A1B209-9CAF-4806-A429-F56C3489B551}" srcOrd="8" destOrd="0" parTransId="{CF2214C3-FE11-4C98-8CBD-D0475747879D}" sibTransId="{55378B42-AAF8-470A-89FF-A582B772C6EF}"/>
    <dgm:cxn modelId="{493C2421-444F-4463-B8A3-169179EB096E}" srcId="{5EA29975-591E-4027-A702-9636EB697E6D}" destId="{970ECFA5-2EAE-4916-B288-B994A5458987}" srcOrd="1" destOrd="0" parTransId="{A0BD4166-1672-4FC6-A789-7CD8C0E28937}" sibTransId="{A910AE0A-CDF3-46C2-95C4-42206388A213}"/>
    <dgm:cxn modelId="{ABD65BB9-4FF1-4827-B585-F82F2648FD16}" type="presOf" srcId="{3FD15E7C-3277-4B1A-BDFA-5D6B4285AEA8}" destId="{E0D2A092-4950-478F-A530-EEDE2F6D5D6C}" srcOrd="0" destOrd="0" presId="urn:microsoft.com/office/officeart/2005/8/layout/vList2"/>
    <dgm:cxn modelId="{F22421E8-EB3C-49D7-9A23-D7448A4FC12A}" srcId="{5EA29975-591E-4027-A702-9636EB697E6D}" destId="{B4093564-373B-4AE1-A45D-E45D92571653}" srcOrd="3" destOrd="0" parTransId="{50EE9B52-295F-422B-AEEA-DC81359DAE5F}" sibTransId="{408A6E56-2198-4BCC-B542-52C1533EB7A4}"/>
    <dgm:cxn modelId="{B2A4D7D8-E9D9-4694-84FC-2E4B1CDCC47D}" srcId="{5EA29975-591E-4027-A702-9636EB697E6D}" destId="{43AE34E5-B1EF-46B6-86C5-2754568B36F5}" srcOrd="6" destOrd="0" parTransId="{E1100769-46C8-459E-9178-7E8FC67418B1}" sibTransId="{5AC80FB2-9EE6-4AE2-9C7D-4ACA767B268C}"/>
    <dgm:cxn modelId="{83132D29-599E-4BD5-ADF1-316AC1A877C0}" type="presOf" srcId="{E3841993-0245-4631-8146-1B22F0C232AB}" destId="{D2B4E856-E982-475D-944D-BCDE9F21DEC5}" srcOrd="0" destOrd="0" presId="urn:microsoft.com/office/officeart/2005/8/layout/vList2"/>
    <dgm:cxn modelId="{D693DD3E-2431-4EAB-859F-644C13BBB6AF}" type="presOf" srcId="{5EA29975-591E-4027-A702-9636EB697E6D}" destId="{B72D301C-0910-4D90-93AE-A4DE02D1CF40}" srcOrd="0" destOrd="0" presId="urn:microsoft.com/office/officeart/2005/8/layout/vList2"/>
    <dgm:cxn modelId="{A472B068-CFC9-4406-8990-1E98DFA7C2D9}" type="presOf" srcId="{3104FDBF-29B9-4692-A3D2-2F65F9E810E3}" destId="{20EFB794-9DAB-4D97-9086-40D432A9EC02}" srcOrd="0" destOrd="0" presId="urn:microsoft.com/office/officeart/2005/8/layout/vList2"/>
    <dgm:cxn modelId="{9A77728E-91EF-4DAF-8F11-0648E75DA1E5}" type="presOf" srcId="{85A6B928-A03D-4DF9-851B-12E42D80A07A}" destId="{1ADC552F-D8A8-4D23-8BC8-5AC6D450356A}" srcOrd="0" destOrd="0" presId="urn:microsoft.com/office/officeart/2005/8/layout/vList2"/>
    <dgm:cxn modelId="{3B06E111-4F43-4B02-9294-44CF8CB47F6C}" srcId="{5EA29975-591E-4027-A702-9636EB697E6D}" destId="{85A6B928-A03D-4DF9-851B-12E42D80A07A}" srcOrd="4" destOrd="0" parTransId="{0FDBDA72-5212-4CED-A7D7-BEE9B27A5837}" sibTransId="{B8BE7DC9-B3F6-471D-8DEA-04ACFF26484E}"/>
    <dgm:cxn modelId="{1F54C69A-1067-46F6-8FAC-CFE8415A2606}" type="presOf" srcId="{970ECFA5-2EAE-4916-B288-B994A5458987}" destId="{E80654FB-4994-4DD0-878E-9155A9483125}" srcOrd="0" destOrd="0" presId="urn:microsoft.com/office/officeart/2005/8/layout/vList2"/>
    <dgm:cxn modelId="{8D662325-25F6-439A-B091-6A58D0B91C85}" type="presParOf" srcId="{B72D301C-0910-4D90-93AE-A4DE02D1CF40}" destId="{D2B4E856-E982-475D-944D-BCDE9F21DEC5}" srcOrd="0" destOrd="0" presId="urn:microsoft.com/office/officeart/2005/8/layout/vList2"/>
    <dgm:cxn modelId="{0ED8B4D0-3072-4F10-A815-EDA3E5243076}" type="presParOf" srcId="{B72D301C-0910-4D90-93AE-A4DE02D1CF40}" destId="{F0D93602-4456-4347-B566-5F12B5E497B5}" srcOrd="1" destOrd="0" presId="urn:microsoft.com/office/officeart/2005/8/layout/vList2"/>
    <dgm:cxn modelId="{38526E54-A543-42F7-BB8F-8B9A174B74BC}" type="presParOf" srcId="{B72D301C-0910-4D90-93AE-A4DE02D1CF40}" destId="{E80654FB-4994-4DD0-878E-9155A9483125}" srcOrd="2" destOrd="0" presId="urn:microsoft.com/office/officeart/2005/8/layout/vList2"/>
    <dgm:cxn modelId="{4B345C70-C69A-447F-A0F6-846EF61ED18A}" type="presParOf" srcId="{B72D301C-0910-4D90-93AE-A4DE02D1CF40}" destId="{02440802-5B40-43C6-9B3D-B22A4591BFF6}" srcOrd="3" destOrd="0" presId="urn:microsoft.com/office/officeart/2005/8/layout/vList2"/>
    <dgm:cxn modelId="{5B0B16ED-59BA-4FB4-A7CE-A86787C11021}" type="presParOf" srcId="{B72D301C-0910-4D90-93AE-A4DE02D1CF40}" destId="{08EB5C9B-D333-43AB-8207-8846A14E34A9}" srcOrd="4" destOrd="0" presId="urn:microsoft.com/office/officeart/2005/8/layout/vList2"/>
    <dgm:cxn modelId="{1C62D27D-75C8-4ACA-9C95-BEFD68E7B9A4}" type="presParOf" srcId="{B72D301C-0910-4D90-93AE-A4DE02D1CF40}" destId="{99176A61-115E-4D59-AB1D-A5CFF9D39BF4}" srcOrd="5" destOrd="0" presId="urn:microsoft.com/office/officeart/2005/8/layout/vList2"/>
    <dgm:cxn modelId="{409912D9-75FB-411C-93E7-31C0F20A045A}" type="presParOf" srcId="{B72D301C-0910-4D90-93AE-A4DE02D1CF40}" destId="{D4A0F061-743A-4DAF-B955-451B9D009C9B}" srcOrd="6" destOrd="0" presId="urn:microsoft.com/office/officeart/2005/8/layout/vList2"/>
    <dgm:cxn modelId="{4CA5E6BA-3F4A-4E81-9399-57341DF3997B}" type="presParOf" srcId="{B72D301C-0910-4D90-93AE-A4DE02D1CF40}" destId="{4A82229B-2B27-47B1-8FAB-B062E6607C67}" srcOrd="7" destOrd="0" presId="urn:microsoft.com/office/officeart/2005/8/layout/vList2"/>
    <dgm:cxn modelId="{FFE9D82B-1BDC-4E32-A522-11311196DB58}" type="presParOf" srcId="{B72D301C-0910-4D90-93AE-A4DE02D1CF40}" destId="{1ADC552F-D8A8-4D23-8BC8-5AC6D450356A}" srcOrd="8" destOrd="0" presId="urn:microsoft.com/office/officeart/2005/8/layout/vList2"/>
    <dgm:cxn modelId="{8D4DE3D5-8E53-48AC-867F-5D414A0D5616}" type="presParOf" srcId="{B72D301C-0910-4D90-93AE-A4DE02D1CF40}" destId="{D76E5568-BB52-4F35-B2FC-810C19CAFDDE}" srcOrd="9" destOrd="0" presId="urn:microsoft.com/office/officeart/2005/8/layout/vList2"/>
    <dgm:cxn modelId="{CD740403-73AA-4DA3-A2BA-862B70CEABD6}" type="presParOf" srcId="{B72D301C-0910-4D90-93AE-A4DE02D1CF40}" destId="{20EFB794-9DAB-4D97-9086-40D432A9EC02}" srcOrd="10" destOrd="0" presId="urn:microsoft.com/office/officeart/2005/8/layout/vList2"/>
    <dgm:cxn modelId="{E2869361-92DD-4F57-90B2-977CE1E11364}" type="presParOf" srcId="{B72D301C-0910-4D90-93AE-A4DE02D1CF40}" destId="{DF4E7881-84E6-4280-B1B6-1F7A57C4F864}" srcOrd="11" destOrd="0" presId="urn:microsoft.com/office/officeart/2005/8/layout/vList2"/>
    <dgm:cxn modelId="{4A376F9D-6D75-42E1-850E-6FA7B5506293}" type="presParOf" srcId="{B72D301C-0910-4D90-93AE-A4DE02D1CF40}" destId="{EAC08454-04FD-453B-A4E1-945DB53D4F5B}" srcOrd="12" destOrd="0" presId="urn:microsoft.com/office/officeart/2005/8/layout/vList2"/>
    <dgm:cxn modelId="{E2858DBD-0039-45AA-844D-950BECFC768D}" type="presParOf" srcId="{B72D301C-0910-4D90-93AE-A4DE02D1CF40}" destId="{B1C4FB52-F015-4882-B947-22A3A2034745}" srcOrd="13" destOrd="0" presId="urn:microsoft.com/office/officeart/2005/8/layout/vList2"/>
    <dgm:cxn modelId="{840970E0-A2C9-422E-9B12-EB6A082CC856}" type="presParOf" srcId="{B72D301C-0910-4D90-93AE-A4DE02D1CF40}" destId="{E0D2A092-4950-478F-A530-EEDE2F6D5D6C}" srcOrd="14" destOrd="0" presId="urn:microsoft.com/office/officeart/2005/8/layout/vList2"/>
    <dgm:cxn modelId="{9CAF04A0-02E0-4654-ADE9-FEC54D7ABEAC}" type="presParOf" srcId="{B72D301C-0910-4D90-93AE-A4DE02D1CF40}" destId="{3B40180C-518A-4DFF-9009-A50B7B74F514}" srcOrd="15" destOrd="0" presId="urn:microsoft.com/office/officeart/2005/8/layout/vList2"/>
    <dgm:cxn modelId="{6DEF394A-DF23-4409-817D-DBCAEFB251DA}" type="presParOf" srcId="{B72D301C-0910-4D90-93AE-A4DE02D1CF40}" destId="{7229D094-F13A-4158-8E0D-D9ED2F24DE08}"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C0A054-1BA0-42E3-8496-AEA997FD355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7B10F30-565B-41A4-BBAF-32B96432C4DF}">
      <dgm:prSet/>
      <dgm:spPr/>
      <dgm:t>
        <a:bodyPr/>
        <a:lstStyle/>
        <a:p>
          <a:r>
            <a:rPr lang="en-US"/>
            <a:t>Natural gas storage</a:t>
          </a:r>
        </a:p>
      </dgm:t>
    </dgm:pt>
    <dgm:pt modelId="{1D6F2236-A33A-4498-869E-4D309954999B}" type="parTrans" cxnId="{B271FB52-5214-4DA1-AF3C-6B7633D87C8C}">
      <dgm:prSet/>
      <dgm:spPr/>
      <dgm:t>
        <a:bodyPr/>
        <a:lstStyle/>
        <a:p>
          <a:endParaRPr lang="en-US"/>
        </a:p>
      </dgm:t>
    </dgm:pt>
    <dgm:pt modelId="{D9787DD1-2515-4D29-95CA-E4F313CEB49A}" type="sibTrans" cxnId="{B271FB52-5214-4DA1-AF3C-6B7633D87C8C}">
      <dgm:prSet/>
      <dgm:spPr/>
      <dgm:t>
        <a:bodyPr/>
        <a:lstStyle/>
        <a:p>
          <a:endParaRPr lang="en-US"/>
        </a:p>
      </dgm:t>
    </dgm:pt>
    <dgm:pt modelId="{CCA35298-C4AE-483E-B0B3-1584BF7E0145}">
      <dgm:prSet/>
      <dgm:spPr/>
      <dgm:t>
        <a:bodyPr/>
        <a:lstStyle/>
        <a:p>
          <a:r>
            <a:rPr lang="en-US"/>
            <a:t>Acid gas injection</a:t>
          </a:r>
        </a:p>
      </dgm:t>
    </dgm:pt>
    <dgm:pt modelId="{0B559245-45F9-410F-A20A-61D24B72A0D4}" type="parTrans" cxnId="{E6FBE8B2-B99D-4058-B6A6-0E8CAAE02EDA}">
      <dgm:prSet/>
      <dgm:spPr/>
      <dgm:t>
        <a:bodyPr/>
        <a:lstStyle/>
        <a:p>
          <a:endParaRPr lang="en-US"/>
        </a:p>
      </dgm:t>
    </dgm:pt>
    <dgm:pt modelId="{F4FA62B7-4066-449F-A078-2E5CA0353956}" type="sibTrans" cxnId="{E6FBE8B2-B99D-4058-B6A6-0E8CAAE02EDA}">
      <dgm:prSet/>
      <dgm:spPr/>
      <dgm:t>
        <a:bodyPr/>
        <a:lstStyle/>
        <a:p>
          <a:endParaRPr lang="en-US"/>
        </a:p>
      </dgm:t>
    </dgm:pt>
    <dgm:pt modelId="{6605D6A2-E640-47B9-B8B7-7410321A0F91}">
      <dgm:prSet/>
      <dgm:spPr/>
      <dgm:t>
        <a:bodyPr/>
        <a:lstStyle/>
        <a:p>
          <a:r>
            <a:rPr lang="en-US"/>
            <a:t>Liquid waste injection</a:t>
          </a:r>
        </a:p>
      </dgm:t>
    </dgm:pt>
    <dgm:pt modelId="{DA340863-A1F7-4F69-85D4-59E91C509626}" type="parTrans" cxnId="{C21FF79A-B59E-4A54-9C94-B4A3CF573AAC}">
      <dgm:prSet/>
      <dgm:spPr/>
      <dgm:t>
        <a:bodyPr/>
        <a:lstStyle/>
        <a:p>
          <a:endParaRPr lang="en-US"/>
        </a:p>
      </dgm:t>
    </dgm:pt>
    <dgm:pt modelId="{31F96278-229E-4C01-B874-A754A58DE764}" type="sibTrans" cxnId="{C21FF79A-B59E-4A54-9C94-B4A3CF573AAC}">
      <dgm:prSet/>
      <dgm:spPr/>
      <dgm:t>
        <a:bodyPr/>
        <a:lstStyle/>
        <a:p>
          <a:endParaRPr lang="en-US"/>
        </a:p>
      </dgm:t>
    </dgm:pt>
    <dgm:pt modelId="{732A9DA0-E9C7-416E-BD31-F303EE070A6A}" type="pres">
      <dgm:prSet presAssocID="{A3C0A054-1BA0-42E3-8496-AEA997FD3550}" presName="linear" presStyleCnt="0">
        <dgm:presLayoutVars>
          <dgm:animLvl val="lvl"/>
          <dgm:resizeHandles val="exact"/>
        </dgm:presLayoutVars>
      </dgm:prSet>
      <dgm:spPr/>
      <dgm:t>
        <a:bodyPr/>
        <a:lstStyle/>
        <a:p>
          <a:endParaRPr lang="en-US"/>
        </a:p>
      </dgm:t>
    </dgm:pt>
    <dgm:pt modelId="{9F165175-34A8-425B-A744-4B99642F2066}" type="pres">
      <dgm:prSet presAssocID="{97B10F30-565B-41A4-BBAF-32B96432C4DF}" presName="parentText" presStyleLbl="node1" presStyleIdx="0" presStyleCnt="3">
        <dgm:presLayoutVars>
          <dgm:chMax val="0"/>
          <dgm:bulletEnabled val="1"/>
        </dgm:presLayoutVars>
      </dgm:prSet>
      <dgm:spPr/>
      <dgm:t>
        <a:bodyPr/>
        <a:lstStyle/>
        <a:p>
          <a:endParaRPr lang="en-US"/>
        </a:p>
      </dgm:t>
    </dgm:pt>
    <dgm:pt modelId="{B757A9DC-A55B-448A-B832-C6CDAE66D417}" type="pres">
      <dgm:prSet presAssocID="{D9787DD1-2515-4D29-95CA-E4F313CEB49A}" presName="spacer" presStyleCnt="0"/>
      <dgm:spPr/>
    </dgm:pt>
    <dgm:pt modelId="{1CFA85AF-30C8-438B-BA17-9F66F302615F}" type="pres">
      <dgm:prSet presAssocID="{CCA35298-C4AE-483E-B0B3-1584BF7E0145}" presName="parentText" presStyleLbl="node1" presStyleIdx="1" presStyleCnt="3">
        <dgm:presLayoutVars>
          <dgm:chMax val="0"/>
          <dgm:bulletEnabled val="1"/>
        </dgm:presLayoutVars>
      </dgm:prSet>
      <dgm:spPr/>
      <dgm:t>
        <a:bodyPr/>
        <a:lstStyle/>
        <a:p>
          <a:endParaRPr lang="en-US"/>
        </a:p>
      </dgm:t>
    </dgm:pt>
    <dgm:pt modelId="{F61899D5-3F8E-4FF5-AC4E-3322F8FF055E}" type="pres">
      <dgm:prSet presAssocID="{F4FA62B7-4066-449F-A078-2E5CA0353956}" presName="spacer" presStyleCnt="0"/>
      <dgm:spPr/>
    </dgm:pt>
    <dgm:pt modelId="{78F68A01-56CA-4818-A69E-E95BD347F152}" type="pres">
      <dgm:prSet presAssocID="{6605D6A2-E640-47B9-B8B7-7410321A0F91}" presName="parentText" presStyleLbl="node1" presStyleIdx="2" presStyleCnt="3">
        <dgm:presLayoutVars>
          <dgm:chMax val="0"/>
          <dgm:bulletEnabled val="1"/>
        </dgm:presLayoutVars>
      </dgm:prSet>
      <dgm:spPr/>
      <dgm:t>
        <a:bodyPr/>
        <a:lstStyle/>
        <a:p>
          <a:endParaRPr lang="en-US"/>
        </a:p>
      </dgm:t>
    </dgm:pt>
  </dgm:ptLst>
  <dgm:cxnLst>
    <dgm:cxn modelId="{196FF563-AB50-40C1-A67C-951E11E672DD}" type="presOf" srcId="{A3C0A054-1BA0-42E3-8496-AEA997FD3550}" destId="{732A9DA0-E9C7-416E-BD31-F303EE070A6A}" srcOrd="0" destOrd="0" presId="urn:microsoft.com/office/officeart/2005/8/layout/vList2"/>
    <dgm:cxn modelId="{E6FBE8B2-B99D-4058-B6A6-0E8CAAE02EDA}" srcId="{A3C0A054-1BA0-42E3-8496-AEA997FD3550}" destId="{CCA35298-C4AE-483E-B0B3-1584BF7E0145}" srcOrd="1" destOrd="0" parTransId="{0B559245-45F9-410F-A20A-61D24B72A0D4}" sibTransId="{F4FA62B7-4066-449F-A078-2E5CA0353956}"/>
    <dgm:cxn modelId="{FA8C7786-416E-4B52-ACB9-53786B9AA7E1}" type="presOf" srcId="{CCA35298-C4AE-483E-B0B3-1584BF7E0145}" destId="{1CFA85AF-30C8-438B-BA17-9F66F302615F}" srcOrd="0" destOrd="0" presId="urn:microsoft.com/office/officeart/2005/8/layout/vList2"/>
    <dgm:cxn modelId="{C21FF79A-B59E-4A54-9C94-B4A3CF573AAC}" srcId="{A3C0A054-1BA0-42E3-8496-AEA997FD3550}" destId="{6605D6A2-E640-47B9-B8B7-7410321A0F91}" srcOrd="2" destOrd="0" parTransId="{DA340863-A1F7-4F69-85D4-59E91C509626}" sibTransId="{31F96278-229E-4C01-B874-A754A58DE764}"/>
    <dgm:cxn modelId="{3AA96C60-561A-4ABE-AA02-317380EF5DAB}" type="presOf" srcId="{6605D6A2-E640-47B9-B8B7-7410321A0F91}" destId="{78F68A01-56CA-4818-A69E-E95BD347F152}" srcOrd="0" destOrd="0" presId="urn:microsoft.com/office/officeart/2005/8/layout/vList2"/>
    <dgm:cxn modelId="{68E361FC-C6E7-40DC-A166-86CB390958DA}" type="presOf" srcId="{97B10F30-565B-41A4-BBAF-32B96432C4DF}" destId="{9F165175-34A8-425B-A744-4B99642F2066}" srcOrd="0" destOrd="0" presId="urn:microsoft.com/office/officeart/2005/8/layout/vList2"/>
    <dgm:cxn modelId="{B271FB52-5214-4DA1-AF3C-6B7633D87C8C}" srcId="{A3C0A054-1BA0-42E3-8496-AEA997FD3550}" destId="{97B10F30-565B-41A4-BBAF-32B96432C4DF}" srcOrd="0" destOrd="0" parTransId="{1D6F2236-A33A-4498-869E-4D309954999B}" sibTransId="{D9787DD1-2515-4D29-95CA-E4F313CEB49A}"/>
    <dgm:cxn modelId="{B3EF07D9-BB5D-426F-B2A9-D595AB91F515}" type="presParOf" srcId="{732A9DA0-E9C7-416E-BD31-F303EE070A6A}" destId="{9F165175-34A8-425B-A744-4B99642F2066}" srcOrd="0" destOrd="0" presId="urn:microsoft.com/office/officeart/2005/8/layout/vList2"/>
    <dgm:cxn modelId="{8FE993ED-F5CC-459F-8E21-0317979F46A8}" type="presParOf" srcId="{732A9DA0-E9C7-416E-BD31-F303EE070A6A}" destId="{B757A9DC-A55B-448A-B832-C6CDAE66D417}" srcOrd="1" destOrd="0" presId="urn:microsoft.com/office/officeart/2005/8/layout/vList2"/>
    <dgm:cxn modelId="{48065989-CAE1-4A00-A0E0-AE0446FB3562}" type="presParOf" srcId="{732A9DA0-E9C7-416E-BD31-F303EE070A6A}" destId="{1CFA85AF-30C8-438B-BA17-9F66F302615F}" srcOrd="2" destOrd="0" presId="urn:microsoft.com/office/officeart/2005/8/layout/vList2"/>
    <dgm:cxn modelId="{B7A10102-001D-4127-9255-CFB765D96D85}" type="presParOf" srcId="{732A9DA0-E9C7-416E-BD31-F303EE070A6A}" destId="{F61899D5-3F8E-4FF5-AC4E-3322F8FF055E}" srcOrd="3" destOrd="0" presId="urn:microsoft.com/office/officeart/2005/8/layout/vList2"/>
    <dgm:cxn modelId="{6DA774DB-9023-4129-94B4-C96A61AD91C4}" type="presParOf" srcId="{732A9DA0-E9C7-416E-BD31-F303EE070A6A}" destId="{78F68A01-56CA-4818-A69E-E95BD347F15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526F9C-154D-4EFC-9BA2-18BBE11C896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CB96298-BE9E-4FE4-86A1-41CD4274E44E}">
      <dgm:prSet custT="1"/>
      <dgm:spPr/>
      <dgm:t>
        <a:bodyPr/>
        <a:lstStyle/>
        <a:p>
          <a:r>
            <a:rPr lang="en-US" sz="2800" dirty="0"/>
            <a:t>CO</a:t>
          </a:r>
          <a:r>
            <a:rPr lang="en-US" sz="1800" dirty="0"/>
            <a:t>2</a:t>
          </a:r>
          <a:r>
            <a:rPr lang="en-US" sz="2800" dirty="0"/>
            <a:t> can remain trapped for millions of years (as indicated by evidence from oil and gas fields)</a:t>
          </a:r>
        </a:p>
      </dgm:t>
    </dgm:pt>
    <dgm:pt modelId="{79063A7A-5328-4A12-8CBC-26DC765AAB2A}" type="parTrans" cxnId="{C2287114-5046-469B-96AF-93F787B32C22}">
      <dgm:prSet/>
      <dgm:spPr/>
      <dgm:t>
        <a:bodyPr/>
        <a:lstStyle/>
        <a:p>
          <a:endParaRPr lang="en-US"/>
        </a:p>
      </dgm:t>
    </dgm:pt>
    <dgm:pt modelId="{7DF187F4-5C1D-459C-84FE-F1EE92458DFD}" type="sibTrans" cxnId="{C2287114-5046-469B-96AF-93F787B32C22}">
      <dgm:prSet/>
      <dgm:spPr/>
      <dgm:t>
        <a:bodyPr/>
        <a:lstStyle/>
        <a:p>
          <a:endParaRPr lang="en-US"/>
        </a:p>
      </dgm:t>
    </dgm:pt>
    <dgm:pt modelId="{1575B3EE-06BE-4410-810A-DA32E7E43FE6}">
      <dgm:prSet/>
      <dgm:spPr/>
      <dgm:t>
        <a:bodyPr/>
        <a:lstStyle/>
        <a:p>
          <a:r>
            <a:rPr lang="en-US"/>
            <a:t>World-class petroleum provinces have storage times for oil and gas of 5–100 million years, others for 350 million years</a:t>
          </a:r>
        </a:p>
      </dgm:t>
    </dgm:pt>
    <dgm:pt modelId="{C3D952FF-C6E0-474F-8399-3A8666123415}" type="parTrans" cxnId="{44BDB102-18A8-4DBD-86E1-DE0D2F4F0613}">
      <dgm:prSet/>
      <dgm:spPr/>
      <dgm:t>
        <a:bodyPr/>
        <a:lstStyle/>
        <a:p>
          <a:endParaRPr lang="en-US"/>
        </a:p>
      </dgm:t>
    </dgm:pt>
    <dgm:pt modelId="{90300827-80ED-4E51-B5FC-E81593FD9B77}" type="sibTrans" cxnId="{44BDB102-18A8-4DBD-86E1-DE0D2F4F0613}">
      <dgm:prSet/>
      <dgm:spPr/>
      <dgm:t>
        <a:bodyPr/>
        <a:lstStyle/>
        <a:p>
          <a:endParaRPr lang="en-US"/>
        </a:p>
      </dgm:t>
    </dgm:pt>
    <dgm:pt modelId="{4B9769FD-D038-4701-873B-CF511EA241E0}">
      <dgm:prSet/>
      <dgm:spPr/>
      <dgm:t>
        <a:bodyPr/>
        <a:lstStyle/>
        <a:p>
          <a:r>
            <a:rPr lang="en-US"/>
            <a:t>Some minor petroleum accumulations have been stored for up to 1400 million years</a:t>
          </a:r>
        </a:p>
      </dgm:t>
    </dgm:pt>
    <dgm:pt modelId="{87699556-328B-470F-AA30-D0FCBE9049F3}" type="parTrans" cxnId="{094A85EE-B64B-4CE8-B222-56D6509F02BE}">
      <dgm:prSet/>
      <dgm:spPr/>
      <dgm:t>
        <a:bodyPr/>
        <a:lstStyle/>
        <a:p>
          <a:endParaRPr lang="en-US"/>
        </a:p>
      </dgm:t>
    </dgm:pt>
    <dgm:pt modelId="{ED66759E-1F2E-4086-8500-8FB637A4B497}" type="sibTrans" cxnId="{094A85EE-B64B-4CE8-B222-56D6509F02BE}">
      <dgm:prSet/>
      <dgm:spPr/>
      <dgm:t>
        <a:bodyPr/>
        <a:lstStyle/>
        <a:p>
          <a:endParaRPr lang="en-US"/>
        </a:p>
      </dgm:t>
    </dgm:pt>
    <dgm:pt modelId="{9EE481B9-A7F9-4876-A254-5B7ED3539EF6}" type="pres">
      <dgm:prSet presAssocID="{DE526F9C-154D-4EFC-9BA2-18BBE11C896F}" presName="linear" presStyleCnt="0">
        <dgm:presLayoutVars>
          <dgm:animLvl val="lvl"/>
          <dgm:resizeHandles val="exact"/>
        </dgm:presLayoutVars>
      </dgm:prSet>
      <dgm:spPr/>
      <dgm:t>
        <a:bodyPr/>
        <a:lstStyle/>
        <a:p>
          <a:endParaRPr lang="en-US"/>
        </a:p>
      </dgm:t>
    </dgm:pt>
    <dgm:pt modelId="{182A05AF-03BC-4868-A6D1-6949B48A0B08}" type="pres">
      <dgm:prSet presAssocID="{FCB96298-BE9E-4FE4-86A1-41CD4274E44E}" presName="parentText" presStyleLbl="node1" presStyleIdx="0" presStyleCnt="3">
        <dgm:presLayoutVars>
          <dgm:chMax val="0"/>
          <dgm:bulletEnabled val="1"/>
        </dgm:presLayoutVars>
      </dgm:prSet>
      <dgm:spPr/>
      <dgm:t>
        <a:bodyPr/>
        <a:lstStyle/>
        <a:p>
          <a:endParaRPr lang="en-US"/>
        </a:p>
      </dgm:t>
    </dgm:pt>
    <dgm:pt modelId="{F3825012-A2F8-4C47-976C-08E297C4351F}" type="pres">
      <dgm:prSet presAssocID="{7DF187F4-5C1D-459C-84FE-F1EE92458DFD}" presName="spacer" presStyleCnt="0"/>
      <dgm:spPr/>
    </dgm:pt>
    <dgm:pt modelId="{A50F6673-0738-487F-8CA1-64C776CF3F0D}" type="pres">
      <dgm:prSet presAssocID="{1575B3EE-06BE-4410-810A-DA32E7E43FE6}" presName="parentText" presStyleLbl="node1" presStyleIdx="1" presStyleCnt="3">
        <dgm:presLayoutVars>
          <dgm:chMax val="0"/>
          <dgm:bulletEnabled val="1"/>
        </dgm:presLayoutVars>
      </dgm:prSet>
      <dgm:spPr/>
      <dgm:t>
        <a:bodyPr/>
        <a:lstStyle/>
        <a:p>
          <a:endParaRPr lang="en-US"/>
        </a:p>
      </dgm:t>
    </dgm:pt>
    <dgm:pt modelId="{91624C0D-3D72-4801-941B-066E4009092B}" type="pres">
      <dgm:prSet presAssocID="{90300827-80ED-4E51-B5FC-E81593FD9B77}" presName="spacer" presStyleCnt="0"/>
      <dgm:spPr/>
    </dgm:pt>
    <dgm:pt modelId="{119900C4-7165-4F5D-87A2-24292E2CBBE9}" type="pres">
      <dgm:prSet presAssocID="{4B9769FD-D038-4701-873B-CF511EA241E0}" presName="parentText" presStyleLbl="node1" presStyleIdx="2" presStyleCnt="3">
        <dgm:presLayoutVars>
          <dgm:chMax val="0"/>
          <dgm:bulletEnabled val="1"/>
        </dgm:presLayoutVars>
      </dgm:prSet>
      <dgm:spPr/>
      <dgm:t>
        <a:bodyPr/>
        <a:lstStyle/>
        <a:p>
          <a:endParaRPr lang="en-US"/>
        </a:p>
      </dgm:t>
    </dgm:pt>
  </dgm:ptLst>
  <dgm:cxnLst>
    <dgm:cxn modelId="{DECEEA8A-6AA6-4D69-8A7B-ADEE2216283A}" type="presOf" srcId="{1575B3EE-06BE-4410-810A-DA32E7E43FE6}" destId="{A50F6673-0738-487F-8CA1-64C776CF3F0D}" srcOrd="0" destOrd="0" presId="urn:microsoft.com/office/officeart/2005/8/layout/vList2"/>
    <dgm:cxn modelId="{B340E605-026B-4128-83D1-DA4BCE81CE55}" type="presOf" srcId="{4B9769FD-D038-4701-873B-CF511EA241E0}" destId="{119900C4-7165-4F5D-87A2-24292E2CBBE9}" srcOrd="0" destOrd="0" presId="urn:microsoft.com/office/officeart/2005/8/layout/vList2"/>
    <dgm:cxn modelId="{094A85EE-B64B-4CE8-B222-56D6509F02BE}" srcId="{DE526F9C-154D-4EFC-9BA2-18BBE11C896F}" destId="{4B9769FD-D038-4701-873B-CF511EA241E0}" srcOrd="2" destOrd="0" parTransId="{87699556-328B-470F-AA30-D0FCBE9049F3}" sibTransId="{ED66759E-1F2E-4086-8500-8FB637A4B497}"/>
    <dgm:cxn modelId="{44BDB102-18A8-4DBD-86E1-DE0D2F4F0613}" srcId="{DE526F9C-154D-4EFC-9BA2-18BBE11C896F}" destId="{1575B3EE-06BE-4410-810A-DA32E7E43FE6}" srcOrd="1" destOrd="0" parTransId="{C3D952FF-C6E0-474F-8399-3A8666123415}" sibTransId="{90300827-80ED-4E51-B5FC-E81593FD9B77}"/>
    <dgm:cxn modelId="{C2287114-5046-469B-96AF-93F787B32C22}" srcId="{DE526F9C-154D-4EFC-9BA2-18BBE11C896F}" destId="{FCB96298-BE9E-4FE4-86A1-41CD4274E44E}" srcOrd="0" destOrd="0" parTransId="{79063A7A-5328-4A12-8CBC-26DC765AAB2A}" sibTransId="{7DF187F4-5C1D-459C-84FE-F1EE92458DFD}"/>
    <dgm:cxn modelId="{D240F98C-2E2A-4C55-84EA-962A769C18EF}" type="presOf" srcId="{FCB96298-BE9E-4FE4-86A1-41CD4274E44E}" destId="{182A05AF-03BC-4868-A6D1-6949B48A0B08}" srcOrd="0" destOrd="0" presId="urn:microsoft.com/office/officeart/2005/8/layout/vList2"/>
    <dgm:cxn modelId="{EEBF2014-DD74-413F-B15F-2C5FA77500F0}" type="presOf" srcId="{DE526F9C-154D-4EFC-9BA2-18BBE11C896F}" destId="{9EE481B9-A7F9-4876-A254-5B7ED3539EF6}" srcOrd="0" destOrd="0" presId="urn:microsoft.com/office/officeart/2005/8/layout/vList2"/>
    <dgm:cxn modelId="{40DC1434-8656-4421-A17A-165F0CF58855}" type="presParOf" srcId="{9EE481B9-A7F9-4876-A254-5B7ED3539EF6}" destId="{182A05AF-03BC-4868-A6D1-6949B48A0B08}" srcOrd="0" destOrd="0" presId="urn:microsoft.com/office/officeart/2005/8/layout/vList2"/>
    <dgm:cxn modelId="{A74815AF-16EF-43B7-A269-D29935D799A0}" type="presParOf" srcId="{9EE481B9-A7F9-4876-A254-5B7ED3539EF6}" destId="{F3825012-A2F8-4C47-976C-08E297C4351F}" srcOrd="1" destOrd="0" presId="urn:microsoft.com/office/officeart/2005/8/layout/vList2"/>
    <dgm:cxn modelId="{D1A385F3-4E57-433C-9BE4-BC25F7F61978}" type="presParOf" srcId="{9EE481B9-A7F9-4876-A254-5B7ED3539EF6}" destId="{A50F6673-0738-487F-8CA1-64C776CF3F0D}" srcOrd="2" destOrd="0" presId="urn:microsoft.com/office/officeart/2005/8/layout/vList2"/>
    <dgm:cxn modelId="{DEB94317-7249-4DDB-87CF-6052530C96A8}" type="presParOf" srcId="{9EE481B9-A7F9-4876-A254-5B7ED3539EF6}" destId="{91624C0D-3D72-4801-941B-066E4009092B}" srcOrd="3" destOrd="0" presId="urn:microsoft.com/office/officeart/2005/8/layout/vList2"/>
    <dgm:cxn modelId="{B3E58DA8-879F-453B-8CCB-6B9D08FB94D2}" type="presParOf" srcId="{9EE481B9-A7F9-4876-A254-5B7ED3539EF6}" destId="{119900C4-7165-4F5D-87A2-24292E2CBBE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ADA35-5A93-4267-A51D-527EF0E17B8F}">
      <dsp:nvSpPr>
        <dsp:cNvPr id="0" name=""/>
        <dsp:cNvSpPr/>
      </dsp:nvSpPr>
      <dsp:spPr>
        <a:xfrm>
          <a:off x="0" y="329472"/>
          <a:ext cx="6513603"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Geological storage sites should have:</a:t>
          </a:r>
        </a:p>
      </dsp:txBody>
      <dsp:txXfrm>
        <a:off x="32784" y="362256"/>
        <a:ext cx="6448035" cy="606012"/>
      </dsp:txXfrm>
    </dsp:sp>
    <dsp:sp modelId="{EE5566E4-BCDD-4479-8FDF-9E5D105F256E}">
      <dsp:nvSpPr>
        <dsp:cNvPr id="0" name=""/>
        <dsp:cNvSpPr/>
      </dsp:nvSpPr>
      <dsp:spPr>
        <a:xfrm>
          <a:off x="0" y="1001053"/>
          <a:ext cx="6513603" cy="14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adequate capacity and injectivity</a:t>
          </a:r>
        </a:p>
        <a:p>
          <a:pPr marL="228600" lvl="1" indent="-228600" algn="l" defTabSz="977900">
            <a:lnSpc>
              <a:spcPct val="90000"/>
            </a:lnSpc>
            <a:spcBef>
              <a:spcPct val="0"/>
            </a:spcBef>
            <a:spcAft>
              <a:spcPct val="20000"/>
            </a:spcAft>
            <a:buChar char="••"/>
          </a:pPr>
          <a:r>
            <a:rPr lang="en-US" sz="2200" kern="1200"/>
            <a:t>a satisfactory sealing caprock or confining unit</a:t>
          </a:r>
        </a:p>
        <a:p>
          <a:pPr marL="228600" lvl="1" indent="-228600" algn="l" defTabSz="977900">
            <a:lnSpc>
              <a:spcPct val="90000"/>
            </a:lnSpc>
            <a:spcBef>
              <a:spcPct val="0"/>
            </a:spcBef>
            <a:spcAft>
              <a:spcPct val="20000"/>
            </a:spcAft>
            <a:buChar char="••"/>
          </a:pPr>
          <a:r>
            <a:rPr lang="en-US" sz="2200" kern="1200" dirty="0"/>
            <a:t>a sufficiently stable geological environment to avoid compromising the integrity of the storage site</a:t>
          </a:r>
        </a:p>
      </dsp:txBody>
      <dsp:txXfrm>
        <a:off x="0" y="1001053"/>
        <a:ext cx="6513603" cy="1449000"/>
      </dsp:txXfrm>
    </dsp:sp>
    <dsp:sp modelId="{6CFE7735-94F9-4A35-ADE4-E25DF93E7F48}">
      <dsp:nvSpPr>
        <dsp:cNvPr id="0" name=""/>
        <dsp:cNvSpPr/>
      </dsp:nvSpPr>
      <dsp:spPr>
        <a:xfrm>
          <a:off x="0" y="2450053"/>
          <a:ext cx="6513603"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a:t>Criteria for assessing basin suitability:</a:t>
          </a:r>
        </a:p>
      </dsp:txBody>
      <dsp:txXfrm>
        <a:off x="32784" y="2482837"/>
        <a:ext cx="6448035" cy="606012"/>
      </dsp:txXfrm>
    </dsp:sp>
    <dsp:sp modelId="{A64BD1BD-6D3A-437E-9BB8-503C96F06F75}">
      <dsp:nvSpPr>
        <dsp:cNvPr id="0" name=""/>
        <dsp:cNvSpPr/>
      </dsp:nvSpPr>
      <dsp:spPr>
        <a:xfrm>
          <a:off x="0" y="3121633"/>
          <a:ext cx="6513603" cy="243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Basin characteristics </a:t>
          </a:r>
          <a:r>
            <a:rPr lang="en-US" sz="2200" kern="1200">
              <a:sym typeface="Wingdings" panose="05000000000000000000" pitchFamily="2" charset="2"/>
            </a:rPr>
            <a:t></a:t>
          </a:r>
          <a:r>
            <a:rPr lang="en-US" sz="2200" kern="1200"/>
            <a:t> tectonic activity, sediment type, geothermal and hydrodynamic regimes</a:t>
          </a:r>
        </a:p>
        <a:p>
          <a:pPr marL="228600" lvl="1" indent="-228600" algn="l" defTabSz="977900">
            <a:lnSpc>
              <a:spcPct val="90000"/>
            </a:lnSpc>
            <a:spcBef>
              <a:spcPct val="0"/>
            </a:spcBef>
            <a:spcAft>
              <a:spcPct val="20000"/>
            </a:spcAft>
            <a:buChar char="••"/>
          </a:pPr>
          <a:r>
            <a:rPr lang="en-US" sz="2200" kern="1200"/>
            <a:t>Basin resources </a:t>
          </a:r>
          <a:r>
            <a:rPr lang="en-US" sz="2200" kern="1200">
              <a:sym typeface="Wingdings" panose="05000000000000000000" pitchFamily="2" charset="2"/>
            </a:rPr>
            <a:t></a:t>
          </a:r>
          <a:r>
            <a:rPr lang="en-US" sz="2200" kern="1200"/>
            <a:t> hydrocarbons, coal, salt</a:t>
          </a:r>
        </a:p>
        <a:p>
          <a:pPr marL="228600" lvl="1" indent="-228600" algn="l" defTabSz="977900">
            <a:lnSpc>
              <a:spcPct val="90000"/>
            </a:lnSpc>
            <a:spcBef>
              <a:spcPct val="0"/>
            </a:spcBef>
            <a:spcAft>
              <a:spcPct val="20000"/>
            </a:spcAft>
            <a:buChar char="••"/>
          </a:pPr>
          <a:r>
            <a:rPr lang="en-US" sz="2200" kern="1200"/>
            <a:t>Industry maturity and infrastructure</a:t>
          </a:r>
        </a:p>
        <a:p>
          <a:pPr marL="228600" lvl="1" indent="-228600" algn="l" defTabSz="977900">
            <a:lnSpc>
              <a:spcPct val="90000"/>
            </a:lnSpc>
            <a:spcBef>
              <a:spcPct val="0"/>
            </a:spcBef>
            <a:spcAft>
              <a:spcPct val="20000"/>
            </a:spcAft>
            <a:buChar char="••"/>
          </a:pPr>
          <a:r>
            <a:rPr lang="en-US" sz="2200" kern="1200"/>
            <a:t>Societal issues </a:t>
          </a:r>
          <a:r>
            <a:rPr lang="en-US" sz="2200" kern="1200">
              <a:sym typeface="Wingdings" panose="05000000000000000000" pitchFamily="2" charset="2"/>
            </a:rPr>
            <a:t></a:t>
          </a:r>
          <a:r>
            <a:rPr lang="en-US" sz="2200" kern="1200"/>
            <a:t> level of development, economy, environmental concerns, public education and attitudes</a:t>
          </a:r>
        </a:p>
      </dsp:txBody>
      <dsp:txXfrm>
        <a:off x="0" y="3121633"/>
        <a:ext cx="6513603" cy="2434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4E856-E982-475D-944D-BCDE9F21DEC5}">
      <dsp:nvSpPr>
        <dsp:cNvPr id="0" name=""/>
        <dsp:cNvSpPr/>
      </dsp:nvSpPr>
      <dsp:spPr>
        <a:xfrm>
          <a:off x="0" y="84762"/>
          <a:ext cx="6513603" cy="596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Fluid flow (migration) in response to pressure gradients created by the injection process</a:t>
          </a:r>
        </a:p>
      </dsp:txBody>
      <dsp:txXfrm>
        <a:off x="29128" y="113890"/>
        <a:ext cx="6455347" cy="538444"/>
      </dsp:txXfrm>
    </dsp:sp>
    <dsp:sp modelId="{E80654FB-4994-4DD0-878E-9155A9483125}">
      <dsp:nvSpPr>
        <dsp:cNvPr id="0" name=""/>
        <dsp:cNvSpPr/>
      </dsp:nvSpPr>
      <dsp:spPr>
        <a:xfrm>
          <a:off x="0" y="724662"/>
          <a:ext cx="6513603" cy="596700"/>
        </a:xfrm>
        <a:prstGeom prst="roundRect">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Fluid flow in response to natural hydraulic gradients</a:t>
          </a:r>
        </a:p>
      </dsp:txBody>
      <dsp:txXfrm>
        <a:off x="29128" y="753790"/>
        <a:ext cx="6455347" cy="538444"/>
      </dsp:txXfrm>
    </dsp:sp>
    <dsp:sp modelId="{08EB5C9B-D333-43AB-8207-8846A14E34A9}">
      <dsp:nvSpPr>
        <dsp:cNvPr id="0" name=""/>
        <dsp:cNvSpPr/>
      </dsp:nvSpPr>
      <dsp:spPr>
        <a:xfrm>
          <a:off x="0" y="1364562"/>
          <a:ext cx="6513603" cy="59670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Buoyancy caused by the density differences between CO and the formation fluids</a:t>
          </a:r>
        </a:p>
      </dsp:txBody>
      <dsp:txXfrm>
        <a:off x="29128" y="1393690"/>
        <a:ext cx="6455347" cy="538444"/>
      </dsp:txXfrm>
    </dsp:sp>
    <dsp:sp modelId="{D4A0F061-743A-4DAF-B955-451B9D009C9B}">
      <dsp:nvSpPr>
        <dsp:cNvPr id="0" name=""/>
        <dsp:cNvSpPr/>
      </dsp:nvSpPr>
      <dsp:spPr>
        <a:xfrm>
          <a:off x="0" y="2004463"/>
          <a:ext cx="6513603" cy="596700"/>
        </a:xfrm>
        <a:prstGeom prst="roundRect">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Diffusion</a:t>
          </a:r>
        </a:p>
      </dsp:txBody>
      <dsp:txXfrm>
        <a:off x="29128" y="2033591"/>
        <a:ext cx="6455347" cy="538444"/>
      </dsp:txXfrm>
    </dsp:sp>
    <dsp:sp modelId="{1ADC552F-D8A8-4D23-8BC8-5AC6D450356A}">
      <dsp:nvSpPr>
        <dsp:cNvPr id="0" name=""/>
        <dsp:cNvSpPr/>
      </dsp:nvSpPr>
      <dsp:spPr>
        <a:xfrm>
          <a:off x="0" y="2644363"/>
          <a:ext cx="6513603" cy="5967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Dispersion and fingering caused by formation heterogeneities and mobility contrast between CO2 and formation fluid</a:t>
          </a:r>
        </a:p>
      </dsp:txBody>
      <dsp:txXfrm>
        <a:off x="29128" y="2673491"/>
        <a:ext cx="6455347" cy="538444"/>
      </dsp:txXfrm>
    </dsp:sp>
    <dsp:sp modelId="{20EFB794-9DAB-4D97-9086-40D432A9EC02}">
      <dsp:nvSpPr>
        <dsp:cNvPr id="0" name=""/>
        <dsp:cNvSpPr/>
      </dsp:nvSpPr>
      <dsp:spPr>
        <a:xfrm>
          <a:off x="0" y="3284263"/>
          <a:ext cx="6513603" cy="596700"/>
        </a:xfrm>
        <a:prstGeom prst="roundRect">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Dissolution into the formation fluid</a:t>
          </a:r>
        </a:p>
      </dsp:txBody>
      <dsp:txXfrm>
        <a:off x="29128" y="3313391"/>
        <a:ext cx="6455347" cy="538444"/>
      </dsp:txXfrm>
    </dsp:sp>
    <dsp:sp modelId="{EAC08454-04FD-453B-A4E1-945DB53D4F5B}">
      <dsp:nvSpPr>
        <dsp:cNvPr id="0" name=""/>
        <dsp:cNvSpPr/>
      </dsp:nvSpPr>
      <dsp:spPr>
        <a:xfrm>
          <a:off x="0" y="3924163"/>
          <a:ext cx="6513603" cy="59670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Mineralization</a:t>
          </a:r>
        </a:p>
      </dsp:txBody>
      <dsp:txXfrm>
        <a:off x="29128" y="3953291"/>
        <a:ext cx="6455347" cy="538444"/>
      </dsp:txXfrm>
    </dsp:sp>
    <dsp:sp modelId="{E0D2A092-4950-478F-A530-EEDE2F6D5D6C}">
      <dsp:nvSpPr>
        <dsp:cNvPr id="0" name=""/>
        <dsp:cNvSpPr/>
      </dsp:nvSpPr>
      <dsp:spPr>
        <a:xfrm>
          <a:off x="0" y="4564063"/>
          <a:ext cx="6513603" cy="596700"/>
        </a:xfrm>
        <a:prstGeom prst="roundRect">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Pore space (relative permeability) trapping</a:t>
          </a:r>
        </a:p>
      </dsp:txBody>
      <dsp:txXfrm>
        <a:off x="29128" y="4593191"/>
        <a:ext cx="6455347" cy="538444"/>
      </dsp:txXfrm>
    </dsp:sp>
    <dsp:sp modelId="{7229D094-F13A-4158-8E0D-D9ED2F24DE08}">
      <dsp:nvSpPr>
        <dsp:cNvPr id="0" name=""/>
        <dsp:cNvSpPr/>
      </dsp:nvSpPr>
      <dsp:spPr>
        <a:xfrm>
          <a:off x="0" y="5203963"/>
          <a:ext cx="6513603" cy="5967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Adsorption of CO onto organic material</a:t>
          </a:r>
        </a:p>
      </dsp:txBody>
      <dsp:txXfrm>
        <a:off x="29128" y="5233091"/>
        <a:ext cx="6455347" cy="5384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65175-34A8-425B-A744-4B99642F2066}">
      <dsp:nvSpPr>
        <dsp:cNvPr id="0" name=""/>
        <dsp:cNvSpPr/>
      </dsp:nvSpPr>
      <dsp:spPr>
        <a:xfrm>
          <a:off x="0" y="883265"/>
          <a:ext cx="6513603" cy="12712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l" defTabSz="2355850">
            <a:lnSpc>
              <a:spcPct val="90000"/>
            </a:lnSpc>
            <a:spcBef>
              <a:spcPct val="0"/>
            </a:spcBef>
            <a:spcAft>
              <a:spcPct val="35000"/>
            </a:spcAft>
          </a:pPr>
          <a:r>
            <a:rPr lang="en-US" sz="5300" kern="1200"/>
            <a:t>Natural gas storage</a:t>
          </a:r>
        </a:p>
      </dsp:txBody>
      <dsp:txXfrm>
        <a:off x="62055" y="945320"/>
        <a:ext cx="6389493" cy="1147095"/>
      </dsp:txXfrm>
    </dsp:sp>
    <dsp:sp modelId="{1CFA85AF-30C8-438B-BA17-9F66F302615F}">
      <dsp:nvSpPr>
        <dsp:cNvPr id="0" name=""/>
        <dsp:cNvSpPr/>
      </dsp:nvSpPr>
      <dsp:spPr>
        <a:xfrm>
          <a:off x="0" y="2307110"/>
          <a:ext cx="6513603" cy="127120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l" defTabSz="2355850">
            <a:lnSpc>
              <a:spcPct val="90000"/>
            </a:lnSpc>
            <a:spcBef>
              <a:spcPct val="0"/>
            </a:spcBef>
            <a:spcAft>
              <a:spcPct val="35000"/>
            </a:spcAft>
          </a:pPr>
          <a:r>
            <a:rPr lang="en-US" sz="5300" kern="1200"/>
            <a:t>Acid gas injection</a:t>
          </a:r>
        </a:p>
      </dsp:txBody>
      <dsp:txXfrm>
        <a:off x="62055" y="2369165"/>
        <a:ext cx="6389493" cy="1147095"/>
      </dsp:txXfrm>
    </dsp:sp>
    <dsp:sp modelId="{78F68A01-56CA-4818-A69E-E95BD347F152}">
      <dsp:nvSpPr>
        <dsp:cNvPr id="0" name=""/>
        <dsp:cNvSpPr/>
      </dsp:nvSpPr>
      <dsp:spPr>
        <a:xfrm>
          <a:off x="0" y="3730955"/>
          <a:ext cx="6513603" cy="127120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l" defTabSz="2355850">
            <a:lnSpc>
              <a:spcPct val="90000"/>
            </a:lnSpc>
            <a:spcBef>
              <a:spcPct val="0"/>
            </a:spcBef>
            <a:spcAft>
              <a:spcPct val="35000"/>
            </a:spcAft>
          </a:pPr>
          <a:r>
            <a:rPr lang="en-US" sz="5300" kern="1200"/>
            <a:t>Liquid waste injection</a:t>
          </a:r>
        </a:p>
      </dsp:txBody>
      <dsp:txXfrm>
        <a:off x="62055" y="3793010"/>
        <a:ext cx="6389493" cy="1147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A05AF-03BC-4868-A6D1-6949B48A0B08}">
      <dsp:nvSpPr>
        <dsp:cNvPr id="0" name=""/>
        <dsp:cNvSpPr/>
      </dsp:nvSpPr>
      <dsp:spPr>
        <a:xfrm>
          <a:off x="0" y="552493"/>
          <a:ext cx="6513603" cy="15397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CO</a:t>
          </a:r>
          <a:r>
            <a:rPr lang="en-US" sz="1800" kern="1200" dirty="0"/>
            <a:t>2</a:t>
          </a:r>
          <a:r>
            <a:rPr lang="en-US" sz="2800" kern="1200" dirty="0"/>
            <a:t> can remain trapped for millions of years (as indicated by evidence from oil and gas fields)</a:t>
          </a:r>
        </a:p>
      </dsp:txBody>
      <dsp:txXfrm>
        <a:off x="75163" y="627656"/>
        <a:ext cx="6363277" cy="1389393"/>
      </dsp:txXfrm>
    </dsp:sp>
    <dsp:sp modelId="{A50F6673-0738-487F-8CA1-64C776CF3F0D}">
      <dsp:nvSpPr>
        <dsp:cNvPr id="0" name=""/>
        <dsp:cNvSpPr/>
      </dsp:nvSpPr>
      <dsp:spPr>
        <a:xfrm>
          <a:off x="0" y="2172853"/>
          <a:ext cx="6513603" cy="153971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a:t>World-class petroleum provinces have storage times for oil and gas of 5–100 million years, others for 350 million years</a:t>
          </a:r>
        </a:p>
      </dsp:txBody>
      <dsp:txXfrm>
        <a:off x="75163" y="2248016"/>
        <a:ext cx="6363277" cy="1389393"/>
      </dsp:txXfrm>
    </dsp:sp>
    <dsp:sp modelId="{119900C4-7165-4F5D-87A2-24292E2CBBE9}">
      <dsp:nvSpPr>
        <dsp:cNvPr id="0" name=""/>
        <dsp:cNvSpPr/>
      </dsp:nvSpPr>
      <dsp:spPr>
        <a:xfrm>
          <a:off x="0" y="3793213"/>
          <a:ext cx="6513603" cy="153971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a:t>Some minor petroleum accumulations have been stored for up to 1400 million years</a:t>
          </a:r>
        </a:p>
      </dsp:txBody>
      <dsp:txXfrm>
        <a:off x="75163" y="3868376"/>
        <a:ext cx="6363277" cy="13893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F049D-3897-4153-BAF5-D2DFCF326D93}" type="datetimeFigureOut">
              <a:rPr lang="en-US" smtClean="0"/>
              <a:t>3/26/2020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430A2-344B-470E-977B-D11B260BED09}" type="slidenum">
              <a:rPr lang="en-US" smtClean="0"/>
              <a:t>‹#›</a:t>
            </a:fld>
            <a:endParaRPr lang="en-US"/>
          </a:p>
        </p:txBody>
      </p:sp>
    </p:spTree>
    <p:extLst>
      <p:ext uri="{BB962C8B-B14F-4D97-AF65-F5344CB8AC3E}">
        <p14:creationId xmlns:p14="http://schemas.microsoft.com/office/powerpoint/2010/main" val="34144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430A2-344B-470E-977B-D11B260BED09}" type="slidenum">
              <a:rPr lang="en-US" smtClean="0"/>
              <a:t>12</a:t>
            </a:fld>
            <a:endParaRPr lang="en-US"/>
          </a:p>
        </p:txBody>
      </p:sp>
    </p:spTree>
    <p:extLst>
      <p:ext uri="{BB962C8B-B14F-4D97-AF65-F5344CB8AC3E}">
        <p14:creationId xmlns:p14="http://schemas.microsoft.com/office/powerpoint/2010/main" val="1292132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430A2-344B-470E-977B-D11B260BED09}" type="slidenum">
              <a:rPr lang="en-US" smtClean="0"/>
              <a:t>15</a:t>
            </a:fld>
            <a:endParaRPr lang="en-US"/>
          </a:p>
        </p:txBody>
      </p:sp>
    </p:spTree>
    <p:extLst>
      <p:ext uri="{BB962C8B-B14F-4D97-AF65-F5344CB8AC3E}">
        <p14:creationId xmlns:p14="http://schemas.microsoft.com/office/powerpoint/2010/main" val="3870253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3BBD5-F8CD-41CD-8444-0F342DD5F3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1BAE29-2F37-4027-A32B-BF49F3A381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63FA84-8BD7-423B-AD21-EE71CB81AE92}"/>
              </a:ext>
            </a:extLst>
          </p:cNvPr>
          <p:cNvSpPr>
            <a:spLocks noGrp="1"/>
          </p:cNvSpPr>
          <p:nvPr>
            <p:ph type="dt" sz="half" idx="10"/>
          </p:nvPr>
        </p:nvSpPr>
        <p:spPr/>
        <p:txBody>
          <a:bodyPr/>
          <a:lstStyle/>
          <a:p>
            <a:fld id="{44E40249-CD2A-49DC-9C57-5C8D44FAE965}" type="datetimeFigureOut">
              <a:rPr lang="en-US" smtClean="0"/>
              <a:t>3/26/2020</a:t>
            </a:fld>
            <a:endParaRPr lang="en-US"/>
          </a:p>
        </p:txBody>
      </p:sp>
      <p:sp>
        <p:nvSpPr>
          <p:cNvPr id="5" name="Footer Placeholder 4">
            <a:extLst>
              <a:ext uri="{FF2B5EF4-FFF2-40B4-BE49-F238E27FC236}">
                <a16:creationId xmlns:a16="http://schemas.microsoft.com/office/drawing/2014/main" id="{713981FE-BE24-45BA-BE51-C479D8AEA5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975B0-DE1A-4321-96CA-A8E12637082B}"/>
              </a:ext>
            </a:extLst>
          </p:cNvPr>
          <p:cNvSpPr>
            <a:spLocks noGrp="1"/>
          </p:cNvSpPr>
          <p:nvPr>
            <p:ph type="sldNum" sz="quarter" idx="12"/>
          </p:nvPr>
        </p:nvSpPr>
        <p:spPr/>
        <p:txBody>
          <a:bodyPr/>
          <a:lstStyle/>
          <a:p>
            <a:fld id="{92A82088-4957-4283-8720-21A6192078E6}" type="slidenum">
              <a:rPr lang="en-US" smtClean="0"/>
              <a:t>‹#›</a:t>
            </a:fld>
            <a:endParaRPr lang="en-US"/>
          </a:p>
        </p:txBody>
      </p:sp>
    </p:spTree>
    <p:extLst>
      <p:ext uri="{BB962C8B-B14F-4D97-AF65-F5344CB8AC3E}">
        <p14:creationId xmlns:p14="http://schemas.microsoft.com/office/powerpoint/2010/main" val="235886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B427-2AE7-4BD1-921F-4280A656B2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FE4A11-7BCC-45B0-8E1D-4EF87BA701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866007-D5D2-4DF4-8F55-E31819E55247}"/>
              </a:ext>
            </a:extLst>
          </p:cNvPr>
          <p:cNvSpPr>
            <a:spLocks noGrp="1"/>
          </p:cNvSpPr>
          <p:nvPr>
            <p:ph type="dt" sz="half" idx="10"/>
          </p:nvPr>
        </p:nvSpPr>
        <p:spPr/>
        <p:txBody>
          <a:bodyPr/>
          <a:lstStyle/>
          <a:p>
            <a:fld id="{44E40249-CD2A-49DC-9C57-5C8D44FAE965}" type="datetimeFigureOut">
              <a:rPr lang="en-US" smtClean="0"/>
              <a:t>3/26/2020</a:t>
            </a:fld>
            <a:endParaRPr lang="en-US"/>
          </a:p>
        </p:txBody>
      </p:sp>
      <p:sp>
        <p:nvSpPr>
          <p:cNvPr id="5" name="Footer Placeholder 4">
            <a:extLst>
              <a:ext uri="{FF2B5EF4-FFF2-40B4-BE49-F238E27FC236}">
                <a16:creationId xmlns:a16="http://schemas.microsoft.com/office/drawing/2014/main" id="{EFFFBC5B-B2CE-4D06-B951-DACF9CFCF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00903-9C22-4DD5-9F09-F20B9DAFB862}"/>
              </a:ext>
            </a:extLst>
          </p:cNvPr>
          <p:cNvSpPr>
            <a:spLocks noGrp="1"/>
          </p:cNvSpPr>
          <p:nvPr>
            <p:ph type="sldNum" sz="quarter" idx="12"/>
          </p:nvPr>
        </p:nvSpPr>
        <p:spPr/>
        <p:txBody>
          <a:bodyPr/>
          <a:lstStyle/>
          <a:p>
            <a:fld id="{92A82088-4957-4283-8720-21A6192078E6}" type="slidenum">
              <a:rPr lang="en-US" smtClean="0"/>
              <a:t>‹#›</a:t>
            </a:fld>
            <a:endParaRPr lang="en-US"/>
          </a:p>
        </p:txBody>
      </p:sp>
    </p:spTree>
    <p:extLst>
      <p:ext uri="{BB962C8B-B14F-4D97-AF65-F5344CB8AC3E}">
        <p14:creationId xmlns:p14="http://schemas.microsoft.com/office/powerpoint/2010/main" val="88511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FD0285-2851-406D-91F1-A76B9C8E85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4E951D-3C49-4C73-ADC5-7CA2EAE488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87E4B9-E633-425F-8193-AD0AEB83D18F}"/>
              </a:ext>
            </a:extLst>
          </p:cNvPr>
          <p:cNvSpPr>
            <a:spLocks noGrp="1"/>
          </p:cNvSpPr>
          <p:nvPr>
            <p:ph type="dt" sz="half" idx="10"/>
          </p:nvPr>
        </p:nvSpPr>
        <p:spPr/>
        <p:txBody>
          <a:bodyPr/>
          <a:lstStyle/>
          <a:p>
            <a:fld id="{44E40249-CD2A-49DC-9C57-5C8D44FAE965}" type="datetimeFigureOut">
              <a:rPr lang="en-US" smtClean="0"/>
              <a:t>3/26/2020</a:t>
            </a:fld>
            <a:endParaRPr lang="en-US"/>
          </a:p>
        </p:txBody>
      </p:sp>
      <p:sp>
        <p:nvSpPr>
          <p:cNvPr id="5" name="Footer Placeholder 4">
            <a:extLst>
              <a:ext uri="{FF2B5EF4-FFF2-40B4-BE49-F238E27FC236}">
                <a16:creationId xmlns:a16="http://schemas.microsoft.com/office/drawing/2014/main" id="{488C2C5D-AF67-408D-BBE7-C46ED2D7C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88F18-69C5-4178-AEF8-E3264C635BC4}"/>
              </a:ext>
            </a:extLst>
          </p:cNvPr>
          <p:cNvSpPr>
            <a:spLocks noGrp="1"/>
          </p:cNvSpPr>
          <p:nvPr>
            <p:ph type="sldNum" sz="quarter" idx="12"/>
          </p:nvPr>
        </p:nvSpPr>
        <p:spPr/>
        <p:txBody>
          <a:bodyPr/>
          <a:lstStyle/>
          <a:p>
            <a:fld id="{92A82088-4957-4283-8720-21A6192078E6}" type="slidenum">
              <a:rPr lang="en-US" smtClean="0"/>
              <a:t>‹#›</a:t>
            </a:fld>
            <a:endParaRPr lang="en-US"/>
          </a:p>
        </p:txBody>
      </p:sp>
    </p:spTree>
    <p:extLst>
      <p:ext uri="{BB962C8B-B14F-4D97-AF65-F5344CB8AC3E}">
        <p14:creationId xmlns:p14="http://schemas.microsoft.com/office/powerpoint/2010/main" val="211656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1ABF0-990A-48E5-877E-DBE13DCEDF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D1BCA0-B834-4B1A-969D-B2A5032CB8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0E3E07-541D-4040-A1D0-2F205136D930}"/>
              </a:ext>
            </a:extLst>
          </p:cNvPr>
          <p:cNvSpPr>
            <a:spLocks noGrp="1"/>
          </p:cNvSpPr>
          <p:nvPr>
            <p:ph type="dt" sz="half" idx="10"/>
          </p:nvPr>
        </p:nvSpPr>
        <p:spPr/>
        <p:txBody>
          <a:bodyPr/>
          <a:lstStyle/>
          <a:p>
            <a:fld id="{44E40249-CD2A-49DC-9C57-5C8D44FAE965}" type="datetimeFigureOut">
              <a:rPr lang="en-US" smtClean="0"/>
              <a:t>3/26/2020</a:t>
            </a:fld>
            <a:endParaRPr lang="en-US"/>
          </a:p>
        </p:txBody>
      </p:sp>
      <p:sp>
        <p:nvSpPr>
          <p:cNvPr id="5" name="Footer Placeholder 4">
            <a:extLst>
              <a:ext uri="{FF2B5EF4-FFF2-40B4-BE49-F238E27FC236}">
                <a16:creationId xmlns:a16="http://schemas.microsoft.com/office/drawing/2014/main" id="{F1ABBAD1-4B2D-4D86-8560-D8E3EA2642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47CF2-EE16-4DC1-B19A-95CCA200D89E}"/>
              </a:ext>
            </a:extLst>
          </p:cNvPr>
          <p:cNvSpPr>
            <a:spLocks noGrp="1"/>
          </p:cNvSpPr>
          <p:nvPr>
            <p:ph type="sldNum" sz="quarter" idx="12"/>
          </p:nvPr>
        </p:nvSpPr>
        <p:spPr/>
        <p:txBody>
          <a:bodyPr/>
          <a:lstStyle/>
          <a:p>
            <a:fld id="{92A82088-4957-4283-8720-21A6192078E6}" type="slidenum">
              <a:rPr lang="en-US" smtClean="0"/>
              <a:t>‹#›</a:t>
            </a:fld>
            <a:endParaRPr lang="en-US"/>
          </a:p>
        </p:txBody>
      </p:sp>
    </p:spTree>
    <p:extLst>
      <p:ext uri="{BB962C8B-B14F-4D97-AF65-F5344CB8AC3E}">
        <p14:creationId xmlns:p14="http://schemas.microsoft.com/office/powerpoint/2010/main" val="155362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8C74-C8AB-43E0-95DF-26DCE0CC41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92134B-595D-4423-8854-715293B864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9ECAED-FDAB-4DF5-8374-6B62567B5693}"/>
              </a:ext>
            </a:extLst>
          </p:cNvPr>
          <p:cNvSpPr>
            <a:spLocks noGrp="1"/>
          </p:cNvSpPr>
          <p:nvPr>
            <p:ph type="dt" sz="half" idx="10"/>
          </p:nvPr>
        </p:nvSpPr>
        <p:spPr/>
        <p:txBody>
          <a:bodyPr/>
          <a:lstStyle/>
          <a:p>
            <a:fld id="{44E40249-CD2A-49DC-9C57-5C8D44FAE965}" type="datetimeFigureOut">
              <a:rPr lang="en-US" smtClean="0"/>
              <a:t>3/26/2020</a:t>
            </a:fld>
            <a:endParaRPr lang="en-US"/>
          </a:p>
        </p:txBody>
      </p:sp>
      <p:sp>
        <p:nvSpPr>
          <p:cNvPr id="5" name="Footer Placeholder 4">
            <a:extLst>
              <a:ext uri="{FF2B5EF4-FFF2-40B4-BE49-F238E27FC236}">
                <a16:creationId xmlns:a16="http://schemas.microsoft.com/office/drawing/2014/main" id="{A22FC3AC-3EA6-465F-8031-95B1039B52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5A57A7-13BD-49BC-A995-D43A396AE844}"/>
              </a:ext>
            </a:extLst>
          </p:cNvPr>
          <p:cNvSpPr>
            <a:spLocks noGrp="1"/>
          </p:cNvSpPr>
          <p:nvPr>
            <p:ph type="sldNum" sz="quarter" idx="12"/>
          </p:nvPr>
        </p:nvSpPr>
        <p:spPr/>
        <p:txBody>
          <a:bodyPr/>
          <a:lstStyle/>
          <a:p>
            <a:fld id="{92A82088-4957-4283-8720-21A6192078E6}" type="slidenum">
              <a:rPr lang="en-US" smtClean="0"/>
              <a:t>‹#›</a:t>
            </a:fld>
            <a:endParaRPr lang="en-US"/>
          </a:p>
        </p:txBody>
      </p:sp>
    </p:spTree>
    <p:extLst>
      <p:ext uri="{BB962C8B-B14F-4D97-AF65-F5344CB8AC3E}">
        <p14:creationId xmlns:p14="http://schemas.microsoft.com/office/powerpoint/2010/main" val="1502834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F109-8A84-4374-B95F-7562562F1F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61A763-EB73-4932-BF91-AF96EC741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5531CD-1077-4454-A193-99D5CAFBF4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18E4E9-B697-426C-A8E9-55003E78E7BF}"/>
              </a:ext>
            </a:extLst>
          </p:cNvPr>
          <p:cNvSpPr>
            <a:spLocks noGrp="1"/>
          </p:cNvSpPr>
          <p:nvPr>
            <p:ph type="dt" sz="half" idx="10"/>
          </p:nvPr>
        </p:nvSpPr>
        <p:spPr/>
        <p:txBody>
          <a:bodyPr/>
          <a:lstStyle/>
          <a:p>
            <a:fld id="{44E40249-CD2A-49DC-9C57-5C8D44FAE965}" type="datetimeFigureOut">
              <a:rPr lang="en-US" smtClean="0"/>
              <a:t>3/26/2020</a:t>
            </a:fld>
            <a:endParaRPr lang="en-US"/>
          </a:p>
        </p:txBody>
      </p:sp>
      <p:sp>
        <p:nvSpPr>
          <p:cNvPr id="6" name="Footer Placeholder 5">
            <a:extLst>
              <a:ext uri="{FF2B5EF4-FFF2-40B4-BE49-F238E27FC236}">
                <a16:creationId xmlns:a16="http://schemas.microsoft.com/office/drawing/2014/main" id="{31EE4797-9233-4AB0-B334-6538063ACA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9005D5-A71E-4FF9-8857-360B6167C959}"/>
              </a:ext>
            </a:extLst>
          </p:cNvPr>
          <p:cNvSpPr>
            <a:spLocks noGrp="1"/>
          </p:cNvSpPr>
          <p:nvPr>
            <p:ph type="sldNum" sz="quarter" idx="12"/>
          </p:nvPr>
        </p:nvSpPr>
        <p:spPr/>
        <p:txBody>
          <a:bodyPr/>
          <a:lstStyle/>
          <a:p>
            <a:fld id="{92A82088-4957-4283-8720-21A6192078E6}" type="slidenum">
              <a:rPr lang="en-US" smtClean="0"/>
              <a:t>‹#›</a:t>
            </a:fld>
            <a:endParaRPr lang="en-US"/>
          </a:p>
        </p:txBody>
      </p:sp>
    </p:spTree>
    <p:extLst>
      <p:ext uri="{BB962C8B-B14F-4D97-AF65-F5344CB8AC3E}">
        <p14:creationId xmlns:p14="http://schemas.microsoft.com/office/powerpoint/2010/main" val="4024127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BFA90-A540-4834-B1BF-D2196E12F4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B23560-AC1A-409D-83ED-2AE505CA14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076291-07DE-4F70-AC6E-E5CC1D82BD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352C9C-1A59-49B3-A0FB-7439F0F7E9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DAF7E0-D345-4682-8341-942D542F4D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0460F4-FBB1-4315-B1FA-3567EFD68BBD}"/>
              </a:ext>
            </a:extLst>
          </p:cNvPr>
          <p:cNvSpPr>
            <a:spLocks noGrp="1"/>
          </p:cNvSpPr>
          <p:nvPr>
            <p:ph type="dt" sz="half" idx="10"/>
          </p:nvPr>
        </p:nvSpPr>
        <p:spPr/>
        <p:txBody>
          <a:bodyPr/>
          <a:lstStyle/>
          <a:p>
            <a:fld id="{44E40249-CD2A-49DC-9C57-5C8D44FAE965}" type="datetimeFigureOut">
              <a:rPr lang="en-US" smtClean="0"/>
              <a:t>3/26/2020</a:t>
            </a:fld>
            <a:endParaRPr lang="en-US"/>
          </a:p>
        </p:txBody>
      </p:sp>
      <p:sp>
        <p:nvSpPr>
          <p:cNvPr id="8" name="Footer Placeholder 7">
            <a:extLst>
              <a:ext uri="{FF2B5EF4-FFF2-40B4-BE49-F238E27FC236}">
                <a16:creationId xmlns:a16="http://schemas.microsoft.com/office/drawing/2014/main" id="{61AB0E0C-9BC4-4604-A6B1-7AEB68AA6C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5880A0-9E98-4AF6-B6F7-B27CA7026272}"/>
              </a:ext>
            </a:extLst>
          </p:cNvPr>
          <p:cNvSpPr>
            <a:spLocks noGrp="1"/>
          </p:cNvSpPr>
          <p:nvPr>
            <p:ph type="sldNum" sz="quarter" idx="12"/>
          </p:nvPr>
        </p:nvSpPr>
        <p:spPr/>
        <p:txBody>
          <a:bodyPr/>
          <a:lstStyle/>
          <a:p>
            <a:fld id="{92A82088-4957-4283-8720-21A6192078E6}" type="slidenum">
              <a:rPr lang="en-US" smtClean="0"/>
              <a:t>‹#›</a:t>
            </a:fld>
            <a:endParaRPr lang="en-US"/>
          </a:p>
        </p:txBody>
      </p:sp>
    </p:spTree>
    <p:extLst>
      <p:ext uri="{BB962C8B-B14F-4D97-AF65-F5344CB8AC3E}">
        <p14:creationId xmlns:p14="http://schemas.microsoft.com/office/powerpoint/2010/main" val="2299832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CD0C5-23BD-48F0-8ADA-27F5EC4F6B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C1FFB8-61A1-417D-943D-997530A38315}"/>
              </a:ext>
            </a:extLst>
          </p:cNvPr>
          <p:cNvSpPr>
            <a:spLocks noGrp="1"/>
          </p:cNvSpPr>
          <p:nvPr>
            <p:ph type="dt" sz="half" idx="10"/>
          </p:nvPr>
        </p:nvSpPr>
        <p:spPr/>
        <p:txBody>
          <a:bodyPr/>
          <a:lstStyle/>
          <a:p>
            <a:fld id="{44E40249-CD2A-49DC-9C57-5C8D44FAE965}" type="datetimeFigureOut">
              <a:rPr lang="en-US" smtClean="0"/>
              <a:t>3/26/2020</a:t>
            </a:fld>
            <a:endParaRPr lang="en-US"/>
          </a:p>
        </p:txBody>
      </p:sp>
      <p:sp>
        <p:nvSpPr>
          <p:cNvPr id="4" name="Footer Placeholder 3">
            <a:extLst>
              <a:ext uri="{FF2B5EF4-FFF2-40B4-BE49-F238E27FC236}">
                <a16:creationId xmlns:a16="http://schemas.microsoft.com/office/drawing/2014/main" id="{FC4F091D-5A3D-4B24-AC3C-158DB2C5B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CF3A93-D0D0-4AA7-BBFB-87FD1FCD24D0}"/>
              </a:ext>
            </a:extLst>
          </p:cNvPr>
          <p:cNvSpPr>
            <a:spLocks noGrp="1"/>
          </p:cNvSpPr>
          <p:nvPr>
            <p:ph type="sldNum" sz="quarter" idx="12"/>
          </p:nvPr>
        </p:nvSpPr>
        <p:spPr/>
        <p:txBody>
          <a:bodyPr/>
          <a:lstStyle/>
          <a:p>
            <a:fld id="{92A82088-4957-4283-8720-21A6192078E6}" type="slidenum">
              <a:rPr lang="en-US" smtClean="0"/>
              <a:t>‹#›</a:t>
            </a:fld>
            <a:endParaRPr lang="en-US"/>
          </a:p>
        </p:txBody>
      </p:sp>
    </p:spTree>
    <p:extLst>
      <p:ext uri="{BB962C8B-B14F-4D97-AF65-F5344CB8AC3E}">
        <p14:creationId xmlns:p14="http://schemas.microsoft.com/office/powerpoint/2010/main" val="4182639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D3C2AE-6FC0-45DB-B5D0-925426A5091F}"/>
              </a:ext>
            </a:extLst>
          </p:cNvPr>
          <p:cNvSpPr>
            <a:spLocks noGrp="1"/>
          </p:cNvSpPr>
          <p:nvPr>
            <p:ph type="dt" sz="half" idx="10"/>
          </p:nvPr>
        </p:nvSpPr>
        <p:spPr/>
        <p:txBody>
          <a:bodyPr/>
          <a:lstStyle/>
          <a:p>
            <a:fld id="{44E40249-CD2A-49DC-9C57-5C8D44FAE965}" type="datetimeFigureOut">
              <a:rPr lang="en-US" smtClean="0"/>
              <a:t>3/26/2020</a:t>
            </a:fld>
            <a:endParaRPr lang="en-US"/>
          </a:p>
        </p:txBody>
      </p:sp>
      <p:sp>
        <p:nvSpPr>
          <p:cNvPr id="3" name="Footer Placeholder 2">
            <a:extLst>
              <a:ext uri="{FF2B5EF4-FFF2-40B4-BE49-F238E27FC236}">
                <a16:creationId xmlns:a16="http://schemas.microsoft.com/office/drawing/2014/main" id="{FC1EE74C-1303-42AD-BAB9-B45DCEA7B6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26A451-A983-4B09-885B-C14DD9699A85}"/>
              </a:ext>
            </a:extLst>
          </p:cNvPr>
          <p:cNvSpPr>
            <a:spLocks noGrp="1"/>
          </p:cNvSpPr>
          <p:nvPr>
            <p:ph type="sldNum" sz="quarter" idx="12"/>
          </p:nvPr>
        </p:nvSpPr>
        <p:spPr/>
        <p:txBody>
          <a:bodyPr/>
          <a:lstStyle/>
          <a:p>
            <a:fld id="{92A82088-4957-4283-8720-21A6192078E6}" type="slidenum">
              <a:rPr lang="en-US" smtClean="0"/>
              <a:t>‹#›</a:t>
            </a:fld>
            <a:endParaRPr lang="en-US"/>
          </a:p>
        </p:txBody>
      </p:sp>
    </p:spTree>
    <p:extLst>
      <p:ext uri="{BB962C8B-B14F-4D97-AF65-F5344CB8AC3E}">
        <p14:creationId xmlns:p14="http://schemas.microsoft.com/office/powerpoint/2010/main" val="1575696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7C8CF-1785-4D77-9578-1A0F4AE67E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94A4C4-8DC5-424F-8246-235422560D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6A65FE-54DA-477E-9C99-3DC31C6938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856407-74DD-4594-B8CA-CAC7B449C360}"/>
              </a:ext>
            </a:extLst>
          </p:cNvPr>
          <p:cNvSpPr>
            <a:spLocks noGrp="1"/>
          </p:cNvSpPr>
          <p:nvPr>
            <p:ph type="dt" sz="half" idx="10"/>
          </p:nvPr>
        </p:nvSpPr>
        <p:spPr/>
        <p:txBody>
          <a:bodyPr/>
          <a:lstStyle/>
          <a:p>
            <a:fld id="{44E40249-CD2A-49DC-9C57-5C8D44FAE965}" type="datetimeFigureOut">
              <a:rPr lang="en-US" smtClean="0"/>
              <a:t>3/26/2020</a:t>
            </a:fld>
            <a:endParaRPr lang="en-US"/>
          </a:p>
        </p:txBody>
      </p:sp>
      <p:sp>
        <p:nvSpPr>
          <p:cNvPr id="6" name="Footer Placeholder 5">
            <a:extLst>
              <a:ext uri="{FF2B5EF4-FFF2-40B4-BE49-F238E27FC236}">
                <a16:creationId xmlns:a16="http://schemas.microsoft.com/office/drawing/2014/main" id="{0D0E1D53-59A3-4E0D-9BED-06C5A2D050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D9C1E-9EC0-4239-ACC4-D46E95EBCDAE}"/>
              </a:ext>
            </a:extLst>
          </p:cNvPr>
          <p:cNvSpPr>
            <a:spLocks noGrp="1"/>
          </p:cNvSpPr>
          <p:nvPr>
            <p:ph type="sldNum" sz="quarter" idx="12"/>
          </p:nvPr>
        </p:nvSpPr>
        <p:spPr/>
        <p:txBody>
          <a:bodyPr/>
          <a:lstStyle/>
          <a:p>
            <a:fld id="{92A82088-4957-4283-8720-21A6192078E6}" type="slidenum">
              <a:rPr lang="en-US" smtClean="0"/>
              <a:t>‹#›</a:t>
            </a:fld>
            <a:endParaRPr lang="en-US"/>
          </a:p>
        </p:txBody>
      </p:sp>
    </p:spTree>
    <p:extLst>
      <p:ext uri="{BB962C8B-B14F-4D97-AF65-F5344CB8AC3E}">
        <p14:creationId xmlns:p14="http://schemas.microsoft.com/office/powerpoint/2010/main" val="111435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38B60-945A-4898-811D-0BB9B766B4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6623A1-51A8-49AF-8EF4-41F295AE45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A84D98-E1C0-436F-A96F-14BF17627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252208-A3ED-4356-B011-F9DD8637185C}"/>
              </a:ext>
            </a:extLst>
          </p:cNvPr>
          <p:cNvSpPr>
            <a:spLocks noGrp="1"/>
          </p:cNvSpPr>
          <p:nvPr>
            <p:ph type="dt" sz="half" idx="10"/>
          </p:nvPr>
        </p:nvSpPr>
        <p:spPr/>
        <p:txBody>
          <a:bodyPr/>
          <a:lstStyle/>
          <a:p>
            <a:fld id="{44E40249-CD2A-49DC-9C57-5C8D44FAE965}" type="datetimeFigureOut">
              <a:rPr lang="en-US" smtClean="0"/>
              <a:t>3/26/2020</a:t>
            </a:fld>
            <a:endParaRPr lang="en-US"/>
          </a:p>
        </p:txBody>
      </p:sp>
      <p:sp>
        <p:nvSpPr>
          <p:cNvPr id="6" name="Footer Placeholder 5">
            <a:extLst>
              <a:ext uri="{FF2B5EF4-FFF2-40B4-BE49-F238E27FC236}">
                <a16:creationId xmlns:a16="http://schemas.microsoft.com/office/drawing/2014/main" id="{11FE2187-C00B-4776-9E4A-7DFB1FBDC3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BDC68D-EC01-4F41-9F94-2C859C4A001E}"/>
              </a:ext>
            </a:extLst>
          </p:cNvPr>
          <p:cNvSpPr>
            <a:spLocks noGrp="1"/>
          </p:cNvSpPr>
          <p:nvPr>
            <p:ph type="sldNum" sz="quarter" idx="12"/>
          </p:nvPr>
        </p:nvSpPr>
        <p:spPr/>
        <p:txBody>
          <a:bodyPr/>
          <a:lstStyle/>
          <a:p>
            <a:fld id="{92A82088-4957-4283-8720-21A6192078E6}" type="slidenum">
              <a:rPr lang="en-US" smtClean="0"/>
              <a:t>‹#›</a:t>
            </a:fld>
            <a:endParaRPr lang="en-US"/>
          </a:p>
        </p:txBody>
      </p:sp>
    </p:spTree>
    <p:extLst>
      <p:ext uri="{BB962C8B-B14F-4D97-AF65-F5344CB8AC3E}">
        <p14:creationId xmlns:p14="http://schemas.microsoft.com/office/powerpoint/2010/main" val="3312387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195145-01EE-4829-B159-38FDC34610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F94DB8-5B3F-4B36-8A87-3DD42AC966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414F37-7529-42D7-80AB-CD03DBE43A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E40249-CD2A-49DC-9C57-5C8D44FAE965}" type="datetimeFigureOut">
              <a:rPr lang="en-US" smtClean="0"/>
              <a:t>3/26/2020</a:t>
            </a:fld>
            <a:endParaRPr lang="en-US"/>
          </a:p>
        </p:txBody>
      </p:sp>
      <p:sp>
        <p:nvSpPr>
          <p:cNvPr id="5" name="Footer Placeholder 4">
            <a:extLst>
              <a:ext uri="{FF2B5EF4-FFF2-40B4-BE49-F238E27FC236}">
                <a16:creationId xmlns:a16="http://schemas.microsoft.com/office/drawing/2014/main" id="{14F765AA-ACEB-4225-9B74-B7519F8CB9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D89FE3-CC6B-485F-B8F6-FC484857B3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82088-4957-4283-8720-21A6192078E6}" type="slidenum">
              <a:rPr lang="en-US" smtClean="0"/>
              <a:t>‹#›</a:t>
            </a:fld>
            <a:endParaRPr lang="en-US"/>
          </a:p>
        </p:txBody>
      </p:sp>
    </p:spTree>
    <p:extLst>
      <p:ext uri="{BB962C8B-B14F-4D97-AF65-F5344CB8AC3E}">
        <p14:creationId xmlns:p14="http://schemas.microsoft.com/office/powerpoint/2010/main" val="151421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file:///C:\Users\Richard%20W.%20Butts\Downloads\srccs_chapter5-1.pdf" TargetMode="External"/><Relationship Id="rId2" Type="http://schemas.openxmlformats.org/officeDocument/2006/relationships/hyperlink" Target="file:///C:\Users\Richard%20W.%20Butts\Documents\Energy%20and%20Environment\srccs_chapter5.pdf" TargetMode="External"/><Relationship Id="rId1" Type="http://schemas.openxmlformats.org/officeDocument/2006/relationships/slideLayout" Target="../slideLayouts/slideLayout2.xml"/><Relationship Id="rId6" Type="http://schemas.openxmlformats.org/officeDocument/2006/relationships/hyperlink" Target="https://www.researchgate.net/publication/329707783_Capter_5_-_Underground_geological_storage/citation/download" TargetMode="External"/><Relationship Id="rId5" Type="http://schemas.openxmlformats.org/officeDocument/2006/relationships/hyperlink" Target="https://www.researchgate.net/publication/329707783_Capter_5_-_Underground_geological_storage" TargetMode="External"/><Relationship Id="rId4" Type="http://schemas.openxmlformats.org/officeDocument/2006/relationships/hyperlink" Target="http://faculty.uml.edu/nelson_eby/ENVI.5720/Material.ht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_bookmark19"/><Relationship Id="rId2" Type="http://schemas.openxmlformats.org/officeDocument/2006/relationships/hyperlink" Target="#_bookmark0"/><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_bookmark43"/></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D2C4BFA1-2075-4901-9E24-E41D1FDD51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24"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25" name="Oval 24">
              <a:extLst>
                <a:ext uri="{FF2B5EF4-FFF2-40B4-BE49-F238E27FC236}">
                  <a16:creationId xmlns:a16="http://schemas.microsoft.com/office/drawing/2014/main" id="{F0307F65-8304-4FA8-A841-D4D7625411B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26"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28" name="Rectangle 27">
            <a:extLst>
              <a:ext uri="{FF2B5EF4-FFF2-40B4-BE49-F238E27FC236}">
                <a16:creationId xmlns:a16="http://schemas.microsoft.com/office/drawing/2014/main" id="{053FB2EE-284F-4C87-AB3D-BBF87A9FAB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635F0E3-CD31-4235-A705-105745719AB7}"/>
              </a:ext>
            </a:extLst>
          </p:cNvPr>
          <p:cNvSpPr>
            <a:spLocks noGrp="1"/>
          </p:cNvSpPr>
          <p:nvPr>
            <p:ph type="ctrTitle"/>
          </p:nvPr>
        </p:nvSpPr>
        <p:spPr>
          <a:xfrm>
            <a:off x="1524000" y="3149600"/>
            <a:ext cx="9144000" cy="1008126"/>
          </a:xfrm>
        </p:spPr>
        <p:txBody>
          <a:bodyPr anchor="ctr">
            <a:normAutofit fontScale="90000"/>
          </a:bodyPr>
          <a:lstStyle/>
          <a:p>
            <a:pPr marL="0" indent="0"/>
            <a:r>
              <a:rPr lang="en-US" sz="4000" dirty="0">
                <a:solidFill>
                  <a:schemeClr val="bg2"/>
                </a:solidFill>
              </a:rPr>
              <a:t>Underground Geological Storage of CO2</a:t>
            </a:r>
            <a:br>
              <a:rPr lang="en-US" sz="4000" dirty="0">
                <a:solidFill>
                  <a:schemeClr val="bg2"/>
                </a:solidFill>
              </a:rPr>
            </a:br>
            <a:endParaRPr lang="en-US" sz="4000" dirty="0">
              <a:solidFill>
                <a:schemeClr val="bg2"/>
              </a:solidFill>
            </a:endParaRPr>
          </a:p>
        </p:txBody>
      </p:sp>
      <p:sp>
        <p:nvSpPr>
          <p:cNvPr id="3" name="Subtitle 2">
            <a:extLst>
              <a:ext uri="{FF2B5EF4-FFF2-40B4-BE49-F238E27FC236}">
                <a16:creationId xmlns:a16="http://schemas.microsoft.com/office/drawing/2014/main" id="{AACD936D-F8B6-491D-AD1D-BEAE15F90A58}"/>
              </a:ext>
            </a:extLst>
          </p:cNvPr>
          <p:cNvSpPr>
            <a:spLocks noGrp="1"/>
          </p:cNvSpPr>
          <p:nvPr>
            <p:ph type="subTitle" idx="1"/>
          </p:nvPr>
        </p:nvSpPr>
        <p:spPr>
          <a:xfrm>
            <a:off x="1524000" y="4495800"/>
            <a:ext cx="9144000" cy="762000"/>
          </a:xfrm>
        </p:spPr>
        <p:txBody>
          <a:bodyPr>
            <a:normAutofit/>
          </a:bodyPr>
          <a:lstStyle/>
          <a:p>
            <a:r>
              <a:rPr lang="en-US" sz="1800"/>
              <a:t>By Lisa Luchford and Rick Butts</a:t>
            </a:r>
          </a:p>
        </p:txBody>
      </p:sp>
    </p:spTree>
    <p:extLst>
      <p:ext uri="{BB962C8B-B14F-4D97-AF65-F5344CB8AC3E}">
        <p14:creationId xmlns:p14="http://schemas.microsoft.com/office/powerpoint/2010/main" val="297827945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F26B6B-5A26-4B46-A9BD-54B15D78649F}"/>
              </a:ext>
            </a:extLst>
          </p:cNvPr>
          <p:cNvSpPr>
            <a:spLocks noGrp="1"/>
          </p:cNvSpPr>
          <p:nvPr>
            <p:ph type="title"/>
          </p:nvPr>
        </p:nvSpPr>
        <p:spPr>
          <a:xfrm>
            <a:off x="643468" y="623392"/>
            <a:ext cx="3363974" cy="1607060"/>
          </a:xfrm>
          <a:noFill/>
          <a:ln w="19050">
            <a:solidFill>
              <a:srgbClr val="92D050"/>
            </a:solidFill>
          </a:ln>
        </p:spPr>
        <p:txBody>
          <a:bodyPr wrap="square" anchor="ctr">
            <a:normAutofit fontScale="90000"/>
          </a:bodyPr>
          <a:lstStyle/>
          <a:p>
            <a:pPr algn="ctr"/>
            <a:r>
              <a:rPr lang="en-US" sz="2800" dirty="0"/>
              <a:t>CO</a:t>
            </a:r>
            <a:r>
              <a:rPr lang="en-US" sz="2000" dirty="0"/>
              <a:t>2</a:t>
            </a:r>
            <a:r>
              <a:rPr lang="en-US" sz="2800" dirty="0"/>
              <a:t> Storage Mechanisms in Geological Formations</a:t>
            </a:r>
          </a:p>
        </p:txBody>
      </p:sp>
      <p:sp>
        <p:nvSpPr>
          <p:cNvPr id="3" name="Content Placeholder 2">
            <a:extLst>
              <a:ext uri="{FF2B5EF4-FFF2-40B4-BE49-F238E27FC236}">
                <a16:creationId xmlns:a16="http://schemas.microsoft.com/office/drawing/2014/main" id="{4873B10C-2896-4B64-9038-7C5DB243AD2B}"/>
              </a:ext>
            </a:extLst>
          </p:cNvPr>
          <p:cNvSpPr>
            <a:spLocks noGrp="1"/>
          </p:cNvSpPr>
          <p:nvPr>
            <p:ph idx="1"/>
          </p:nvPr>
        </p:nvSpPr>
        <p:spPr>
          <a:xfrm>
            <a:off x="299803" y="2638043"/>
            <a:ext cx="3946407" cy="4002600"/>
          </a:xfrm>
        </p:spPr>
        <p:txBody>
          <a:bodyPr>
            <a:normAutofit/>
          </a:bodyPr>
          <a:lstStyle/>
          <a:p>
            <a:r>
              <a:rPr lang="en-US" sz="1600" b="1" dirty="0">
                <a:latin typeface="Times New Roman" panose="02020603050405020304" pitchFamily="18" charset="0"/>
                <a:ea typeface="Times New Roman" panose="02020603050405020304" pitchFamily="18" charset="0"/>
              </a:rPr>
              <a:t>Physical trapping: structural and stratigraphic</a:t>
            </a:r>
          </a:p>
          <a:p>
            <a:r>
              <a:rPr lang="en-US" sz="1600" b="1" dirty="0">
                <a:latin typeface="Times New Roman" panose="02020603050405020304" pitchFamily="18" charset="0"/>
                <a:ea typeface="Times New Roman" panose="02020603050405020304" pitchFamily="18" charset="0"/>
              </a:rPr>
              <a:t>Physical trapping: hydrologic</a:t>
            </a:r>
          </a:p>
          <a:p>
            <a:r>
              <a:rPr lang="en-US" sz="1600" b="1" dirty="0">
                <a:latin typeface="Times New Roman" panose="02020603050405020304" pitchFamily="18" charset="0"/>
                <a:ea typeface="Times New Roman" panose="02020603050405020304" pitchFamily="18" charset="0"/>
              </a:rPr>
              <a:t>Geochemical trapping</a:t>
            </a:r>
          </a:p>
          <a:p>
            <a:r>
              <a:rPr lang="en-US" sz="1600" dirty="0"/>
              <a:t>Caprock (impermeable, confining layer)</a:t>
            </a:r>
          </a:p>
          <a:p>
            <a:r>
              <a:rPr lang="en-US" sz="1600" dirty="0"/>
              <a:t>Immobile phase in pore spaces</a:t>
            </a:r>
          </a:p>
          <a:p>
            <a:r>
              <a:rPr lang="en-US" sz="1600" dirty="0"/>
              <a:t>Dissolution in the in-situ formation fluids</a:t>
            </a:r>
          </a:p>
          <a:p>
            <a:r>
              <a:rPr lang="en-US" sz="1600" dirty="0"/>
              <a:t>Adsorption onto organic matter (i.e. coal and shale)</a:t>
            </a:r>
          </a:p>
          <a:p>
            <a:r>
              <a:rPr lang="en-US" sz="1600" dirty="0"/>
              <a:t> Reacts with minerals to produce carbonate minerals</a:t>
            </a:r>
          </a:p>
          <a:p>
            <a:r>
              <a:rPr lang="en-US" sz="1600" dirty="0"/>
              <a:t>CO2 becomes less mobile over time</a:t>
            </a:r>
          </a:p>
          <a:p>
            <a:endParaRPr lang="en-US" sz="2000" dirty="0">
              <a:latin typeface="Times New Roman" panose="02020603050405020304" pitchFamily="18" charset="0"/>
              <a:ea typeface="Times New Roman" panose="02020603050405020304" pitchFamily="18" charset="0"/>
            </a:endParaRPr>
          </a:p>
        </p:txBody>
      </p:sp>
      <p:grpSp>
        <p:nvGrpSpPr>
          <p:cNvPr id="6" name="Group 28">
            <a:extLst>
              <a:ext uri="{FF2B5EF4-FFF2-40B4-BE49-F238E27FC236}">
                <a16:creationId xmlns:a16="http://schemas.microsoft.com/office/drawing/2014/main" id="{0F27C0A5-3C05-4F1A-853B-CC0E6808FAD4}"/>
              </a:ext>
            </a:extLst>
          </p:cNvPr>
          <p:cNvGrpSpPr>
            <a:grpSpLocks/>
          </p:cNvGrpSpPr>
          <p:nvPr/>
        </p:nvGrpSpPr>
        <p:grpSpPr bwMode="auto">
          <a:xfrm>
            <a:off x="5384206" y="329431"/>
            <a:ext cx="6005709" cy="5456772"/>
            <a:chOff x="688" y="-4734"/>
            <a:chExt cx="5002" cy="4695"/>
          </a:xfrm>
        </p:grpSpPr>
        <p:sp>
          <p:nvSpPr>
            <p:cNvPr id="7" name="Freeform 29">
              <a:extLst>
                <a:ext uri="{FF2B5EF4-FFF2-40B4-BE49-F238E27FC236}">
                  <a16:creationId xmlns:a16="http://schemas.microsoft.com/office/drawing/2014/main" id="{C51FCB45-228A-4178-8C49-E2B6D515B4CB}"/>
                </a:ext>
              </a:extLst>
            </p:cNvPr>
            <p:cNvSpPr>
              <a:spLocks/>
            </p:cNvSpPr>
            <p:nvPr/>
          </p:nvSpPr>
          <p:spPr bwMode="auto">
            <a:xfrm>
              <a:off x="1161" y="-4651"/>
              <a:ext cx="4286" cy="3617"/>
            </a:xfrm>
            <a:custGeom>
              <a:avLst/>
              <a:gdLst>
                <a:gd name="T0" fmla="+- 0 1162 1162"/>
                <a:gd name="T1" fmla="*/ T0 w 4286"/>
                <a:gd name="T2" fmla="+- 0 -4650 -4650"/>
                <a:gd name="T3" fmla="*/ -4650 h 3617"/>
                <a:gd name="T4" fmla="+- 0 1197 1162"/>
                <a:gd name="T5" fmla="*/ T4 w 4286"/>
                <a:gd name="T6" fmla="+- 0 -1101 -4650"/>
                <a:gd name="T7" fmla="*/ -1101 h 3617"/>
                <a:gd name="T8" fmla="+- 0 1267 1162"/>
                <a:gd name="T9" fmla="*/ T8 w 4286"/>
                <a:gd name="T10" fmla="+- 0 -1233 -4650"/>
                <a:gd name="T11" fmla="*/ -1233 h 3617"/>
                <a:gd name="T12" fmla="+- 0 1340 1162"/>
                <a:gd name="T13" fmla="*/ T12 w 4286"/>
                <a:gd name="T14" fmla="+- 0 -1365 -4650"/>
                <a:gd name="T15" fmla="*/ -1365 h 3617"/>
                <a:gd name="T16" fmla="+- 0 1416 1162"/>
                <a:gd name="T17" fmla="*/ T16 w 4286"/>
                <a:gd name="T18" fmla="+- 0 -1497 -4650"/>
                <a:gd name="T19" fmla="*/ -1497 h 3617"/>
                <a:gd name="T20" fmla="+- 0 1497 1162"/>
                <a:gd name="T21" fmla="*/ T20 w 4286"/>
                <a:gd name="T22" fmla="+- 0 -1629 -4650"/>
                <a:gd name="T23" fmla="*/ -1629 h 3617"/>
                <a:gd name="T24" fmla="+- 0 1584 1162"/>
                <a:gd name="T25" fmla="*/ T24 w 4286"/>
                <a:gd name="T26" fmla="+- 0 -1761 -4650"/>
                <a:gd name="T27" fmla="*/ -1761 h 3617"/>
                <a:gd name="T28" fmla="+- 0 1675 1162"/>
                <a:gd name="T29" fmla="*/ T28 w 4286"/>
                <a:gd name="T30" fmla="+- 0 -1889 -4650"/>
                <a:gd name="T31" fmla="*/ -1889 h 3617"/>
                <a:gd name="T32" fmla="+- 0 1767 1162"/>
                <a:gd name="T33" fmla="*/ T32 w 4286"/>
                <a:gd name="T34" fmla="+- 0 -2014 -4650"/>
                <a:gd name="T35" fmla="*/ -2014 h 3617"/>
                <a:gd name="T36" fmla="+- 0 1864 1162"/>
                <a:gd name="T37" fmla="*/ T36 w 4286"/>
                <a:gd name="T38" fmla="+- 0 -2140 -4650"/>
                <a:gd name="T39" fmla="*/ -2140 h 3617"/>
                <a:gd name="T40" fmla="+- 0 1966 1162"/>
                <a:gd name="T41" fmla="*/ T40 w 4286"/>
                <a:gd name="T42" fmla="+- 0 -2265 -4650"/>
                <a:gd name="T43" fmla="*/ -2265 h 3617"/>
                <a:gd name="T44" fmla="+- 0 2073 1162"/>
                <a:gd name="T45" fmla="*/ T44 w 4286"/>
                <a:gd name="T46" fmla="+- 0 -2388 -4650"/>
                <a:gd name="T47" fmla="*/ -2388 h 3617"/>
                <a:gd name="T48" fmla="+- 0 2184 1162"/>
                <a:gd name="T49" fmla="*/ T48 w 4286"/>
                <a:gd name="T50" fmla="+- 0 -2507 -4650"/>
                <a:gd name="T51" fmla="*/ -2507 h 3617"/>
                <a:gd name="T52" fmla="+- 0 2300 1162"/>
                <a:gd name="T53" fmla="*/ T52 w 4286"/>
                <a:gd name="T54" fmla="+- 0 -2620 -4650"/>
                <a:gd name="T55" fmla="*/ -2620 h 3617"/>
                <a:gd name="T56" fmla="+- 0 2412 1162"/>
                <a:gd name="T57" fmla="*/ T56 w 4286"/>
                <a:gd name="T58" fmla="+- 0 -2720 -4650"/>
                <a:gd name="T59" fmla="*/ -2720 h 3617"/>
                <a:gd name="T60" fmla="+- 0 2526 1162"/>
                <a:gd name="T61" fmla="*/ T60 w 4286"/>
                <a:gd name="T62" fmla="+- 0 -2816 -4650"/>
                <a:gd name="T63" fmla="*/ -2816 h 3617"/>
                <a:gd name="T64" fmla="+- 0 2645 1162"/>
                <a:gd name="T65" fmla="*/ T64 w 4286"/>
                <a:gd name="T66" fmla="+- 0 -2908 -4650"/>
                <a:gd name="T67" fmla="*/ -2908 h 3617"/>
                <a:gd name="T68" fmla="+- 0 2768 1162"/>
                <a:gd name="T69" fmla="*/ T68 w 4286"/>
                <a:gd name="T70" fmla="+- 0 -2997 -4650"/>
                <a:gd name="T71" fmla="*/ -2997 h 3617"/>
                <a:gd name="T72" fmla="+- 0 2897 1162"/>
                <a:gd name="T73" fmla="*/ T72 w 4286"/>
                <a:gd name="T74" fmla="+- 0 -3084 -4650"/>
                <a:gd name="T75" fmla="*/ -3084 h 3617"/>
                <a:gd name="T76" fmla="+- 0 3031 1162"/>
                <a:gd name="T77" fmla="*/ T76 w 4286"/>
                <a:gd name="T78" fmla="+- 0 -3170 -4650"/>
                <a:gd name="T79" fmla="*/ -3170 h 3617"/>
                <a:gd name="T80" fmla="+- 0 3171 1162"/>
                <a:gd name="T81" fmla="*/ T80 w 4286"/>
                <a:gd name="T82" fmla="+- 0 -3255 -4650"/>
                <a:gd name="T83" fmla="*/ -3255 h 3617"/>
                <a:gd name="T84" fmla="+- 0 3300 1162"/>
                <a:gd name="T85" fmla="*/ T84 w 4286"/>
                <a:gd name="T86" fmla="+- 0 -3330 -4650"/>
                <a:gd name="T87" fmla="*/ -3330 h 3617"/>
                <a:gd name="T88" fmla="+- 0 3437 1162"/>
                <a:gd name="T89" fmla="*/ T88 w 4286"/>
                <a:gd name="T90" fmla="+- 0 -3407 -4650"/>
                <a:gd name="T91" fmla="*/ -3407 h 3617"/>
                <a:gd name="T92" fmla="+- 0 3578 1162"/>
                <a:gd name="T93" fmla="*/ T92 w 4286"/>
                <a:gd name="T94" fmla="+- 0 -3483 -4650"/>
                <a:gd name="T95" fmla="*/ -3483 h 3617"/>
                <a:gd name="T96" fmla="+- 0 3723 1162"/>
                <a:gd name="T97" fmla="*/ T96 w 4286"/>
                <a:gd name="T98" fmla="+- 0 -3557 -4650"/>
                <a:gd name="T99" fmla="*/ -3557 h 3617"/>
                <a:gd name="T100" fmla="+- 0 3870 1162"/>
                <a:gd name="T101" fmla="*/ T100 w 4286"/>
                <a:gd name="T102" fmla="+- 0 -3628 -4650"/>
                <a:gd name="T103" fmla="*/ -3628 h 3617"/>
                <a:gd name="T104" fmla="+- 0 4018 1162"/>
                <a:gd name="T105" fmla="*/ T104 w 4286"/>
                <a:gd name="T106" fmla="+- 0 -3695 -4650"/>
                <a:gd name="T107" fmla="*/ -3695 h 3617"/>
                <a:gd name="T108" fmla="+- 0 4165 1162"/>
                <a:gd name="T109" fmla="*/ T108 w 4286"/>
                <a:gd name="T110" fmla="+- 0 -3756 -4650"/>
                <a:gd name="T111" fmla="*/ -3756 h 3617"/>
                <a:gd name="T112" fmla="+- 0 4309 1162"/>
                <a:gd name="T113" fmla="*/ T112 w 4286"/>
                <a:gd name="T114" fmla="+- 0 -3810 -4650"/>
                <a:gd name="T115" fmla="*/ -3810 h 3617"/>
                <a:gd name="T116" fmla="+- 0 4461 1162"/>
                <a:gd name="T117" fmla="*/ T116 w 4286"/>
                <a:gd name="T118" fmla="+- 0 -3859 -4650"/>
                <a:gd name="T119" fmla="*/ -3859 h 3617"/>
                <a:gd name="T120" fmla="+- 0 4613 1162"/>
                <a:gd name="T121" fmla="*/ T120 w 4286"/>
                <a:gd name="T122" fmla="+- 0 -3900 -4650"/>
                <a:gd name="T123" fmla="*/ -3900 h 3617"/>
                <a:gd name="T124" fmla="+- 0 4765 1162"/>
                <a:gd name="T125" fmla="*/ T124 w 4286"/>
                <a:gd name="T126" fmla="+- 0 -3936 -4650"/>
                <a:gd name="T127" fmla="*/ -3936 h 3617"/>
                <a:gd name="T128" fmla="+- 0 4916 1162"/>
                <a:gd name="T129" fmla="*/ T128 w 4286"/>
                <a:gd name="T130" fmla="+- 0 -3966 -4650"/>
                <a:gd name="T131" fmla="*/ -3966 h 3617"/>
                <a:gd name="T132" fmla="+- 0 5144 1162"/>
                <a:gd name="T133" fmla="*/ T132 w 4286"/>
                <a:gd name="T134" fmla="+- 0 -4004 -4650"/>
                <a:gd name="T135" fmla="*/ -4004 h 3617"/>
                <a:gd name="T136" fmla="+- 0 5448 1162"/>
                <a:gd name="T137" fmla="*/ T136 w 4286"/>
                <a:gd name="T138" fmla="+- 0 -4650 -4650"/>
                <a:gd name="T139" fmla="*/ -4650 h 36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4286" h="3617">
                  <a:moveTo>
                    <a:pt x="4286" y="0"/>
                  </a:moveTo>
                  <a:lnTo>
                    <a:pt x="0" y="0"/>
                  </a:lnTo>
                  <a:lnTo>
                    <a:pt x="0" y="3616"/>
                  </a:lnTo>
                  <a:lnTo>
                    <a:pt x="35" y="3549"/>
                  </a:lnTo>
                  <a:lnTo>
                    <a:pt x="70" y="3483"/>
                  </a:lnTo>
                  <a:lnTo>
                    <a:pt x="105" y="3417"/>
                  </a:lnTo>
                  <a:lnTo>
                    <a:pt x="141" y="3351"/>
                  </a:lnTo>
                  <a:lnTo>
                    <a:pt x="178" y="3285"/>
                  </a:lnTo>
                  <a:lnTo>
                    <a:pt x="215" y="3219"/>
                  </a:lnTo>
                  <a:lnTo>
                    <a:pt x="254" y="3153"/>
                  </a:lnTo>
                  <a:lnTo>
                    <a:pt x="294" y="3087"/>
                  </a:lnTo>
                  <a:lnTo>
                    <a:pt x="335" y="3021"/>
                  </a:lnTo>
                  <a:lnTo>
                    <a:pt x="378" y="2955"/>
                  </a:lnTo>
                  <a:lnTo>
                    <a:pt x="422" y="2889"/>
                  </a:lnTo>
                  <a:lnTo>
                    <a:pt x="469" y="2823"/>
                  </a:lnTo>
                  <a:lnTo>
                    <a:pt x="513" y="2761"/>
                  </a:lnTo>
                  <a:lnTo>
                    <a:pt x="558" y="2699"/>
                  </a:lnTo>
                  <a:lnTo>
                    <a:pt x="605" y="2636"/>
                  </a:lnTo>
                  <a:lnTo>
                    <a:pt x="653" y="2573"/>
                  </a:lnTo>
                  <a:lnTo>
                    <a:pt x="702" y="2510"/>
                  </a:lnTo>
                  <a:lnTo>
                    <a:pt x="753" y="2448"/>
                  </a:lnTo>
                  <a:lnTo>
                    <a:pt x="804" y="2385"/>
                  </a:lnTo>
                  <a:lnTo>
                    <a:pt x="857" y="2323"/>
                  </a:lnTo>
                  <a:lnTo>
                    <a:pt x="911" y="2262"/>
                  </a:lnTo>
                  <a:lnTo>
                    <a:pt x="966" y="2202"/>
                  </a:lnTo>
                  <a:lnTo>
                    <a:pt x="1022" y="2143"/>
                  </a:lnTo>
                  <a:lnTo>
                    <a:pt x="1080" y="2086"/>
                  </a:lnTo>
                  <a:lnTo>
                    <a:pt x="1138" y="2030"/>
                  </a:lnTo>
                  <a:lnTo>
                    <a:pt x="1194" y="1979"/>
                  </a:lnTo>
                  <a:lnTo>
                    <a:pt x="1250" y="1930"/>
                  </a:lnTo>
                  <a:lnTo>
                    <a:pt x="1307" y="1882"/>
                  </a:lnTo>
                  <a:lnTo>
                    <a:pt x="1364" y="1834"/>
                  </a:lnTo>
                  <a:lnTo>
                    <a:pt x="1423" y="1788"/>
                  </a:lnTo>
                  <a:lnTo>
                    <a:pt x="1483" y="1742"/>
                  </a:lnTo>
                  <a:lnTo>
                    <a:pt x="1544" y="1697"/>
                  </a:lnTo>
                  <a:lnTo>
                    <a:pt x="1606" y="1653"/>
                  </a:lnTo>
                  <a:lnTo>
                    <a:pt x="1670" y="1609"/>
                  </a:lnTo>
                  <a:lnTo>
                    <a:pt x="1735" y="1566"/>
                  </a:lnTo>
                  <a:lnTo>
                    <a:pt x="1801" y="1523"/>
                  </a:lnTo>
                  <a:lnTo>
                    <a:pt x="1869" y="1480"/>
                  </a:lnTo>
                  <a:lnTo>
                    <a:pt x="1938" y="1438"/>
                  </a:lnTo>
                  <a:lnTo>
                    <a:pt x="2009" y="1395"/>
                  </a:lnTo>
                  <a:lnTo>
                    <a:pt x="2073" y="1358"/>
                  </a:lnTo>
                  <a:lnTo>
                    <a:pt x="2138" y="1320"/>
                  </a:lnTo>
                  <a:lnTo>
                    <a:pt x="2206" y="1282"/>
                  </a:lnTo>
                  <a:lnTo>
                    <a:pt x="2275" y="1243"/>
                  </a:lnTo>
                  <a:lnTo>
                    <a:pt x="2345" y="1205"/>
                  </a:lnTo>
                  <a:lnTo>
                    <a:pt x="2416" y="1167"/>
                  </a:lnTo>
                  <a:lnTo>
                    <a:pt x="2488" y="1130"/>
                  </a:lnTo>
                  <a:lnTo>
                    <a:pt x="2561" y="1093"/>
                  </a:lnTo>
                  <a:lnTo>
                    <a:pt x="2635" y="1057"/>
                  </a:lnTo>
                  <a:lnTo>
                    <a:pt x="2708" y="1022"/>
                  </a:lnTo>
                  <a:lnTo>
                    <a:pt x="2782" y="987"/>
                  </a:lnTo>
                  <a:lnTo>
                    <a:pt x="2856" y="955"/>
                  </a:lnTo>
                  <a:lnTo>
                    <a:pt x="2930" y="923"/>
                  </a:lnTo>
                  <a:lnTo>
                    <a:pt x="3003" y="894"/>
                  </a:lnTo>
                  <a:lnTo>
                    <a:pt x="3075" y="866"/>
                  </a:lnTo>
                  <a:lnTo>
                    <a:pt x="3147" y="840"/>
                  </a:lnTo>
                  <a:lnTo>
                    <a:pt x="3223" y="815"/>
                  </a:lnTo>
                  <a:lnTo>
                    <a:pt x="3299" y="791"/>
                  </a:lnTo>
                  <a:lnTo>
                    <a:pt x="3375" y="770"/>
                  </a:lnTo>
                  <a:lnTo>
                    <a:pt x="3451" y="750"/>
                  </a:lnTo>
                  <a:lnTo>
                    <a:pt x="3527" y="731"/>
                  </a:lnTo>
                  <a:lnTo>
                    <a:pt x="3603" y="714"/>
                  </a:lnTo>
                  <a:lnTo>
                    <a:pt x="3678" y="699"/>
                  </a:lnTo>
                  <a:lnTo>
                    <a:pt x="3754" y="684"/>
                  </a:lnTo>
                  <a:lnTo>
                    <a:pt x="3830" y="671"/>
                  </a:lnTo>
                  <a:lnTo>
                    <a:pt x="3982" y="646"/>
                  </a:lnTo>
                  <a:lnTo>
                    <a:pt x="4286" y="602"/>
                  </a:lnTo>
                  <a:lnTo>
                    <a:pt x="4286" y="0"/>
                  </a:lnTo>
                  <a:close/>
                </a:path>
              </a:pathLst>
            </a:custGeom>
            <a:solidFill>
              <a:srgbClr val="009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0">
              <a:extLst>
                <a:ext uri="{FF2B5EF4-FFF2-40B4-BE49-F238E27FC236}">
                  <a16:creationId xmlns:a16="http://schemas.microsoft.com/office/drawing/2014/main" id="{E44B9297-9D86-4A72-AB36-FF0349B35F87}"/>
                </a:ext>
              </a:extLst>
            </p:cNvPr>
            <p:cNvSpPr>
              <a:spLocks/>
            </p:cNvSpPr>
            <p:nvPr/>
          </p:nvSpPr>
          <p:spPr bwMode="auto">
            <a:xfrm>
              <a:off x="1161" y="-3379"/>
              <a:ext cx="4286" cy="3081"/>
            </a:xfrm>
            <a:custGeom>
              <a:avLst/>
              <a:gdLst>
                <a:gd name="T0" fmla="+- 0 5416 1162"/>
                <a:gd name="T1" fmla="*/ T0 w 4286"/>
                <a:gd name="T2" fmla="+- 0 -3347 -3378"/>
                <a:gd name="T3" fmla="*/ -3347 h 3081"/>
                <a:gd name="T4" fmla="+- 0 4956 1162"/>
                <a:gd name="T5" fmla="*/ T4 w 4286"/>
                <a:gd name="T6" fmla="+- 0 -2869 -3378"/>
                <a:gd name="T7" fmla="*/ -2869 h 3081"/>
                <a:gd name="T8" fmla="+- 0 4761 1162"/>
                <a:gd name="T9" fmla="*/ T8 w 4286"/>
                <a:gd name="T10" fmla="+- 0 -2671 -3378"/>
                <a:gd name="T11" fmla="*/ -2671 h 3081"/>
                <a:gd name="T12" fmla="+- 0 4627 1162"/>
                <a:gd name="T13" fmla="*/ T12 w 4286"/>
                <a:gd name="T14" fmla="+- 0 -2539 -3378"/>
                <a:gd name="T15" fmla="*/ -2539 h 3081"/>
                <a:gd name="T16" fmla="+- 0 4494 1162"/>
                <a:gd name="T17" fmla="*/ T16 w 4286"/>
                <a:gd name="T18" fmla="+- 0 -2412 -3378"/>
                <a:gd name="T19" fmla="*/ -2412 h 3081"/>
                <a:gd name="T20" fmla="+- 0 4365 1162"/>
                <a:gd name="T21" fmla="*/ T20 w 4286"/>
                <a:gd name="T22" fmla="+- 0 -2295 -3378"/>
                <a:gd name="T23" fmla="*/ -2295 h 3081"/>
                <a:gd name="T24" fmla="+- 0 4242 1162"/>
                <a:gd name="T25" fmla="*/ T24 w 4286"/>
                <a:gd name="T26" fmla="+- 0 -2191 -3378"/>
                <a:gd name="T27" fmla="*/ -2191 h 3081"/>
                <a:gd name="T28" fmla="+- 0 4109 1162"/>
                <a:gd name="T29" fmla="*/ T28 w 4286"/>
                <a:gd name="T30" fmla="+- 0 -2086 -3378"/>
                <a:gd name="T31" fmla="*/ -2086 h 3081"/>
                <a:gd name="T32" fmla="+- 0 3972 1162"/>
                <a:gd name="T33" fmla="*/ T32 w 4286"/>
                <a:gd name="T34" fmla="+- 0 -1984 -3378"/>
                <a:gd name="T35" fmla="*/ -1984 h 3081"/>
                <a:gd name="T36" fmla="+- 0 3832 1162"/>
                <a:gd name="T37" fmla="*/ T36 w 4286"/>
                <a:gd name="T38" fmla="+- 0 -1886 -3378"/>
                <a:gd name="T39" fmla="*/ -1886 h 3081"/>
                <a:gd name="T40" fmla="+- 0 3690 1162"/>
                <a:gd name="T41" fmla="*/ T40 w 4286"/>
                <a:gd name="T42" fmla="+- 0 -1792 -3378"/>
                <a:gd name="T43" fmla="*/ -1792 h 3081"/>
                <a:gd name="T44" fmla="+- 0 3550 1162"/>
                <a:gd name="T45" fmla="*/ T44 w 4286"/>
                <a:gd name="T46" fmla="+- 0 -1702 -3378"/>
                <a:gd name="T47" fmla="*/ -1702 h 3081"/>
                <a:gd name="T48" fmla="+- 0 3412 1162"/>
                <a:gd name="T49" fmla="*/ T48 w 4286"/>
                <a:gd name="T50" fmla="+- 0 -1616 -3378"/>
                <a:gd name="T51" fmla="*/ -1616 h 3081"/>
                <a:gd name="T52" fmla="+- 0 3149 1162"/>
                <a:gd name="T53" fmla="*/ T52 w 4286"/>
                <a:gd name="T54" fmla="+- 0 -1461 -3378"/>
                <a:gd name="T55" fmla="*/ -1461 h 3081"/>
                <a:gd name="T56" fmla="+- 0 2884 1162"/>
                <a:gd name="T57" fmla="*/ T56 w 4286"/>
                <a:gd name="T58" fmla="+- 0 -1313 -3378"/>
                <a:gd name="T59" fmla="*/ -1313 h 3081"/>
                <a:gd name="T60" fmla="+- 0 2726 1162"/>
                <a:gd name="T61" fmla="*/ T60 w 4286"/>
                <a:gd name="T62" fmla="+- 0 -1235 -3378"/>
                <a:gd name="T63" fmla="*/ -1235 h 3081"/>
                <a:gd name="T64" fmla="+- 0 2582 1162"/>
                <a:gd name="T65" fmla="*/ T64 w 4286"/>
                <a:gd name="T66" fmla="+- 0 -1172 -3378"/>
                <a:gd name="T67" fmla="*/ -1172 h 3081"/>
                <a:gd name="T68" fmla="+- 0 2447 1162"/>
                <a:gd name="T69" fmla="*/ T68 w 4286"/>
                <a:gd name="T70" fmla="+- 0 -1120 -3378"/>
                <a:gd name="T71" fmla="*/ -1120 h 3081"/>
                <a:gd name="T72" fmla="+- 0 2312 1162"/>
                <a:gd name="T73" fmla="*/ T72 w 4286"/>
                <a:gd name="T74" fmla="+- 0 -1074 -3378"/>
                <a:gd name="T75" fmla="*/ -1074 h 3081"/>
                <a:gd name="T76" fmla="+- 0 1947 1162"/>
                <a:gd name="T77" fmla="*/ T76 w 4286"/>
                <a:gd name="T78" fmla="+- 0 -957 -3378"/>
                <a:gd name="T79" fmla="*/ -957 h 3081"/>
                <a:gd name="T80" fmla="+- 0 1793 1162"/>
                <a:gd name="T81" fmla="*/ T80 w 4286"/>
                <a:gd name="T82" fmla="+- 0 -914 -3378"/>
                <a:gd name="T83" fmla="*/ -914 h 3081"/>
                <a:gd name="T84" fmla="+- 0 1637 1162"/>
                <a:gd name="T85" fmla="*/ T84 w 4286"/>
                <a:gd name="T86" fmla="+- 0 -874 -3378"/>
                <a:gd name="T87" fmla="*/ -874 h 3081"/>
                <a:gd name="T88" fmla="+- 0 1162 1162"/>
                <a:gd name="T89" fmla="*/ T88 w 4286"/>
                <a:gd name="T90" fmla="+- 0 -767 -3378"/>
                <a:gd name="T91" fmla="*/ -767 h 3081"/>
                <a:gd name="T92" fmla="+- 0 2268 1162"/>
                <a:gd name="T93" fmla="*/ T92 w 4286"/>
                <a:gd name="T94" fmla="+- 0 -334 -3378"/>
                <a:gd name="T95" fmla="*/ -334 h 3081"/>
                <a:gd name="T96" fmla="+- 0 2846 1162"/>
                <a:gd name="T97" fmla="*/ T96 w 4286"/>
                <a:gd name="T98" fmla="+- 0 -365 -3378"/>
                <a:gd name="T99" fmla="*/ -365 h 3081"/>
                <a:gd name="T100" fmla="+- 0 3422 1162"/>
                <a:gd name="T101" fmla="*/ T100 w 4286"/>
                <a:gd name="T102" fmla="+- 0 -413 -3378"/>
                <a:gd name="T103" fmla="*/ -413 h 3081"/>
                <a:gd name="T104" fmla="+- 0 3561 1162"/>
                <a:gd name="T105" fmla="*/ T104 w 4286"/>
                <a:gd name="T106" fmla="+- 0 -432 -3378"/>
                <a:gd name="T107" fmla="*/ -432 h 3081"/>
                <a:gd name="T108" fmla="+- 0 3693 1162"/>
                <a:gd name="T109" fmla="*/ T108 w 4286"/>
                <a:gd name="T110" fmla="+- 0 -460 -3378"/>
                <a:gd name="T111" fmla="*/ -460 h 3081"/>
                <a:gd name="T112" fmla="+- 0 3832 1162"/>
                <a:gd name="T113" fmla="*/ T112 w 4286"/>
                <a:gd name="T114" fmla="+- 0 -501 -3378"/>
                <a:gd name="T115" fmla="*/ -501 h 3081"/>
                <a:gd name="T116" fmla="+- 0 3975 1162"/>
                <a:gd name="T117" fmla="*/ T116 w 4286"/>
                <a:gd name="T118" fmla="+- 0 -553 -3378"/>
                <a:gd name="T119" fmla="*/ -553 h 3081"/>
                <a:gd name="T120" fmla="+- 0 4114 1162"/>
                <a:gd name="T121" fmla="*/ T120 w 4286"/>
                <a:gd name="T122" fmla="+- 0 -611 -3378"/>
                <a:gd name="T123" fmla="*/ -611 h 3081"/>
                <a:gd name="T124" fmla="+- 0 4256 1162"/>
                <a:gd name="T125" fmla="*/ T124 w 4286"/>
                <a:gd name="T126" fmla="+- 0 -678 -3378"/>
                <a:gd name="T127" fmla="*/ -678 h 3081"/>
                <a:gd name="T128" fmla="+- 0 4397 1162"/>
                <a:gd name="T129" fmla="*/ T128 w 4286"/>
                <a:gd name="T130" fmla="+- 0 -752 -3378"/>
                <a:gd name="T131" fmla="*/ -752 h 3081"/>
                <a:gd name="T132" fmla="+- 0 4535 1162"/>
                <a:gd name="T133" fmla="*/ T132 w 4286"/>
                <a:gd name="T134" fmla="+- 0 -834 -3378"/>
                <a:gd name="T135" fmla="*/ -834 h 3081"/>
                <a:gd name="T136" fmla="+- 0 4666 1162"/>
                <a:gd name="T137" fmla="*/ T136 w 4286"/>
                <a:gd name="T138" fmla="+- 0 -921 -3378"/>
                <a:gd name="T139" fmla="*/ -921 h 3081"/>
                <a:gd name="T140" fmla="+- 0 4788 1162"/>
                <a:gd name="T141" fmla="*/ T140 w 4286"/>
                <a:gd name="T142" fmla="+- 0 -1015 -3378"/>
                <a:gd name="T143" fmla="*/ -1015 h 3081"/>
                <a:gd name="T144" fmla="+- 0 4904 1162"/>
                <a:gd name="T145" fmla="*/ T144 w 4286"/>
                <a:gd name="T146" fmla="+- 0 -1120 -3378"/>
                <a:gd name="T147" fmla="*/ -1120 h 3081"/>
                <a:gd name="T148" fmla="+- 0 5019 1162"/>
                <a:gd name="T149" fmla="*/ T148 w 4286"/>
                <a:gd name="T150" fmla="+- 0 -1254 -3378"/>
                <a:gd name="T151" fmla="*/ -1254 h 3081"/>
                <a:gd name="T152" fmla="+- 0 5128 1162"/>
                <a:gd name="T153" fmla="*/ T152 w 4286"/>
                <a:gd name="T154" fmla="+- 0 -1403 -3378"/>
                <a:gd name="T155" fmla="*/ -1403 h 3081"/>
                <a:gd name="T156" fmla="+- 0 5229 1162"/>
                <a:gd name="T157" fmla="*/ T156 w 4286"/>
                <a:gd name="T158" fmla="+- 0 -1555 -3378"/>
                <a:gd name="T159" fmla="*/ -1555 h 3081"/>
                <a:gd name="T160" fmla="+- 0 5317 1162"/>
                <a:gd name="T161" fmla="*/ T160 w 4286"/>
                <a:gd name="T162" fmla="+- 0 -1698 -3378"/>
                <a:gd name="T163" fmla="*/ -1698 h 3081"/>
                <a:gd name="T164" fmla="+- 0 5391 1162"/>
                <a:gd name="T165" fmla="*/ T164 w 4286"/>
                <a:gd name="T166" fmla="+- 0 -1819 -3378"/>
                <a:gd name="T167" fmla="*/ -1819 h 3081"/>
                <a:gd name="T168" fmla="+- 0 5448 1162"/>
                <a:gd name="T169" fmla="*/ T168 w 4286"/>
                <a:gd name="T170" fmla="+- 0 -1905 -3378"/>
                <a:gd name="T171" fmla="*/ -1905 h 30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4286" h="3081">
                  <a:moveTo>
                    <a:pt x="4286" y="0"/>
                  </a:moveTo>
                  <a:lnTo>
                    <a:pt x="4254" y="31"/>
                  </a:lnTo>
                  <a:lnTo>
                    <a:pt x="4218" y="68"/>
                  </a:lnTo>
                  <a:lnTo>
                    <a:pt x="3794" y="509"/>
                  </a:lnTo>
                  <a:lnTo>
                    <a:pt x="3665" y="641"/>
                  </a:lnTo>
                  <a:lnTo>
                    <a:pt x="3599" y="707"/>
                  </a:lnTo>
                  <a:lnTo>
                    <a:pt x="3532" y="773"/>
                  </a:lnTo>
                  <a:lnTo>
                    <a:pt x="3465" y="839"/>
                  </a:lnTo>
                  <a:lnTo>
                    <a:pt x="3398" y="903"/>
                  </a:lnTo>
                  <a:lnTo>
                    <a:pt x="3332" y="966"/>
                  </a:lnTo>
                  <a:lnTo>
                    <a:pt x="3267" y="1026"/>
                  </a:lnTo>
                  <a:lnTo>
                    <a:pt x="3203" y="1083"/>
                  </a:lnTo>
                  <a:lnTo>
                    <a:pt x="3140" y="1137"/>
                  </a:lnTo>
                  <a:lnTo>
                    <a:pt x="3080" y="1187"/>
                  </a:lnTo>
                  <a:lnTo>
                    <a:pt x="3014" y="1240"/>
                  </a:lnTo>
                  <a:lnTo>
                    <a:pt x="2947" y="1292"/>
                  </a:lnTo>
                  <a:lnTo>
                    <a:pt x="2879" y="1343"/>
                  </a:lnTo>
                  <a:lnTo>
                    <a:pt x="2810" y="1394"/>
                  </a:lnTo>
                  <a:lnTo>
                    <a:pt x="2740" y="1443"/>
                  </a:lnTo>
                  <a:lnTo>
                    <a:pt x="2670" y="1492"/>
                  </a:lnTo>
                  <a:lnTo>
                    <a:pt x="2599" y="1540"/>
                  </a:lnTo>
                  <a:lnTo>
                    <a:pt x="2528" y="1586"/>
                  </a:lnTo>
                  <a:lnTo>
                    <a:pt x="2458" y="1632"/>
                  </a:lnTo>
                  <a:lnTo>
                    <a:pt x="2388" y="1676"/>
                  </a:lnTo>
                  <a:lnTo>
                    <a:pt x="2319" y="1720"/>
                  </a:lnTo>
                  <a:lnTo>
                    <a:pt x="2250" y="1762"/>
                  </a:lnTo>
                  <a:lnTo>
                    <a:pt x="2116" y="1842"/>
                  </a:lnTo>
                  <a:lnTo>
                    <a:pt x="1987" y="1917"/>
                  </a:lnTo>
                  <a:lnTo>
                    <a:pt x="1808" y="2018"/>
                  </a:lnTo>
                  <a:lnTo>
                    <a:pt x="1722" y="2065"/>
                  </a:lnTo>
                  <a:lnTo>
                    <a:pt x="1640" y="2106"/>
                  </a:lnTo>
                  <a:lnTo>
                    <a:pt x="1564" y="2143"/>
                  </a:lnTo>
                  <a:lnTo>
                    <a:pt x="1491" y="2176"/>
                  </a:lnTo>
                  <a:lnTo>
                    <a:pt x="1420" y="2206"/>
                  </a:lnTo>
                  <a:lnTo>
                    <a:pt x="1352" y="2233"/>
                  </a:lnTo>
                  <a:lnTo>
                    <a:pt x="1285" y="2258"/>
                  </a:lnTo>
                  <a:lnTo>
                    <a:pt x="1218" y="2282"/>
                  </a:lnTo>
                  <a:lnTo>
                    <a:pt x="1150" y="2304"/>
                  </a:lnTo>
                  <a:lnTo>
                    <a:pt x="862" y="2398"/>
                  </a:lnTo>
                  <a:lnTo>
                    <a:pt x="785" y="2421"/>
                  </a:lnTo>
                  <a:lnTo>
                    <a:pt x="708" y="2443"/>
                  </a:lnTo>
                  <a:lnTo>
                    <a:pt x="631" y="2464"/>
                  </a:lnTo>
                  <a:lnTo>
                    <a:pt x="553" y="2484"/>
                  </a:lnTo>
                  <a:lnTo>
                    <a:pt x="475" y="2504"/>
                  </a:lnTo>
                  <a:lnTo>
                    <a:pt x="317" y="2541"/>
                  </a:lnTo>
                  <a:lnTo>
                    <a:pt x="0" y="2611"/>
                  </a:lnTo>
                  <a:lnTo>
                    <a:pt x="0" y="3080"/>
                  </a:lnTo>
                  <a:lnTo>
                    <a:pt x="1106" y="3044"/>
                  </a:lnTo>
                  <a:lnTo>
                    <a:pt x="1481" y="3026"/>
                  </a:lnTo>
                  <a:lnTo>
                    <a:pt x="1684" y="3013"/>
                  </a:lnTo>
                  <a:lnTo>
                    <a:pt x="2185" y="2973"/>
                  </a:lnTo>
                  <a:lnTo>
                    <a:pt x="2260" y="2965"/>
                  </a:lnTo>
                  <a:lnTo>
                    <a:pt x="2331" y="2956"/>
                  </a:lnTo>
                  <a:lnTo>
                    <a:pt x="2399" y="2946"/>
                  </a:lnTo>
                  <a:lnTo>
                    <a:pt x="2465" y="2933"/>
                  </a:lnTo>
                  <a:lnTo>
                    <a:pt x="2531" y="2918"/>
                  </a:lnTo>
                  <a:lnTo>
                    <a:pt x="2599" y="2899"/>
                  </a:lnTo>
                  <a:lnTo>
                    <a:pt x="2670" y="2877"/>
                  </a:lnTo>
                  <a:lnTo>
                    <a:pt x="2745" y="2850"/>
                  </a:lnTo>
                  <a:lnTo>
                    <a:pt x="2813" y="2825"/>
                  </a:lnTo>
                  <a:lnTo>
                    <a:pt x="2882" y="2797"/>
                  </a:lnTo>
                  <a:lnTo>
                    <a:pt x="2952" y="2767"/>
                  </a:lnTo>
                  <a:lnTo>
                    <a:pt x="3023" y="2734"/>
                  </a:lnTo>
                  <a:lnTo>
                    <a:pt x="3094" y="2700"/>
                  </a:lnTo>
                  <a:lnTo>
                    <a:pt x="3165" y="2664"/>
                  </a:lnTo>
                  <a:lnTo>
                    <a:pt x="3235" y="2626"/>
                  </a:lnTo>
                  <a:lnTo>
                    <a:pt x="3305" y="2586"/>
                  </a:lnTo>
                  <a:lnTo>
                    <a:pt x="3373" y="2544"/>
                  </a:lnTo>
                  <a:lnTo>
                    <a:pt x="3440" y="2501"/>
                  </a:lnTo>
                  <a:lnTo>
                    <a:pt x="3504" y="2457"/>
                  </a:lnTo>
                  <a:lnTo>
                    <a:pt x="3567" y="2411"/>
                  </a:lnTo>
                  <a:lnTo>
                    <a:pt x="3626" y="2363"/>
                  </a:lnTo>
                  <a:lnTo>
                    <a:pt x="3683" y="2315"/>
                  </a:lnTo>
                  <a:lnTo>
                    <a:pt x="3742" y="2258"/>
                  </a:lnTo>
                  <a:lnTo>
                    <a:pt x="3800" y="2194"/>
                  </a:lnTo>
                  <a:lnTo>
                    <a:pt x="3857" y="2124"/>
                  </a:lnTo>
                  <a:lnTo>
                    <a:pt x="3913" y="2051"/>
                  </a:lnTo>
                  <a:lnTo>
                    <a:pt x="3966" y="1975"/>
                  </a:lnTo>
                  <a:lnTo>
                    <a:pt x="4018" y="1898"/>
                  </a:lnTo>
                  <a:lnTo>
                    <a:pt x="4067" y="1823"/>
                  </a:lnTo>
                  <a:lnTo>
                    <a:pt x="4113" y="1749"/>
                  </a:lnTo>
                  <a:lnTo>
                    <a:pt x="4155" y="1680"/>
                  </a:lnTo>
                  <a:lnTo>
                    <a:pt x="4194" y="1616"/>
                  </a:lnTo>
                  <a:lnTo>
                    <a:pt x="4229" y="1559"/>
                  </a:lnTo>
                  <a:lnTo>
                    <a:pt x="4260" y="1511"/>
                  </a:lnTo>
                  <a:lnTo>
                    <a:pt x="4286" y="1473"/>
                  </a:lnTo>
                  <a:lnTo>
                    <a:pt x="4286" y="0"/>
                  </a:lnTo>
                  <a:close/>
                </a:path>
              </a:pathLst>
            </a:custGeom>
            <a:solidFill>
              <a:srgbClr val="75B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31">
              <a:extLst>
                <a:ext uri="{FF2B5EF4-FFF2-40B4-BE49-F238E27FC236}">
                  <a16:creationId xmlns:a16="http://schemas.microsoft.com/office/drawing/2014/main" id="{4901163E-1C32-4928-A51E-09D9233120A4}"/>
                </a:ext>
              </a:extLst>
            </p:cNvPr>
            <p:cNvSpPr>
              <a:spLocks/>
            </p:cNvSpPr>
            <p:nvPr/>
          </p:nvSpPr>
          <p:spPr bwMode="auto">
            <a:xfrm>
              <a:off x="1161" y="-3379"/>
              <a:ext cx="4286" cy="3081"/>
            </a:xfrm>
            <a:custGeom>
              <a:avLst/>
              <a:gdLst>
                <a:gd name="T0" fmla="+- 0 1338 1162"/>
                <a:gd name="T1" fmla="*/ T0 w 4286"/>
                <a:gd name="T2" fmla="+- 0 -303 -3378"/>
                <a:gd name="T3" fmla="*/ -303 h 3081"/>
                <a:gd name="T4" fmla="+- 0 1600 1162"/>
                <a:gd name="T5" fmla="*/ T4 w 4286"/>
                <a:gd name="T6" fmla="+- 0 -311 -3378"/>
                <a:gd name="T7" fmla="*/ -311 h 3081"/>
                <a:gd name="T8" fmla="+- 0 1857 1162"/>
                <a:gd name="T9" fmla="*/ T8 w 4286"/>
                <a:gd name="T10" fmla="+- 0 -319 -3378"/>
                <a:gd name="T11" fmla="*/ -319 h 3081"/>
                <a:gd name="T12" fmla="+- 0 2107 1162"/>
                <a:gd name="T13" fmla="*/ T12 w 4286"/>
                <a:gd name="T14" fmla="+- 0 -327 -3378"/>
                <a:gd name="T15" fmla="*/ -327 h 3081"/>
                <a:gd name="T16" fmla="+- 0 2346 1162"/>
                <a:gd name="T17" fmla="*/ T16 w 4286"/>
                <a:gd name="T18" fmla="+- 0 -337 -3378"/>
                <a:gd name="T19" fmla="*/ -337 h 3081"/>
                <a:gd name="T20" fmla="+- 0 2571 1162"/>
                <a:gd name="T21" fmla="*/ T20 w 4286"/>
                <a:gd name="T22" fmla="+- 0 -348 -3378"/>
                <a:gd name="T23" fmla="*/ -348 h 3081"/>
                <a:gd name="T24" fmla="+- 0 2780 1162"/>
                <a:gd name="T25" fmla="*/ T24 w 4286"/>
                <a:gd name="T26" fmla="+- 0 -360 -3378"/>
                <a:gd name="T27" fmla="*/ -360 h 3081"/>
                <a:gd name="T28" fmla="+- 0 2970 1162"/>
                <a:gd name="T29" fmla="*/ T28 w 4286"/>
                <a:gd name="T30" fmla="+- 0 -374 -3378"/>
                <a:gd name="T31" fmla="*/ -374 h 3081"/>
                <a:gd name="T32" fmla="+- 0 3265 1162"/>
                <a:gd name="T33" fmla="*/ T32 w 4286"/>
                <a:gd name="T34" fmla="+- 0 -398 -3378"/>
                <a:gd name="T35" fmla="*/ -398 h 3081"/>
                <a:gd name="T36" fmla="+- 0 3493 1162"/>
                <a:gd name="T37" fmla="*/ T36 w 4286"/>
                <a:gd name="T38" fmla="+- 0 -422 -3378"/>
                <a:gd name="T39" fmla="*/ -422 h 3081"/>
                <a:gd name="T40" fmla="+- 0 3693 1162"/>
                <a:gd name="T41" fmla="*/ T40 w 4286"/>
                <a:gd name="T42" fmla="+- 0 -460 -3378"/>
                <a:gd name="T43" fmla="*/ -460 h 3081"/>
                <a:gd name="T44" fmla="+- 0 3907 1162"/>
                <a:gd name="T45" fmla="*/ T44 w 4286"/>
                <a:gd name="T46" fmla="+- 0 -528 -3378"/>
                <a:gd name="T47" fmla="*/ -528 h 3081"/>
                <a:gd name="T48" fmla="+- 0 4114 1162"/>
                <a:gd name="T49" fmla="*/ T48 w 4286"/>
                <a:gd name="T50" fmla="+- 0 -611 -3378"/>
                <a:gd name="T51" fmla="*/ -611 h 3081"/>
                <a:gd name="T52" fmla="+- 0 4327 1162"/>
                <a:gd name="T53" fmla="*/ T52 w 4286"/>
                <a:gd name="T54" fmla="+- 0 -714 -3378"/>
                <a:gd name="T55" fmla="*/ -714 h 3081"/>
                <a:gd name="T56" fmla="+- 0 4535 1162"/>
                <a:gd name="T57" fmla="*/ T56 w 4286"/>
                <a:gd name="T58" fmla="+- 0 -834 -3378"/>
                <a:gd name="T59" fmla="*/ -834 h 3081"/>
                <a:gd name="T60" fmla="+- 0 4729 1162"/>
                <a:gd name="T61" fmla="*/ T60 w 4286"/>
                <a:gd name="T62" fmla="+- 0 -967 -3378"/>
                <a:gd name="T63" fmla="*/ -967 h 3081"/>
                <a:gd name="T64" fmla="+- 0 4904 1162"/>
                <a:gd name="T65" fmla="*/ T64 w 4286"/>
                <a:gd name="T66" fmla="+- 0 -1120 -3378"/>
                <a:gd name="T67" fmla="*/ -1120 h 3081"/>
                <a:gd name="T68" fmla="+- 0 5075 1162"/>
                <a:gd name="T69" fmla="*/ T68 w 4286"/>
                <a:gd name="T70" fmla="+- 0 -1327 -3378"/>
                <a:gd name="T71" fmla="*/ -1327 h 3081"/>
                <a:gd name="T72" fmla="+- 0 5229 1162"/>
                <a:gd name="T73" fmla="*/ T72 w 4286"/>
                <a:gd name="T74" fmla="+- 0 -1555 -3378"/>
                <a:gd name="T75" fmla="*/ -1555 h 3081"/>
                <a:gd name="T76" fmla="+- 0 5356 1162"/>
                <a:gd name="T77" fmla="*/ T76 w 4286"/>
                <a:gd name="T78" fmla="+- 0 -1762 -3378"/>
                <a:gd name="T79" fmla="*/ -1762 h 3081"/>
                <a:gd name="T80" fmla="+- 0 5448 1162"/>
                <a:gd name="T81" fmla="*/ T80 w 4286"/>
                <a:gd name="T82" fmla="+- 0 -1905 -3378"/>
                <a:gd name="T83" fmla="*/ -1905 h 3081"/>
                <a:gd name="T84" fmla="+- 0 5416 1162"/>
                <a:gd name="T85" fmla="*/ T84 w 4286"/>
                <a:gd name="T86" fmla="+- 0 -3347 -3378"/>
                <a:gd name="T87" fmla="*/ -3347 h 3081"/>
                <a:gd name="T88" fmla="+- 0 5245 1162"/>
                <a:gd name="T89" fmla="*/ T88 w 4286"/>
                <a:gd name="T90" fmla="+- 0 -3170 -3378"/>
                <a:gd name="T91" fmla="*/ -3170 h 3081"/>
                <a:gd name="T92" fmla="+- 0 5079 1162"/>
                <a:gd name="T93" fmla="*/ T92 w 4286"/>
                <a:gd name="T94" fmla="+- 0 -2997 -3378"/>
                <a:gd name="T95" fmla="*/ -2997 h 3081"/>
                <a:gd name="T96" fmla="+- 0 4892 1162"/>
                <a:gd name="T97" fmla="*/ T96 w 4286"/>
                <a:gd name="T98" fmla="+- 0 -2804 -3378"/>
                <a:gd name="T99" fmla="*/ -2804 h 3081"/>
                <a:gd name="T100" fmla="+- 0 4694 1162"/>
                <a:gd name="T101" fmla="*/ T100 w 4286"/>
                <a:gd name="T102" fmla="+- 0 -2605 -3378"/>
                <a:gd name="T103" fmla="*/ -2605 h 3081"/>
                <a:gd name="T104" fmla="+- 0 4494 1162"/>
                <a:gd name="T105" fmla="*/ T104 w 4286"/>
                <a:gd name="T106" fmla="+- 0 -2412 -3378"/>
                <a:gd name="T107" fmla="*/ -2412 h 3081"/>
                <a:gd name="T108" fmla="+- 0 4302 1162"/>
                <a:gd name="T109" fmla="*/ T108 w 4286"/>
                <a:gd name="T110" fmla="+- 0 -2241 -3378"/>
                <a:gd name="T111" fmla="*/ -2241 h 3081"/>
                <a:gd name="T112" fmla="+- 0 4109 1162"/>
                <a:gd name="T113" fmla="*/ T112 w 4286"/>
                <a:gd name="T114" fmla="+- 0 -2086 -3378"/>
                <a:gd name="T115" fmla="*/ -2086 h 3081"/>
                <a:gd name="T116" fmla="+- 0 3902 1162"/>
                <a:gd name="T117" fmla="*/ T116 w 4286"/>
                <a:gd name="T118" fmla="+- 0 -1935 -3378"/>
                <a:gd name="T119" fmla="*/ -1935 h 3081"/>
                <a:gd name="T120" fmla="+- 0 3690 1162"/>
                <a:gd name="T121" fmla="*/ T120 w 4286"/>
                <a:gd name="T122" fmla="+- 0 -1792 -3378"/>
                <a:gd name="T123" fmla="*/ -1792 h 3081"/>
                <a:gd name="T124" fmla="+- 0 3481 1162"/>
                <a:gd name="T125" fmla="*/ T124 w 4286"/>
                <a:gd name="T126" fmla="+- 0 -1658 -3378"/>
                <a:gd name="T127" fmla="*/ -1658 h 3081"/>
                <a:gd name="T128" fmla="+- 0 3278 1162"/>
                <a:gd name="T129" fmla="*/ T128 w 4286"/>
                <a:gd name="T130" fmla="+- 0 -1536 -3378"/>
                <a:gd name="T131" fmla="*/ -1536 h 3081"/>
                <a:gd name="T132" fmla="+- 0 3087 1162"/>
                <a:gd name="T133" fmla="*/ T132 w 4286"/>
                <a:gd name="T134" fmla="+- 0 -1426 -3378"/>
                <a:gd name="T135" fmla="*/ -1426 h 3081"/>
                <a:gd name="T136" fmla="+- 0 2884 1162"/>
                <a:gd name="T137" fmla="*/ T136 w 4286"/>
                <a:gd name="T138" fmla="+- 0 -1313 -3378"/>
                <a:gd name="T139" fmla="*/ -1313 h 3081"/>
                <a:gd name="T140" fmla="+- 0 2653 1162"/>
                <a:gd name="T141" fmla="*/ T140 w 4286"/>
                <a:gd name="T142" fmla="+- 0 -1202 -3378"/>
                <a:gd name="T143" fmla="*/ -1202 h 3081"/>
                <a:gd name="T144" fmla="+- 0 2447 1162"/>
                <a:gd name="T145" fmla="*/ T144 w 4286"/>
                <a:gd name="T146" fmla="+- 0 -1120 -3378"/>
                <a:gd name="T147" fmla="*/ -1120 h 3081"/>
                <a:gd name="T148" fmla="+- 0 2244 1162"/>
                <a:gd name="T149" fmla="*/ T148 w 4286"/>
                <a:gd name="T150" fmla="+- 0 -1051 -3378"/>
                <a:gd name="T151" fmla="*/ -1051 h 3081"/>
                <a:gd name="T152" fmla="+- 0 2024 1162"/>
                <a:gd name="T153" fmla="*/ T152 w 4286"/>
                <a:gd name="T154" fmla="+- 0 -980 -3378"/>
                <a:gd name="T155" fmla="*/ -980 h 3081"/>
                <a:gd name="T156" fmla="+- 0 1793 1162"/>
                <a:gd name="T157" fmla="*/ T156 w 4286"/>
                <a:gd name="T158" fmla="+- 0 -914 -3378"/>
                <a:gd name="T159" fmla="*/ -914 h 3081"/>
                <a:gd name="T160" fmla="+- 0 1558 1162"/>
                <a:gd name="T161" fmla="*/ T160 w 4286"/>
                <a:gd name="T162" fmla="+- 0 -855 -3378"/>
                <a:gd name="T163" fmla="*/ -855 h 3081"/>
                <a:gd name="T164" fmla="+- 0 1321 1162"/>
                <a:gd name="T165" fmla="*/ T164 w 4286"/>
                <a:gd name="T166" fmla="+- 0 -801 -3378"/>
                <a:gd name="T167" fmla="*/ -801 h 3081"/>
                <a:gd name="T168" fmla="+- 0 1162 1162"/>
                <a:gd name="T169" fmla="*/ T168 w 4286"/>
                <a:gd name="T170" fmla="+- 0 -298 -3378"/>
                <a:gd name="T171" fmla="*/ -298 h 308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4286" h="3081">
                  <a:moveTo>
                    <a:pt x="0" y="3080"/>
                  </a:moveTo>
                  <a:lnTo>
                    <a:pt x="88" y="3078"/>
                  </a:lnTo>
                  <a:lnTo>
                    <a:pt x="176" y="3075"/>
                  </a:lnTo>
                  <a:lnTo>
                    <a:pt x="264" y="3073"/>
                  </a:lnTo>
                  <a:lnTo>
                    <a:pt x="351" y="3070"/>
                  </a:lnTo>
                  <a:lnTo>
                    <a:pt x="438" y="3067"/>
                  </a:lnTo>
                  <a:lnTo>
                    <a:pt x="524" y="3065"/>
                  </a:lnTo>
                  <a:lnTo>
                    <a:pt x="610" y="3062"/>
                  </a:lnTo>
                  <a:lnTo>
                    <a:pt x="695" y="3059"/>
                  </a:lnTo>
                  <a:lnTo>
                    <a:pt x="779" y="3056"/>
                  </a:lnTo>
                  <a:lnTo>
                    <a:pt x="863" y="3054"/>
                  </a:lnTo>
                  <a:lnTo>
                    <a:pt x="945" y="3051"/>
                  </a:lnTo>
                  <a:lnTo>
                    <a:pt x="1026" y="3047"/>
                  </a:lnTo>
                  <a:lnTo>
                    <a:pt x="1106" y="3044"/>
                  </a:lnTo>
                  <a:lnTo>
                    <a:pt x="1184" y="3041"/>
                  </a:lnTo>
                  <a:lnTo>
                    <a:pt x="1261" y="3037"/>
                  </a:lnTo>
                  <a:lnTo>
                    <a:pt x="1336" y="3034"/>
                  </a:lnTo>
                  <a:lnTo>
                    <a:pt x="1409" y="3030"/>
                  </a:lnTo>
                  <a:lnTo>
                    <a:pt x="1481" y="3026"/>
                  </a:lnTo>
                  <a:lnTo>
                    <a:pt x="1551" y="3022"/>
                  </a:lnTo>
                  <a:lnTo>
                    <a:pt x="1618" y="3018"/>
                  </a:lnTo>
                  <a:lnTo>
                    <a:pt x="1684" y="3013"/>
                  </a:lnTo>
                  <a:lnTo>
                    <a:pt x="1747" y="3009"/>
                  </a:lnTo>
                  <a:lnTo>
                    <a:pt x="1808" y="3004"/>
                  </a:lnTo>
                  <a:lnTo>
                    <a:pt x="1916" y="2995"/>
                  </a:lnTo>
                  <a:lnTo>
                    <a:pt x="2014" y="2987"/>
                  </a:lnTo>
                  <a:lnTo>
                    <a:pt x="2103" y="2980"/>
                  </a:lnTo>
                  <a:lnTo>
                    <a:pt x="2185" y="2973"/>
                  </a:lnTo>
                  <a:lnTo>
                    <a:pt x="2260" y="2965"/>
                  </a:lnTo>
                  <a:lnTo>
                    <a:pt x="2331" y="2956"/>
                  </a:lnTo>
                  <a:lnTo>
                    <a:pt x="2399" y="2946"/>
                  </a:lnTo>
                  <a:lnTo>
                    <a:pt x="2465" y="2933"/>
                  </a:lnTo>
                  <a:lnTo>
                    <a:pt x="2531" y="2918"/>
                  </a:lnTo>
                  <a:lnTo>
                    <a:pt x="2599" y="2899"/>
                  </a:lnTo>
                  <a:lnTo>
                    <a:pt x="2670" y="2877"/>
                  </a:lnTo>
                  <a:lnTo>
                    <a:pt x="2745" y="2850"/>
                  </a:lnTo>
                  <a:lnTo>
                    <a:pt x="2813" y="2825"/>
                  </a:lnTo>
                  <a:lnTo>
                    <a:pt x="2882" y="2797"/>
                  </a:lnTo>
                  <a:lnTo>
                    <a:pt x="2952" y="2767"/>
                  </a:lnTo>
                  <a:lnTo>
                    <a:pt x="3023" y="2734"/>
                  </a:lnTo>
                  <a:lnTo>
                    <a:pt x="3094" y="2700"/>
                  </a:lnTo>
                  <a:lnTo>
                    <a:pt x="3165" y="2664"/>
                  </a:lnTo>
                  <a:lnTo>
                    <a:pt x="3235" y="2626"/>
                  </a:lnTo>
                  <a:lnTo>
                    <a:pt x="3305" y="2586"/>
                  </a:lnTo>
                  <a:lnTo>
                    <a:pt x="3373" y="2544"/>
                  </a:lnTo>
                  <a:lnTo>
                    <a:pt x="3440" y="2501"/>
                  </a:lnTo>
                  <a:lnTo>
                    <a:pt x="3504" y="2457"/>
                  </a:lnTo>
                  <a:lnTo>
                    <a:pt x="3567" y="2411"/>
                  </a:lnTo>
                  <a:lnTo>
                    <a:pt x="3626" y="2363"/>
                  </a:lnTo>
                  <a:lnTo>
                    <a:pt x="3683" y="2315"/>
                  </a:lnTo>
                  <a:lnTo>
                    <a:pt x="3742" y="2258"/>
                  </a:lnTo>
                  <a:lnTo>
                    <a:pt x="3800" y="2194"/>
                  </a:lnTo>
                  <a:lnTo>
                    <a:pt x="3857" y="2124"/>
                  </a:lnTo>
                  <a:lnTo>
                    <a:pt x="3913" y="2051"/>
                  </a:lnTo>
                  <a:lnTo>
                    <a:pt x="3966" y="1975"/>
                  </a:lnTo>
                  <a:lnTo>
                    <a:pt x="4018" y="1898"/>
                  </a:lnTo>
                  <a:lnTo>
                    <a:pt x="4067" y="1823"/>
                  </a:lnTo>
                  <a:lnTo>
                    <a:pt x="4113" y="1749"/>
                  </a:lnTo>
                  <a:lnTo>
                    <a:pt x="4155" y="1680"/>
                  </a:lnTo>
                  <a:lnTo>
                    <a:pt x="4194" y="1616"/>
                  </a:lnTo>
                  <a:lnTo>
                    <a:pt x="4229" y="1559"/>
                  </a:lnTo>
                  <a:lnTo>
                    <a:pt x="4260" y="1511"/>
                  </a:lnTo>
                  <a:lnTo>
                    <a:pt x="4286" y="1473"/>
                  </a:lnTo>
                  <a:lnTo>
                    <a:pt x="4286" y="4"/>
                  </a:lnTo>
                  <a:lnTo>
                    <a:pt x="4286" y="0"/>
                  </a:lnTo>
                  <a:lnTo>
                    <a:pt x="4254" y="31"/>
                  </a:lnTo>
                  <a:lnTo>
                    <a:pt x="4177" y="110"/>
                  </a:lnTo>
                  <a:lnTo>
                    <a:pt x="4132" y="157"/>
                  </a:lnTo>
                  <a:lnTo>
                    <a:pt x="4083" y="208"/>
                  </a:lnTo>
                  <a:lnTo>
                    <a:pt x="4031" y="263"/>
                  </a:lnTo>
                  <a:lnTo>
                    <a:pt x="3976" y="321"/>
                  </a:lnTo>
                  <a:lnTo>
                    <a:pt x="3917" y="381"/>
                  </a:lnTo>
                  <a:lnTo>
                    <a:pt x="3857" y="444"/>
                  </a:lnTo>
                  <a:lnTo>
                    <a:pt x="3794" y="509"/>
                  </a:lnTo>
                  <a:lnTo>
                    <a:pt x="3730" y="574"/>
                  </a:lnTo>
                  <a:lnTo>
                    <a:pt x="3665" y="641"/>
                  </a:lnTo>
                  <a:lnTo>
                    <a:pt x="3599" y="707"/>
                  </a:lnTo>
                  <a:lnTo>
                    <a:pt x="3532" y="773"/>
                  </a:lnTo>
                  <a:lnTo>
                    <a:pt x="3465" y="839"/>
                  </a:lnTo>
                  <a:lnTo>
                    <a:pt x="3398" y="903"/>
                  </a:lnTo>
                  <a:lnTo>
                    <a:pt x="3332" y="966"/>
                  </a:lnTo>
                  <a:lnTo>
                    <a:pt x="3267" y="1026"/>
                  </a:lnTo>
                  <a:lnTo>
                    <a:pt x="3203" y="1083"/>
                  </a:lnTo>
                  <a:lnTo>
                    <a:pt x="3140" y="1137"/>
                  </a:lnTo>
                  <a:lnTo>
                    <a:pt x="3080" y="1187"/>
                  </a:lnTo>
                  <a:lnTo>
                    <a:pt x="3014" y="1240"/>
                  </a:lnTo>
                  <a:lnTo>
                    <a:pt x="2947" y="1292"/>
                  </a:lnTo>
                  <a:lnTo>
                    <a:pt x="2879" y="1343"/>
                  </a:lnTo>
                  <a:lnTo>
                    <a:pt x="2810" y="1394"/>
                  </a:lnTo>
                  <a:lnTo>
                    <a:pt x="2740" y="1443"/>
                  </a:lnTo>
                  <a:lnTo>
                    <a:pt x="2670" y="1492"/>
                  </a:lnTo>
                  <a:lnTo>
                    <a:pt x="2599" y="1540"/>
                  </a:lnTo>
                  <a:lnTo>
                    <a:pt x="2528" y="1586"/>
                  </a:lnTo>
                  <a:lnTo>
                    <a:pt x="2458" y="1632"/>
                  </a:lnTo>
                  <a:lnTo>
                    <a:pt x="2388" y="1676"/>
                  </a:lnTo>
                  <a:lnTo>
                    <a:pt x="2319" y="1720"/>
                  </a:lnTo>
                  <a:lnTo>
                    <a:pt x="2250" y="1762"/>
                  </a:lnTo>
                  <a:lnTo>
                    <a:pt x="2182" y="1803"/>
                  </a:lnTo>
                  <a:lnTo>
                    <a:pt x="2116" y="1842"/>
                  </a:lnTo>
                  <a:lnTo>
                    <a:pt x="2050" y="1880"/>
                  </a:lnTo>
                  <a:lnTo>
                    <a:pt x="1987" y="1917"/>
                  </a:lnTo>
                  <a:lnTo>
                    <a:pt x="1925" y="1952"/>
                  </a:lnTo>
                  <a:lnTo>
                    <a:pt x="1865" y="1986"/>
                  </a:lnTo>
                  <a:lnTo>
                    <a:pt x="1808" y="2018"/>
                  </a:lnTo>
                  <a:lnTo>
                    <a:pt x="1722" y="2065"/>
                  </a:lnTo>
                  <a:lnTo>
                    <a:pt x="1640" y="2106"/>
                  </a:lnTo>
                  <a:lnTo>
                    <a:pt x="1564" y="2143"/>
                  </a:lnTo>
                  <a:lnTo>
                    <a:pt x="1491" y="2176"/>
                  </a:lnTo>
                  <a:lnTo>
                    <a:pt x="1420" y="2206"/>
                  </a:lnTo>
                  <a:lnTo>
                    <a:pt x="1352" y="2233"/>
                  </a:lnTo>
                  <a:lnTo>
                    <a:pt x="1285" y="2258"/>
                  </a:lnTo>
                  <a:lnTo>
                    <a:pt x="1218" y="2282"/>
                  </a:lnTo>
                  <a:lnTo>
                    <a:pt x="1150" y="2304"/>
                  </a:lnTo>
                  <a:lnTo>
                    <a:pt x="1082" y="2327"/>
                  </a:lnTo>
                  <a:lnTo>
                    <a:pt x="1011" y="2350"/>
                  </a:lnTo>
                  <a:lnTo>
                    <a:pt x="937" y="2374"/>
                  </a:lnTo>
                  <a:lnTo>
                    <a:pt x="862" y="2398"/>
                  </a:lnTo>
                  <a:lnTo>
                    <a:pt x="785" y="2421"/>
                  </a:lnTo>
                  <a:lnTo>
                    <a:pt x="708" y="2443"/>
                  </a:lnTo>
                  <a:lnTo>
                    <a:pt x="631" y="2464"/>
                  </a:lnTo>
                  <a:lnTo>
                    <a:pt x="553" y="2484"/>
                  </a:lnTo>
                  <a:lnTo>
                    <a:pt x="475" y="2504"/>
                  </a:lnTo>
                  <a:lnTo>
                    <a:pt x="396" y="2523"/>
                  </a:lnTo>
                  <a:lnTo>
                    <a:pt x="317" y="2541"/>
                  </a:lnTo>
                  <a:lnTo>
                    <a:pt x="238" y="2559"/>
                  </a:lnTo>
                  <a:lnTo>
                    <a:pt x="159" y="2577"/>
                  </a:lnTo>
                  <a:lnTo>
                    <a:pt x="79" y="2594"/>
                  </a:lnTo>
                  <a:lnTo>
                    <a:pt x="0" y="2611"/>
                  </a:lnTo>
                  <a:lnTo>
                    <a:pt x="0" y="3080"/>
                  </a:lnTo>
                  <a:close/>
                </a:path>
              </a:pathLst>
            </a:custGeom>
            <a:noFill/>
            <a:ln w="952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32">
              <a:extLst>
                <a:ext uri="{FF2B5EF4-FFF2-40B4-BE49-F238E27FC236}">
                  <a16:creationId xmlns:a16="http://schemas.microsoft.com/office/drawing/2014/main" id="{E6E0CDE6-D34B-4E55-8191-D35449874AE4}"/>
                </a:ext>
              </a:extLst>
            </p:cNvPr>
            <p:cNvSpPr>
              <a:spLocks/>
            </p:cNvSpPr>
            <p:nvPr/>
          </p:nvSpPr>
          <p:spPr bwMode="auto">
            <a:xfrm>
              <a:off x="1161" y="-1905"/>
              <a:ext cx="4286" cy="1608"/>
            </a:xfrm>
            <a:custGeom>
              <a:avLst/>
              <a:gdLst>
                <a:gd name="T0" fmla="+- 0 5448 1162"/>
                <a:gd name="T1" fmla="*/ T0 w 4286"/>
                <a:gd name="T2" fmla="+- 0 -1905 -1905"/>
                <a:gd name="T3" fmla="*/ -1905 h 1608"/>
                <a:gd name="T4" fmla="+- 0 5422 1162"/>
                <a:gd name="T5" fmla="*/ T4 w 4286"/>
                <a:gd name="T6" fmla="+- 0 -1867 -1905"/>
                <a:gd name="T7" fmla="*/ -1867 h 1608"/>
                <a:gd name="T8" fmla="+- 0 5391 1162"/>
                <a:gd name="T9" fmla="*/ T8 w 4286"/>
                <a:gd name="T10" fmla="+- 0 -1819 -1905"/>
                <a:gd name="T11" fmla="*/ -1819 h 1608"/>
                <a:gd name="T12" fmla="+- 0 5356 1162"/>
                <a:gd name="T13" fmla="*/ T12 w 4286"/>
                <a:gd name="T14" fmla="+- 0 -1762 -1905"/>
                <a:gd name="T15" fmla="*/ -1762 h 1608"/>
                <a:gd name="T16" fmla="+- 0 5317 1162"/>
                <a:gd name="T17" fmla="*/ T16 w 4286"/>
                <a:gd name="T18" fmla="+- 0 -1698 -1905"/>
                <a:gd name="T19" fmla="*/ -1698 h 1608"/>
                <a:gd name="T20" fmla="+- 0 5275 1162"/>
                <a:gd name="T21" fmla="*/ T20 w 4286"/>
                <a:gd name="T22" fmla="+- 0 -1629 -1905"/>
                <a:gd name="T23" fmla="*/ -1629 h 1608"/>
                <a:gd name="T24" fmla="+- 0 5229 1162"/>
                <a:gd name="T25" fmla="*/ T24 w 4286"/>
                <a:gd name="T26" fmla="+- 0 -1555 -1905"/>
                <a:gd name="T27" fmla="*/ -1555 h 1608"/>
                <a:gd name="T28" fmla="+- 0 5180 1162"/>
                <a:gd name="T29" fmla="*/ T28 w 4286"/>
                <a:gd name="T30" fmla="+- 0 -1480 -1905"/>
                <a:gd name="T31" fmla="*/ -1480 h 1608"/>
                <a:gd name="T32" fmla="+- 0 5128 1162"/>
                <a:gd name="T33" fmla="*/ T32 w 4286"/>
                <a:gd name="T34" fmla="+- 0 -1403 -1905"/>
                <a:gd name="T35" fmla="*/ -1403 h 1608"/>
                <a:gd name="T36" fmla="+- 0 5075 1162"/>
                <a:gd name="T37" fmla="*/ T36 w 4286"/>
                <a:gd name="T38" fmla="+- 0 -1327 -1905"/>
                <a:gd name="T39" fmla="*/ -1327 h 1608"/>
                <a:gd name="T40" fmla="+- 0 5019 1162"/>
                <a:gd name="T41" fmla="*/ T40 w 4286"/>
                <a:gd name="T42" fmla="+- 0 -1254 -1905"/>
                <a:gd name="T43" fmla="*/ -1254 h 1608"/>
                <a:gd name="T44" fmla="+- 0 4962 1162"/>
                <a:gd name="T45" fmla="*/ T44 w 4286"/>
                <a:gd name="T46" fmla="+- 0 -1184 -1905"/>
                <a:gd name="T47" fmla="*/ -1184 h 1608"/>
                <a:gd name="T48" fmla="+- 0 4904 1162"/>
                <a:gd name="T49" fmla="*/ T48 w 4286"/>
                <a:gd name="T50" fmla="+- 0 -1120 -1905"/>
                <a:gd name="T51" fmla="*/ -1120 h 1608"/>
                <a:gd name="T52" fmla="+- 0 4845 1162"/>
                <a:gd name="T53" fmla="*/ T52 w 4286"/>
                <a:gd name="T54" fmla="+- 0 -1063 -1905"/>
                <a:gd name="T55" fmla="*/ -1063 h 1608"/>
                <a:gd name="T56" fmla="+- 0 4788 1162"/>
                <a:gd name="T57" fmla="*/ T56 w 4286"/>
                <a:gd name="T58" fmla="+- 0 -1015 -1905"/>
                <a:gd name="T59" fmla="*/ -1015 h 1608"/>
                <a:gd name="T60" fmla="+- 0 4729 1162"/>
                <a:gd name="T61" fmla="*/ T60 w 4286"/>
                <a:gd name="T62" fmla="+- 0 -967 -1905"/>
                <a:gd name="T63" fmla="*/ -967 h 1608"/>
                <a:gd name="T64" fmla="+- 0 4666 1162"/>
                <a:gd name="T65" fmla="*/ T64 w 4286"/>
                <a:gd name="T66" fmla="+- 0 -921 -1905"/>
                <a:gd name="T67" fmla="*/ -921 h 1608"/>
                <a:gd name="T68" fmla="+- 0 4602 1162"/>
                <a:gd name="T69" fmla="*/ T68 w 4286"/>
                <a:gd name="T70" fmla="+- 0 -877 -1905"/>
                <a:gd name="T71" fmla="*/ -877 h 1608"/>
                <a:gd name="T72" fmla="+- 0 4535 1162"/>
                <a:gd name="T73" fmla="*/ T72 w 4286"/>
                <a:gd name="T74" fmla="+- 0 -834 -1905"/>
                <a:gd name="T75" fmla="*/ -834 h 1608"/>
                <a:gd name="T76" fmla="+- 0 4467 1162"/>
                <a:gd name="T77" fmla="*/ T76 w 4286"/>
                <a:gd name="T78" fmla="+- 0 -792 -1905"/>
                <a:gd name="T79" fmla="*/ -792 h 1608"/>
                <a:gd name="T80" fmla="+- 0 4397 1162"/>
                <a:gd name="T81" fmla="*/ T80 w 4286"/>
                <a:gd name="T82" fmla="+- 0 -752 -1905"/>
                <a:gd name="T83" fmla="*/ -752 h 1608"/>
                <a:gd name="T84" fmla="+- 0 4327 1162"/>
                <a:gd name="T85" fmla="*/ T84 w 4286"/>
                <a:gd name="T86" fmla="+- 0 -714 -1905"/>
                <a:gd name="T87" fmla="*/ -714 h 1608"/>
                <a:gd name="T88" fmla="+- 0 4256 1162"/>
                <a:gd name="T89" fmla="*/ T88 w 4286"/>
                <a:gd name="T90" fmla="+- 0 -678 -1905"/>
                <a:gd name="T91" fmla="*/ -678 h 1608"/>
                <a:gd name="T92" fmla="+- 0 4185 1162"/>
                <a:gd name="T93" fmla="*/ T92 w 4286"/>
                <a:gd name="T94" fmla="+- 0 -644 -1905"/>
                <a:gd name="T95" fmla="*/ -644 h 1608"/>
                <a:gd name="T96" fmla="+- 0 4114 1162"/>
                <a:gd name="T97" fmla="*/ T96 w 4286"/>
                <a:gd name="T98" fmla="+- 0 -611 -1905"/>
                <a:gd name="T99" fmla="*/ -611 h 1608"/>
                <a:gd name="T100" fmla="+- 0 4044 1162"/>
                <a:gd name="T101" fmla="*/ T100 w 4286"/>
                <a:gd name="T102" fmla="+- 0 -581 -1905"/>
                <a:gd name="T103" fmla="*/ -581 h 1608"/>
                <a:gd name="T104" fmla="+- 0 3975 1162"/>
                <a:gd name="T105" fmla="*/ T104 w 4286"/>
                <a:gd name="T106" fmla="+- 0 -553 -1905"/>
                <a:gd name="T107" fmla="*/ -553 h 1608"/>
                <a:gd name="T108" fmla="+- 0 3907 1162"/>
                <a:gd name="T109" fmla="*/ T108 w 4286"/>
                <a:gd name="T110" fmla="+- 0 -528 -1905"/>
                <a:gd name="T111" fmla="*/ -528 h 1608"/>
                <a:gd name="T112" fmla="+- 0 3832 1162"/>
                <a:gd name="T113" fmla="*/ T112 w 4286"/>
                <a:gd name="T114" fmla="+- 0 -501 -1905"/>
                <a:gd name="T115" fmla="*/ -501 h 1608"/>
                <a:gd name="T116" fmla="+- 0 3761 1162"/>
                <a:gd name="T117" fmla="*/ T116 w 4286"/>
                <a:gd name="T118" fmla="+- 0 -479 -1905"/>
                <a:gd name="T119" fmla="*/ -479 h 1608"/>
                <a:gd name="T120" fmla="+- 0 3693 1162"/>
                <a:gd name="T121" fmla="*/ T120 w 4286"/>
                <a:gd name="T122" fmla="+- 0 -460 -1905"/>
                <a:gd name="T123" fmla="*/ -460 h 1608"/>
                <a:gd name="T124" fmla="+- 0 3627 1162"/>
                <a:gd name="T125" fmla="*/ T124 w 4286"/>
                <a:gd name="T126" fmla="+- 0 -445 -1905"/>
                <a:gd name="T127" fmla="*/ -445 h 1608"/>
                <a:gd name="T128" fmla="+- 0 3561 1162"/>
                <a:gd name="T129" fmla="*/ T128 w 4286"/>
                <a:gd name="T130" fmla="+- 0 -432 -1905"/>
                <a:gd name="T131" fmla="*/ -432 h 1608"/>
                <a:gd name="T132" fmla="+- 0 3493 1162"/>
                <a:gd name="T133" fmla="*/ T132 w 4286"/>
                <a:gd name="T134" fmla="+- 0 -422 -1905"/>
                <a:gd name="T135" fmla="*/ -422 h 1608"/>
                <a:gd name="T136" fmla="+- 0 3422 1162"/>
                <a:gd name="T137" fmla="*/ T136 w 4286"/>
                <a:gd name="T138" fmla="+- 0 -413 -1905"/>
                <a:gd name="T139" fmla="*/ -413 h 1608"/>
                <a:gd name="T140" fmla="+- 0 3347 1162"/>
                <a:gd name="T141" fmla="*/ T140 w 4286"/>
                <a:gd name="T142" fmla="+- 0 -405 -1905"/>
                <a:gd name="T143" fmla="*/ -405 h 1608"/>
                <a:gd name="T144" fmla="+- 0 2846 1162"/>
                <a:gd name="T145" fmla="*/ T144 w 4286"/>
                <a:gd name="T146" fmla="+- 0 -365 -1905"/>
                <a:gd name="T147" fmla="*/ -365 h 1608"/>
                <a:gd name="T148" fmla="+- 0 2643 1162"/>
                <a:gd name="T149" fmla="*/ T148 w 4286"/>
                <a:gd name="T150" fmla="+- 0 -352 -1905"/>
                <a:gd name="T151" fmla="*/ -352 h 1608"/>
                <a:gd name="T152" fmla="+- 0 2268 1162"/>
                <a:gd name="T153" fmla="*/ T152 w 4286"/>
                <a:gd name="T154" fmla="+- 0 -334 -1905"/>
                <a:gd name="T155" fmla="*/ -334 h 1608"/>
                <a:gd name="T156" fmla="+- 0 1162 1162"/>
                <a:gd name="T157" fmla="*/ T156 w 4286"/>
                <a:gd name="T158" fmla="+- 0 -298 -1905"/>
                <a:gd name="T159" fmla="*/ -298 h 1608"/>
                <a:gd name="T160" fmla="+- 0 5448 1162"/>
                <a:gd name="T161" fmla="*/ T160 w 4286"/>
                <a:gd name="T162" fmla="+- 0 -298 -1905"/>
                <a:gd name="T163" fmla="*/ -298 h 1608"/>
                <a:gd name="T164" fmla="+- 0 5448 1162"/>
                <a:gd name="T165" fmla="*/ T164 w 4286"/>
                <a:gd name="T166" fmla="+- 0 -1905 -1905"/>
                <a:gd name="T167" fmla="*/ -1905 h 16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4286" h="1608">
                  <a:moveTo>
                    <a:pt x="4286" y="0"/>
                  </a:moveTo>
                  <a:lnTo>
                    <a:pt x="4260" y="38"/>
                  </a:lnTo>
                  <a:lnTo>
                    <a:pt x="4229" y="86"/>
                  </a:lnTo>
                  <a:lnTo>
                    <a:pt x="4194" y="143"/>
                  </a:lnTo>
                  <a:lnTo>
                    <a:pt x="4155" y="207"/>
                  </a:lnTo>
                  <a:lnTo>
                    <a:pt x="4113" y="276"/>
                  </a:lnTo>
                  <a:lnTo>
                    <a:pt x="4067" y="350"/>
                  </a:lnTo>
                  <a:lnTo>
                    <a:pt x="4018" y="425"/>
                  </a:lnTo>
                  <a:lnTo>
                    <a:pt x="3966" y="502"/>
                  </a:lnTo>
                  <a:lnTo>
                    <a:pt x="3913" y="578"/>
                  </a:lnTo>
                  <a:lnTo>
                    <a:pt x="3857" y="651"/>
                  </a:lnTo>
                  <a:lnTo>
                    <a:pt x="3800" y="721"/>
                  </a:lnTo>
                  <a:lnTo>
                    <a:pt x="3742" y="785"/>
                  </a:lnTo>
                  <a:lnTo>
                    <a:pt x="3683" y="842"/>
                  </a:lnTo>
                  <a:lnTo>
                    <a:pt x="3626" y="890"/>
                  </a:lnTo>
                  <a:lnTo>
                    <a:pt x="3567" y="938"/>
                  </a:lnTo>
                  <a:lnTo>
                    <a:pt x="3504" y="984"/>
                  </a:lnTo>
                  <a:lnTo>
                    <a:pt x="3440" y="1028"/>
                  </a:lnTo>
                  <a:lnTo>
                    <a:pt x="3373" y="1071"/>
                  </a:lnTo>
                  <a:lnTo>
                    <a:pt x="3305" y="1113"/>
                  </a:lnTo>
                  <a:lnTo>
                    <a:pt x="3235" y="1153"/>
                  </a:lnTo>
                  <a:lnTo>
                    <a:pt x="3165" y="1191"/>
                  </a:lnTo>
                  <a:lnTo>
                    <a:pt x="3094" y="1227"/>
                  </a:lnTo>
                  <a:lnTo>
                    <a:pt x="3023" y="1261"/>
                  </a:lnTo>
                  <a:lnTo>
                    <a:pt x="2952" y="1294"/>
                  </a:lnTo>
                  <a:lnTo>
                    <a:pt x="2882" y="1324"/>
                  </a:lnTo>
                  <a:lnTo>
                    <a:pt x="2813" y="1352"/>
                  </a:lnTo>
                  <a:lnTo>
                    <a:pt x="2745" y="1377"/>
                  </a:lnTo>
                  <a:lnTo>
                    <a:pt x="2670" y="1404"/>
                  </a:lnTo>
                  <a:lnTo>
                    <a:pt x="2599" y="1426"/>
                  </a:lnTo>
                  <a:lnTo>
                    <a:pt x="2531" y="1445"/>
                  </a:lnTo>
                  <a:lnTo>
                    <a:pt x="2465" y="1460"/>
                  </a:lnTo>
                  <a:lnTo>
                    <a:pt x="2399" y="1473"/>
                  </a:lnTo>
                  <a:lnTo>
                    <a:pt x="2331" y="1483"/>
                  </a:lnTo>
                  <a:lnTo>
                    <a:pt x="2260" y="1492"/>
                  </a:lnTo>
                  <a:lnTo>
                    <a:pt x="2185" y="1500"/>
                  </a:lnTo>
                  <a:lnTo>
                    <a:pt x="1684" y="1540"/>
                  </a:lnTo>
                  <a:lnTo>
                    <a:pt x="1481" y="1553"/>
                  </a:lnTo>
                  <a:lnTo>
                    <a:pt x="1106" y="1571"/>
                  </a:lnTo>
                  <a:lnTo>
                    <a:pt x="0" y="1607"/>
                  </a:lnTo>
                  <a:lnTo>
                    <a:pt x="4286" y="1607"/>
                  </a:lnTo>
                  <a:lnTo>
                    <a:pt x="4286" y="0"/>
                  </a:lnTo>
                  <a:close/>
                </a:path>
              </a:pathLst>
            </a:custGeom>
            <a:solidFill>
              <a:srgbClr val="ACD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33">
              <a:extLst>
                <a:ext uri="{FF2B5EF4-FFF2-40B4-BE49-F238E27FC236}">
                  <a16:creationId xmlns:a16="http://schemas.microsoft.com/office/drawing/2014/main" id="{062C86E9-2F33-4B97-B6C2-8EBC6C0BE244}"/>
                </a:ext>
              </a:extLst>
            </p:cNvPr>
            <p:cNvSpPr>
              <a:spLocks/>
            </p:cNvSpPr>
            <p:nvPr/>
          </p:nvSpPr>
          <p:spPr bwMode="auto">
            <a:xfrm>
              <a:off x="1161" y="-1905"/>
              <a:ext cx="4286" cy="1608"/>
            </a:xfrm>
            <a:custGeom>
              <a:avLst/>
              <a:gdLst>
                <a:gd name="T0" fmla="+- 0 1250 1162"/>
                <a:gd name="T1" fmla="*/ T0 w 4286"/>
                <a:gd name="T2" fmla="+- 0 -300 -1905"/>
                <a:gd name="T3" fmla="*/ -300 h 1608"/>
                <a:gd name="T4" fmla="+- 0 1426 1162"/>
                <a:gd name="T5" fmla="*/ T4 w 4286"/>
                <a:gd name="T6" fmla="+- 0 -305 -1905"/>
                <a:gd name="T7" fmla="*/ -305 h 1608"/>
                <a:gd name="T8" fmla="+- 0 1600 1162"/>
                <a:gd name="T9" fmla="*/ T8 w 4286"/>
                <a:gd name="T10" fmla="+- 0 -311 -1905"/>
                <a:gd name="T11" fmla="*/ -311 h 1608"/>
                <a:gd name="T12" fmla="+- 0 1772 1162"/>
                <a:gd name="T13" fmla="*/ T12 w 4286"/>
                <a:gd name="T14" fmla="+- 0 -316 -1905"/>
                <a:gd name="T15" fmla="*/ -316 h 1608"/>
                <a:gd name="T16" fmla="+- 0 1941 1162"/>
                <a:gd name="T17" fmla="*/ T16 w 4286"/>
                <a:gd name="T18" fmla="+- 0 -322 -1905"/>
                <a:gd name="T19" fmla="*/ -322 h 1608"/>
                <a:gd name="T20" fmla="+- 0 2107 1162"/>
                <a:gd name="T21" fmla="*/ T20 w 4286"/>
                <a:gd name="T22" fmla="+- 0 -327 -1905"/>
                <a:gd name="T23" fmla="*/ -327 h 1608"/>
                <a:gd name="T24" fmla="+- 0 2268 1162"/>
                <a:gd name="T25" fmla="*/ T24 w 4286"/>
                <a:gd name="T26" fmla="+- 0 -334 -1905"/>
                <a:gd name="T27" fmla="*/ -334 h 1608"/>
                <a:gd name="T28" fmla="+- 0 2423 1162"/>
                <a:gd name="T29" fmla="*/ T28 w 4286"/>
                <a:gd name="T30" fmla="+- 0 -341 -1905"/>
                <a:gd name="T31" fmla="*/ -341 h 1608"/>
                <a:gd name="T32" fmla="+- 0 2571 1162"/>
                <a:gd name="T33" fmla="*/ T32 w 4286"/>
                <a:gd name="T34" fmla="+- 0 -348 -1905"/>
                <a:gd name="T35" fmla="*/ -348 h 1608"/>
                <a:gd name="T36" fmla="+- 0 2713 1162"/>
                <a:gd name="T37" fmla="*/ T36 w 4286"/>
                <a:gd name="T38" fmla="+- 0 -356 -1905"/>
                <a:gd name="T39" fmla="*/ -356 h 1608"/>
                <a:gd name="T40" fmla="+- 0 2846 1162"/>
                <a:gd name="T41" fmla="*/ T40 w 4286"/>
                <a:gd name="T42" fmla="+- 0 -365 -1905"/>
                <a:gd name="T43" fmla="*/ -365 h 1608"/>
                <a:gd name="T44" fmla="+- 0 2970 1162"/>
                <a:gd name="T45" fmla="*/ T44 w 4286"/>
                <a:gd name="T46" fmla="+- 0 -374 -1905"/>
                <a:gd name="T47" fmla="*/ -374 h 1608"/>
                <a:gd name="T48" fmla="+- 0 3176 1162"/>
                <a:gd name="T49" fmla="*/ T48 w 4286"/>
                <a:gd name="T50" fmla="+- 0 -391 -1905"/>
                <a:gd name="T51" fmla="*/ -391 h 1608"/>
                <a:gd name="T52" fmla="+- 0 3347 1162"/>
                <a:gd name="T53" fmla="*/ T52 w 4286"/>
                <a:gd name="T54" fmla="+- 0 -405 -1905"/>
                <a:gd name="T55" fmla="*/ -405 h 1608"/>
                <a:gd name="T56" fmla="+- 0 3493 1162"/>
                <a:gd name="T57" fmla="*/ T56 w 4286"/>
                <a:gd name="T58" fmla="+- 0 -422 -1905"/>
                <a:gd name="T59" fmla="*/ -422 h 1608"/>
                <a:gd name="T60" fmla="+- 0 3627 1162"/>
                <a:gd name="T61" fmla="*/ T60 w 4286"/>
                <a:gd name="T62" fmla="+- 0 -445 -1905"/>
                <a:gd name="T63" fmla="*/ -445 h 1608"/>
                <a:gd name="T64" fmla="+- 0 3761 1162"/>
                <a:gd name="T65" fmla="*/ T64 w 4286"/>
                <a:gd name="T66" fmla="+- 0 -479 -1905"/>
                <a:gd name="T67" fmla="*/ -479 h 1608"/>
                <a:gd name="T68" fmla="+- 0 3907 1162"/>
                <a:gd name="T69" fmla="*/ T68 w 4286"/>
                <a:gd name="T70" fmla="+- 0 -528 -1905"/>
                <a:gd name="T71" fmla="*/ -528 h 1608"/>
                <a:gd name="T72" fmla="+- 0 4044 1162"/>
                <a:gd name="T73" fmla="*/ T72 w 4286"/>
                <a:gd name="T74" fmla="+- 0 -581 -1905"/>
                <a:gd name="T75" fmla="*/ -581 h 1608"/>
                <a:gd name="T76" fmla="+- 0 4185 1162"/>
                <a:gd name="T77" fmla="*/ T76 w 4286"/>
                <a:gd name="T78" fmla="+- 0 -644 -1905"/>
                <a:gd name="T79" fmla="*/ -644 h 1608"/>
                <a:gd name="T80" fmla="+- 0 4327 1162"/>
                <a:gd name="T81" fmla="*/ T80 w 4286"/>
                <a:gd name="T82" fmla="+- 0 -714 -1905"/>
                <a:gd name="T83" fmla="*/ -714 h 1608"/>
                <a:gd name="T84" fmla="+- 0 4467 1162"/>
                <a:gd name="T85" fmla="*/ T84 w 4286"/>
                <a:gd name="T86" fmla="+- 0 -792 -1905"/>
                <a:gd name="T87" fmla="*/ -792 h 1608"/>
                <a:gd name="T88" fmla="+- 0 4602 1162"/>
                <a:gd name="T89" fmla="*/ T88 w 4286"/>
                <a:gd name="T90" fmla="+- 0 -877 -1905"/>
                <a:gd name="T91" fmla="*/ -877 h 1608"/>
                <a:gd name="T92" fmla="+- 0 4729 1162"/>
                <a:gd name="T93" fmla="*/ T92 w 4286"/>
                <a:gd name="T94" fmla="+- 0 -967 -1905"/>
                <a:gd name="T95" fmla="*/ -967 h 1608"/>
                <a:gd name="T96" fmla="+- 0 4845 1162"/>
                <a:gd name="T97" fmla="*/ T96 w 4286"/>
                <a:gd name="T98" fmla="+- 0 -1063 -1905"/>
                <a:gd name="T99" fmla="*/ -1063 h 1608"/>
                <a:gd name="T100" fmla="+- 0 4962 1162"/>
                <a:gd name="T101" fmla="*/ T100 w 4286"/>
                <a:gd name="T102" fmla="+- 0 -1184 -1905"/>
                <a:gd name="T103" fmla="*/ -1184 h 1608"/>
                <a:gd name="T104" fmla="+- 0 5075 1162"/>
                <a:gd name="T105" fmla="*/ T104 w 4286"/>
                <a:gd name="T106" fmla="+- 0 -1327 -1905"/>
                <a:gd name="T107" fmla="*/ -1327 h 1608"/>
                <a:gd name="T108" fmla="+- 0 5180 1162"/>
                <a:gd name="T109" fmla="*/ T108 w 4286"/>
                <a:gd name="T110" fmla="+- 0 -1480 -1905"/>
                <a:gd name="T111" fmla="*/ -1480 h 1608"/>
                <a:gd name="T112" fmla="+- 0 5275 1162"/>
                <a:gd name="T113" fmla="*/ T112 w 4286"/>
                <a:gd name="T114" fmla="+- 0 -1629 -1905"/>
                <a:gd name="T115" fmla="*/ -1629 h 1608"/>
                <a:gd name="T116" fmla="+- 0 5356 1162"/>
                <a:gd name="T117" fmla="*/ T116 w 4286"/>
                <a:gd name="T118" fmla="+- 0 -1762 -1905"/>
                <a:gd name="T119" fmla="*/ -1762 h 1608"/>
                <a:gd name="T120" fmla="+- 0 5422 1162"/>
                <a:gd name="T121" fmla="*/ T120 w 4286"/>
                <a:gd name="T122" fmla="+- 0 -1867 -1905"/>
                <a:gd name="T123" fmla="*/ -1867 h 1608"/>
                <a:gd name="T124" fmla="+- 0 5448 1162"/>
                <a:gd name="T125" fmla="*/ T124 w 4286"/>
                <a:gd name="T126" fmla="+- 0 -298 -1905"/>
                <a:gd name="T127" fmla="*/ -298 h 16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286" h="1608">
                  <a:moveTo>
                    <a:pt x="0" y="1607"/>
                  </a:moveTo>
                  <a:lnTo>
                    <a:pt x="88" y="1605"/>
                  </a:lnTo>
                  <a:lnTo>
                    <a:pt x="176" y="1602"/>
                  </a:lnTo>
                  <a:lnTo>
                    <a:pt x="264" y="1600"/>
                  </a:lnTo>
                  <a:lnTo>
                    <a:pt x="351" y="1597"/>
                  </a:lnTo>
                  <a:lnTo>
                    <a:pt x="438" y="1594"/>
                  </a:lnTo>
                  <a:lnTo>
                    <a:pt x="524" y="1592"/>
                  </a:lnTo>
                  <a:lnTo>
                    <a:pt x="610" y="1589"/>
                  </a:lnTo>
                  <a:lnTo>
                    <a:pt x="695" y="1586"/>
                  </a:lnTo>
                  <a:lnTo>
                    <a:pt x="779" y="1583"/>
                  </a:lnTo>
                  <a:lnTo>
                    <a:pt x="863" y="1581"/>
                  </a:lnTo>
                  <a:lnTo>
                    <a:pt x="945" y="1578"/>
                  </a:lnTo>
                  <a:lnTo>
                    <a:pt x="1026" y="1574"/>
                  </a:lnTo>
                  <a:lnTo>
                    <a:pt x="1106" y="1571"/>
                  </a:lnTo>
                  <a:lnTo>
                    <a:pt x="1184" y="1568"/>
                  </a:lnTo>
                  <a:lnTo>
                    <a:pt x="1261" y="1564"/>
                  </a:lnTo>
                  <a:lnTo>
                    <a:pt x="1336" y="1561"/>
                  </a:lnTo>
                  <a:lnTo>
                    <a:pt x="1409" y="1557"/>
                  </a:lnTo>
                  <a:lnTo>
                    <a:pt x="1481" y="1553"/>
                  </a:lnTo>
                  <a:lnTo>
                    <a:pt x="1551" y="1549"/>
                  </a:lnTo>
                  <a:lnTo>
                    <a:pt x="1618" y="1545"/>
                  </a:lnTo>
                  <a:lnTo>
                    <a:pt x="1684" y="1540"/>
                  </a:lnTo>
                  <a:lnTo>
                    <a:pt x="1747" y="1536"/>
                  </a:lnTo>
                  <a:lnTo>
                    <a:pt x="1808" y="1531"/>
                  </a:lnTo>
                  <a:lnTo>
                    <a:pt x="1916" y="1522"/>
                  </a:lnTo>
                  <a:lnTo>
                    <a:pt x="2014" y="1514"/>
                  </a:lnTo>
                  <a:lnTo>
                    <a:pt x="2103" y="1507"/>
                  </a:lnTo>
                  <a:lnTo>
                    <a:pt x="2185" y="1500"/>
                  </a:lnTo>
                  <a:lnTo>
                    <a:pt x="2260" y="1492"/>
                  </a:lnTo>
                  <a:lnTo>
                    <a:pt x="2331" y="1483"/>
                  </a:lnTo>
                  <a:lnTo>
                    <a:pt x="2399" y="1473"/>
                  </a:lnTo>
                  <a:lnTo>
                    <a:pt x="2465" y="1460"/>
                  </a:lnTo>
                  <a:lnTo>
                    <a:pt x="2531" y="1445"/>
                  </a:lnTo>
                  <a:lnTo>
                    <a:pt x="2599" y="1426"/>
                  </a:lnTo>
                  <a:lnTo>
                    <a:pt x="2670" y="1404"/>
                  </a:lnTo>
                  <a:lnTo>
                    <a:pt x="2745" y="1377"/>
                  </a:lnTo>
                  <a:lnTo>
                    <a:pt x="2813" y="1352"/>
                  </a:lnTo>
                  <a:lnTo>
                    <a:pt x="2882" y="1324"/>
                  </a:lnTo>
                  <a:lnTo>
                    <a:pt x="2952" y="1294"/>
                  </a:lnTo>
                  <a:lnTo>
                    <a:pt x="3023" y="1261"/>
                  </a:lnTo>
                  <a:lnTo>
                    <a:pt x="3094" y="1227"/>
                  </a:lnTo>
                  <a:lnTo>
                    <a:pt x="3165" y="1191"/>
                  </a:lnTo>
                  <a:lnTo>
                    <a:pt x="3235" y="1153"/>
                  </a:lnTo>
                  <a:lnTo>
                    <a:pt x="3305" y="1113"/>
                  </a:lnTo>
                  <a:lnTo>
                    <a:pt x="3373" y="1071"/>
                  </a:lnTo>
                  <a:lnTo>
                    <a:pt x="3440" y="1028"/>
                  </a:lnTo>
                  <a:lnTo>
                    <a:pt x="3504" y="984"/>
                  </a:lnTo>
                  <a:lnTo>
                    <a:pt x="3567" y="938"/>
                  </a:lnTo>
                  <a:lnTo>
                    <a:pt x="3626" y="890"/>
                  </a:lnTo>
                  <a:lnTo>
                    <a:pt x="3683" y="842"/>
                  </a:lnTo>
                  <a:lnTo>
                    <a:pt x="3742" y="785"/>
                  </a:lnTo>
                  <a:lnTo>
                    <a:pt x="3800" y="721"/>
                  </a:lnTo>
                  <a:lnTo>
                    <a:pt x="3857" y="651"/>
                  </a:lnTo>
                  <a:lnTo>
                    <a:pt x="3913" y="578"/>
                  </a:lnTo>
                  <a:lnTo>
                    <a:pt x="3966" y="502"/>
                  </a:lnTo>
                  <a:lnTo>
                    <a:pt x="4018" y="425"/>
                  </a:lnTo>
                  <a:lnTo>
                    <a:pt x="4067" y="350"/>
                  </a:lnTo>
                  <a:lnTo>
                    <a:pt x="4113" y="276"/>
                  </a:lnTo>
                  <a:lnTo>
                    <a:pt x="4155" y="207"/>
                  </a:lnTo>
                  <a:lnTo>
                    <a:pt x="4194" y="143"/>
                  </a:lnTo>
                  <a:lnTo>
                    <a:pt x="4229" y="86"/>
                  </a:lnTo>
                  <a:lnTo>
                    <a:pt x="4260" y="38"/>
                  </a:lnTo>
                  <a:lnTo>
                    <a:pt x="4286" y="0"/>
                  </a:lnTo>
                  <a:lnTo>
                    <a:pt x="4286" y="1607"/>
                  </a:lnTo>
                  <a:lnTo>
                    <a:pt x="0" y="1607"/>
                  </a:lnTo>
                  <a:close/>
                </a:path>
              </a:pathLst>
            </a:custGeom>
            <a:noFill/>
            <a:ln w="952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34">
              <a:extLst>
                <a:ext uri="{FF2B5EF4-FFF2-40B4-BE49-F238E27FC236}">
                  <a16:creationId xmlns:a16="http://schemas.microsoft.com/office/drawing/2014/main" id="{0C15A11D-62ED-49D2-9FD0-CB3A5D80114A}"/>
                </a:ext>
              </a:extLst>
            </p:cNvPr>
            <p:cNvSpPr>
              <a:spLocks/>
            </p:cNvSpPr>
            <p:nvPr/>
          </p:nvSpPr>
          <p:spPr bwMode="auto">
            <a:xfrm>
              <a:off x="1161" y="-4048"/>
              <a:ext cx="4286" cy="3282"/>
            </a:xfrm>
            <a:custGeom>
              <a:avLst/>
              <a:gdLst>
                <a:gd name="T0" fmla="+- 0 5144 1162"/>
                <a:gd name="T1" fmla="*/ T0 w 4286"/>
                <a:gd name="T2" fmla="+- 0 -4004 -4048"/>
                <a:gd name="T3" fmla="*/ -4004 h 3282"/>
                <a:gd name="T4" fmla="+- 0 4916 1162"/>
                <a:gd name="T5" fmla="*/ T4 w 4286"/>
                <a:gd name="T6" fmla="+- 0 -3966 -4048"/>
                <a:gd name="T7" fmla="*/ -3966 h 3282"/>
                <a:gd name="T8" fmla="+- 0 4765 1162"/>
                <a:gd name="T9" fmla="*/ T8 w 4286"/>
                <a:gd name="T10" fmla="+- 0 -3936 -4048"/>
                <a:gd name="T11" fmla="*/ -3936 h 3282"/>
                <a:gd name="T12" fmla="+- 0 4613 1162"/>
                <a:gd name="T13" fmla="*/ T12 w 4286"/>
                <a:gd name="T14" fmla="+- 0 -3900 -4048"/>
                <a:gd name="T15" fmla="*/ -3900 h 3282"/>
                <a:gd name="T16" fmla="+- 0 4461 1162"/>
                <a:gd name="T17" fmla="*/ T16 w 4286"/>
                <a:gd name="T18" fmla="+- 0 -3859 -4048"/>
                <a:gd name="T19" fmla="*/ -3859 h 3282"/>
                <a:gd name="T20" fmla="+- 0 4309 1162"/>
                <a:gd name="T21" fmla="*/ T20 w 4286"/>
                <a:gd name="T22" fmla="+- 0 -3810 -4048"/>
                <a:gd name="T23" fmla="*/ -3810 h 3282"/>
                <a:gd name="T24" fmla="+- 0 4165 1162"/>
                <a:gd name="T25" fmla="*/ T24 w 4286"/>
                <a:gd name="T26" fmla="+- 0 -3756 -4048"/>
                <a:gd name="T27" fmla="*/ -3756 h 3282"/>
                <a:gd name="T28" fmla="+- 0 4018 1162"/>
                <a:gd name="T29" fmla="*/ T28 w 4286"/>
                <a:gd name="T30" fmla="+- 0 -3695 -4048"/>
                <a:gd name="T31" fmla="*/ -3695 h 3282"/>
                <a:gd name="T32" fmla="+- 0 3870 1162"/>
                <a:gd name="T33" fmla="*/ T32 w 4286"/>
                <a:gd name="T34" fmla="+- 0 -3628 -4048"/>
                <a:gd name="T35" fmla="*/ -3628 h 3282"/>
                <a:gd name="T36" fmla="+- 0 3723 1162"/>
                <a:gd name="T37" fmla="*/ T36 w 4286"/>
                <a:gd name="T38" fmla="+- 0 -3557 -4048"/>
                <a:gd name="T39" fmla="*/ -3557 h 3282"/>
                <a:gd name="T40" fmla="+- 0 3578 1162"/>
                <a:gd name="T41" fmla="*/ T40 w 4286"/>
                <a:gd name="T42" fmla="+- 0 -3483 -4048"/>
                <a:gd name="T43" fmla="*/ -3483 h 3282"/>
                <a:gd name="T44" fmla="+- 0 3437 1162"/>
                <a:gd name="T45" fmla="*/ T44 w 4286"/>
                <a:gd name="T46" fmla="+- 0 -3407 -4048"/>
                <a:gd name="T47" fmla="*/ -3407 h 3282"/>
                <a:gd name="T48" fmla="+- 0 3300 1162"/>
                <a:gd name="T49" fmla="*/ T48 w 4286"/>
                <a:gd name="T50" fmla="+- 0 -3330 -4048"/>
                <a:gd name="T51" fmla="*/ -3330 h 3282"/>
                <a:gd name="T52" fmla="+- 0 3171 1162"/>
                <a:gd name="T53" fmla="*/ T52 w 4286"/>
                <a:gd name="T54" fmla="+- 0 -3255 -4048"/>
                <a:gd name="T55" fmla="*/ -3255 h 3282"/>
                <a:gd name="T56" fmla="+- 0 3031 1162"/>
                <a:gd name="T57" fmla="*/ T56 w 4286"/>
                <a:gd name="T58" fmla="+- 0 -3170 -4048"/>
                <a:gd name="T59" fmla="*/ -3170 h 3282"/>
                <a:gd name="T60" fmla="+- 0 2897 1162"/>
                <a:gd name="T61" fmla="*/ T60 w 4286"/>
                <a:gd name="T62" fmla="+- 0 -3084 -4048"/>
                <a:gd name="T63" fmla="*/ -3084 h 3282"/>
                <a:gd name="T64" fmla="+- 0 2768 1162"/>
                <a:gd name="T65" fmla="*/ T64 w 4286"/>
                <a:gd name="T66" fmla="+- 0 -2997 -4048"/>
                <a:gd name="T67" fmla="*/ -2997 h 3282"/>
                <a:gd name="T68" fmla="+- 0 2645 1162"/>
                <a:gd name="T69" fmla="*/ T68 w 4286"/>
                <a:gd name="T70" fmla="+- 0 -2908 -4048"/>
                <a:gd name="T71" fmla="*/ -2908 h 3282"/>
                <a:gd name="T72" fmla="+- 0 2526 1162"/>
                <a:gd name="T73" fmla="*/ T72 w 4286"/>
                <a:gd name="T74" fmla="+- 0 -2816 -4048"/>
                <a:gd name="T75" fmla="*/ -2816 h 3282"/>
                <a:gd name="T76" fmla="+- 0 2412 1162"/>
                <a:gd name="T77" fmla="*/ T76 w 4286"/>
                <a:gd name="T78" fmla="+- 0 -2720 -4048"/>
                <a:gd name="T79" fmla="*/ -2720 h 3282"/>
                <a:gd name="T80" fmla="+- 0 2300 1162"/>
                <a:gd name="T81" fmla="*/ T80 w 4286"/>
                <a:gd name="T82" fmla="+- 0 -2620 -4048"/>
                <a:gd name="T83" fmla="*/ -2620 h 3282"/>
                <a:gd name="T84" fmla="+- 0 2184 1162"/>
                <a:gd name="T85" fmla="*/ T84 w 4286"/>
                <a:gd name="T86" fmla="+- 0 -2507 -4048"/>
                <a:gd name="T87" fmla="*/ -2507 h 3282"/>
                <a:gd name="T88" fmla="+- 0 2073 1162"/>
                <a:gd name="T89" fmla="*/ T88 w 4286"/>
                <a:gd name="T90" fmla="+- 0 -2388 -4048"/>
                <a:gd name="T91" fmla="*/ -2388 h 3282"/>
                <a:gd name="T92" fmla="+- 0 1966 1162"/>
                <a:gd name="T93" fmla="*/ T92 w 4286"/>
                <a:gd name="T94" fmla="+- 0 -2265 -4048"/>
                <a:gd name="T95" fmla="*/ -2265 h 3282"/>
                <a:gd name="T96" fmla="+- 0 1864 1162"/>
                <a:gd name="T97" fmla="*/ T96 w 4286"/>
                <a:gd name="T98" fmla="+- 0 -2140 -4048"/>
                <a:gd name="T99" fmla="*/ -2140 h 3282"/>
                <a:gd name="T100" fmla="+- 0 1767 1162"/>
                <a:gd name="T101" fmla="*/ T100 w 4286"/>
                <a:gd name="T102" fmla="+- 0 -2014 -4048"/>
                <a:gd name="T103" fmla="*/ -2014 h 3282"/>
                <a:gd name="T104" fmla="+- 0 1675 1162"/>
                <a:gd name="T105" fmla="*/ T104 w 4286"/>
                <a:gd name="T106" fmla="+- 0 -1889 -4048"/>
                <a:gd name="T107" fmla="*/ -1889 h 3282"/>
                <a:gd name="T108" fmla="+- 0 1584 1162"/>
                <a:gd name="T109" fmla="*/ T108 w 4286"/>
                <a:gd name="T110" fmla="+- 0 -1761 -4048"/>
                <a:gd name="T111" fmla="*/ -1761 h 3282"/>
                <a:gd name="T112" fmla="+- 0 1497 1162"/>
                <a:gd name="T113" fmla="*/ T112 w 4286"/>
                <a:gd name="T114" fmla="+- 0 -1629 -4048"/>
                <a:gd name="T115" fmla="*/ -1629 h 3282"/>
                <a:gd name="T116" fmla="+- 0 1416 1162"/>
                <a:gd name="T117" fmla="*/ T116 w 4286"/>
                <a:gd name="T118" fmla="+- 0 -1497 -4048"/>
                <a:gd name="T119" fmla="*/ -1497 h 3282"/>
                <a:gd name="T120" fmla="+- 0 1340 1162"/>
                <a:gd name="T121" fmla="*/ T120 w 4286"/>
                <a:gd name="T122" fmla="+- 0 -1365 -4048"/>
                <a:gd name="T123" fmla="*/ -1365 h 3282"/>
                <a:gd name="T124" fmla="+- 0 1267 1162"/>
                <a:gd name="T125" fmla="*/ T124 w 4286"/>
                <a:gd name="T126" fmla="+- 0 -1233 -4048"/>
                <a:gd name="T127" fmla="*/ -1233 h 3282"/>
                <a:gd name="T128" fmla="+- 0 1197 1162"/>
                <a:gd name="T129" fmla="*/ T128 w 4286"/>
                <a:gd name="T130" fmla="+- 0 -1101 -4048"/>
                <a:gd name="T131" fmla="*/ -1101 h 3282"/>
                <a:gd name="T132" fmla="+- 0 1162 1162"/>
                <a:gd name="T133" fmla="*/ T132 w 4286"/>
                <a:gd name="T134" fmla="+- 0 -767 -4048"/>
                <a:gd name="T135" fmla="*/ -767 h 3282"/>
                <a:gd name="T136" fmla="+- 0 1637 1162"/>
                <a:gd name="T137" fmla="*/ T136 w 4286"/>
                <a:gd name="T138" fmla="+- 0 -874 -4048"/>
                <a:gd name="T139" fmla="*/ -874 h 3282"/>
                <a:gd name="T140" fmla="+- 0 1793 1162"/>
                <a:gd name="T141" fmla="*/ T140 w 4286"/>
                <a:gd name="T142" fmla="+- 0 -914 -4048"/>
                <a:gd name="T143" fmla="*/ -914 h 3282"/>
                <a:gd name="T144" fmla="+- 0 1947 1162"/>
                <a:gd name="T145" fmla="*/ T144 w 4286"/>
                <a:gd name="T146" fmla="+- 0 -957 -4048"/>
                <a:gd name="T147" fmla="*/ -957 h 3282"/>
                <a:gd name="T148" fmla="+- 0 2312 1162"/>
                <a:gd name="T149" fmla="*/ T148 w 4286"/>
                <a:gd name="T150" fmla="+- 0 -1074 -4048"/>
                <a:gd name="T151" fmla="*/ -1074 h 3282"/>
                <a:gd name="T152" fmla="+- 0 2447 1162"/>
                <a:gd name="T153" fmla="*/ T152 w 4286"/>
                <a:gd name="T154" fmla="+- 0 -1120 -4048"/>
                <a:gd name="T155" fmla="*/ -1120 h 3282"/>
                <a:gd name="T156" fmla="+- 0 2582 1162"/>
                <a:gd name="T157" fmla="*/ T156 w 4286"/>
                <a:gd name="T158" fmla="+- 0 -1172 -4048"/>
                <a:gd name="T159" fmla="*/ -1172 h 3282"/>
                <a:gd name="T160" fmla="+- 0 2726 1162"/>
                <a:gd name="T161" fmla="*/ T160 w 4286"/>
                <a:gd name="T162" fmla="+- 0 -1235 -4048"/>
                <a:gd name="T163" fmla="*/ -1235 h 3282"/>
                <a:gd name="T164" fmla="+- 0 2884 1162"/>
                <a:gd name="T165" fmla="*/ T164 w 4286"/>
                <a:gd name="T166" fmla="+- 0 -1313 -4048"/>
                <a:gd name="T167" fmla="*/ -1313 h 3282"/>
                <a:gd name="T168" fmla="+- 0 3149 1162"/>
                <a:gd name="T169" fmla="*/ T168 w 4286"/>
                <a:gd name="T170" fmla="+- 0 -1461 -4048"/>
                <a:gd name="T171" fmla="*/ -1461 h 3282"/>
                <a:gd name="T172" fmla="+- 0 3412 1162"/>
                <a:gd name="T173" fmla="*/ T172 w 4286"/>
                <a:gd name="T174" fmla="+- 0 -1616 -4048"/>
                <a:gd name="T175" fmla="*/ -1616 h 3282"/>
                <a:gd name="T176" fmla="+- 0 3550 1162"/>
                <a:gd name="T177" fmla="*/ T176 w 4286"/>
                <a:gd name="T178" fmla="+- 0 -1702 -4048"/>
                <a:gd name="T179" fmla="*/ -1702 h 3282"/>
                <a:gd name="T180" fmla="+- 0 3690 1162"/>
                <a:gd name="T181" fmla="*/ T180 w 4286"/>
                <a:gd name="T182" fmla="+- 0 -1792 -4048"/>
                <a:gd name="T183" fmla="*/ -1792 h 3282"/>
                <a:gd name="T184" fmla="+- 0 3832 1162"/>
                <a:gd name="T185" fmla="*/ T184 w 4286"/>
                <a:gd name="T186" fmla="+- 0 -1886 -4048"/>
                <a:gd name="T187" fmla="*/ -1886 h 3282"/>
                <a:gd name="T188" fmla="+- 0 3972 1162"/>
                <a:gd name="T189" fmla="*/ T188 w 4286"/>
                <a:gd name="T190" fmla="+- 0 -1984 -4048"/>
                <a:gd name="T191" fmla="*/ -1984 h 3282"/>
                <a:gd name="T192" fmla="+- 0 4109 1162"/>
                <a:gd name="T193" fmla="*/ T192 w 4286"/>
                <a:gd name="T194" fmla="+- 0 -2086 -4048"/>
                <a:gd name="T195" fmla="*/ -2086 h 3282"/>
                <a:gd name="T196" fmla="+- 0 4242 1162"/>
                <a:gd name="T197" fmla="*/ T196 w 4286"/>
                <a:gd name="T198" fmla="+- 0 -2191 -4048"/>
                <a:gd name="T199" fmla="*/ -2191 h 3282"/>
                <a:gd name="T200" fmla="+- 0 4365 1162"/>
                <a:gd name="T201" fmla="*/ T200 w 4286"/>
                <a:gd name="T202" fmla="+- 0 -2295 -4048"/>
                <a:gd name="T203" fmla="*/ -2295 h 3282"/>
                <a:gd name="T204" fmla="+- 0 4494 1162"/>
                <a:gd name="T205" fmla="*/ T204 w 4286"/>
                <a:gd name="T206" fmla="+- 0 -2412 -4048"/>
                <a:gd name="T207" fmla="*/ -2412 h 3282"/>
                <a:gd name="T208" fmla="+- 0 4627 1162"/>
                <a:gd name="T209" fmla="*/ T208 w 4286"/>
                <a:gd name="T210" fmla="+- 0 -2539 -4048"/>
                <a:gd name="T211" fmla="*/ -2539 h 3282"/>
                <a:gd name="T212" fmla="+- 0 4761 1162"/>
                <a:gd name="T213" fmla="*/ T212 w 4286"/>
                <a:gd name="T214" fmla="+- 0 -2671 -4048"/>
                <a:gd name="T215" fmla="*/ -2671 h 3282"/>
                <a:gd name="T216" fmla="+- 0 4956 1162"/>
                <a:gd name="T217" fmla="*/ T216 w 4286"/>
                <a:gd name="T218" fmla="+- 0 -2869 -4048"/>
                <a:gd name="T219" fmla="*/ -2869 h 3282"/>
                <a:gd name="T220" fmla="+- 0 5245 1162"/>
                <a:gd name="T221" fmla="*/ T220 w 4286"/>
                <a:gd name="T222" fmla="+- 0 -3170 -4048"/>
                <a:gd name="T223" fmla="*/ -3170 h 3282"/>
                <a:gd name="T224" fmla="+- 0 5380 1162"/>
                <a:gd name="T225" fmla="*/ T224 w 4286"/>
                <a:gd name="T226" fmla="+- 0 -3310 -4048"/>
                <a:gd name="T227" fmla="*/ -3310 h 3282"/>
                <a:gd name="T228" fmla="+- 0 5448 1162"/>
                <a:gd name="T229" fmla="*/ T228 w 4286"/>
                <a:gd name="T230" fmla="+- 0 -3378 -4048"/>
                <a:gd name="T231" fmla="*/ -3378 h 32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4286" h="3282">
                  <a:moveTo>
                    <a:pt x="4286" y="0"/>
                  </a:moveTo>
                  <a:lnTo>
                    <a:pt x="3982" y="44"/>
                  </a:lnTo>
                  <a:lnTo>
                    <a:pt x="3830" y="69"/>
                  </a:lnTo>
                  <a:lnTo>
                    <a:pt x="3754" y="82"/>
                  </a:lnTo>
                  <a:lnTo>
                    <a:pt x="3678" y="97"/>
                  </a:lnTo>
                  <a:lnTo>
                    <a:pt x="3603" y="112"/>
                  </a:lnTo>
                  <a:lnTo>
                    <a:pt x="3527" y="129"/>
                  </a:lnTo>
                  <a:lnTo>
                    <a:pt x="3451" y="148"/>
                  </a:lnTo>
                  <a:lnTo>
                    <a:pt x="3375" y="168"/>
                  </a:lnTo>
                  <a:lnTo>
                    <a:pt x="3299" y="189"/>
                  </a:lnTo>
                  <a:lnTo>
                    <a:pt x="3223" y="213"/>
                  </a:lnTo>
                  <a:lnTo>
                    <a:pt x="3147" y="238"/>
                  </a:lnTo>
                  <a:lnTo>
                    <a:pt x="3075" y="264"/>
                  </a:lnTo>
                  <a:lnTo>
                    <a:pt x="3003" y="292"/>
                  </a:lnTo>
                  <a:lnTo>
                    <a:pt x="2930" y="321"/>
                  </a:lnTo>
                  <a:lnTo>
                    <a:pt x="2856" y="353"/>
                  </a:lnTo>
                  <a:lnTo>
                    <a:pt x="2782" y="385"/>
                  </a:lnTo>
                  <a:lnTo>
                    <a:pt x="2708" y="420"/>
                  </a:lnTo>
                  <a:lnTo>
                    <a:pt x="2635" y="455"/>
                  </a:lnTo>
                  <a:lnTo>
                    <a:pt x="2561" y="491"/>
                  </a:lnTo>
                  <a:lnTo>
                    <a:pt x="2488" y="528"/>
                  </a:lnTo>
                  <a:lnTo>
                    <a:pt x="2416" y="565"/>
                  </a:lnTo>
                  <a:lnTo>
                    <a:pt x="2345" y="603"/>
                  </a:lnTo>
                  <a:lnTo>
                    <a:pt x="2275" y="641"/>
                  </a:lnTo>
                  <a:lnTo>
                    <a:pt x="2206" y="680"/>
                  </a:lnTo>
                  <a:lnTo>
                    <a:pt x="2138" y="718"/>
                  </a:lnTo>
                  <a:lnTo>
                    <a:pt x="2073" y="756"/>
                  </a:lnTo>
                  <a:lnTo>
                    <a:pt x="2009" y="793"/>
                  </a:lnTo>
                  <a:lnTo>
                    <a:pt x="1938" y="836"/>
                  </a:lnTo>
                  <a:lnTo>
                    <a:pt x="1869" y="878"/>
                  </a:lnTo>
                  <a:lnTo>
                    <a:pt x="1801" y="921"/>
                  </a:lnTo>
                  <a:lnTo>
                    <a:pt x="1735" y="964"/>
                  </a:lnTo>
                  <a:lnTo>
                    <a:pt x="1670" y="1007"/>
                  </a:lnTo>
                  <a:lnTo>
                    <a:pt x="1606" y="1051"/>
                  </a:lnTo>
                  <a:lnTo>
                    <a:pt x="1544" y="1095"/>
                  </a:lnTo>
                  <a:lnTo>
                    <a:pt x="1483" y="1140"/>
                  </a:lnTo>
                  <a:lnTo>
                    <a:pt x="1423" y="1186"/>
                  </a:lnTo>
                  <a:lnTo>
                    <a:pt x="1364" y="1232"/>
                  </a:lnTo>
                  <a:lnTo>
                    <a:pt x="1307" y="1280"/>
                  </a:lnTo>
                  <a:lnTo>
                    <a:pt x="1250" y="1328"/>
                  </a:lnTo>
                  <a:lnTo>
                    <a:pt x="1194" y="1377"/>
                  </a:lnTo>
                  <a:lnTo>
                    <a:pt x="1138" y="1428"/>
                  </a:lnTo>
                  <a:lnTo>
                    <a:pt x="1080" y="1484"/>
                  </a:lnTo>
                  <a:lnTo>
                    <a:pt x="1022" y="1541"/>
                  </a:lnTo>
                  <a:lnTo>
                    <a:pt x="966" y="1600"/>
                  </a:lnTo>
                  <a:lnTo>
                    <a:pt x="911" y="1660"/>
                  </a:lnTo>
                  <a:lnTo>
                    <a:pt x="857" y="1721"/>
                  </a:lnTo>
                  <a:lnTo>
                    <a:pt x="804" y="1783"/>
                  </a:lnTo>
                  <a:lnTo>
                    <a:pt x="753" y="1846"/>
                  </a:lnTo>
                  <a:lnTo>
                    <a:pt x="702" y="1908"/>
                  </a:lnTo>
                  <a:lnTo>
                    <a:pt x="653" y="1971"/>
                  </a:lnTo>
                  <a:lnTo>
                    <a:pt x="605" y="2034"/>
                  </a:lnTo>
                  <a:lnTo>
                    <a:pt x="558" y="2097"/>
                  </a:lnTo>
                  <a:lnTo>
                    <a:pt x="513" y="2159"/>
                  </a:lnTo>
                  <a:lnTo>
                    <a:pt x="469" y="2221"/>
                  </a:lnTo>
                  <a:lnTo>
                    <a:pt x="422" y="2287"/>
                  </a:lnTo>
                  <a:lnTo>
                    <a:pt x="378" y="2353"/>
                  </a:lnTo>
                  <a:lnTo>
                    <a:pt x="335" y="2419"/>
                  </a:lnTo>
                  <a:lnTo>
                    <a:pt x="294" y="2485"/>
                  </a:lnTo>
                  <a:lnTo>
                    <a:pt x="254" y="2551"/>
                  </a:lnTo>
                  <a:lnTo>
                    <a:pt x="215" y="2617"/>
                  </a:lnTo>
                  <a:lnTo>
                    <a:pt x="178" y="2683"/>
                  </a:lnTo>
                  <a:lnTo>
                    <a:pt x="141" y="2749"/>
                  </a:lnTo>
                  <a:lnTo>
                    <a:pt x="105" y="2815"/>
                  </a:lnTo>
                  <a:lnTo>
                    <a:pt x="70" y="2881"/>
                  </a:lnTo>
                  <a:lnTo>
                    <a:pt x="35" y="2947"/>
                  </a:lnTo>
                  <a:lnTo>
                    <a:pt x="0" y="3014"/>
                  </a:lnTo>
                  <a:lnTo>
                    <a:pt x="0" y="3281"/>
                  </a:lnTo>
                  <a:lnTo>
                    <a:pt x="317" y="3211"/>
                  </a:lnTo>
                  <a:lnTo>
                    <a:pt x="475" y="3174"/>
                  </a:lnTo>
                  <a:lnTo>
                    <a:pt x="553" y="3154"/>
                  </a:lnTo>
                  <a:lnTo>
                    <a:pt x="631" y="3134"/>
                  </a:lnTo>
                  <a:lnTo>
                    <a:pt x="708" y="3113"/>
                  </a:lnTo>
                  <a:lnTo>
                    <a:pt x="785" y="3091"/>
                  </a:lnTo>
                  <a:lnTo>
                    <a:pt x="862" y="3068"/>
                  </a:lnTo>
                  <a:lnTo>
                    <a:pt x="1150" y="2974"/>
                  </a:lnTo>
                  <a:lnTo>
                    <a:pt x="1218" y="2952"/>
                  </a:lnTo>
                  <a:lnTo>
                    <a:pt x="1285" y="2928"/>
                  </a:lnTo>
                  <a:lnTo>
                    <a:pt x="1352" y="2903"/>
                  </a:lnTo>
                  <a:lnTo>
                    <a:pt x="1420" y="2876"/>
                  </a:lnTo>
                  <a:lnTo>
                    <a:pt x="1491" y="2846"/>
                  </a:lnTo>
                  <a:lnTo>
                    <a:pt x="1564" y="2813"/>
                  </a:lnTo>
                  <a:lnTo>
                    <a:pt x="1640" y="2776"/>
                  </a:lnTo>
                  <a:lnTo>
                    <a:pt x="1722" y="2735"/>
                  </a:lnTo>
                  <a:lnTo>
                    <a:pt x="1808" y="2688"/>
                  </a:lnTo>
                  <a:lnTo>
                    <a:pt x="1987" y="2587"/>
                  </a:lnTo>
                  <a:lnTo>
                    <a:pt x="2116" y="2512"/>
                  </a:lnTo>
                  <a:lnTo>
                    <a:pt x="2250" y="2432"/>
                  </a:lnTo>
                  <a:lnTo>
                    <a:pt x="2319" y="2390"/>
                  </a:lnTo>
                  <a:lnTo>
                    <a:pt x="2388" y="2346"/>
                  </a:lnTo>
                  <a:lnTo>
                    <a:pt x="2458" y="2302"/>
                  </a:lnTo>
                  <a:lnTo>
                    <a:pt x="2528" y="2256"/>
                  </a:lnTo>
                  <a:lnTo>
                    <a:pt x="2599" y="2210"/>
                  </a:lnTo>
                  <a:lnTo>
                    <a:pt x="2670" y="2162"/>
                  </a:lnTo>
                  <a:lnTo>
                    <a:pt x="2740" y="2113"/>
                  </a:lnTo>
                  <a:lnTo>
                    <a:pt x="2810" y="2064"/>
                  </a:lnTo>
                  <a:lnTo>
                    <a:pt x="2879" y="2013"/>
                  </a:lnTo>
                  <a:lnTo>
                    <a:pt x="2947" y="1962"/>
                  </a:lnTo>
                  <a:lnTo>
                    <a:pt x="3014" y="1910"/>
                  </a:lnTo>
                  <a:lnTo>
                    <a:pt x="3080" y="1857"/>
                  </a:lnTo>
                  <a:lnTo>
                    <a:pt x="3140" y="1807"/>
                  </a:lnTo>
                  <a:lnTo>
                    <a:pt x="3203" y="1753"/>
                  </a:lnTo>
                  <a:lnTo>
                    <a:pt x="3267" y="1696"/>
                  </a:lnTo>
                  <a:lnTo>
                    <a:pt x="3332" y="1636"/>
                  </a:lnTo>
                  <a:lnTo>
                    <a:pt x="3398" y="1573"/>
                  </a:lnTo>
                  <a:lnTo>
                    <a:pt x="3465" y="1509"/>
                  </a:lnTo>
                  <a:lnTo>
                    <a:pt x="3532" y="1443"/>
                  </a:lnTo>
                  <a:lnTo>
                    <a:pt x="3599" y="1377"/>
                  </a:lnTo>
                  <a:lnTo>
                    <a:pt x="3665" y="1311"/>
                  </a:lnTo>
                  <a:lnTo>
                    <a:pt x="3794" y="1179"/>
                  </a:lnTo>
                  <a:lnTo>
                    <a:pt x="3918" y="1051"/>
                  </a:lnTo>
                  <a:lnTo>
                    <a:pt x="4083" y="878"/>
                  </a:lnTo>
                  <a:lnTo>
                    <a:pt x="4177" y="780"/>
                  </a:lnTo>
                  <a:lnTo>
                    <a:pt x="4218" y="738"/>
                  </a:lnTo>
                  <a:lnTo>
                    <a:pt x="4254" y="701"/>
                  </a:lnTo>
                  <a:lnTo>
                    <a:pt x="4286" y="670"/>
                  </a:lnTo>
                  <a:lnTo>
                    <a:pt x="4286" y="0"/>
                  </a:lnTo>
                  <a:close/>
                </a:path>
              </a:pathLst>
            </a:custGeom>
            <a:solidFill>
              <a:srgbClr val="28A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35">
              <a:extLst>
                <a:ext uri="{FF2B5EF4-FFF2-40B4-BE49-F238E27FC236}">
                  <a16:creationId xmlns:a16="http://schemas.microsoft.com/office/drawing/2014/main" id="{AA80DF27-864E-4E3D-A46F-E94E06A31F0E}"/>
                </a:ext>
              </a:extLst>
            </p:cNvPr>
            <p:cNvSpPr>
              <a:spLocks/>
            </p:cNvSpPr>
            <p:nvPr/>
          </p:nvSpPr>
          <p:spPr bwMode="auto">
            <a:xfrm>
              <a:off x="1161" y="-4048"/>
              <a:ext cx="4286" cy="3282"/>
            </a:xfrm>
            <a:custGeom>
              <a:avLst/>
              <a:gdLst>
                <a:gd name="T0" fmla="+- 0 5296 1162"/>
                <a:gd name="T1" fmla="*/ T0 w 4286"/>
                <a:gd name="T2" fmla="+- 0 -4026 -4048"/>
                <a:gd name="T3" fmla="*/ -4026 h 3282"/>
                <a:gd name="T4" fmla="+- 0 5068 1162"/>
                <a:gd name="T5" fmla="*/ T4 w 4286"/>
                <a:gd name="T6" fmla="+- 0 -3992 -4048"/>
                <a:gd name="T7" fmla="*/ -3992 h 3282"/>
                <a:gd name="T8" fmla="+- 0 4840 1162"/>
                <a:gd name="T9" fmla="*/ T8 w 4286"/>
                <a:gd name="T10" fmla="+- 0 -3951 -4048"/>
                <a:gd name="T11" fmla="*/ -3951 h 3282"/>
                <a:gd name="T12" fmla="+- 0 4613 1162"/>
                <a:gd name="T13" fmla="*/ T12 w 4286"/>
                <a:gd name="T14" fmla="+- 0 -3900 -4048"/>
                <a:gd name="T15" fmla="*/ -3900 h 3282"/>
                <a:gd name="T16" fmla="+- 0 4385 1162"/>
                <a:gd name="T17" fmla="*/ T16 w 4286"/>
                <a:gd name="T18" fmla="+- 0 -3835 -4048"/>
                <a:gd name="T19" fmla="*/ -3835 h 3282"/>
                <a:gd name="T20" fmla="+- 0 4165 1162"/>
                <a:gd name="T21" fmla="*/ T20 w 4286"/>
                <a:gd name="T22" fmla="+- 0 -3756 -4048"/>
                <a:gd name="T23" fmla="*/ -3756 h 3282"/>
                <a:gd name="T24" fmla="+- 0 3944 1162"/>
                <a:gd name="T25" fmla="*/ T24 w 4286"/>
                <a:gd name="T26" fmla="+- 0 -3663 -4048"/>
                <a:gd name="T27" fmla="*/ -3663 h 3282"/>
                <a:gd name="T28" fmla="+- 0 3723 1162"/>
                <a:gd name="T29" fmla="*/ T28 w 4286"/>
                <a:gd name="T30" fmla="+- 0 -3557 -4048"/>
                <a:gd name="T31" fmla="*/ -3557 h 3282"/>
                <a:gd name="T32" fmla="+- 0 3507 1162"/>
                <a:gd name="T33" fmla="*/ T32 w 4286"/>
                <a:gd name="T34" fmla="+- 0 -3445 -4048"/>
                <a:gd name="T35" fmla="*/ -3445 h 3282"/>
                <a:gd name="T36" fmla="+- 0 3300 1162"/>
                <a:gd name="T37" fmla="*/ T36 w 4286"/>
                <a:gd name="T38" fmla="+- 0 -3330 -4048"/>
                <a:gd name="T39" fmla="*/ -3330 h 3282"/>
                <a:gd name="T40" fmla="+- 0 3100 1162"/>
                <a:gd name="T41" fmla="*/ T40 w 4286"/>
                <a:gd name="T42" fmla="+- 0 -3212 -4048"/>
                <a:gd name="T43" fmla="*/ -3212 h 3282"/>
                <a:gd name="T44" fmla="+- 0 2897 1162"/>
                <a:gd name="T45" fmla="*/ T44 w 4286"/>
                <a:gd name="T46" fmla="+- 0 -3084 -4048"/>
                <a:gd name="T47" fmla="*/ -3084 h 3282"/>
                <a:gd name="T48" fmla="+- 0 2706 1162"/>
                <a:gd name="T49" fmla="*/ T48 w 4286"/>
                <a:gd name="T50" fmla="+- 0 -2953 -4048"/>
                <a:gd name="T51" fmla="*/ -2953 h 3282"/>
                <a:gd name="T52" fmla="+- 0 2526 1162"/>
                <a:gd name="T53" fmla="*/ T52 w 4286"/>
                <a:gd name="T54" fmla="+- 0 -2816 -4048"/>
                <a:gd name="T55" fmla="*/ -2816 h 3282"/>
                <a:gd name="T56" fmla="+- 0 2356 1162"/>
                <a:gd name="T57" fmla="*/ T56 w 4286"/>
                <a:gd name="T58" fmla="+- 0 -2671 -4048"/>
                <a:gd name="T59" fmla="*/ -2671 h 3282"/>
                <a:gd name="T60" fmla="+- 0 2184 1162"/>
                <a:gd name="T61" fmla="*/ T60 w 4286"/>
                <a:gd name="T62" fmla="+- 0 -2507 -4048"/>
                <a:gd name="T63" fmla="*/ -2507 h 3282"/>
                <a:gd name="T64" fmla="+- 0 2019 1162"/>
                <a:gd name="T65" fmla="*/ T64 w 4286"/>
                <a:gd name="T66" fmla="+- 0 -2327 -4048"/>
                <a:gd name="T67" fmla="*/ -2327 h 3282"/>
                <a:gd name="T68" fmla="+- 0 1864 1162"/>
                <a:gd name="T69" fmla="*/ T68 w 4286"/>
                <a:gd name="T70" fmla="+- 0 -2140 -4048"/>
                <a:gd name="T71" fmla="*/ -2140 h 3282"/>
                <a:gd name="T72" fmla="+- 0 1720 1162"/>
                <a:gd name="T73" fmla="*/ T72 w 4286"/>
                <a:gd name="T74" fmla="+- 0 -1951 -4048"/>
                <a:gd name="T75" fmla="*/ -1951 h 3282"/>
                <a:gd name="T76" fmla="+- 0 1584 1162"/>
                <a:gd name="T77" fmla="*/ T76 w 4286"/>
                <a:gd name="T78" fmla="+- 0 -1761 -4048"/>
                <a:gd name="T79" fmla="*/ -1761 h 3282"/>
                <a:gd name="T80" fmla="+- 0 1456 1162"/>
                <a:gd name="T81" fmla="*/ T80 w 4286"/>
                <a:gd name="T82" fmla="+- 0 -1563 -4048"/>
                <a:gd name="T83" fmla="*/ -1563 h 3282"/>
                <a:gd name="T84" fmla="+- 0 1340 1162"/>
                <a:gd name="T85" fmla="*/ T84 w 4286"/>
                <a:gd name="T86" fmla="+- 0 -1365 -4048"/>
                <a:gd name="T87" fmla="*/ -1365 h 3282"/>
                <a:gd name="T88" fmla="+- 0 1232 1162"/>
                <a:gd name="T89" fmla="*/ T88 w 4286"/>
                <a:gd name="T90" fmla="+- 0 -1167 -4048"/>
                <a:gd name="T91" fmla="*/ -1167 h 3282"/>
                <a:gd name="T92" fmla="+- 0 1162 1162"/>
                <a:gd name="T93" fmla="*/ T92 w 4286"/>
                <a:gd name="T94" fmla="+- 0 -1039 -4048"/>
                <a:gd name="T95" fmla="*/ -1039 h 3282"/>
                <a:gd name="T96" fmla="+- 0 1321 1162"/>
                <a:gd name="T97" fmla="*/ T96 w 4286"/>
                <a:gd name="T98" fmla="+- 0 -801 -4048"/>
                <a:gd name="T99" fmla="*/ -801 h 3282"/>
                <a:gd name="T100" fmla="+- 0 1558 1162"/>
                <a:gd name="T101" fmla="*/ T100 w 4286"/>
                <a:gd name="T102" fmla="+- 0 -855 -4048"/>
                <a:gd name="T103" fmla="*/ -855 h 3282"/>
                <a:gd name="T104" fmla="+- 0 1793 1162"/>
                <a:gd name="T105" fmla="*/ T104 w 4286"/>
                <a:gd name="T106" fmla="+- 0 -914 -4048"/>
                <a:gd name="T107" fmla="*/ -914 h 3282"/>
                <a:gd name="T108" fmla="+- 0 2024 1162"/>
                <a:gd name="T109" fmla="*/ T108 w 4286"/>
                <a:gd name="T110" fmla="+- 0 -980 -4048"/>
                <a:gd name="T111" fmla="*/ -980 h 3282"/>
                <a:gd name="T112" fmla="+- 0 2244 1162"/>
                <a:gd name="T113" fmla="*/ T112 w 4286"/>
                <a:gd name="T114" fmla="+- 0 -1051 -4048"/>
                <a:gd name="T115" fmla="*/ -1051 h 3282"/>
                <a:gd name="T116" fmla="+- 0 2447 1162"/>
                <a:gd name="T117" fmla="*/ T116 w 4286"/>
                <a:gd name="T118" fmla="+- 0 -1120 -4048"/>
                <a:gd name="T119" fmla="*/ -1120 h 3282"/>
                <a:gd name="T120" fmla="+- 0 2653 1162"/>
                <a:gd name="T121" fmla="*/ T120 w 4286"/>
                <a:gd name="T122" fmla="+- 0 -1202 -4048"/>
                <a:gd name="T123" fmla="*/ -1202 h 3282"/>
                <a:gd name="T124" fmla="+- 0 2884 1162"/>
                <a:gd name="T125" fmla="*/ T124 w 4286"/>
                <a:gd name="T126" fmla="+- 0 -1313 -4048"/>
                <a:gd name="T127" fmla="*/ -1313 h 3282"/>
                <a:gd name="T128" fmla="+- 0 3087 1162"/>
                <a:gd name="T129" fmla="*/ T128 w 4286"/>
                <a:gd name="T130" fmla="+- 0 -1426 -4048"/>
                <a:gd name="T131" fmla="*/ -1426 h 3282"/>
                <a:gd name="T132" fmla="+- 0 3278 1162"/>
                <a:gd name="T133" fmla="*/ T132 w 4286"/>
                <a:gd name="T134" fmla="+- 0 -1536 -4048"/>
                <a:gd name="T135" fmla="*/ -1536 h 3282"/>
                <a:gd name="T136" fmla="+- 0 3481 1162"/>
                <a:gd name="T137" fmla="*/ T136 w 4286"/>
                <a:gd name="T138" fmla="+- 0 -1658 -4048"/>
                <a:gd name="T139" fmla="*/ -1658 h 3282"/>
                <a:gd name="T140" fmla="+- 0 3690 1162"/>
                <a:gd name="T141" fmla="*/ T140 w 4286"/>
                <a:gd name="T142" fmla="+- 0 -1792 -4048"/>
                <a:gd name="T143" fmla="*/ -1792 h 3282"/>
                <a:gd name="T144" fmla="+- 0 3902 1162"/>
                <a:gd name="T145" fmla="*/ T144 w 4286"/>
                <a:gd name="T146" fmla="+- 0 -1935 -4048"/>
                <a:gd name="T147" fmla="*/ -1935 h 3282"/>
                <a:gd name="T148" fmla="+- 0 4109 1162"/>
                <a:gd name="T149" fmla="*/ T148 w 4286"/>
                <a:gd name="T150" fmla="+- 0 -2086 -4048"/>
                <a:gd name="T151" fmla="*/ -2086 h 3282"/>
                <a:gd name="T152" fmla="+- 0 4302 1162"/>
                <a:gd name="T153" fmla="*/ T152 w 4286"/>
                <a:gd name="T154" fmla="+- 0 -2241 -4048"/>
                <a:gd name="T155" fmla="*/ -2241 h 3282"/>
                <a:gd name="T156" fmla="+- 0 4494 1162"/>
                <a:gd name="T157" fmla="*/ T156 w 4286"/>
                <a:gd name="T158" fmla="+- 0 -2412 -4048"/>
                <a:gd name="T159" fmla="*/ -2412 h 3282"/>
                <a:gd name="T160" fmla="+- 0 4694 1162"/>
                <a:gd name="T161" fmla="*/ T160 w 4286"/>
                <a:gd name="T162" fmla="+- 0 -2605 -4048"/>
                <a:gd name="T163" fmla="*/ -2605 h 3282"/>
                <a:gd name="T164" fmla="+- 0 4892 1162"/>
                <a:gd name="T165" fmla="*/ T164 w 4286"/>
                <a:gd name="T166" fmla="+- 0 -2804 -4048"/>
                <a:gd name="T167" fmla="*/ -2804 h 3282"/>
                <a:gd name="T168" fmla="+- 0 5079 1162"/>
                <a:gd name="T169" fmla="*/ T168 w 4286"/>
                <a:gd name="T170" fmla="+- 0 -2997 -4048"/>
                <a:gd name="T171" fmla="*/ -2997 h 3282"/>
                <a:gd name="T172" fmla="+- 0 5245 1162"/>
                <a:gd name="T173" fmla="*/ T172 w 4286"/>
                <a:gd name="T174" fmla="+- 0 -3170 -4048"/>
                <a:gd name="T175" fmla="*/ -3170 h 3282"/>
                <a:gd name="T176" fmla="+- 0 5380 1162"/>
                <a:gd name="T177" fmla="*/ T176 w 4286"/>
                <a:gd name="T178" fmla="+- 0 -3310 -4048"/>
                <a:gd name="T179" fmla="*/ -3310 h 3282"/>
                <a:gd name="T180" fmla="+- 0 5448 1162"/>
                <a:gd name="T181" fmla="*/ T180 w 4286"/>
                <a:gd name="T182" fmla="+- 0 -4048 -4048"/>
                <a:gd name="T183" fmla="*/ -4048 h 32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4286" h="3282">
                  <a:moveTo>
                    <a:pt x="4286" y="0"/>
                  </a:moveTo>
                  <a:lnTo>
                    <a:pt x="4210" y="11"/>
                  </a:lnTo>
                  <a:lnTo>
                    <a:pt x="4134" y="22"/>
                  </a:lnTo>
                  <a:lnTo>
                    <a:pt x="4058" y="33"/>
                  </a:lnTo>
                  <a:lnTo>
                    <a:pt x="3982" y="44"/>
                  </a:lnTo>
                  <a:lnTo>
                    <a:pt x="3906" y="56"/>
                  </a:lnTo>
                  <a:lnTo>
                    <a:pt x="3830" y="69"/>
                  </a:lnTo>
                  <a:lnTo>
                    <a:pt x="3754" y="82"/>
                  </a:lnTo>
                  <a:lnTo>
                    <a:pt x="3678" y="97"/>
                  </a:lnTo>
                  <a:lnTo>
                    <a:pt x="3603" y="112"/>
                  </a:lnTo>
                  <a:lnTo>
                    <a:pt x="3527" y="129"/>
                  </a:lnTo>
                  <a:lnTo>
                    <a:pt x="3451" y="148"/>
                  </a:lnTo>
                  <a:lnTo>
                    <a:pt x="3375" y="168"/>
                  </a:lnTo>
                  <a:lnTo>
                    <a:pt x="3299" y="189"/>
                  </a:lnTo>
                  <a:lnTo>
                    <a:pt x="3223" y="213"/>
                  </a:lnTo>
                  <a:lnTo>
                    <a:pt x="3147" y="238"/>
                  </a:lnTo>
                  <a:lnTo>
                    <a:pt x="3075" y="264"/>
                  </a:lnTo>
                  <a:lnTo>
                    <a:pt x="3003" y="292"/>
                  </a:lnTo>
                  <a:lnTo>
                    <a:pt x="2930" y="321"/>
                  </a:lnTo>
                  <a:lnTo>
                    <a:pt x="2856" y="353"/>
                  </a:lnTo>
                  <a:lnTo>
                    <a:pt x="2782" y="385"/>
                  </a:lnTo>
                  <a:lnTo>
                    <a:pt x="2708" y="420"/>
                  </a:lnTo>
                  <a:lnTo>
                    <a:pt x="2635" y="455"/>
                  </a:lnTo>
                  <a:lnTo>
                    <a:pt x="2561" y="491"/>
                  </a:lnTo>
                  <a:lnTo>
                    <a:pt x="2488" y="528"/>
                  </a:lnTo>
                  <a:lnTo>
                    <a:pt x="2416" y="565"/>
                  </a:lnTo>
                  <a:lnTo>
                    <a:pt x="2345" y="603"/>
                  </a:lnTo>
                  <a:lnTo>
                    <a:pt x="2275" y="641"/>
                  </a:lnTo>
                  <a:lnTo>
                    <a:pt x="2206" y="680"/>
                  </a:lnTo>
                  <a:lnTo>
                    <a:pt x="2138" y="718"/>
                  </a:lnTo>
                  <a:lnTo>
                    <a:pt x="2073" y="756"/>
                  </a:lnTo>
                  <a:lnTo>
                    <a:pt x="2009" y="793"/>
                  </a:lnTo>
                  <a:lnTo>
                    <a:pt x="1938" y="836"/>
                  </a:lnTo>
                  <a:lnTo>
                    <a:pt x="1869" y="878"/>
                  </a:lnTo>
                  <a:lnTo>
                    <a:pt x="1801" y="921"/>
                  </a:lnTo>
                  <a:lnTo>
                    <a:pt x="1735" y="964"/>
                  </a:lnTo>
                  <a:lnTo>
                    <a:pt x="1670" y="1007"/>
                  </a:lnTo>
                  <a:lnTo>
                    <a:pt x="1606" y="1051"/>
                  </a:lnTo>
                  <a:lnTo>
                    <a:pt x="1544" y="1095"/>
                  </a:lnTo>
                  <a:lnTo>
                    <a:pt x="1483" y="1140"/>
                  </a:lnTo>
                  <a:lnTo>
                    <a:pt x="1423" y="1186"/>
                  </a:lnTo>
                  <a:lnTo>
                    <a:pt x="1364" y="1232"/>
                  </a:lnTo>
                  <a:lnTo>
                    <a:pt x="1307" y="1280"/>
                  </a:lnTo>
                  <a:lnTo>
                    <a:pt x="1250" y="1328"/>
                  </a:lnTo>
                  <a:lnTo>
                    <a:pt x="1194" y="1377"/>
                  </a:lnTo>
                  <a:lnTo>
                    <a:pt x="1138" y="1428"/>
                  </a:lnTo>
                  <a:lnTo>
                    <a:pt x="1080" y="1484"/>
                  </a:lnTo>
                  <a:lnTo>
                    <a:pt x="1022" y="1541"/>
                  </a:lnTo>
                  <a:lnTo>
                    <a:pt x="966" y="1600"/>
                  </a:lnTo>
                  <a:lnTo>
                    <a:pt x="911" y="1660"/>
                  </a:lnTo>
                  <a:lnTo>
                    <a:pt x="857" y="1721"/>
                  </a:lnTo>
                  <a:lnTo>
                    <a:pt x="804" y="1783"/>
                  </a:lnTo>
                  <a:lnTo>
                    <a:pt x="753" y="1846"/>
                  </a:lnTo>
                  <a:lnTo>
                    <a:pt x="702" y="1908"/>
                  </a:lnTo>
                  <a:lnTo>
                    <a:pt x="653" y="1971"/>
                  </a:lnTo>
                  <a:lnTo>
                    <a:pt x="605" y="2034"/>
                  </a:lnTo>
                  <a:lnTo>
                    <a:pt x="558" y="2097"/>
                  </a:lnTo>
                  <a:lnTo>
                    <a:pt x="513" y="2159"/>
                  </a:lnTo>
                  <a:lnTo>
                    <a:pt x="469" y="2221"/>
                  </a:lnTo>
                  <a:lnTo>
                    <a:pt x="422" y="2287"/>
                  </a:lnTo>
                  <a:lnTo>
                    <a:pt x="378" y="2353"/>
                  </a:lnTo>
                  <a:lnTo>
                    <a:pt x="335" y="2419"/>
                  </a:lnTo>
                  <a:lnTo>
                    <a:pt x="294" y="2485"/>
                  </a:lnTo>
                  <a:lnTo>
                    <a:pt x="254" y="2551"/>
                  </a:lnTo>
                  <a:lnTo>
                    <a:pt x="215" y="2617"/>
                  </a:lnTo>
                  <a:lnTo>
                    <a:pt x="178" y="2683"/>
                  </a:lnTo>
                  <a:lnTo>
                    <a:pt x="141" y="2749"/>
                  </a:lnTo>
                  <a:lnTo>
                    <a:pt x="105" y="2815"/>
                  </a:lnTo>
                  <a:lnTo>
                    <a:pt x="70" y="2881"/>
                  </a:lnTo>
                  <a:lnTo>
                    <a:pt x="35" y="2947"/>
                  </a:lnTo>
                  <a:lnTo>
                    <a:pt x="0" y="3014"/>
                  </a:lnTo>
                  <a:lnTo>
                    <a:pt x="0" y="3009"/>
                  </a:lnTo>
                  <a:lnTo>
                    <a:pt x="0" y="3281"/>
                  </a:lnTo>
                  <a:lnTo>
                    <a:pt x="79" y="3264"/>
                  </a:lnTo>
                  <a:lnTo>
                    <a:pt x="159" y="3247"/>
                  </a:lnTo>
                  <a:lnTo>
                    <a:pt x="238" y="3229"/>
                  </a:lnTo>
                  <a:lnTo>
                    <a:pt x="317" y="3211"/>
                  </a:lnTo>
                  <a:lnTo>
                    <a:pt x="396" y="3193"/>
                  </a:lnTo>
                  <a:lnTo>
                    <a:pt x="475" y="3174"/>
                  </a:lnTo>
                  <a:lnTo>
                    <a:pt x="553" y="3154"/>
                  </a:lnTo>
                  <a:lnTo>
                    <a:pt x="631" y="3134"/>
                  </a:lnTo>
                  <a:lnTo>
                    <a:pt x="708" y="3113"/>
                  </a:lnTo>
                  <a:lnTo>
                    <a:pt x="785" y="3091"/>
                  </a:lnTo>
                  <a:lnTo>
                    <a:pt x="862" y="3068"/>
                  </a:lnTo>
                  <a:lnTo>
                    <a:pt x="937" y="3044"/>
                  </a:lnTo>
                  <a:lnTo>
                    <a:pt x="1011" y="3020"/>
                  </a:lnTo>
                  <a:lnTo>
                    <a:pt x="1082" y="2997"/>
                  </a:lnTo>
                  <a:lnTo>
                    <a:pt x="1150" y="2974"/>
                  </a:lnTo>
                  <a:lnTo>
                    <a:pt x="1218" y="2952"/>
                  </a:lnTo>
                  <a:lnTo>
                    <a:pt x="1285" y="2928"/>
                  </a:lnTo>
                  <a:lnTo>
                    <a:pt x="1352" y="2903"/>
                  </a:lnTo>
                  <a:lnTo>
                    <a:pt x="1420" y="2876"/>
                  </a:lnTo>
                  <a:lnTo>
                    <a:pt x="1491" y="2846"/>
                  </a:lnTo>
                  <a:lnTo>
                    <a:pt x="1564" y="2813"/>
                  </a:lnTo>
                  <a:lnTo>
                    <a:pt x="1640" y="2776"/>
                  </a:lnTo>
                  <a:lnTo>
                    <a:pt x="1722" y="2735"/>
                  </a:lnTo>
                  <a:lnTo>
                    <a:pt x="1808" y="2688"/>
                  </a:lnTo>
                  <a:lnTo>
                    <a:pt x="1865" y="2656"/>
                  </a:lnTo>
                  <a:lnTo>
                    <a:pt x="1925" y="2622"/>
                  </a:lnTo>
                  <a:lnTo>
                    <a:pt x="1987" y="2587"/>
                  </a:lnTo>
                  <a:lnTo>
                    <a:pt x="2050" y="2550"/>
                  </a:lnTo>
                  <a:lnTo>
                    <a:pt x="2116" y="2512"/>
                  </a:lnTo>
                  <a:lnTo>
                    <a:pt x="2182" y="2473"/>
                  </a:lnTo>
                  <a:lnTo>
                    <a:pt x="2250" y="2432"/>
                  </a:lnTo>
                  <a:lnTo>
                    <a:pt x="2319" y="2390"/>
                  </a:lnTo>
                  <a:lnTo>
                    <a:pt x="2388" y="2346"/>
                  </a:lnTo>
                  <a:lnTo>
                    <a:pt x="2458" y="2302"/>
                  </a:lnTo>
                  <a:lnTo>
                    <a:pt x="2528" y="2256"/>
                  </a:lnTo>
                  <a:lnTo>
                    <a:pt x="2599" y="2210"/>
                  </a:lnTo>
                  <a:lnTo>
                    <a:pt x="2670" y="2162"/>
                  </a:lnTo>
                  <a:lnTo>
                    <a:pt x="2740" y="2113"/>
                  </a:lnTo>
                  <a:lnTo>
                    <a:pt x="2810" y="2064"/>
                  </a:lnTo>
                  <a:lnTo>
                    <a:pt x="2879" y="2013"/>
                  </a:lnTo>
                  <a:lnTo>
                    <a:pt x="2947" y="1962"/>
                  </a:lnTo>
                  <a:lnTo>
                    <a:pt x="3014" y="1910"/>
                  </a:lnTo>
                  <a:lnTo>
                    <a:pt x="3080" y="1857"/>
                  </a:lnTo>
                  <a:lnTo>
                    <a:pt x="3140" y="1807"/>
                  </a:lnTo>
                  <a:lnTo>
                    <a:pt x="3203" y="1753"/>
                  </a:lnTo>
                  <a:lnTo>
                    <a:pt x="3267" y="1696"/>
                  </a:lnTo>
                  <a:lnTo>
                    <a:pt x="3332" y="1636"/>
                  </a:lnTo>
                  <a:lnTo>
                    <a:pt x="3398" y="1573"/>
                  </a:lnTo>
                  <a:lnTo>
                    <a:pt x="3465" y="1509"/>
                  </a:lnTo>
                  <a:lnTo>
                    <a:pt x="3532" y="1443"/>
                  </a:lnTo>
                  <a:lnTo>
                    <a:pt x="3599" y="1377"/>
                  </a:lnTo>
                  <a:lnTo>
                    <a:pt x="3665" y="1311"/>
                  </a:lnTo>
                  <a:lnTo>
                    <a:pt x="3730" y="1244"/>
                  </a:lnTo>
                  <a:lnTo>
                    <a:pt x="3794" y="1179"/>
                  </a:lnTo>
                  <a:lnTo>
                    <a:pt x="3857" y="1114"/>
                  </a:lnTo>
                  <a:lnTo>
                    <a:pt x="3917" y="1051"/>
                  </a:lnTo>
                  <a:lnTo>
                    <a:pt x="3976" y="991"/>
                  </a:lnTo>
                  <a:lnTo>
                    <a:pt x="4031" y="933"/>
                  </a:lnTo>
                  <a:lnTo>
                    <a:pt x="4083" y="878"/>
                  </a:lnTo>
                  <a:lnTo>
                    <a:pt x="4132" y="827"/>
                  </a:lnTo>
                  <a:lnTo>
                    <a:pt x="4177" y="780"/>
                  </a:lnTo>
                  <a:lnTo>
                    <a:pt x="4218" y="738"/>
                  </a:lnTo>
                  <a:lnTo>
                    <a:pt x="4254" y="701"/>
                  </a:lnTo>
                  <a:lnTo>
                    <a:pt x="4286" y="670"/>
                  </a:lnTo>
                  <a:lnTo>
                    <a:pt x="4286" y="0"/>
                  </a:lnTo>
                  <a:close/>
                </a:path>
              </a:pathLst>
            </a:custGeom>
            <a:noFill/>
            <a:ln w="952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36">
              <a:extLst>
                <a:ext uri="{FF2B5EF4-FFF2-40B4-BE49-F238E27FC236}">
                  <a16:creationId xmlns:a16="http://schemas.microsoft.com/office/drawing/2014/main" id="{8E96003F-72CC-43CB-819E-E4A8767F57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 y="-2779"/>
              <a:ext cx="4018"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37">
              <a:extLst>
                <a:ext uri="{FF2B5EF4-FFF2-40B4-BE49-F238E27FC236}">
                  <a16:creationId xmlns:a16="http://schemas.microsoft.com/office/drawing/2014/main" id="{E8B15549-71FA-41B1-B9FF-CC1E0889F9D7}"/>
                </a:ext>
              </a:extLst>
            </p:cNvPr>
            <p:cNvSpPr>
              <a:spLocks/>
            </p:cNvSpPr>
            <p:nvPr/>
          </p:nvSpPr>
          <p:spPr bwMode="auto">
            <a:xfrm>
              <a:off x="1161" y="-2779"/>
              <a:ext cx="4018" cy="603"/>
            </a:xfrm>
            <a:custGeom>
              <a:avLst/>
              <a:gdLst>
                <a:gd name="T0" fmla="+- 0 4225 1162"/>
                <a:gd name="T1" fmla="*/ T0 w 4018"/>
                <a:gd name="T2" fmla="+- 0 -2779 -2779"/>
                <a:gd name="T3" fmla="*/ -2779 h 603"/>
                <a:gd name="T4" fmla="+- 0 4225 1162"/>
                <a:gd name="T5" fmla="*/ T4 w 4018"/>
                <a:gd name="T6" fmla="+- 0 -2628 -2779"/>
                <a:gd name="T7" fmla="*/ -2628 h 603"/>
                <a:gd name="T8" fmla="+- 0 1162 1162"/>
                <a:gd name="T9" fmla="*/ T8 w 4018"/>
                <a:gd name="T10" fmla="+- 0 -2628 -2779"/>
                <a:gd name="T11" fmla="*/ -2628 h 603"/>
                <a:gd name="T12" fmla="+- 0 1162 1162"/>
                <a:gd name="T13" fmla="*/ T12 w 4018"/>
                <a:gd name="T14" fmla="+- 0 -2327 -2779"/>
                <a:gd name="T15" fmla="*/ -2327 h 603"/>
                <a:gd name="T16" fmla="+- 0 4225 1162"/>
                <a:gd name="T17" fmla="*/ T16 w 4018"/>
                <a:gd name="T18" fmla="+- 0 -2327 -2779"/>
                <a:gd name="T19" fmla="*/ -2327 h 603"/>
                <a:gd name="T20" fmla="+- 0 4225 1162"/>
                <a:gd name="T21" fmla="*/ T20 w 4018"/>
                <a:gd name="T22" fmla="+- 0 -2176 -2779"/>
                <a:gd name="T23" fmla="*/ -2176 h 603"/>
                <a:gd name="T24" fmla="+- 0 5180 1162"/>
                <a:gd name="T25" fmla="*/ T24 w 4018"/>
                <a:gd name="T26" fmla="+- 0 -2477 -2779"/>
                <a:gd name="T27" fmla="*/ -2477 h 603"/>
                <a:gd name="T28" fmla="+- 0 4225 1162"/>
                <a:gd name="T29" fmla="*/ T28 w 4018"/>
                <a:gd name="T30" fmla="+- 0 -2779 -2779"/>
                <a:gd name="T31" fmla="*/ -2779 h 60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018" h="603">
                  <a:moveTo>
                    <a:pt x="3063" y="0"/>
                  </a:moveTo>
                  <a:lnTo>
                    <a:pt x="3063" y="151"/>
                  </a:lnTo>
                  <a:lnTo>
                    <a:pt x="0" y="151"/>
                  </a:lnTo>
                  <a:lnTo>
                    <a:pt x="0" y="452"/>
                  </a:lnTo>
                  <a:lnTo>
                    <a:pt x="3063" y="452"/>
                  </a:lnTo>
                  <a:lnTo>
                    <a:pt x="3063" y="603"/>
                  </a:lnTo>
                  <a:lnTo>
                    <a:pt x="4018" y="302"/>
                  </a:lnTo>
                  <a:lnTo>
                    <a:pt x="3063" y="0"/>
                  </a:lnTo>
                  <a:close/>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38">
              <a:extLst>
                <a:ext uri="{FF2B5EF4-FFF2-40B4-BE49-F238E27FC236}">
                  <a16:creationId xmlns:a16="http://schemas.microsoft.com/office/drawing/2014/main" id="{5EC1F966-F397-43D4-B812-2114EF5B0CAE}"/>
                </a:ext>
              </a:extLst>
            </p:cNvPr>
            <p:cNvSpPr>
              <a:spLocks noChangeArrowheads="1"/>
            </p:cNvSpPr>
            <p:nvPr/>
          </p:nvSpPr>
          <p:spPr bwMode="auto">
            <a:xfrm>
              <a:off x="1161" y="-4651"/>
              <a:ext cx="4286" cy="435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39">
              <a:extLst>
                <a:ext uri="{FF2B5EF4-FFF2-40B4-BE49-F238E27FC236}">
                  <a16:creationId xmlns:a16="http://schemas.microsoft.com/office/drawing/2014/main" id="{8C1217A2-8341-495E-8419-A1EF8A5C83C8}"/>
                </a:ext>
              </a:extLst>
            </p:cNvPr>
            <p:cNvSpPr>
              <a:spLocks/>
            </p:cNvSpPr>
            <p:nvPr/>
          </p:nvSpPr>
          <p:spPr bwMode="auto">
            <a:xfrm>
              <a:off x="1144" y="-213"/>
              <a:ext cx="1834" cy="148"/>
            </a:xfrm>
            <a:custGeom>
              <a:avLst/>
              <a:gdLst>
                <a:gd name="T0" fmla="+- 0 1186 1144"/>
                <a:gd name="T1" fmla="*/ T0 w 1834"/>
                <a:gd name="T2" fmla="+- 0 -213 -213"/>
                <a:gd name="T3" fmla="*/ -213 h 148"/>
                <a:gd name="T4" fmla="+- 0 1178 1144"/>
                <a:gd name="T5" fmla="*/ T4 w 1834"/>
                <a:gd name="T6" fmla="+- 0 -200 -213"/>
                <a:gd name="T7" fmla="*/ -200 h 148"/>
                <a:gd name="T8" fmla="+- 0 1154 1144"/>
                <a:gd name="T9" fmla="*/ T8 w 1834"/>
                <a:gd name="T10" fmla="+- 0 -181 -213"/>
                <a:gd name="T11" fmla="*/ -181 h 148"/>
                <a:gd name="T12" fmla="+- 0 1144 1144"/>
                <a:gd name="T13" fmla="*/ T12 w 1834"/>
                <a:gd name="T14" fmla="+- 0 -160 -213"/>
                <a:gd name="T15" fmla="*/ -160 h 148"/>
                <a:gd name="T16" fmla="+- 0 1156 1144"/>
                <a:gd name="T17" fmla="*/ T16 w 1834"/>
                <a:gd name="T18" fmla="+- 0 -165 -213"/>
                <a:gd name="T19" fmla="*/ -165 h 148"/>
                <a:gd name="T20" fmla="+- 0 1175 1144"/>
                <a:gd name="T21" fmla="*/ T20 w 1834"/>
                <a:gd name="T22" fmla="+- 0 -177 -213"/>
                <a:gd name="T23" fmla="*/ -177 h 148"/>
                <a:gd name="T24" fmla="+- 0 1180 1144"/>
                <a:gd name="T25" fmla="*/ T24 w 1834"/>
                <a:gd name="T26" fmla="+- 0 -68 -213"/>
                <a:gd name="T27" fmla="*/ -68 h 148"/>
                <a:gd name="T28" fmla="+- 0 1197 1144"/>
                <a:gd name="T29" fmla="*/ T28 w 1834"/>
                <a:gd name="T30" fmla="+- 0 -181 -213"/>
                <a:gd name="T31" fmla="*/ -181 h 148"/>
                <a:gd name="T32" fmla="+- 0 2059 1144"/>
                <a:gd name="T33" fmla="*/ T32 w 1834"/>
                <a:gd name="T34" fmla="+- 0 -213 -213"/>
                <a:gd name="T35" fmla="*/ -213 h 148"/>
                <a:gd name="T36" fmla="+- 0 2045 1144"/>
                <a:gd name="T37" fmla="*/ T36 w 1834"/>
                <a:gd name="T38" fmla="+- 0 -207 -213"/>
                <a:gd name="T39" fmla="*/ -207 h 148"/>
                <a:gd name="T40" fmla="+- 0 2025 1144"/>
                <a:gd name="T41" fmla="*/ T40 w 1834"/>
                <a:gd name="T42" fmla="+- 0 -187 -213"/>
                <a:gd name="T43" fmla="*/ -187 h 148"/>
                <a:gd name="T44" fmla="+- 0 2006 1144"/>
                <a:gd name="T45" fmla="*/ T44 w 1834"/>
                <a:gd name="T46" fmla="+- 0 -177 -213"/>
                <a:gd name="T47" fmla="*/ -177 h 148"/>
                <a:gd name="T48" fmla="+- 0 2012 1144"/>
                <a:gd name="T49" fmla="*/ T48 w 1834"/>
                <a:gd name="T50" fmla="+- 0 -162 -213"/>
                <a:gd name="T51" fmla="*/ -162 h 148"/>
                <a:gd name="T52" fmla="+- 0 2032 1144"/>
                <a:gd name="T53" fmla="*/ T52 w 1834"/>
                <a:gd name="T54" fmla="+- 0 -173 -213"/>
                <a:gd name="T55" fmla="*/ -173 h 148"/>
                <a:gd name="T56" fmla="+- 0 2042 1144"/>
                <a:gd name="T57" fmla="*/ T56 w 1834"/>
                <a:gd name="T58" fmla="+- 0 -181 -213"/>
                <a:gd name="T59" fmla="*/ -181 h 148"/>
                <a:gd name="T60" fmla="+- 0 2059 1144"/>
                <a:gd name="T61" fmla="*/ T60 w 1834"/>
                <a:gd name="T62" fmla="+- 0 -68 -213"/>
                <a:gd name="T63" fmla="*/ -68 h 148"/>
                <a:gd name="T64" fmla="+- 0 2059 1144"/>
                <a:gd name="T65" fmla="*/ T64 w 1834"/>
                <a:gd name="T66" fmla="+- 0 -213 -213"/>
                <a:gd name="T67" fmla="*/ -213 h 148"/>
                <a:gd name="T68" fmla="+- 0 2198 1144"/>
                <a:gd name="T69" fmla="*/ T68 w 1834"/>
                <a:gd name="T70" fmla="+- 0 -156 -213"/>
                <a:gd name="T71" fmla="*/ -156 h 148"/>
                <a:gd name="T72" fmla="+- 0 2193 1144"/>
                <a:gd name="T73" fmla="*/ T72 w 1834"/>
                <a:gd name="T74" fmla="+- 0 -182 -213"/>
                <a:gd name="T75" fmla="*/ -182 h 148"/>
                <a:gd name="T76" fmla="+- 0 2184 1144"/>
                <a:gd name="T77" fmla="*/ T76 w 1834"/>
                <a:gd name="T78" fmla="+- 0 -198 -213"/>
                <a:gd name="T79" fmla="*/ -198 h 148"/>
                <a:gd name="T80" fmla="+- 0 2180 1144"/>
                <a:gd name="T81" fmla="*/ T80 w 1834"/>
                <a:gd name="T82" fmla="+- 0 -203 -213"/>
                <a:gd name="T83" fmla="*/ -203 h 148"/>
                <a:gd name="T84" fmla="+- 0 2180 1144"/>
                <a:gd name="T85" fmla="*/ T84 w 1834"/>
                <a:gd name="T86" fmla="+- 0 -123 -213"/>
                <a:gd name="T87" fmla="*/ -123 h 148"/>
                <a:gd name="T88" fmla="+- 0 2175 1144"/>
                <a:gd name="T89" fmla="*/ T88 w 1834"/>
                <a:gd name="T90" fmla="+- 0 -99 -213"/>
                <a:gd name="T91" fmla="*/ -99 h 148"/>
                <a:gd name="T92" fmla="+- 0 2166 1144"/>
                <a:gd name="T93" fmla="*/ T92 w 1834"/>
                <a:gd name="T94" fmla="+- 0 -84 -213"/>
                <a:gd name="T95" fmla="*/ -84 h 148"/>
                <a:gd name="T96" fmla="+- 0 2143 1144"/>
                <a:gd name="T97" fmla="*/ T96 w 1834"/>
                <a:gd name="T98" fmla="+- 0 -80 -213"/>
                <a:gd name="T99" fmla="*/ -80 h 148"/>
                <a:gd name="T100" fmla="+- 0 2131 1144"/>
                <a:gd name="T101" fmla="*/ T100 w 1834"/>
                <a:gd name="T102" fmla="+- 0 -92 -213"/>
                <a:gd name="T103" fmla="*/ -92 h 148"/>
                <a:gd name="T104" fmla="+- 0 2125 1144"/>
                <a:gd name="T105" fmla="*/ T104 w 1834"/>
                <a:gd name="T106" fmla="+- 0 -110 -213"/>
                <a:gd name="T107" fmla="*/ -110 h 148"/>
                <a:gd name="T108" fmla="+- 0 2123 1144"/>
                <a:gd name="T109" fmla="*/ T108 w 1834"/>
                <a:gd name="T110" fmla="+- 0 -139 -213"/>
                <a:gd name="T111" fmla="*/ -139 h 148"/>
                <a:gd name="T112" fmla="+- 0 2125 1144"/>
                <a:gd name="T113" fmla="*/ T112 w 1834"/>
                <a:gd name="T114" fmla="+- 0 -169 -213"/>
                <a:gd name="T115" fmla="*/ -169 h 148"/>
                <a:gd name="T116" fmla="+- 0 2132 1144"/>
                <a:gd name="T117" fmla="*/ T116 w 1834"/>
                <a:gd name="T118" fmla="+- 0 -188 -213"/>
                <a:gd name="T119" fmla="*/ -188 h 148"/>
                <a:gd name="T120" fmla="+- 0 2143 1144"/>
                <a:gd name="T121" fmla="*/ T120 w 1834"/>
                <a:gd name="T122" fmla="+- 0 -198 -213"/>
                <a:gd name="T123" fmla="*/ -198 h 148"/>
                <a:gd name="T124" fmla="+- 0 2166 1144"/>
                <a:gd name="T125" fmla="*/ T124 w 1834"/>
                <a:gd name="T126" fmla="+- 0 -194 -213"/>
                <a:gd name="T127" fmla="*/ -194 h 148"/>
                <a:gd name="T128" fmla="+- 0 2175 1144"/>
                <a:gd name="T129" fmla="*/ T128 w 1834"/>
                <a:gd name="T130" fmla="+- 0 -179 -213"/>
                <a:gd name="T131" fmla="*/ -179 h 148"/>
                <a:gd name="T132" fmla="+- 0 2180 1144"/>
                <a:gd name="T133" fmla="*/ T132 w 1834"/>
                <a:gd name="T134" fmla="+- 0 -156 -213"/>
                <a:gd name="T135" fmla="*/ -156 h 148"/>
                <a:gd name="T136" fmla="+- 0 2180 1144"/>
                <a:gd name="T137" fmla="*/ T136 w 1834"/>
                <a:gd name="T138" fmla="+- 0 -203 -213"/>
                <a:gd name="T139" fmla="*/ -203 h 148"/>
                <a:gd name="T140" fmla="+- 0 2166 1144"/>
                <a:gd name="T141" fmla="*/ T140 w 1834"/>
                <a:gd name="T142" fmla="+- 0 -211 -213"/>
                <a:gd name="T143" fmla="*/ -211 h 148"/>
                <a:gd name="T144" fmla="+- 0 2141 1144"/>
                <a:gd name="T145" fmla="*/ T144 w 1834"/>
                <a:gd name="T146" fmla="+- 0 -213 -213"/>
                <a:gd name="T147" fmla="*/ -213 h 148"/>
                <a:gd name="T148" fmla="+- 0 2118 1144"/>
                <a:gd name="T149" fmla="*/ T148 w 1834"/>
                <a:gd name="T150" fmla="+- 0 -199 -213"/>
                <a:gd name="T151" fmla="*/ -199 h 148"/>
                <a:gd name="T152" fmla="+- 0 2110 1144"/>
                <a:gd name="T153" fmla="*/ T152 w 1834"/>
                <a:gd name="T154" fmla="+- 0 -180 -213"/>
                <a:gd name="T155" fmla="*/ -180 h 148"/>
                <a:gd name="T156" fmla="+- 0 2106 1144"/>
                <a:gd name="T157" fmla="*/ T156 w 1834"/>
                <a:gd name="T158" fmla="+- 0 -162 -213"/>
                <a:gd name="T159" fmla="*/ -162 h 148"/>
                <a:gd name="T160" fmla="+- 0 2104 1144"/>
                <a:gd name="T161" fmla="*/ T160 w 1834"/>
                <a:gd name="T162" fmla="+- 0 -139 -213"/>
                <a:gd name="T163" fmla="*/ -139 h 148"/>
                <a:gd name="T164" fmla="+- 0 2108 1144"/>
                <a:gd name="T165" fmla="*/ T164 w 1834"/>
                <a:gd name="T166" fmla="+- 0 -104 -213"/>
                <a:gd name="T167" fmla="*/ -104 h 148"/>
                <a:gd name="T168" fmla="+- 0 2119 1144"/>
                <a:gd name="T169" fmla="*/ T168 w 1834"/>
                <a:gd name="T170" fmla="+- 0 -80 -213"/>
                <a:gd name="T171" fmla="*/ -80 h 148"/>
                <a:gd name="T172" fmla="+- 0 2137 1144"/>
                <a:gd name="T173" fmla="*/ T172 w 1834"/>
                <a:gd name="T174" fmla="+- 0 -66 -213"/>
                <a:gd name="T175" fmla="*/ -66 h 148"/>
                <a:gd name="T176" fmla="+- 0 2171 1144"/>
                <a:gd name="T177" fmla="*/ T176 w 1834"/>
                <a:gd name="T178" fmla="+- 0 -68 -213"/>
                <a:gd name="T179" fmla="*/ -68 h 148"/>
                <a:gd name="T180" fmla="+- 0 2185 1144"/>
                <a:gd name="T181" fmla="*/ T180 w 1834"/>
                <a:gd name="T182" fmla="+- 0 -80 -213"/>
                <a:gd name="T183" fmla="*/ -80 h 148"/>
                <a:gd name="T184" fmla="+- 0 2193 1144"/>
                <a:gd name="T185" fmla="*/ T184 w 1834"/>
                <a:gd name="T186" fmla="+- 0 -98 -213"/>
                <a:gd name="T187" fmla="*/ -98 h 148"/>
                <a:gd name="T188" fmla="+- 0 2197 1144"/>
                <a:gd name="T189" fmla="*/ T188 w 1834"/>
                <a:gd name="T190" fmla="+- 0 -116 -213"/>
                <a:gd name="T191" fmla="*/ -116 h 148"/>
                <a:gd name="T192" fmla="+- 0 2198 1144"/>
                <a:gd name="T193" fmla="*/ T192 w 1834"/>
                <a:gd name="T194" fmla="+- 0 -139 -213"/>
                <a:gd name="T195" fmla="*/ -139 h 148"/>
                <a:gd name="T196" fmla="+- 0 2966 1144"/>
                <a:gd name="T197" fmla="*/ T196 w 1834"/>
                <a:gd name="T198" fmla="+- 0 -213 -213"/>
                <a:gd name="T199" fmla="*/ -213 h 148"/>
                <a:gd name="T200" fmla="+- 0 2958 1144"/>
                <a:gd name="T201" fmla="*/ T200 w 1834"/>
                <a:gd name="T202" fmla="+- 0 -200 -213"/>
                <a:gd name="T203" fmla="*/ -200 h 148"/>
                <a:gd name="T204" fmla="+- 0 2935 1144"/>
                <a:gd name="T205" fmla="*/ T204 w 1834"/>
                <a:gd name="T206" fmla="+- 0 -181 -213"/>
                <a:gd name="T207" fmla="*/ -181 h 148"/>
                <a:gd name="T208" fmla="+- 0 2925 1144"/>
                <a:gd name="T209" fmla="*/ T208 w 1834"/>
                <a:gd name="T210" fmla="+- 0 -160 -213"/>
                <a:gd name="T211" fmla="*/ -160 h 148"/>
                <a:gd name="T212" fmla="+- 0 2936 1144"/>
                <a:gd name="T213" fmla="*/ T212 w 1834"/>
                <a:gd name="T214" fmla="+- 0 -165 -213"/>
                <a:gd name="T215" fmla="*/ -165 h 148"/>
                <a:gd name="T216" fmla="+- 0 2956 1144"/>
                <a:gd name="T217" fmla="*/ T216 w 1834"/>
                <a:gd name="T218" fmla="+- 0 -177 -213"/>
                <a:gd name="T219" fmla="*/ -177 h 148"/>
                <a:gd name="T220" fmla="+- 0 2960 1144"/>
                <a:gd name="T221" fmla="*/ T220 w 1834"/>
                <a:gd name="T222" fmla="+- 0 -68 -213"/>
                <a:gd name="T223" fmla="*/ -68 h 148"/>
                <a:gd name="T224" fmla="+- 0 2978 1144"/>
                <a:gd name="T225" fmla="*/ T224 w 1834"/>
                <a:gd name="T226" fmla="+- 0 -181 -213"/>
                <a:gd name="T227" fmla="*/ -181 h 1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1834" h="148">
                  <a:moveTo>
                    <a:pt x="53" y="0"/>
                  </a:moveTo>
                  <a:lnTo>
                    <a:pt x="42" y="0"/>
                  </a:lnTo>
                  <a:lnTo>
                    <a:pt x="39" y="6"/>
                  </a:lnTo>
                  <a:lnTo>
                    <a:pt x="34" y="13"/>
                  </a:lnTo>
                  <a:lnTo>
                    <a:pt x="19" y="26"/>
                  </a:lnTo>
                  <a:lnTo>
                    <a:pt x="10" y="32"/>
                  </a:lnTo>
                  <a:lnTo>
                    <a:pt x="0" y="36"/>
                  </a:lnTo>
                  <a:lnTo>
                    <a:pt x="0" y="53"/>
                  </a:lnTo>
                  <a:lnTo>
                    <a:pt x="6" y="51"/>
                  </a:lnTo>
                  <a:lnTo>
                    <a:pt x="12" y="48"/>
                  </a:lnTo>
                  <a:lnTo>
                    <a:pt x="26" y="40"/>
                  </a:lnTo>
                  <a:lnTo>
                    <a:pt x="31" y="36"/>
                  </a:lnTo>
                  <a:lnTo>
                    <a:pt x="36" y="32"/>
                  </a:lnTo>
                  <a:lnTo>
                    <a:pt x="36" y="145"/>
                  </a:lnTo>
                  <a:lnTo>
                    <a:pt x="53" y="145"/>
                  </a:lnTo>
                  <a:lnTo>
                    <a:pt x="53" y="32"/>
                  </a:lnTo>
                  <a:lnTo>
                    <a:pt x="53" y="0"/>
                  </a:lnTo>
                  <a:moveTo>
                    <a:pt x="915" y="0"/>
                  </a:moveTo>
                  <a:lnTo>
                    <a:pt x="904" y="0"/>
                  </a:lnTo>
                  <a:lnTo>
                    <a:pt x="901" y="6"/>
                  </a:lnTo>
                  <a:lnTo>
                    <a:pt x="896" y="13"/>
                  </a:lnTo>
                  <a:lnTo>
                    <a:pt x="881" y="26"/>
                  </a:lnTo>
                  <a:lnTo>
                    <a:pt x="872" y="32"/>
                  </a:lnTo>
                  <a:lnTo>
                    <a:pt x="862" y="36"/>
                  </a:lnTo>
                  <a:lnTo>
                    <a:pt x="862" y="53"/>
                  </a:lnTo>
                  <a:lnTo>
                    <a:pt x="868" y="51"/>
                  </a:lnTo>
                  <a:lnTo>
                    <a:pt x="874" y="48"/>
                  </a:lnTo>
                  <a:lnTo>
                    <a:pt x="888" y="40"/>
                  </a:lnTo>
                  <a:lnTo>
                    <a:pt x="893" y="36"/>
                  </a:lnTo>
                  <a:lnTo>
                    <a:pt x="898" y="32"/>
                  </a:lnTo>
                  <a:lnTo>
                    <a:pt x="898" y="145"/>
                  </a:lnTo>
                  <a:lnTo>
                    <a:pt x="915" y="145"/>
                  </a:lnTo>
                  <a:lnTo>
                    <a:pt x="915" y="32"/>
                  </a:lnTo>
                  <a:lnTo>
                    <a:pt x="915" y="0"/>
                  </a:lnTo>
                  <a:moveTo>
                    <a:pt x="1054" y="74"/>
                  </a:moveTo>
                  <a:lnTo>
                    <a:pt x="1054" y="57"/>
                  </a:lnTo>
                  <a:lnTo>
                    <a:pt x="1053" y="48"/>
                  </a:lnTo>
                  <a:lnTo>
                    <a:pt x="1049" y="31"/>
                  </a:lnTo>
                  <a:lnTo>
                    <a:pt x="1046" y="24"/>
                  </a:lnTo>
                  <a:lnTo>
                    <a:pt x="1040" y="15"/>
                  </a:lnTo>
                  <a:lnTo>
                    <a:pt x="1038" y="12"/>
                  </a:lnTo>
                  <a:lnTo>
                    <a:pt x="1036" y="10"/>
                  </a:lnTo>
                  <a:lnTo>
                    <a:pt x="1036" y="74"/>
                  </a:lnTo>
                  <a:lnTo>
                    <a:pt x="1036" y="90"/>
                  </a:lnTo>
                  <a:lnTo>
                    <a:pt x="1034" y="103"/>
                  </a:lnTo>
                  <a:lnTo>
                    <a:pt x="1031" y="114"/>
                  </a:lnTo>
                  <a:lnTo>
                    <a:pt x="1028" y="121"/>
                  </a:lnTo>
                  <a:lnTo>
                    <a:pt x="1022" y="129"/>
                  </a:lnTo>
                  <a:lnTo>
                    <a:pt x="1015" y="133"/>
                  </a:lnTo>
                  <a:lnTo>
                    <a:pt x="999" y="133"/>
                  </a:lnTo>
                  <a:lnTo>
                    <a:pt x="992" y="129"/>
                  </a:lnTo>
                  <a:lnTo>
                    <a:pt x="987" y="121"/>
                  </a:lnTo>
                  <a:lnTo>
                    <a:pt x="983" y="114"/>
                  </a:lnTo>
                  <a:lnTo>
                    <a:pt x="981" y="103"/>
                  </a:lnTo>
                  <a:lnTo>
                    <a:pt x="979" y="90"/>
                  </a:lnTo>
                  <a:lnTo>
                    <a:pt x="979" y="74"/>
                  </a:lnTo>
                  <a:lnTo>
                    <a:pt x="979" y="57"/>
                  </a:lnTo>
                  <a:lnTo>
                    <a:pt x="981" y="44"/>
                  </a:lnTo>
                  <a:lnTo>
                    <a:pt x="984" y="33"/>
                  </a:lnTo>
                  <a:lnTo>
                    <a:pt x="988" y="25"/>
                  </a:lnTo>
                  <a:lnTo>
                    <a:pt x="992" y="18"/>
                  </a:lnTo>
                  <a:lnTo>
                    <a:pt x="999" y="15"/>
                  </a:lnTo>
                  <a:lnTo>
                    <a:pt x="1015" y="15"/>
                  </a:lnTo>
                  <a:lnTo>
                    <a:pt x="1022" y="19"/>
                  </a:lnTo>
                  <a:lnTo>
                    <a:pt x="1028" y="27"/>
                  </a:lnTo>
                  <a:lnTo>
                    <a:pt x="1031" y="34"/>
                  </a:lnTo>
                  <a:lnTo>
                    <a:pt x="1034" y="44"/>
                  </a:lnTo>
                  <a:lnTo>
                    <a:pt x="1036" y="57"/>
                  </a:lnTo>
                  <a:lnTo>
                    <a:pt x="1036" y="74"/>
                  </a:lnTo>
                  <a:lnTo>
                    <a:pt x="1036" y="10"/>
                  </a:lnTo>
                  <a:lnTo>
                    <a:pt x="1034" y="8"/>
                  </a:lnTo>
                  <a:lnTo>
                    <a:pt x="1022" y="2"/>
                  </a:lnTo>
                  <a:lnTo>
                    <a:pt x="1015" y="0"/>
                  </a:lnTo>
                  <a:lnTo>
                    <a:pt x="997" y="0"/>
                  </a:lnTo>
                  <a:lnTo>
                    <a:pt x="988" y="3"/>
                  </a:lnTo>
                  <a:lnTo>
                    <a:pt x="974" y="14"/>
                  </a:lnTo>
                  <a:lnTo>
                    <a:pt x="969" y="22"/>
                  </a:lnTo>
                  <a:lnTo>
                    <a:pt x="966" y="33"/>
                  </a:lnTo>
                  <a:lnTo>
                    <a:pt x="963" y="41"/>
                  </a:lnTo>
                  <a:lnTo>
                    <a:pt x="962" y="51"/>
                  </a:lnTo>
                  <a:lnTo>
                    <a:pt x="961" y="62"/>
                  </a:lnTo>
                  <a:lnTo>
                    <a:pt x="960" y="74"/>
                  </a:lnTo>
                  <a:lnTo>
                    <a:pt x="961" y="93"/>
                  </a:lnTo>
                  <a:lnTo>
                    <a:pt x="964" y="109"/>
                  </a:lnTo>
                  <a:lnTo>
                    <a:pt x="968" y="122"/>
                  </a:lnTo>
                  <a:lnTo>
                    <a:pt x="975" y="133"/>
                  </a:lnTo>
                  <a:lnTo>
                    <a:pt x="983" y="142"/>
                  </a:lnTo>
                  <a:lnTo>
                    <a:pt x="993" y="147"/>
                  </a:lnTo>
                  <a:lnTo>
                    <a:pt x="1018" y="147"/>
                  </a:lnTo>
                  <a:lnTo>
                    <a:pt x="1027" y="145"/>
                  </a:lnTo>
                  <a:lnTo>
                    <a:pt x="1040" y="133"/>
                  </a:lnTo>
                  <a:lnTo>
                    <a:pt x="1041" y="133"/>
                  </a:lnTo>
                  <a:lnTo>
                    <a:pt x="1046" y="125"/>
                  </a:lnTo>
                  <a:lnTo>
                    <a:pt x="1049" y="115"/>
                  </a:lnTo>
                  <a:lnTo>
                    <a:pt x="1051" y="106"/>
                  </a:lnTo>
                  <a:lnTo>
                    <a:pt x="1053" y="97"/>
                  </a:lnTo>
                  <a:lnTo>
                    <a:pt x="1054" y="86"/>
                  </a:lnTo>
                  <a:lnTo>
                    <a:pt x="1054" y="74"/>
                  </a:lnTo>
                  <a:moveTo>
                    <a:pt x="1834" y="0"/>
                  </a:moveTo>
                  <a:lnTo>
                    <a:pt x="1822" y="0"/>
                  </a:lnTo>
                  <a:lnTo>
                    <a:pt x="1819" y="6"/>
                  </a:lnTo>
                  <a:lnTo>
                    <a:pt x="1814" y="13"/>
                  </a:lnTo>
                  <a:lnTo>
                    <a:pt x="1799" y="26"/>
                  </a:lnTo>
                  <a:lnTo>
                    <a:pt x="1791" y="32"/>
                  </a:lnTo>
                  <a:lnTo>
                    <a:pt x="1781" y="36"/>
                  </a:lnTo>
                  <a:lnTo>
                    <a:pt x="1781" y="53"/>
                  </a:lnTo>
                  <a:lnTo>
                    <a:pt x="1786" y="51"/>
                  </a:lnTo>
                  <a:lnTo>
                    <a:pt x="1792" y="48"/>
                  </a:lnTo>
                  <a:lnTo>
                    <a:pt x="1806" y="40"/>
                  </a:lnTo>
                  <a:lnTo>
                    <a:pt x="1812" y="36"/>
                  </a:lnTo>
                  <a:lnTo>
                    <a:pt x="1816" y="32"/>
                  </a:lnTo>
                  <a:lnTo>
                    <a:pt x="1816" y="145"/>
                  </a:lnTo>
                  <a:lnTo>
                    <a:pt x="1834" y="145"/>
                  </a:lnTo>
                  <a:lnTo>
                    <a:pt x="1834" y="32"/>
                  </a:lnTo>
                  <a:lnTo>
                    <a:pt x="1834" y="0"/>
                  </a:lnTo>
                </a:path>
              </a:pathLst>
            </a:custGeom>
            <a:solidFill>
              <a:srgbClr val="57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8" name="Picture 40">
              <a:extLst>
                <a:ext uri="{FF2B5EF4-FFF2-40B4-BE49-F238E27FC236}">
                  <a16:creationId xmlns:a16="http://schemas.microsoft.com/office/drawing/2014/main" id="{023EC079-F773-4319-BACC-B7F8A3C3D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 y="-213"/>
              <a:ext cx="2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41">
              <a:extLst>
                <a:ext uri="{FF2B5EF4-FFF2-40B4-BE49-F238E27FC236}">
                  <a16:creationId xmlns:a16="http://schemas.microsoft.com/office/drawing/2014/main" id="{68D8402F-B9BE-42D4-9853-794F4871E623}"/>
                </a:ext>
              </a:extLst>
            </p:cNvPr>
            <p:cNvSpPr>
              <a:spLocks/>
            </p:cNvSpPr>
            <p:nvPr/>
          </p:nvSpPr>
          <p:spPr bwMode="auto">
            <a:xfrm>
              <a:off x="3875" y="-213"/>
              <a:ext cx="53" cy="145"/>
            </a:xfrm>
            <a:custGeom>
              <a:avLst/>
              <a:gdLst>
                <a:gd name="T0" fmla="+- 0 3929 3876"/>
                <a:gd name="T1" fmla="*/ T0 w 53"/>
                <a:gd name="T2" fmla="+- 0 -181 -213"/>
                <a:gd name="T3" fmla="*/ -181 h 145"/>
                <a:gd name="T4" fmla="+- 0 3911 3876"/>
                <a:gd name="T5" fmla="*/ T4 w 53"/>
                <a:gd name="T6" fmla="+- 0 -181 -213"/>
                <a:gd name="T7" fmla="*/ -181 h 145"/>
                <a:gd name="T8" fmla="+- 0 3911 3876"/>
                <a:gd name="T9" fmla="*/ T8 w 53"/>
                <a:gd name="T10" fmla="+- 0 -68 -213"/>
                <a:gd name="T11" fmla="*/ -68 h 145"/>
                <a:gd name="T12" fmla="+- 0 3929 3876"/>
                <a:gd name="T13" fmla="*/ T12 w 53"/>
                <a:gd name="T14" fmla="+- 0 -68 -213"/>
                <a:gd name="T15" fmla="*/ -68 h 145"/>
                <a:gd name="T16" fmla="+- 0 3929 3876"/>
                <a:gd name="T17" fmla="*/ T16 w 53"/>
                <a:gd name="T18" fmla="+- 0 -181 -213"/>
                <a:gd name="T19" fmla="*/ -181 h 145"/>
                <a:gd name="T20" fmla="+- 0 3929 3876"/>
                <a:gd name="T21" fmla="*/ T20 w 53"/>
                <a:gd name="T22" fmla="+- 0 -213 -213"/>
                <a:gd name="T23" fmla="*/ -213 h 145"/>
                <a:gd name="T24" fmla="+- 0 3917 3876"/>
                <a:gd name="T25" fmla="*/ T24 w 53"/>
                <a:gd name="T26" fmla="+- 0 -213 -213"/>
                <a:gd name="T27" fmla="*/ -213 h 145"/>
                <a:gd name="T28" fmla="+- 0 3914 3876"/>
                <a:gd name="T29" fmla="*/ T28 w 53"/>
                <a:gd name="T30" fmla="+- 0 -207 -213"/>
                <a:gd name="T31" fmla="*/ -207 h 145"/>
                <a:gd name="T32" fmla="+- 0 3909 3876"/>
                <a:gd name="T33" fmla="*/ T32 w 53"/>
                <a:gd name="T34" fmla="+- 0 -200 -213"/>
                <a:gd name="T35" fmla="*/ -200 h 145"/>
                <a:gd name="T36" fmla="+- 0 3894 3876"/>
                <a:gd name="T37" fmla="*/ T36 w 53"/>
                <a:gd name="T38" fmla="+- 0 -187 -213"/>
                <a:gd name="T39" fmla="*/ -187 h 145"/>
                <a:gd name="T40" fmla="+- 0 3886 3876"/>
                <a:gd name="T41" fmla="*/ T40 w 53"/>
                <a:gd name="T42" fmla="+- 0 -181 -213"/>
                <a:gd name="T43" fmla="*/ -181 h 145"/>
                <a:gd name="T44" fmla="+- 0 3876 3876"/>
                <a:gd name="T45" fmla="*/ T44 w 53"/>
                <a:gd name="T46" fmla="+- 0 -177 -213"/>
                <a:gd name="T47" fmla="*/ -177 h 145"/>
                <a:gd name="T48" fmla="+- 0 3876 3876"/>
                <a:gd name="T49" fmla="*/ T48 w 53"/>
                <a:gd name="T50" fmla="+- 0 -160 -213"/>
                <a:gd name="T51" fmla="*/ -160 h 145"/>
                <a:gd name="T52" fmla="+- 0 3881 3876"/>
                <a:gd name="T53" fmla="*/ T52 w 53"/>
                <a:gd name="T54" fmla="+- 0 -162 -213"/>
                <a:gd name="T55" fmla="*/ -162 h 145"/>
                <a:gd name="T56" fmla="+- 0 3887 3876"/>
                <a:gd name="T57" fmla="*/ T56 w 53"/>
                <a:gd name="T58" fmla="+- 0 -165 -213"/>
                <a:gd name="T59" fmla="*/ -165 h 145"/>
                <a:gd name="T60" fmla="+- 0 3901 3876"/>
                <a:gd name="T61" fmla="*/ T60 w 53"/>
                <a:gd name="T62" fmla="+- 0 -173 -213"/>
                <a:gd name="T63" fmla="*/ -173 h 145"/>
                <a:gd name="T64" fmla="+- 0 3907 3876"/>
                <a:gd name="T65" fmla="*/ T64 w 53"/>
                <a:gd name="T66" fmla="+- 0 -177 -213"/>
                <a:gd name="T67" fmla="*/ -177 h 145"/>
                <a:gd name="T68" fmla="+- 0 3911 3876"/>
                <a:gd name="T69" fmla="*/ T68 w 53"/>
                <a:gd name="T70" fmla="+- 0 -181 -213"/>
                <a:gd name="T71" fmla="*/ -181 h 145"/>
                <a:gd name="T72" fmla="+- 0 3929 3876"/>
                <a:gd name="T73" fmla="*/ T72 w 53"/>
                <a:gd name="T74" fmla="+- 0 -181 -213"/>
                <a:gd name="T75" fmla="*/ -181 h 145"/>
                <a:gd name="T76" fmla="+- 0 3929 3876"/>
                <a:gd name="T77" fmla="*/ T76 w 53"/>
                <a:gd name="T78" fmla="+- 0 -213 -213"/>
                <a:gd name="T79" fmla="*/ -213 h 1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53" h="145">
                  <a:moveTo>
                    <a:pt x="53" y="32"/>
                  </a:moveTo>
                  <a:lnTo>
                    <a:pt x="35" y="32"/>
                  </a:lnTo>
                  <a:lnTo>
                    <a:pt x="35" y="145"/>
                  </a:lnTo>
                  <a:lnTo>
                    <a:pt x="53" y="145"/>
                  </a:lnTo>
                  <a:lnTo>
                    <a:pt x="53" y="32"/>
                  </a:lnTo>
                  <a:close/>
                  <a:moveTo>
                    <a:pt x="53" y="0"/>
                  </a:moveTo>
                  <a:lnTo>
                    <a:pt x="41" y="0"/>
                  </a:lnTo>
                  <a:lnTo>
                    <a:pt x="38" y="6"/>
                  </a:lnTo>
                  <a:lnTo>
                    <a:pt x="33" y="13"/>
                  </a:lnTo>
                  <a:lnTo>
                    <a:pt x="18" y="26"/>
                  </a:lnTo>
                  <a:lnTo>
                    <a:pt x="10" y="32"/>
                  </a:lnTo>
                  <a:lnTo>
                    <a:pt x="0" y="36"/>
                  </a:lnTo>
                  <a:lnTo>
                    <a:pt x="0" y="53"/>
                  </a:lnTo>
                  <a:lnTo>
                    <a:pt x="5" y="51"/>
                  </a:lnTo>
                  <a:lnTo>
                    <a:pt x="11" y="48"/>
                  </a:lnTo>
                  <a:lnTo>
                    <a:pt x="25" y="40"/>
                  </a:lnTo>
                  <a:lnTo>
                    <a:pt x="31" y="36"/>
                  </a:lnTo>
                  <a:lnTo>
                    <a:pt x="35" y="32"/>
                  </a:lnTo>
                  <a:lnTo>
                    <a:pt x="53" y="32"/>
                  </a:lnTo>
                  <a:lnTo>
                    <a:pt x="53" y="0"/>
                  </a:lnTo>
                  <a:close/>
                </a:path>
              </a:pathLst>
            </a:custGeom>
            <a:solidFill>
              <a:srgbClr val="57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1" name="Picture 42">
              <a:extLst>
                <a:ext uri="{FF2B5EF4-FFF2-40B4-BE49-F238E27FC236}">
                  <a16:creationId xmlns:a16="http://schemas.microsoft.com/office/drawing/2014/main" id="{E0453907-3F78-4A26-888E-E31F793F3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2" y="-213"/>
              <a:ext cx="3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43">
              <a:extLst>
                <a:ext uri="{FF2B5EF4-FFF2-40B4-BE49-F238E27FC236}">
                  <a16:creationId xmlns:a16="http://schemas.microsoft.com/office/drawing/2014/main" id="{C3376CDE-710B-4999-987E-88F3FB7197A7}"/>
                </a:ext>
              </a:extLst>
            </p:cNvPr>
            <p:cNvSpPr>
              <a:spLocks/>
            </p:cNvSpPr>
            <p:nvPr/>
          </p:nvSpPr>
          <p:spPr bwMode="auto">
            <a:xfrm>
              <a:off x="5107" y="-213"/>
              <a:ext cx="54" cy="145"/>
            </a:xfrm>
            <a:custGeom>
              <a:avLst/>
              <a:gdLst>
                <a:gd name="T0" fmla="+- 0 5160 5107"/>
                <a:gd name="T1" fmla="*/ T0 w 54"/>
                <a:gd name="T2" fmla="+- 0 -181 -213"/>
                <a:gd name="T3" fmla="*/ -181 h 145"/>
                <a:gd name="T4" fmla="+- 0 5143 5107"/>
                <a:gd name="T5" fmla="*/ T4 w 54"/>
                <a:gd name="T6" fmla="+- 0 -181 -213"/>
                <a:gd name="T7" fmla="*/ -181 h 145"/>
                <a:gd name="T8" fmla="+- 0 5143 5107"/>
                <a:gd name="T9" fmla="*/ T8 w 54"/>
                <a:gd name="T10" fmla="+- 0 -68 -213"/>
                <a:gd name="T11" fmla="*/ -68 h 145"/>
                <a:gd name="T12" fmla="+- 0 5160 5107"/>
                <a:gd name="T13" fmla="*/ T12 w 54"/>
                <a:gd name="T14" fmla="+- 0 -68 -213"/>
                <a:gd name="T15" fmla="*/ -68 h 145"/>
                <a:gd name="T16" fmla="+- 0 5160 5107"/>
                <a:gd name="T17" fmla="*/ T16 w 54"/>
                <a:gd name="T18" fmla="+- 0 -181 -213"/>
                <a:gd name="T19" fmla="*/ -181 h 145"/>
                <a:gd name="T20" fmla="+- 0 5160 5107"/>
                <a:gd name="T21" fmla="*/ T20 w 54"/>
                <a:gd name="T22" fmla="+- 0 -213 -213"/>
                <a:gd name="T23" fmla="*/ -213 h 145"/>
                <a:gd name="T24" fmla="+- 0 5149 5107"/>
                <a:gd name="T25" fmla="*/ T24 w 54"/>
                <a:gd name="T26" fmla="+- 0 -213 -213"/>
                <a:gd name="T27" fmla="*/ -213 h 145"/>
                <a:gd name="T28" fmla="+- 0 5146 5107"/>
                <a:gd name="T29" fmla="*/ T28 w 54"/>
                <a:gd name="T30" fmla="+- 0 -207 -213"/>
                <a:gd name="T31" fmla="*/ -207 h 145"/>
                <a:gd name="T32" fmla="+- 0 5141 5107"/>
                <a:gd name="T33" fmla="*/ T32 w 54"/>
                <a:gd name="T34" fmla="+- 0 -200 -213"/>
                <a:gd name="T35" fmla="*/ -200 h 145"/>
                <a:gd name="T36" fmla="+- 0 5126 5107"/>
                <a:gd name="T37" fmla="*/ T36 w 54"/>
                <a:gd name="T38" fmla="+- 0 -187 -213"/>
                <a:gd name="T39" fmla="*/ -187 h 145"/>
                <a:gd name="T40" fmla="+- 0 5117 5107"/>
                <a:gd name="T41" fmla="*/ T40 w 54"/>
                <a:gd name="T42" fmla="+- 0 -181 -213"/>
                <a:gd name="T43" fmla="*/ -181 h 145"/>
                <a:gd name="T44" fmla="+- 0 5107 5107"/>
                <a:gd name="T45" fmla="*/ T44 w 54"/>
                <a:gd name="T46" fmla="+- 0 -177 -213"/>
                <a:gd name="T47" fmla="*/ -177 h 145"/>
                <a:gd name="T48" fmla="+- 0 5107 5107"/>
                <a:gd name="T49" fmla="*/ T48 w 54"/>
                <a:gd name="T50" fmla="+- 0 -160 -213"/>
                <a:gd name="T51" fmla="*/ -160 h 145"/>
                <a:gd name="T52" fmla="+- 0 5113 5107"/>
                <a:gd name="T53" fmla="*/ T52 w 54"/>
                <a:gd name="T54" fmla="+- 0 -162 -213"/>
                <a:gd name="T55" fmla="*/ -162 h 145"/>
                <a:gd name="T56" fmla="+- 0 5119 5107"/>
                <a:gd name="T57" fmla="*/ T56 w 54"/>
                <a:gd name="T58" fmla="+- 0 -165 -213"/>
                <a:gd name="T59" fmla="*/ -165 h 145"/>
                <a:gd name="T60" fmla="+- 0 5133 5107"/>
                <a:gd name="T61" fmla="*/ T60 w 54"/>
                <a:gd name="T62" fmla="+- 0 -173 -213"/>
                <a:gd name="T63" fmla="*/ -173 h 145"/>
                <a:gd name="T64" fmla="+- 0 5138 5107"/>
                <a:gd name="T65" fmla="*/ T64 w 54"/>
                <a:gd name="T66" fmla="+- 0 -177 -213"/>
                <a:gd name="T67" fmla="*/ -177 h 145"/>
                <a:gd name="T68" fmla="+- 0 5143 5107"/>
                <a:gd name="T69" fmla="*/ T68 w 54"/>
                <a:gd name="T70" fmla="+- 0 -181 -213"/>
                <a:gd name="T71" fmla="*/ -181 h 145"/>
                <a:gd name="T72" fmla="+- 0 5160 5107"/>
                <a:gd name="T73" fmla="*/ T72 w 54"/>
                <a:gd name="T74" fmla="+- 0 -181 -213"/>
                <a:gd name="T75" fmla="*/ -181 h 145"/>
                <a:gd name="T76" fmla="+- 0 5160 5107"/>
                <a:gd name="T77" fmla="*/ T76 w 54"/>
                <a:gd name="T78" fmla="+- 0 -213 -213"/>
                <a:gd name="T79" fmla="*/ -213 h 1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54" h="145">
                  <a:moveTo>
                    <a:pt x="53" y="32"/>
                  </a:moveTo>
                  <a:lnTo>
                    <a:pt x="36" y="32"/>
                  </a:lnTo>
                  <a:lnTo>
                    <a:pt x="36" y="145"/>
                  </a:lnTo>
                  <a:lnTo>
                    <a:pt x="53" y="145"/>
                  </a:lnTo>
                  <a:lnTo>
                    <a:pt x="53" y="32"/>
                  </a:lnTo>
                  <a:close/>
                  <a:moveTo>
                    <a:pt x="53" y="0"/>
                  </a:moveTo>
                  <a:lnTo>
                    <a:pt x="42" y="0"/>
                  </a:lnTo>
                  <a:lnTo>
                    <a:pt x="39" y="6"/>
                  </a:lnTo>
                  <a:lnTo>
                    <a:pt x="34" y="13"/>
                  </a:lnTo>
                  <a:lnTo>
                    <a:pt x="19" y="26"/>
                  </a:lnTo>
                  <a:lnTo>
                    <a:pt x="10" y="32"/>
                  </a:lnTo>
                  <a:lnTo>
                    <a:pt x="0" y="36"/>
                  </a:lnTo>
                  <a:lnTo>
                    <a:pt x="0" y="53"/>
                  </a:lnTo>
                  <a:lnTo>
                    <a:pt x="6" y="51"/>
                  </a:lnTo>
                  <a:lnTo>
                    <a:pt x="12" y="48"/>
                  </a:lnTo>
                  <a:lnTo>
                    <a:pt x="26" y="40"/>
                  </a:lnTo>
                  <a:lnTo>
                    <a:pt x="31" y="36"/>
                  </a:lnTo>
                  <a:lnTo>
                    <a:pt x="36" y="32"/>
                  </a:lnTo>
                  <a:lnTo>
                    <a:pt x="53" y="32"/>
                  </a:lnTo>
                  <a:lnTo>
                    <a:pt x="53" y="0"/>
                  </a:lnTo>
                  <a:close/>
                </a:path>
              </a:pathLst>
            </a:custGeom>
            <a:solidFill>
              <a:srgbClr val="57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3" name="Picture 44">
              <a:extLst>
                <a:ext uri="{FF2B5EF4-FFF2-40B4-BE49-F238E27FC236}">
                  <a16:creationId xmlns:a16="http://schemas.microsoft.com/office/drawing/2014/main" id="{7C2FAE41-09BF-4DDC-8F0E-19D59CC6E7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5" y="-213"/>
              <a:ext cx="4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45">
              <a:extLst>
                <a:ext uri="{FF2B5EF4-FFF2-40B4-BE49-F238E27FC236}">
                  <a16:creationId xmlns:a16="http://schemas.microsoft.com/office/drawing/2014/main" id="{1CA66657-5CAD-4EDE-98EE-FB1C4D727D39}"/>
                </a:ext>
              </a:extLst>
            </p:cNvPr>
            <p:cNvSpPr>
              <a:spLocks/>
            </p:cNvSpPr>
            <p:nvPr/>
          </p:nvSpPr>
          <p:spPr bwMode="auto">
            <a:xfrm>
              <a:off x="790" y="-4735"/>
              <a:ext cx="54" cy="145"/>
            </a:xfrm>
            <a:custGeom>
              <a:avLst/>
              <a:gdLst>
                <a:gd name="T0" fmla="+- 0 844 791"/>
                <a:gd name="T1" fmla="*/ T0 w 54"/>
                <a:gd name="T2" fmla="+- 0 -4702 -4734"/>
                <a:gd name="T3" fmla="*/ -4702 h 145"/>
                <a:gd name="T4" fmla="+- 0 826 791"/>
                <a:gd name="T5" fmla="*/ T4 w 54"/>
                <a:gd name="T6" fmla="+- 0 -4702 -4734"/>
                <a:gd name="T7" fmla="*/ -4702 h 145"/>
                <a:gd name="T8" fmla="+- 0 826 791"/>
                <a:gd name="T9" fmla="*/ T8 w 54"/>
                <a:gd name="T10" fmla="+- 0 -4589 -4734"/>
                <a:gd name="T11" fmla="*/ -4589 h 145"/>
                <a:gd name="T12" fmla="+- 0 844 791"/>
                <a:gd name="T13" fmla="*/ T12 w 54"/>
                <a:gd name="T14" fmla="+- 0 -4589 -4734"/>
                <a:gd name="T15" fmla="*/ -4589 h 145"/>
                <a:gd name="T16" fmla="+- 0 844 791"/>
                <a:gd name="T17" fmla="*/ T16 w 54"/>
                <a:gd name="T18" fmla="+- 0 -4702 -4734"/>
                <a:gd name="T19" fmla="*/ -4702 h 145"/>
                <a:gd name="T20" fmla="+- 0 844 791"/>
                <a:gd name="T21" fmla="*/ T20 w 54"/>
                <a:gd name="T22" fmla="+- 0 -4734 -4734"/>
                <a:gd name="T23" fmla="*/ -4734 h 145"/>
                <a:gd name="T24" fmla="+- 0 832 791"/>
                <a:gd name="T25" fmla="*/ T24 w 54"/>
                <a:gd name="T26" fmla="+- 0 -4734 -4734"/>
                <a:gd name="T27" fmla="*/ -4734 h 145"/>
                <a:gd name="T28" fmla="+- 0 829 791"/>
                <a:gd name="T29" fmla="*/ T28 w 54"/>
                <a:gd name="T30" fmla="+- 0 -4728 -4734"/>
                <a:gd name="T31" fmla="*/ -4728 h 145"/>
                <a:gd name="T32" fmla="+- 0 824 791"/>
                <a:gd name="T33" fmla="*/ T32 w 54"/>
                <a:gd name="T34" fmla="+- 0 -4721 -4734"/>
                <a:gd name="T35" fmla="*/ -4721 h 145"/>
                <a:gd name="T36" fmla="+- 0 809 791"/>
                <a:gd name="T37" fmla="*/ T36 w 54"/>
                <a:gd name="T38" fmla="+- 0 -4708 -4734"/>
                <a:gd name="T39" fmla="*/ -4708 h 145"/>
                <a:gd name="T40" fmla="+- 0 801 791"/>
                <a:gd name="T41" fmla="*/ T40 w 54"/>
                <a:gd name="T42" fmla="+- 0 -4703 -4734"/>
                <a:gd name="T43" fmla="*/ -4703 h 145"/>
                <a:gd name="T44" fmla="+- 0 791 791"/>
                <a:gd name="T45" fmla="*/ T44 w 54"/>
                <a:gd name="T46" fmla="+- 0 -4698 -4734"/>
                <a:gd name="T47" fmla="*/ -4698 h 145"/>
                <a:gd name="T48" fmla="+- 0 791 791"/>
                <a:gd name="T49" fmla="*/ T48 w 54"/>
                <a:gd name="T50" fmla="+- 0 -4681 -4734"/>
                <a:gd name="T51" fmla="*/ -4681 h 145"/>
                <a:gd name="T52" fmla="+- 0 796 791"/>
                <a:gd name="T53" fmla="*/ T52 w 54"/>
                <a:gd name="T54" fmla="+- 0 -4683 -4734"/>
                <a:gd name="T55" fmla="*/ -4683 h 145"/>
                <a:gd name="T56" fmla="+- 0 803 791"/>
                <a:gd name="T57" fmla="*/ T56 w 54"/>
                <a:gd name="T58" fmla="+- 0 -4686 -4734"/>
                <a:gd name="T59" fmla="*/ -4686 h 145"/>
                <a:gd name="T60" fmla="+- 0 816 791"/>
                <a:gd name="T61" fmla="*/ T60 w 54"/>
                <a:gd name="T62" fmla="+- 0 -4694 -4734"/>
                <a:gd name="T63" fmla="*/ -4694 h 145"/>
                <a:gd name="T64" fmla="+- 0 822 791"/>
                <a:gd name="T65" fmla="*/ T64 w 54"/>
                <a:gd name="T66" fmla="+- 0 -4698 -4734"/>
                <a:gd name="T67" fmla="*/ -4698 h 145"/>
                <a:gd name="T68" fmla="+- 0 826 791"/>
                <a:gd name="T69" fmla="*/ T68 w 54"/>
                <a:gd name="T70" fmla="+- 0 -4702 -4734"/>
                <a:gd name="T71" fmla="*/ -4702 h 145"/>
                <a:gd name="T72" fmla="+- 0 844 791"/>
                <a:gd name="T73" fmla="*/ T72 w 54"/>
                <a:gd name="T74" fmla="+- 0 -4702 -4734"/>
                <a:gd name="T75" fmla="*/ -4702 h 145"/>
                <a:gd name="T76" fmla="+- 0 844 791"/>
                <a:gd name="T77" fmla="*/ T76 w 54"/>
                <a:gd name="T78" fmla="+- 0 -4734 -4734"/>
                <a:gd name="T79" fmla="*/ -4734 h 1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54" h="145">
                  <a:moveTo>
                    <a:pt x="53" y="32"/>
                  </a:moveTo>
                  <a:lnTo>
                    <a:pt x="35" y="32"/>
                  </a:lnTo>
                  <a:lnTo>
                    <a:pt x="35" y="145"/>
                  </a:lnTo>
                  <a:lnTo>
                    <a:pt x="53" y="145"/>
                  </a:lnTo>
                  <a:lnTo>
                    <a:pt x="53" y="32"/>
                  </a:lnTo>
                  <a:close/>
                  <a:moveTo>
                    <a:pt x="53" y="0"/>
                  </a:moveTo>
                  <a:lnTo>
                    <a:pt x="41" y="0"/>
                  </a:lnTo>
                  <a:lnTo>
                    <a:pt x="38" y="6"/>
                  </a:lnTo>
                  <a:lnTo>
                    <a:pt x="33" y="13"/>
                  </a:lnTo>
                  <a:lnTo>
                    <a:pt x="18" y="26"/>
                  </a:lnTo>
                  <a:lnTo>
                    <a:pt x="10" y="31"/>
                  </a:lnTo>
                  <a:lnTo>
                    <a:pt x="0" y="36"/>
                  </a:lnTo>
                  <a:lnTo>
                    <a:pt x="0" y="53"/>
                  </a:lnTo>
                  <a:lnTo>
                    <a:pt x="5" y="51"/>
                  </a:lnTo>
                  <a:lnTo>
                    <a:pt x="12" y="48"/>
                  </a:lnTo>
                  <a:lnTo>
                    <a:pt x="25" y="40"/>
                  </a:lnTo>
                  <a:lnTo>
                    <a:pt x="31" y="36"/>
                  </a:lnTo>
                  <a:lnTo>
                    <a:pt x="35" y="32"/>
                  </a:lnTo>
                  <a:lnTo>
                    <a:pt x="53" y="32"/>
                  </a:lnTo>
                  <a:lnTo>
                    <a:pt x="53" y="0"/>
                  </a:lnTo>
                  <a:close/>
                </a:path>
              </a:pathLst>
            </a:custGeom>
            <a:solidFill>
              <a:srgbClr val="57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5" name="Picture 46">
              <a:extLst>
                <a:ext uri="{FF2B5EF4-FFF2-40B4-BE49-F238E27FC236}">
                  <a16:creationId xmlns:a16="http://schemas.microsoft.com/office/drawing/2014/main" id="{769943C7-6AA6-4D67-8AC6-9B7DF0717C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 y="-4735"/>
              <a:ext cx="2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7">
              <a:extLst>
                <a:ext uri="{FF2B5EF4-FFF2-40B4-BE49-F238E27FC236}">
                  <a16:creationId xmlns:a16="http://schemas.microsoft.com/office/drawing/2014/main" id="{CE740822-800E-4515-A2BC-71D7DACD86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6" y="-4453"/>
              <a:ext cx="1101"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8">
              <a:extLst>
                <a:ext uri="{FF2B5EF4-FFF2-40B4-BE49-F238E27FC236}">
                  <a16:creationId xmlns:a16="http://schemas.microsoft.com/office/drawing/2014/main" id="{3014CFC4-C7A7-4B23-A5E8-475AB021FB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1" y="-3432"/>
              <a:ext cx="1093"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9">
              <a:extLst>
                <a:ext uri="{FF2B5EF4-FFF2-40B4-BE49-F238E27FC236}">
                  <a16:creationId xmlns:a16="http://schemas.microsoft.com/office/drawing/2014/main" id="{E471CFFB-0171-404F-BE7A-D728EA064F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0" y="-1509"/>
              <a:ext cx="820"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Line 50">
              <a:extLst>
                <a:ext uri="{FF2B5EF4-FFF2-40B4-BE49-F238E27FC236}">
                  <a16:creationId xmlns:a16="http://schemas.microsoft.com/office/drawing/2014/main" id="{F9BA8025-6E64-4CC1-BAA7-FB3CCBBAD87D}"/>
                </a:ext>
              </a:extLst>
            </p:cNvPr>
            <p:cNvSpPr>
              <a:spLocks noChangeShapeType="1"/>
            </p:cNvSpPr>
            <p:nvPr/>
          </p:nvSpPr>
          <p:spPr bwMode="auto">
            <a:xfrm>
              <a:off x="5204" y="-815"/>
              <a:ext cx="0" cy="150"/>
            </a:xfrm>
            <a:prstGeom prst="line">
              <a:avLst/>
            </a:prstGeom>
            <a:noFill/>
            <a:ln w="11849">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 name="Picture 51">
              <a:extLst>
                <a:ext uri="{FF2B5EF4-FFF2-40B4-BE49-F238E27FC236}">
                  <a16:creationId xmlns:a16="http://schemas.microsoft.com/office/drawing/2014/main" id="{4ECA3D72-CB0D-444B-849D-3EB217860D9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7" y="-811"/>
              <a:ext cx="749"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2">
              <a:extLst>
                <a:ext uri="{FF2B5EF4-FFF2-40B4-BE49-F238E27FC236}">
                  <a16:creationId xmlns:a16="http://schemas.microsoft.com/office/drawing/2014/main" id="{D6622B00-716A-4B73-8A25-3B554A76AA7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05" y="-2562"/>
              <a:ext cx="238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53">
              <a:extLst>
                <a:ext uri="{FF2B5EF4-FFF2-40B4-BE49-F238E27FC236}">
                  <a16:creationId xmlns:a16="http://schemas.microsoft.com/office/drawing/2014/main" id="{1FC51F40-7A70-4EA4-B4F4-34140B2590E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7" y="-3337"/>
              <a:ext cx="170" cy="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4">
            <a:extLst>
              <a:ext uri="{FF2B5EF4-FFF2-40B4-BE49-F238E27FC236}">
                <a16:creationId xmlns:a16="http://schemas.microsoft.com/office/drawing/2014/main" id="{17ED19AF-A78D-4440-A2B2-F808521A9234}"/>
              </a:ext>
            </a:extLst>
          </p:cNvPr>
          <p:cNvSpPr/>
          <p:nvPr/>
        </p:nvSpPr>
        <p:spPr>
          <a:xfrm>
            <a:off x="4611212" y="5943282"/>
            <a:ext cx="7580788" cy="923330"/>
          </a:xfrm>
          <a:prstGeom prst="rect">
            <a:avLst/>
          </a:prstGeom>
        </p:spPr>
        <p:txBody>
          <a:bodyPr wrap="square">
            <a:spAutoFit/>
          </a:bodyPr>
          <a:lstStyle/>
          <a:p>
            <a:pPr algn="just"/>
            <a:r>
              <a:rPr lang="en-US" b="1" dirty="0">
                <a:solidFill>
                  <a:schemeClr val="bg1"/>
                </a:solidFill>
                <a:latin typeface="Times New Roman" panose="02020603050405020304" pitchFamily="18" charset="0"/>
                <a:ea typeface="Times New Roman" panose="02020603050405020304" pitchFamily="18" charset="0"/>
              </a:rPr>
              <a:t>Figure</a:t>
            </a:r>
            <a:r>
              <a:rPr lang="en-US" b="1" spc="-40" dirty="0">
                <a:solidFill>
                  <a:schemeClr val="bg1"/>
                </a:solidFill>
                <a:latin typeface="Times New Roman" panose="02020603050405020304" pitchFamily="18" charset="0"/>
                <a:ea typeface="Times New Roman" panose="02020603050405020304" pitchFamily="18" charset="0"/>
              </a:rPr>
              <a:t> </a:t>
            </a:r>
            <a:r>
              <a:rPr lang="en-US" b="1" dirty="0">
                <a:solidFill>
                  <a:schemeClr val="bg1"/>
                </a:solidFill>
                <a:latin typeface="Times New Roman" panose="02020603050405020304" pitchFamily="18" charset="0"/>
                <a:ea typeface="Times New Roman" panose="02020603050405020304" pitchFamily="18" charset="0"/>
              </a:rPr>
              <a:t>5.9</a:t>
            </a:r>
            <a:r>
              <a:rPr lang="en-US" b="1" spc="150" dirty="0">
                <a:solidFill>
                  <a:schemeClr val="bg1"/>
                </a:solidFill>
                <a:latin typeface="Times New Roman" panose="02020603050405020304" pitchFamily="18" charset="0"/>
                <a:ea typeface="Times New Roman" panose="02020603050405020304" pitchFamily="18" charset="0"/>
              </a:rPr>
              <a:t> </a:t>
            </a:r>
            <a:r>
              <a:rPr lang="en-US" dirty="0">
                <a:solidFill>
                  <a:schemeClr val="bg1"/>
                </a:solidFill>
                <a:latin typeface="Times New Roman" panose="02020603050405020304" pitchFamily="18" charset="0"/>
                <a:ea typeface="Times New Roman" panose="02020603050405020304" pitchFamily="18" charset="0"/>
              </a:rPr>
              <a:t>Storage</a:t>
            </a:r>
            <a:r>
              <a:rPr lang="en-US" spc="-35" dirty="0">
                <a:solidFill>
                  <a:schemeClr val="bg1"/>
                </a:solidFill>
                <a:latin typeface="Times New Roman" panose="02020603050405020304" pitchFamily="18" charset="0"/>
                <a:ea typeface="Times New Roman" panose="02020603050405020304" pitchFamily="18" charset="0"/>
              </a:rPr>
              <a:t> </a:t>
            </a:r>
            <a:r>
              <a:rPr lang="en-US" dirty="0">
                <a:solidFill>
                  <a:schemeClr val="bg1"/>
                </a:solidFill>
                <a:latin typeface="Times New Roman" panose="02020603050405020304" pitchFamily="18" charset="0"/>
                <a:ea typeface="Times New Roman" panose="02020603050405020304" pitchFamily="18" charset="0"/>
              </a:rPr>
              <a:t>security</a:t>
            </a:r>
            <a:r>
              <a:rPr lang="en-US" spc="-40" dirty="0">
                <a:solidFill>
                  <a:schemeClr val="bg1"/>
                </a:solidFill>
                <a:latin typeface="Times New Roman" panose="02020603050405020304" pitchFamily="18" charset="0"/>
                <a:ea typeface="Times New Roman" panose="02020603050405020304" pitchFamily="18" charset="0"/>
              </a:rPr>
              <a:t> </a:t>
            </a:r>
            <a:r>
              <a:rPr lang="en-US" dirty="0">
                <a:solidFill>
                  <a:schemeClr val="bg1"/>
                </a:solidFill>
                <a:latin typeface="Times New Roman" panose="02020603050405020304" pitchFamily="18" charset="0"/>
                <a:ea typeface="Times New Roman" panose="02020603050405020304" pitchFamily="18" charset="0"/>
              </a:rPr>
              <a:t>depends</a:t>
            </a:r>
            <a:r>
              <a:rPr lang="en-US" spc="-35" dirty="0">
                <a:solidFill>
                  <a:schemeClr val="bg1"/>
                </a:solidFill>
                <a:latin typeface="Times New Roman" panose="02020603050405020304" pitchFamily="18" charset="0"/>
                <a:ea typeface="Times New Roman" panose="02020603050405020304" pitchFamily="18" charset="0"/>
              </a:rPr>
              <a:t> </a:t>
            </a:r>
            <a:r>
              <a:rPr lang="en-US" dirty="0">
                <a:solidFill>
                  <a:schemeClr val="bg1"/>
                </a:solidFill>
                <a:latin typeface="Times New Roman" panose="02020603050405020304" pitchFamily="18" charset="0"/>
                <a:ea typeface="Times New Roman" panose="02020603050405020304" pitchFamily="18" charset="0"/>
              </a:rPr>
              <a:t>on</a:t>
            </a:r>
            <a:r>
              <a:rPr lang="en-US" spc="-40" dirty="0">
                <a:solidFill>
                  <a:schemeClr val="bg1"/>
                </a:solidFill>
                <a:latin typeface="Times New Roman" panose="02020603050405020304" pitchFamily="18" charset="0"/>
                <a:ea typeface="Times New Roman" panose="02020603050405020304" pitchFamily="18" charset="0"/>
              </a:rPr>
              <a:t> </a:t>
            </a:r>
            <a:r>
              <a:rPr lang="en-US" dirty="0">
                <a:solidFill>
                  <a:schemeClr val="bg1"/>
                </a:solidFill>
                <a:latin typeface="Times New Roman" panose="02020603050405020304" pitchFamily="18" charset="0"/>
                <a:ea typeface="Times New Roman" panose="02020603050405020304" pitchFamily="18" charset="0"/>
              </a:rPr>
              <a:t>a</a:t>
            </a:r>
            <a:r>
              <a:rPr lang="en-US" spc="-35" dirty="0">
                <a:solidFill>
                  <a:schemeClr val="bg1"/>
                </a:solidFill>
                <a:latin typeface="Times New Roman" panose="02020603050405020304" pitchFamily="18" charset="0"/>
                <a:ea typeface="Times New Roman" panose="02020603050405020304" pitchFamily="18" charset="0"/>
              </a:rPr>
              <a:t> </a:t>
            </a:r>
            <a:r>
              <a:rPr lang="en-US" dirty="0">
                <a:solidFill>
                  <a:schemeClr val="bg1"/>
                </a:solidFill>
                <a:latin typeface="Times New Roman" panose="02020603050405020304" pitchFamily="18" charset="0"/>
                <a:ea typeface="Times New Roman" panose="02020603050405020304" pitchFamily="18" charset="0"/>
              </a:rPr>
              <a:t>combination</a:t>
            </a:r>
            <a:r>
              <a:rPr lang="en-US" spc="-40" dirty="0">
                <a:solidFill>
                  <a:schemeClr val="bg1"/>
                </a:solidFill>
                <a:latin typeface="Times New Roman" panose="02020603050405020304" pitchFamily="18" charset="0"/>
                <a:ea typeface="Times New Roman" panose="02020603050405020304" pitchFamily="18" charset="0"/>
              </a:rPr>
              <a:t> </a:t>
            </a:r>
            <a:r>
              <a:rPr lang="en-US" dirty="0">
                <a:solidFill>
                  <a:schemeClr val="bg1"/>
                </a:solidFill>
                <a:latin typeface="Times New Roman" panose="02020603050405020304" pitchFamily="18" charset="0"/>
                <a:ea typeface="Times New Roman" panose="02020603050405020304" pitchFamily="18" charset="0"/>
              </a:rPr>
              <a:t>of</a:t>
            </a:r>
            <a:r>
              <a:rPr lang="en-US" spc="-35" dirty="0">
                <a:solidFill>
                  <a:schemeClr val="bg1"/>
                </a:solidFill>
                <a:latin typeface="Times New Roman" panose="02020603050405020304" pitchFamily="18" charset="0"/>
                <a:ea typeface="Times New Roman" panose="02020603050405020304" pitchFamily="18" charset="0"/>
              </a:rPr>
              <a:t> </a:t>
            </a:r>
            <a:r>
              <a:rPr lang="en-US" dirty="0">
                <a:solidFill>
                  <a:schemeClr val="bg1"/>
                </a:solidFill>
                <a:latin typeface="Times New Roman" panose="02020603050405020304" pitchFamily="18" charset="0"/>
                <a:ea typeface="Times New Roman" panose="02020603050405020304" pitchFamily="18" charset="0"/>
              </a:rPr>
              <a:t>physical</a:t>
            </a:r>
            <a:r>
              <a:rPr lang="en-US" spc="-40" dirty="0">
                <a:solidFill>
                  <a:schemeClr val="bg1"/>
                </a:solidFill>
                <a:latin typeface="Times New Roman" panose="02020603050405020304" pitchFamily="18" charset="0"/>
                <a:ea typeface="Times New Roman" panose="02020603050405020304" pitchFamily="18" charset="0"/>
              </a:rPr>
              <a:t> </a:t>
            </a:r>
            <a:r>
              <a:rPr lang="en-US" dirty="0">
                <a:solidFill>
                  <a:schemeClr val="bg1"/>
                </a:solidFill>
                <a:latin typeface="Times New Roman" panose="02020603050405020304" pitchFamily="18" charset="0"/>
                <a:ea typeface="Times New Roman" panose="02020603050405020304" pitchFamily="18" charset="0"/>
              </a:rPr>
              <a:t>and geochemical trapping. Over time, the physical process of residual</a:t>
            </a:r>
            <a:r>
              <a:rPr lang="en-US" spc="-135" dirty="0">
                <a:solidFill>
                  <a:schemeClr val="bg1"/>
                </a:solidFill>
                <a:latin typeface="Times New Roman" panose="02020603050405020304" pitchFamily="18" charset="0"/>
                <a:ea typeface="Times New Roman" panose="02020603050405020304" pitchFamily="18" charset="0"/>
              </a:rPr>
              <a:t> </a:t>
            </a:r>
            <a:r>
              <a:rPr lang="en-US" spc="-20" dirty="0">
                <a:solidFill>
                  <a:schemeClr val="bg1"/>
                </a:solidFill>
                <a:latin typeface="Times New Roman" panose="02020603050405020304" pitchFamily="18" charset="0"/>
                <a:ea typeface="Times New Roman" panose="02020603050405020304" pitchFamily="18" charset="0"/>
              </a:rPr>
              <a:t>CO</a:t>
            </a:r>
            <a:r>
              <a:rPr lang="en-US" sz="700" spc="-20" dirty="0">
                <a:solidFill>
                  <a:schemeClr val="bg1"/>
                </a:solidFill>
                <a:effectLst/>
                <a:latin typeface="Times New Roman" panose="02020603050405020304" pitchFamily="18" charset="0"/>
                <a:ea typeface="Times New Roman" panose="02020603050405020304" pitchFamily="18" charset="0"/>
              </a:rPr>
              <a:t>2 </a:t>
            </a:r>
            <a:r>
              <a:rPr lang="en-US" dirty="0">
                <a:solidFill>
                  <a:schemeClr val="bg1"/>
                </a:solidFill>
                <a:latin typeface="Times New Roman" panose="02020603050405020304" pitchFamily="18" charset="0"/>
                <a:ea typeface="Times New Roman" panose="02020603050405020304" pitchFamily="18" charset="0"/>
              </a:rPr>
              <a:t>trapping and geochemical processes of solubility trapping and</a:t>
            </a:r>
            <a:r>
              <a:rPr lang="en-US" spc="-135" dirty="0">
                <a:solidFill>
                  <a:schemeClr val="bg1"/>
                </a:solidFill>
                <a:latin typeface="Times New Roman" panose="02020603050405020304" pitchFamily="18" charset="0"/>
                <a:ea typeface="Times New Roman" panose="02020603050405020304" pitchFamily="18" charset="0"/>
              </a:rPr>
              <a:t> </a:t>
            </a:r>
            <a:r>
              <a:rPr lang="en-US" dirty="0">
                <a:solidFill>
                  <a:schemeClr val="bg1"/>
                </a:solidFill>
                <a:latin typeface="Times New Roman" panose="02020603050405020304" pitchFamily="18" charset="0"/>
                <a:ea typeface="Times New Roman" panose="02020603050405020304" pitchFamily="18" charset="0"/>
              </a:rPr>
              <a:t>mineral trapping increase.</a:t>
            </a:r>
            <a:endParaRPr lang="en-US" dirty="0">
              <a:solidFill>
                <a:schemeClr val="bg1"/>
              </a:solidFill>
            </a:endParaRPr>
          </a:p>
        </p:txBody>
      </p:sp>
    </p:spTree>
    <p:extLst>
      <p:ext uri="{BB962C8B-B14F-4D97-AF65-F5344CB8AC3E}">
        <p14:creationId xmlns:p14="http://schemas.microsoft.com/office/powerpoint/2010/main" val="276081638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B4CFFA-554B-4026-8E3A-2DE5430A9339}"/>
              </a:ext>
            </a:extLst>
          </p:cNvPr>
          <p:cNvSpPr>
            <a:spLocks noGrp="1"/>
          </p:cNvSpPr>
          <p:nvPr>
            <p:ph type="title"/>
          </p:nvPr>
        </p:nvSpPr>
        <p:spPr>
          <a:xfrm>
            <a:off x="863029" y="1012004"/>
            <a:ext cx="3416158" cy="4795408"/>
          </a:xfrm>
        </p:spPr>
        <p:txBody>
          <a:bodyPr>
            <a:normAutofit/>
          </a:bodyPr>
          <a:lstStyle/>
          <a:p>
            <a:r>
              <a:rPr lang="en-US">
                <a:solidFill>
                  <a:srgbClr val="FFFFFF"/>
                </a:solidFill>
              </a:rPr>
              <a:t>Industrial Analogs for CO2 Storage</a:t>
            </a:r>
          </a:p>
        </p:txBody>
      </p:sp>
      <p:graphicFrame>
        <p:nvGraphicFramePr>
          <p:cNvPr id="5" name="Content Placeholder 2">
            <a:extLst>
              <a:ext uri="{FF2B5EF4-FFF2-40B4-BE49-F238E27FC236}">
                <a16:creationId xmlns:a16="http://schemas.microsoft.com/office/drawing/2014/main" id="{4748449B-BE56-4E4F-9463-F6291B84D28C}"/>
              </a:ext>
            </a:extLst>
          </p:cNvPr>
          <p:cNvGraphicFramePr>
            <a:graphicFrameLocks noGrp="1"/>
          </p:cNvGraphicFramePr>
          <p:nvPr>
            <p:ph idx="1"/>
            <p:extLst>
              <p:ext uri="{D42A27DB-BD31-4B8C-83A1-F6EECF244321}">
                <p14:modId xmlns:p14="http://schemas.microsoft.com/office/powerpoint/2010/main" val="326885972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24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B51B40-7F3E-46FD-9FFE-B03E71C86F2B}"/>
              </a:ext>
            </a:extLst>
          </p:cNvPr>
          <p:cNvSpPr/>
          <p:nvPr/>
        </p:nvSpPr>
        <p:spPr>
          <a:xfrm>
            <a:off x="1106310" y="285043"/>
            <a:ext cx="9979378" cy="628791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map&#10;&#10;Description automatically generated">
            <a:extLst>
              <a:ext uri="{FF2B5EF4-FFF2-40B4-BE49-F238E27FC236}">
                <a16:creationId xmlns:a16="http://schemas.microsoft.com/office/drawing/2014/main" id="{D789D2E1-8EEE-4FB3-8CE0-10F43A067095}"/>
              </a:ext>
            </a:extLst>
          </p:cNvPr>
          <p:cNvPicPr>
            <a:picLocks noChangeAspect="1"/>
          </p:cNvPicPr>
          <p:nvPr/>
        </p:nvPicPr>
        <p:blipFill>
          <a:blip r:embed="rId3"/>
          <a:stretch>
            <a:fillRect/>
          </a:stretch>
        </p:blipFill>
        <p:spPr>
          <a:xfrm>
            <a:off x="1656903" y="643466"/>
            <a:ext cx="8878193" cy="5571067"/>
          </a:xfrm>
          <a:prstGeom prst="rect">
            <a:avLst/>
          </a:prstGeom>
        </p:spPr>
      </p:pic>
    </p:spTree>
    <p:extLst>
      <p:ext uri="{BB962C8B-B14F-4D97-AF65-F5344CB8AC3E}">
        <p14:creationId xmlns:p14="http://schemas.microsoft.com/office/powerpoint/2010/main" val="846670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F95D7-41BD-4FB6-946B-0D49FB576BA8}"/>
              </a:ext>
            </a:extLst>
          </p:cNvPr>
          <p:cNvSpPr>
            <a:spLocks noGrp="1"/>
          </p:cNvSpPr>
          <p:nvPr>
            <p:ph type="title"/>
          </p:nvPr>
        </p:nvSpPr>
        <p:spPr>
          <a:xfrm>
            <a:off x="600654" y="194650"/>
            <a:ext cx="10892492" cy="1887740"/>
          </a:xfrm>
        </p:spPr>
        <p:txBody>
          <a:bodyPr>
            <a:normAutofit fontScale="90000"/>
          </a:bodyPr>
          <a:lstStyle/>
          <a:p>
            <a:r>
              <a:rPr lang="en-US" sz="3100" b="1" dirty="0"/>
              <a:t>Table 5.2  </a:t>
            </a:r>
            <a:r>
              <a:rPr lang="en-US" sz="3100" dirty="0"/>
              <a:t>Storage capacity for several geological storage options. The storage capacity includes storage options that are not economical.</a:t>
            </a:r>
            <a:r>
              <a:rPr lang="en-US" dirty="0"/>
              <a:t/>
            </a:r>
            <a:br>
              <a:rPr lang="en-US" dirty="0"/>
            </a:br>
            <a:endParaRPr lang="en-US" dirty="0"/>
          </a:p>
        </p:txBody>
      </p:sp>
      <p:sp>
        <p:nvSpPr>
          <p:cNvPr id="10" name="Rectangle 9">
            <a:extLst>
              <a:ext uri="{FF2B5EF4-FFF2-40B4-BE49-F238E27FC236}">
                <a16:creationId xmlns:a16="http://schemas.microsoft.com/office/drawing/2014/main" id="{A7177428-A9F3-4A19-A796-35EBC1183D19}"/>
              </a:ext>
            </a:extLst>
          </p:cNvPr>
          <p:cNvSpPr/>
          <p:nvPr/>
        </p:nvSpPr>
        <p:spPr>
          <a:xfrm>
            <a:off x="223762" y="4275931"/>
            <a:ext cx="11269384" cy="369332"/>
          </a:xfrm>
          <a:prstGeom prst="rect">
            <a:avLst/>
          </a:prstGeom>
        </p:spPr>
        <p:txBody>
          <a:bodyPr wrap="square">
            <a:spAutoFit/>
          </a:bodyPr>
          <a:lstStyle/>
          <a:p>
            <a:pPr marL="368935" marR="0">
              <a:spcBef>
                <a:spcPts val="300"/>
              </a:spcBef>
              <a:spcAft>
                <a:spcPts val="0"/>
              </a:spcAft>
            </a:pPr>
            <a:r>
              <a:rPr lang="en-US" sz="800" dirty="0">
                <a:effectLst/>
                <a:latin typeface="Times New Roman" panose="02020603050405020304" pitchFamily="18" charset="0"/>
                <a:ea typeface="Times New Roman" panose="02020603050405020304" pitchFamily="18" charset="0"/>
              </a:rPr>
              <a:t>a </a:t>
            </a:r>
            <a:r>
              <a:rPr lang="en-US" dirty="0">
                <a:latin typeface="Times New Roman" panose="02020603050405020304" pitchFamily="18" charset="0"/>
                <a:ea typeface="Times New Roman" panose="02020603050405020304" pitchFamily="18" charset="0"/>
              </a:rPr>
              <a:t>These numbers would increase by 25% if “undiscovered” oil and gas fields were included in this assessment.</a:t>
            </a:r>
            <a:endParaRPr lang="en-US" sz="3200" dirty="0">
              <a:effectLst/>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id="{5D3A873F-2DCA-4D8A-B8F3-3A5CCE0795DE}"/>
              </a:ext>
            </a:extLst>
          </p:cNvPr>
          <p:cNvPicPr>
            <a:picLocks noChangeAspect="1"/>
          </p:cNvPicPr>
          <p:nvPr/>
        </p:nvPicPr>
        <p:blipFill>
          <a:blip r:embed="rId2"/>
          <a:stretch>
            <a:fillRect/>
          </a:stretch>
        </p:blipFill>
        <p:spPr>
          <a:xfrm>
            <a:off x="-359656" y="2235290"/>
            <a:ext cx="12551656" cy="1887740"/>
          </a:xfrm>
          <a:prstGeom prst="rect">
            <a:avLst/>
          </a:prstGeom>
        </p:spPr>
      </p:pic>
    </p:spTree>
    <p:extLst>
      <p:ext uri="{BB962C8B-B14F-4D97-AF65-F5344CB8AC3E}">
        <p14:creationId xmlns:p14="http://schemas.microsoft.com/office/powerpoint/2010/main" val="2567496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6A6141-77CA-4E07-9C9E-0A6519155E30}"/>
              </a:ext>
            </a:extLst>
          </p:cNvPr>
          <p:cNvSpPr>
            <a:spLocks noGrp="1"/>
          </p:cNvSpPr>
          <p:nvPr>
            <p:ph type="title"/>
          </p:nvPr>
        </p:nvSpPr>
        <p:spPr>
          <a:xfrm>
            <a:off x="863029" y="1012004"/>
            <a:ext cx="3416158" cy="4795408"/>
          </a:xfrm>
        </p:spPr>
        <p:txBody>
          <a:bodyPr>
            <a:normAutofit/>
          </a:bodyPr>
          <a:lstStyle/>
          <a:p>
            <a:r>
              <a:rPr lang="en-US">
                <a:solidFill>
                  <a:srgbClr val="FFFFFF"/>
                </a:solidFill>
              </a:rPr>
              <a:t>Security and Duration of CO2 Storage in Geological Formations</a:t>
            </a:r>
          </a:p>
        </p:txBody>
      </p:sp>
      <p:graphicFrame>
        <p:nvGraphicFramePr>
          <p:cNvPr id="5" name="Content Placeholder 2">
            <a:extLst>
              <a:ext uri="{FF2B5EF4-FFF2-40B4-BE49-F238E27FC236}">
                <a16:creationId xmlns:a16="http://schemas.microsoft.com/office/drawing/2014/main" id="{EA67CD9D-8661-4F79-9D42-EE6C56D05D16}"/>
              </a:ext>
            </a:extLst>
          </p:cNvPr>
          <p:cNvGraphicFramePr>
            <a:graphicFrameLocks noGrp="1"/>
          </p:cNvGraphicFramePr>
          <p:nvPr>
            <p:ph idx="1"/>
            <p:extLst>
              <p:ext uri="{D42A27DB-BD31-4B8C-83A1-F6EECF244321}">
                <p14:modId xmlns:p14="http://schemas.microsoft.com/office/powerpoint/2010/main" val="395441980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6840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2BF7BED-C5C5-4FE0-890D-8016C4DD77F0}"/>
              </a:ext>
            </a:extLst>
          </p:cNvPr>
          <p:cNvSpPr/>
          <p:nvPr/>
        </p:nvSpPr>
        <p:spPr>
          <a:xfrm>
            <a:off x="0" y="0"/>
            <a:ext cx="4167268" cy="685370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85920F-8464-4E44-86C9-04DF2C381AD6}"/>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CO</a:t>
            </a:r>
            <a:r>
              <a:rPr lang="en-US" sz="2800" dirty="0">
                <a:solidFill>
                  <a:srgbClr val="FFFFFF"/>
                </a:solidFill>
              </a:rPr>
              <a:t>2</a:t>
            </a:r>
            <a:r>
              <a:rPr lang="en-US" dirty="0">
                <a:solidFill>
                  <a:srgbClr val="FFFFFF"/>
                </a:solidFill>
              </a:rPr>
              <a:t> Injection Wells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63A70C24-39AB-4D82-9D9E-A448DB95FA26}"/>
              </a:ext>
            </a:extLst>
          </p:cNvPr>
          <p:cNvSpPr>
            <a:spLocks noGrp="1"/>
          </p:cNvSpPr>
          <p:nvPr>
            <p:ph idx="1"/>
          </p:nvPr>
        </p:nvSpPr>
        <p:spPr>
          <a:xfrm>
            <a:off x="4447308" y="591344"/>
            <a:ext cx="6906491" cy="5585619"/>
          </a:xfrm>
        </p:spPr>
        <p:txBody>
          <a:bodyPr anchor="ctr">
            <a:normAutofit/>
          </a:bodyPr>
          <a:lstStyle/>
          <a:p>
            <a:r>
              <a:rPr lang="en-US" sz="1600" dirty="0"/>
              <a:t>Important well design considerations: </a:t>
            </a:r>
          </a:p>
          <a:p>
            <a:pPr lvl="1"/>
            <a:r>
              <a:rPr lang="en-US" sz="1600" dirty="0"/>
              <a:t>Pressure</a:t>
            </a:r>
          </a:p>
          <a:p>
            <a:pPr lvl="1"/>
            <a:r>
              <a:rPr lang="en-US" sz="1600" dirty="0"/>
              <a:t>corrosion-resistant materials</a:t>
            </a:r>
          </a:p>
          <a:p>
            <a:pPr lvl="1"/>
            <a:r>
              <a:rPr lang="en-US" sz="1600" dirty="0"/>
              <a:t>production and injection rates</a:t>
            </a:r>
          </a:p>
          <a:p>
            <a:r>
              <a:rPr lang="en-US" sz="1600" dirty="0"/>
              <a:t>Design very similar to that of a gas injection well in an oil field or natural gas storage project</a:t>
            </a:r>
          </a:p>
          <a:p>
            <a:r>
              <a:rPr lang="en-US" sz="1600" dirty="0"/>
              <a:t># of wells depends on:</a:t>
            </a:r>
          </a:p>
          <a:p>
            <a:pPr lvl="1"/>
            <a:r>
              <a:rPr lang="en-US" sz="1600" dirty="0"/>
              <a:t>total  injection  rate</a:t>
            </a:r>
          </a:p>
          <a:p>
            <a:pPr lvl="1"/>
            <a:r>
              <a:rPr lang="en-US" sz="1600" dirty="0"/>
              <a:t>permeability and thickness of the formation</a:t>
            </a:r>
          </a:p>
          <a:p>
            <a:pPr lvl="1"/>
            <a:r>
              <a:rPr lang="en-US" sz="1600" dirty="0"/>
              <a:t>maximum injection pressures </a:t>
            </a:r>
          </a:p>
          <a:p>
            <a:pPr lvl="1"/>
            <a:r>
              <a:rPr lang="en-US" sz="1600" dirty="0"/>
              <a:t>availability of land-surface area for the injection wells</a:t>
            </a:r>
          </a:p>
          <a:p>
            <a:r>
              <a:rPr lang="en-US" sz="1600" dirty="0"/>
              <a:t>Abandonment of wells: brines, hydrocarbons or CO</a:t>
            </a:r>
            <a:r>
              <a:rPr lang="en-US" sz="1100" dirty="0"/>
              <a:t>2</a:t>
            </a:r>
            <a:r>
              <a:rPr lang="en-US" sz="1600" dirty="0"/>
              <a:t> could migrate up the well and into shallow drinking water aquifers ( if wells remain open when no longer in use)</a:t>
            </a:r>
          </a:p>
          <a:p>
            <a:r>
              <a:rPr lang="en-US" sz="1600" dirty="0"/>
              <a:t>Well abandonment/closure </a:t>
            </a:r>
            <a:r>
              <a:rPr lang="en-US" sz="1600" dirty="0" err="1"/>
              <a:t>prosedures</a:t>
            </a:r>
            <a:r>
              <a:rPr lang="en-US" sz="1600" dirty="0"/>
              <a:t>:</a:t>
            </a:r>
          </a:p>
          <a:p>
            <a:pPr lvl="1"/>
            <a:r>
              <a:rPr lang="en-US" sz="1600" dirty="0"/>
              <a:t>place cement or mechanical plugs in all or part of the well</a:t>
            </a:r>
          </a:p>
          <a:p>
            <a:pPr lvl="1"/>
            <a:r>
              <a:rPr lang="en-US" sz="1600" dirty="0"/>
              <a:t>Extra care is usually taken to seal wells adjacent to drinking water aquifers</a:t>
            </a:r>
          </a:p>
        </p:txBody>
      </p:sp>
    </p:spTree>
    <p:extLst>
      <p:ext uri="{BB962C8B-B14F-4D97-AF65-F5344CB8AC3E}">
        <p14:creationId xmlns:p14="http://schemas.microsoft.com/office/powerpoint/2010/main" val="3468977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8D961C-9275-4A6F-A455-C7DA344B50FE}"/>
              </a:ext>
            </a:extLst>
          </p:cNvPr>
          <p:cNvSpPr>
            <a:spLocks noGrp="1"/>
          </p:cNvSpPr>
          <p:nvPr>
            <p:ph idx="1"/>
          </p:nvPr>
        </p:nvSpPr>
        <p:spPr>
          <a:xfrm>
            <a:off x="0" y="0"/>
            <a:ext cx="12192000" cy="6858000"/>
          </a:xfrm>
        </p:spPr>
        <p:txBody>
          <a:bodyPr/>
          <a:lstStyle/>
          <a:p>
            <a:pPr marL="0" indent="0" algn="ctr">
              <a:buNone/>
            </a:pPr>
            <a:endParaRPr lang="en-US" sz="4400" dirty="0"/>
          </a:p>
          <a:p>
            <a:pPr marL="0" indent="0" algn="ctr">
              <a:buNone/>
            </a:pPr>
            <a:r>
              <a:rPr lang="en-US" sz="4400" dirty="0"/>
              <a:t>Reasoning</a:t>
            </a:r>
          </a:p>
          <a:p>
            <a:pPr marL="0" indent="0" algn="ctr">
              <a:buNone/>
            </a:pPr>
            <a:r>
              <a:rPr lang="en-US" sz="4400" dirty="0"/>
              <a:t>*Ensure that the injection well is working correctly</a:t>
            </a:r>
          </a:p>
          <a:p>
            <a:pPr marL="0" indent="0" algn="ctr">
              <a:buNone/>
            </a:pPr>
            <a:r>
              <a:rPr lang="en-US" sz="4400" dirty="0"/>
              <a:t>*Make sure that the CO</a:t>
            </a:r>
            <a:r>
              <a:rPr lang="en-US" sz="2000" dirty="0"/>
              <a:t>2</a:t>
            </a:r>
            <a:r>
              <a:rPr lang="en-US" sz="4400" dirty="0"/>
              <a:t> was successfully transferred</a:t>
            </a:r>
          </a:p>
          <a:p>
            <a:pPr marL="0" indent="0" algn="ctr">
              <a:buNone/>
            </a:pPr>
            <a:r>
              <a:rPr lang="en-US" sz="4400" dirty="0"/>
              <a:t>*Efficiently store CO</a:t>
            </a:r>
            <a:r>
              <a:rPr lang="en-US" sz="2000" dirty="0"/>
              <a:t>2</a:t>
            </a:r>
            <a:endParaRPr lang="en-US" sz="4400" dirty="0"/>
          </a:p>
          <a:p>
            <a:pPr marL="0" indent="0" algn="ctr">
              <a:buNone/>
            </a:pPr>
            <a:r>
              <a:rPr lang="en-US" sz="4400" dirty="0"/>
              <a:t>*Detect any leaks</a:t>
            </a:r>
          </a:p>
          <a:p>
            <a:pPr marL="0" indent="0" algn="ctr">
              <a:buNone/>
            </a:pPr>
            <a:r>
              <a:rPr lang="en-US" sz="4400" dirty="0"/>
              <a:t>NIOSH, OSHA, and the EPA use gas chromatography to validate real time measurements of CO</a:t>
            </a:r>
            <a:r>
              <a:rPr lang="en-US" sz="2000" dirty="0"/>
              <a:t>2</a:t>
            </a:r>
            <a:endParaRPr lang="en-US" sz="4400" dirty="0"/>
          </a:p>
        </p:txBody>
      </p:sp>
      <p:sp>
        <p:nvSpPr>
          <p:cNvPr id="2" name="Rectangle 1">
            <a:extLst>
              <a:ext uri="{FF2B5EF4-FFF2-40B4-BE49-F238E27FC236}">
                <a16:creationId xmlns:a16="http://schemas.microsoft.com/office/drawing/2014/main" id="{66D8E3F1-983F-4782-BC69-03AFB46A9578}"/>
              </a:ext>
            </a:extLst>
          </p:cNvPr>
          <p:cNvSpPr/>
          <p:nvPr/>
        </p:nvSpPr>
        <p:spPr>
          <a:xfrm>
            <a:off x="3351662" y="0"/>
            <a:ext cx="5488675" cy="354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5.6 Monitoring and verification technology</a:t>
            </a:r>
          </a:p>
        </p:txBody>
      </p:sp>
    </p:spTree>
    <p:extLst>
      <p:ext uri="{BB962C8B-B14F-4D97-AF65-F5344CB8AC3E}">
        <p14:creationId xmlns:p14="http://schemas.microsoft.com/office/powerpoint/2010/main" val="1912197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4FD82F-9842-40AC-97D3-03104339FBE7}"/>
              </a:ext>
            </a:extLst>
          </p:cNvPr>
          <p:cNvPicPr>
            <a:picLocks noChangeAspect="1"/>
          </p:cNvPicPr>
          <p:nvPr/>
        </p:nvPicPr>
        <p:blipFill>
          <a:blip r:embed="rId2"/>
          <a:stretch>
            <a:fillRect/>
          </a:stretch>
        </p:blipFill>
        <p:spPr>
          <a:xfrm>
            <a:off x="1509084" y="0"/>
            <a:ext cx="9173832" cy="6858000"/>
          </a:xfrm>
          <a:prstGeom prst="rect">
            <a:avLst/>
          </a:prstGeom>
        </p:spPr>
      </p:pic>
      <p:sp>
        <p:nvSpPr>
          <p:cNvPr id="2" name="TextBox 1">
            <a:extLst>
              <a:ext uri="{FF2B5EF4-FFF2-40B4-BE49-F238E27FC236}">
                <a16:creationId xmlns:a16="http://schemas.microsoft.com/office/drawing/2014/main" id="{3A2A7696-1956-44C8-A918-A50934D0A6F6}"/>
              </a:ext>
            </a:extLst>
          </p:cNvPr>
          <p:cNvSpPr txBox="1"/>
          <p:nvPr/>
        </p:nvSpPr>
        <p:spPr>
          <a:xfrm>
            <a:off x="3061252" y="0"/>
            <a:ext cx="5265544" cy="461665"/>
          </a:xfrm>
          <a:prstGeom prst="rect">
            <a:avLst/>
          </a:prstGeom>
          <a:noFill/>
        </p:spPr>
        <p:txBody>
          <a:bodyPr wrap="none" rtlCol="0">
            <a:spAutoFit/>
          </a:bodyPr>
          <a:lstStyle/>
          <a:p>
            <a:r>
              <a:rPr lang="en-US" sz="2400" dirty="0"/>
              <a:t>CO</a:t>
            </a:r>
            <a:r>
              <a:rPr lang="en-US" sz="1200" dirty="0"/>
              <a:t>2</a:t>
            </a:r>
            <a:r>
              <a:rPr lang="en-US" sz="2400" dirty="0"/>
              <a:t> Storage Project in Weyburn, Canada</a:t>
            </a:r>
          </a:p>
        </p:txBody>
      </p:sp>
    </p:spTree>
    <p:extLst>
      <p:ext uri="{BB962C8B-B14F-4D97-AF65-F5344CB8AC3E}">
        <p14:creationId xmlns:p14="http://schemas.microsoft.com/office/powerpoint/2010/main" val="1034235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DA5685-7290-4775-B4B1-74F59BA52DB4}"/>
              </a:ext>
            </a:extLst>
          </p:cNvPr>
          <p:cNvPicPr>
            <a:picLocks noChangeAspect="1"/>
          </p:cNvPicPr>
          <p:nvPr/>
        </p:nvPicPr>
        <p:blipFill>
          <a:blip r:embed="rId2"/>
          <a:stretch>
            <a:fillRect/>
          </a:stretch>
        </p:blipFill>
        <p:spPr>
          <a:xfrm>
            <a:off x="1700783" y="0"/>
            <a:ext cx="8790433" cy="6858000"/>
          </a:xfrm>
          <a:prstGeom prst="rect">
            <a:avLst/>
          </a:prstGeom>
        </p:spPr>
      </p:pic>
    </p:spTree>
    <p:extLst>
      <p:ext uri="{BB962C8B-B14F-4D97-AF65-F5344CB8AC3E}">
        <p14:creationId xmlns:p14="http://schemas.microsoft.com/office/powerpoint/2010/main" val="4239430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CF515B-76E7-4F1B-BD8C-F876A8B4CA1A}"/>
              </a:ext>
            </a:extLst>
          </p:cNvPr>
          <p:cNvPicPr>
            <a:picLocks noChangeAspect="1"/>
          </p:cNvPicPr>
          <p:nvPr/>
        </p:nvPicPr>
        <p:blipFill>
          <a:blip r:embed="rId2"/>
          <a:stretch>
            <a:fillRect/>
          </a:stretch>
        </p:blipFill>
        <p:spPr>
          <a:xfrm>
            <a:off x="2367684" y="0"/>
            <a:ext cx="7456631" cy="6858000"/>
          </a:xfrm>
          <a:prstGeom prst="rect">
            <a:avLst/>
          </a:prstGeom>
        </p:spPr>
      </p:pic>
    </p:spTree>
    <p:extLst>
      <p:ext uri="{BB962C8B-B14F-4D97-AF65-F5344CB8AC3E}">
        <p14:creationId xmlns:p14="http://schemas.microsoft.com/office/powerpoint/2010/main" val="2652277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EEB42-1FC0-419F-AE12-6A89015E23B5}"/>
              </a:ext>
            </a:extLst>
          </p:cNvPr>
          <p:cNvSpPr>
            <a:spLocks noGrp="1"/>
          </p:cNvSpPr>
          <p:nvPr>
            <p:ph type="title"/>
          </p:nvPr>
        </p:nvSpPr>
        <p:spPr>
          <a:xfrm>
            <a:off x="4965430" y="629268"/>
            <a:ext cx="6586491" cy="1286160"/>
          </a:xfrm>
        </p:spPr>
        <p:txBody>
          <a:bodyPr anchor="b">
            <a:normAutofit/>
          </a:bodyPr>
          <a:lstStyle/>
          <a:p>
            <a:r>
              <a:rPr lang="en-US"/>
              <a:t>Overview and History</a:t>
            </a:r>
            <a:endParaRPr lang="en-US" dirty="0"/>
          </a:p>
        </p:txBody>
      </p:sp>
      <p:sp>
        <p:nvSpPr>
          <p:cNvPr id="3" name="Content Placeholder 2">
            <a:extLst>
              <a:ext uri="{FF2B5EF4-FFF2-40B4-BE49-F238E27FC236}">
                <a16:creationId xmlns:a16="http://schemas.microsoft.com/office/drawing/2014/main" id="{094F311E-DFED-4F75-9D26-F2F0D5C2508B}"/>
              </a:ext>
            </a:extLst>
          </p:cNvPr>
          <p:cNvSpPr>
            <a:spLocks noGrp="1"/>
          </p:cNvSpPr>
          <p:nvPr>
            <p:ph idx="1"/>
          </p:nvPr>
        </p:nvSpPr>
        <p:spPr>
          <a:xfrm>
            <a:off x="4965431" y="2438400"/>
            <a:ext cx="6586489" cy="3785419"/>
          </a:xfrm>
        </p:spPr>
        <p:txBody>
          <a:bodyPr>
            <a:normAutofit/>
          </a:bodyPr>
          <a:lstStyle/>
          <a:p>
            <a:pPr lvl="0"/>
            <a:r>
              <a:rPr lang="en-US" sz="2000"/>
              <a:t>What is geological storage?</a:t>
            </a:r>
          </a:p>
          <a:p>
            <a:pPr lvl="1"/>
            <a:r>
              <a:rPr lang="en-US" sz="2000"/>
              <a:t>capturing CO2 from major stationary sources, transporting it (often via pipelines) and injecting it into suitable deep rock formations</a:t>
            </a:r>
          </a:p>
          <a:p>
            <a:pPr lvl="0"/>
            <a:r>
              <a:rPr lang="en-US" sz="2000"/>
              <a:t>Vast majority of the world’s carbon is held in coals, oil, gas organic-rich shales and carbonate rocks</a:t>
            </a:r>
          </a:p>
        </p:txBody>
      </p:sp>
      <p:pic>
        <p:nvPicPr>
          <p:cNvPr id="1026" name="Picture 2" descr="Image result for geological co2 storage">
            <a:extLst>
              <a:ext uri="{FF2B5EF4-FFF2-40B4-BE49-F238E27FC236}">
                <a16:creationId xmlns:a16="http://schemas.microsoft.com/office/drawing/2014/main" id="{25AF2B94-F9B6-4350-B715-C257F6FEB4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46" r="474"/>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5" name="Straight Connector 134">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2EB7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684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8D961C-9275-4A6F-A455-C7DA344B50FE}"/>
              </a:ext>
            </a:extLst>
          </p:cNvPr>
          <p:cNvSpPr>
            <a:spLocks noGrp="1"/>
          </p:cNvSpPr>
          <p:nvPr>
            <p:ph idx="1"/>
          </p:nvPr>
        </p:nvSpPr>
        <p:spPr>
          <a:xfrm>
            <a:off x="0" y="0"/>
            <a:ext cx="12192000" cy="6858000"/>
          </a:xfrm>
        </p:spPr>
        <p:txBody>
          <a:bodyPr/>
          <a:lstStyle/>
          <a:p>
            <a:pPr marL="0" indent="0">
              <a:buNone/>
            </a:pPr>
            <a:endParaRPr lang="en-US" dirty="0"/>
          </a:p>
          <a:p>
            <a:pPr marL="0" indent="0">
              <a:buNone/>
            </a:pPr>
            <a:r>
              <a:rPr lang="en-US" dirty="0"/>
              <a:t>Risk to the environment</a:t>
            </a:r>
          </a:p>
          <a:p>
            <a:pPr marL="0" indent="0">
              <a:buNone/>
            </a:pPr>
            <a:r>
              <a:rPr lang="en-US" dirty="0"/>
              <a:t>Air and groundwater could become contaminated with CO</a:t>
            </a:r>
            <a:r>
              <a:rPr lang="en-US" sz="1400" dirty="0"/>
              <a:t>2</a:t>
            </a:r>
            <a:endParaRPr lang="en-US" dirty="0"/>
          </a:p>
          <a:p>
            <a:pPr marL="0" indent="0">
              <a:buNone/>
            </a:pPr>
            <a:endParaRPr lang="en-US" dirty="0"/>
          </a:p>
          <a:p>
            <a:pPr marL="0" indent="0">
              <a:buNone/>
            </a:pPr>
            <a:r>
              <a:rPr lang="en-US" dirty="0"/>
              <a:t>CO</a:t>
            </a:r>
            <a:r>
              <a:rPr lang="en-US" sz="1400" dirty="0"/>
              <a:t>2</a:t>
            </a:r>
            <a:r>
              <a:rPr lang="en-US" dirty="0"/>
              <a:t> could escape through the pore space and faults in a shale caprock</a:t>
            </a:r>
          </a:p>
          <a:p>
            <a:pPr marL="0" indent="0">
              <a:buNone/>
            </a:pPr>
            <a:endParaRPr lang="en-US" dirty="0"/>
          </a:p>
          <a:p>
            <a:pPr marL="0" indent="0">
              <a:buNone/>
            </a:pPr>
            <a:r>
              <a:rPr lang="en-US" dirty="0"/>
              <a:t>Probability of CO</a:t>
            </a:r>
            <a:r>
              <a:rPr lang="en-US" sz="1400" dirty="0"/>
              <a:t>2</a:t>
            </a:r>
            <a:r>
              <a:rPr lang="en-US" dirty="0"/>
              <a:t> leakage can be assessed</a:t>
            </a:r>
          </a:p>
          <a:p>
            <a:pPr marL="0" indent="0">
              <a:buNone/>
            </a:pPr>
            <a:endParaRPr lang="en-US" dirty="0"/>
          </a:p>
          <a:p>
            <a:pPr marL="0" indent="0">
              <a:buNone/>
            </a:pPr>
            <a:r>
              <a:rPr lang="en-US" dirty="0"/>
              <a:t>Coal, oil, and natural gas fields have been able to store CO</a:t>
            </a:r>
            <a:r>
              <a:rPr lang="en-US" sz="1400" dirty="0"/>
              <a:t>2</a:t>
            </a:r>
            <a:r>
              <a:rPr lang="en-US" dirty="0"/>
              <a:t> over geologic time</a:t>
            </a:r>
          </a:p>
          <a:p>
            <a:pPr marL="0" indent="0">
              <a:buNone/>
            </a:pPr>
            <a:endParaRPr lang="en-US" dirty="0"/>
          </a:p>
          <a:p>
            <a:pPr marL="0" indent="0">
              <a:buNone/>
            </a:pPr>
            <a:r>
              <a:rPr lang="en-US" dirty="0"/>
              <a:t>I would strongly recommend placing a geological storage site miles away from any buildings, farms, or currently used groundwater and surface water resources.</a:t>
            </a:r>
          </a:p>
          <a:p>
            <a:pPr marL="0" indent="0">
              <a:buNone/>
            </a:pPr>
            <a:endParaRPr lang="en-US" dirty="0"/>
          </a:p>
        </p:txBody>
      </p:sp>
      <p:sp>
        <p:nvSpPr>
          <p:cNvPr id="2" name="Rectangle 1">
            <a:extLst>
              <a:ext uri="{FF2B5EF4-FFF2-40B4-BE49-F238E27FC236}">
                <a16:creationId xmlns:a16="http://schemas.microsoft.com/office/drawing/2014/main" id="{E7A5689A-6332-4D60-B8C2-5EF05E41EC21}"/>
              </a:ext>
            </a:extLst>
          </p:cNvPr>
          <p:cNvSpPr/>
          <p:nvPr/>
        </p:nvSpPr>
        <p:spPr>
          <a:xfrm>
            <a:off x="2540758" y="0"/>
            <a:ext cx="7110484" cy="382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5.7 Risk management, risk assessment and remediation</a:t>
            </a:r>
          </a:p>
        </p:txBody>
      </p:sp>
    </p:spTree>
    <p:extLst>
      <p:ext uri="{BB962C8B-B14F-4D97-AF65-F5344CB8AC3E}">
        <p14:creationId xmlns:p14="http://schemas.microsoft.com/office/powerpoint/2010/main" val="4197458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A4E91B-6B93-41FE-957D-7457CBA0AE5E}"/>
              </a:ext>
            </a:extLst>
          </p:cNvPr>
          <p:cNvPicPr>
            <a:picLocks noChangeAspect="1"/>
          </p:cNvPicPr>
          <p:nvPr/>
        </p:nvPicPr>
        <p:blipFill>
          <a:blip r:embed="rId2"/>
          <a:stretch>
            <a:fillRect/>
          </a:stretch>
        </p:blipFill>
        <p:spPr>
          <a:xfrm>
            <a:off x="-1" y="-1"/>
            <a:ext cx="12192001" cy="6449515"/>
          </a:xfrm>
          <a:prstGeom prst="rect">
            <a:avLst/>
          </a:prstGeom>
        </p:spPr>
      </p:pic>
    </p:spTree>
    <p:extLst>
      <p:ext uri="{BB962C8B-B14F-4D97-AF65-F5344CB8AC3E}">
        <p14:creationId xmlns:p14="http://schemas.microsoft.com/office/powerpoint/2010/main" val="3536970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17F00B-5423-4AA5-A3F4-FC2570B7B888}"/>
              </a:ext>
            </a:extLst>
          </p:cNvPr>
          <p:cNvPicPr>
            <a:picLocks noChangeAspect="1"/>
          </p:cNvPicPr>
          <p:nvPr/>
        </p:nvPicPr>
        <p:blipFill>
          <a:blip r:embed="rId2"/>
          <a:stretch>
            <a:fillRect/>
          </a:stretch>
        </p:blipFill>
        <p:spPr>
          <a:xfrm>
            <a:off x="0" y="0"/>
            <a:ext cx="12192000" cy="6484839"/>
          </a:xfrm>
          <a:prstGeom prst="rect">
            <a:avLst/>
          </a:prstGeom>
        </p:spPr>
      </p:pic>
    </p:spTree>
    <p:extLst>
      <p:ext uri="{BB962C8B-B14F-4D97-AF65-F5344CB8AC3E}">
        <p14:creationId xmlns:p14="http://schemas.microsoft.com/office/powerpoint/2010/main" val="766403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2CB801-D651-4D22-B96E-49D4CD316671}"/>
              </a:ext>
            </a:extLst>
          </p:cNvPr>
          <p:cNvPicPr>
            <a:picLocks noChangeAspect="1"/>
          </p:cNvPicPr>
          <p:nvPr/>
        </p:nvPicPr>
        <p:blipFill>
          <a:blip r:embed="rId2"/>
          <a:stretch>
            <a:fillRect/>
          </a:stretch>
        </p:blipFill>
        <p:spPr>
          <a:xfrm>
            <a:off x="3095777" y="0"/>
            <a:ext cx="6000445" cy="6850218"/>
          </a:xfrm>
          <a:prstGeom prst="rect">
            <a:avLst/>
          </a:prstGeom>
        </p:spPr>
      </p:pic>
    </p:spTree>
    <p:extLst>
      <p:ext uri="{BB962C8B-B14F-4D97-AF65-F5344CB8AC3E}">
        <p14:creationId xmlns:p14="http://schemas.microsoft.com/office/powerpoint/2010/main" val="4101067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3F5C9A-46D8-4927-A9D9-C1E513C140D7}"/>
              </a:ext>
            </a:extLst>
          </p:cNvPr>
          <p:cNvPicPr>
            <a:picLocks noChangeAspect="1"/>
          </p:cNvPicPr>
          <p:nvPr/>
        </p:nvPicPr>
        <p:blipFill>
          <a:blip r:embed="rId2"/>
          <a:stretch>
            <a:fillRect/>
          </a:stretch>
        </p:blipFill>
        <p:spPr>
          <a:xfrm>
            <a:off x="773030" y="-1"/>
            <a:ext cx="10645940" cy="6858001"/>
          </a:xfrm>
          <a:prstGeom prst="rect">
            <a:avLst/>
          </a:prstGeom>
        </p:spPr>
      </p:pic>
    </p:spTree>
    <p:extLst>
      <p:ext uri="{BB962C8B-B14F-4D97-AF65-F5344CB8AC3E}">
        <p14:creationId xmlns:p14="http://schemas.microsoft.com/office/powerpoint/2010/main" val="3914231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244FF7-3BF0-438F-B57C-D64D31193C1C}"/>
              </a:ext>
            </a:extLst>
          </p:cNvPr>
          <p:cNvPicPr>
            <a:picLocks noChangeAspect="1"/>
          </p:cNvPicPr>
          <p:nvPr/>
        </p:nvPicPr>
        <p:blipFill>
          <a:blip r:embed="rId2"/>
          <a:stretch>
            <a:fillRect/>
          </a:stretch>
        </p:blipFill>
        <p:spPr>
          <a:xfrm>
            <a:off x="0" y="0"/>
            <a:ext cx="12194137" cy="6480313"/>
          </a:xfrm>
          <a:prstGeom prst="rect">
            <a:avLst/>
          </a:prstGeom>
        </p:spPr>
      </p:pic>
    </p:spTree>
    <p:extLst>
      <p:ext uri="{BB962C8B-B14F-4D97-AF65-F5344CB8AC3E}">
        <p14:creationId xmlns:p14="http://schemas.microsoft.com/office/powerpoint/2010/main" val="1505179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8D961C-9275-4A6F-A455-C7DA344B50FE}"/>
              </a:ext>
            </a:extLst>
          </p:cNvPr>
          <p:cNvSpPr>
            <a:spLocks noGrp="1"/>
          </p:cNvSpPr>
          <p:nvPr>
            <p:ph idx="1"/>
          </p:nvPr>
        </p:nvSpPr>
        <p:spPr>
          <a:xfrm>
            <a:off x="0" y="0"/>
            <a:ext cx="12192000" cy="6858000"/>
          </a:xfrm>
        </p:spPr>
        <p:txBody>
          <a:bodyPr/>
          <a:lstStyle/>
          <a:p>
            <a:pPr marL="0" indent="0" algn="ctr">
              <a:buNone/>
            </a:pPr>
            <a:endParaRPr lang="en-US" dirty="0"/>
          </a:p>
        </p:txBody>
      </p:sp>
      <p:pic>
        <p:nvPicPr>
          <p:cNvPr id="2" name="Picture 1">
            <a:extLst>
              <a:ext uri="{FF2B5EF4-FFF2-40B4-BE49-F238E27FC236}">
                <a16:creationId xmlns:a16="http://schemas.microsoft.com/office/drawing/2014/main" id="{0ACE4DC4-FA30-4CFA-9832-ECBDC2E3B071}"/>
              </a:ext>
            </a:extLst>
          </p:cNvPr>
          <p:cNvPicPr>
            <a:picLocks noChangeAspect="1"/>
          </p:cNvPicPr>
          <p:nvPr/>
        </p:nvPicPr>
        <p:blipFill>
          <a:blip r:embed="rId2"/>
          <a:stretch>
            <a:fillRect/>
          </a:stretch>
        </p:blipFill>
        <p:spPr>
          <a:xfrm>
            <a:off x="0" y="559558"/>
            <a:ext cx="5235456" cy="6298442"/>
          </a:xfrm>
          <a:prstGeom prst="rect">
            <a:avLst/>
          </a:prstGeom>
        </p:spPr>
      </p:pic>
      <p:pic>
        <p:nvPicPr>
          <p:cNvPr id="4" name="Picture 3">
            <a:extLst>
              <a:ext uri="{FF2B5EF4-FFF2-40B4-BE49-F238E27FC236}">
                <a16:creationId xmlns:a16="http://schemas.microsoft.com/office/drawing/2014/main" id="{B73526F1-47EF-4397-B69F-BAA7EFF5FD0F}"/>
              </a:ext>
            </a:extLst>
          </p:cNvPr>
          <p:cNvPicPr>
            <a:picLocks noChangeAspect="1"/>
          </p:cNvPicPr>
          <p:nvPr/>
        </p:nvPicPr>
        <p:blipFill>
          <a:blip r:embed="rId3"/>
          <a:stretch>
            <a:fillRect/>
          </a:stretch>
        </p:blipFill>
        <p:spPr>
          <a:xfrm>
            <a:off x="5360476" y="2449729"/>
            <a:ext cx="6831524" cy="1933450"/>
          </a:xfrm>
          <a:prstGeom prst="rect">
            <a:avLst/>
          </a:prstGeom>
        </p:spPr>
      </p:pic>
      <p:sp>
        <p:nvSpPr>
          <p:cNvPr id="5" name="Rectangle 4">
            <a:extLst>
              <a:ext uri="{FF2B5EF4-FFF2-40B4-BE49-F238E27FC236}">
                <a16:creationId xmlns:a16="http://schemas.microsoft.com/office/drawing/2014/main" id="{BF5D10B3-6151-400A-A78D-F86920B3EB4C}"/>
              </a:ext>
            </a:extLst>
          </p:cNvPr>
          <p:cNvSpPr/>
          <p:nvPr/>
        </p:nvSpPr>
        <p:spPr>
          <a:xfrm>
            <a:off x="3433958" y="0"/>
            <a:ext cx="4914649" cy="423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 Legal issues and public acceptance</a:t>
            </a:r>
          </a:p>
        </p:txBody>
      </p:sp>
      <p:sp>
        <p:nvSpPr>
          <p:cNvPr id="6" name="TextBox 5">
            <a:extLst>
              <a:ext uri="{FF2B5EF4-FFF2-40B4-BE49-F238E27FC236}">
                <a16:creationId xmlns:a16="http://schemas.microsoft.com/office/drawing/2014/main" id="{D25D9C35-3D80-43B5-B12A-B596004A6BD8}"/>
              </a:ext>
            </a:extLst>
          </p:cNvPr>
          <p:cNvSpPr txBox="1"/>
          <p:nvPr/>
        </p:nvSpPr>
        <p:spPr>
          <a:xfrm>
            <a:off x="5891283" y="843064"/>
            <a:ext cx="5222543" cy="1200329"/>
          </a:xfrm>
          <a:prstGeom prst="rect">
            <a:avLst/>
          </a:prstGeom>
          <a:noFill/>
        </p:spPr>
        <p:txBody>
          <a:bodyPr wrap="square" rtlCol="0">
            <a:spAutoFit/>
          </a:bodyPr>
          <a:lstStyle/>
          <a:p>
            <a:r>
              <a:rPr lang="en-US" dirty="0"/>
              <a:t>CO</a:t>
            </a:r>
            <a:r>
              <a:rPr lang="en-US" sz="900" dirty="0"/>
              <a:t>2</a:t>
            </a:r>
            <a:r>
              <a:rPr lang="en-US" dirty="0"/>
              <a:t> geologic storage would have to meet federal regulations. For geologic storage of CO</a:t>
            </a:r>
            <a:r>
              <a:rPr lang="en-US" sz="900" dirty="0"/>
              <a:t>2</a:t>
            </a:r>
            <a:r>
              <a:rPr lang="en-US" dirty="0"/>
              <a:t> to happen, people must consider climate change to be serious and accept the risks and cost of geologic CO</a:t>
            </a:r>
            <a:r>
              <a:rPr lang="en-US" sz="900" dirty="0"/>
              <a:t>2</a:t>
            </a:r>
            <a:r>
              <a:rPr lang="en-US" dirty="0"/>
              <a:t> storage.</a:t>
            </a:r>
          </a:p>
        </p:txBody>
      </p:sp>
    </p:spTree>
    <p:extLst>
      <p:ext uri="{BB962C8B-B14F-4D97-AF65-F5344CB8AC3E}">
        <p14:creationId xmlns:p14="http://schemas.microsoft.com/office/powerpoint/2010/main" val="2242868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8D961C-9275-4A6F-A455-C7DA344B50FE}"/>
              </a:ext>
            </a:extLst>
          </p:cNvPr>
          <p:cNvSpPr>
            <a:spLocks noGrp="1"/>
          </p:cNvSpPr>
          <p:nvPr>
            <p:ph idx="1"/>
          </p:nvPr>
        </p:nvSpPr>
        <p:spPr>
          <a:xfrm>
            <a:off x="0" y="0"/>
            <a:ext cx="12192000" cy="6858000"/>
          </a:xfrm>
        </p:spPr>
        <p:txBody>
          <a:bodyPr/>
          <a:lstStyle/>
          <a:p>
            <a:pPr marL="0" indent="0">
              <a:buNone/>
            </a:pPr>
            <a:endParaRPr lang="en-US" dirty="0"/>
          </a:p>
          <a:p>
            <a:pPr marL="0" indent="0">
              <a:buNone/>
            </a:pPr>
            <a:endParaRPr lang="en-US" dirty="0"/>
          </a:p>
        </p:txBody>
      </p:sp>
      <p:pic>
        <p:nvPicPr>
          <p:cNvPr id="2" name="Picture 1">
            <a:extLst>
              <a:ext uri="{FF2B5EF4-FFF2-40B4-BE49-F238E27FC236}">
                <a16:creationId xmlns:a16="http://schemas.microsoft.com/office/drawing/2014/main" id="{BD446C4C-DDFC-4378-9085-4836ACE471D6}"/>
              </a:ext>
            </a:extLst>
          </p:cNvPr>
          <p:cNvPicPr>
            <a:picLocks noChangeAspect="1"/>
          </p:cNvPicPr>
          <p:nvPr/>
        </p:nvPicPr>
        <p:blipFill>
          <a:blip r:embed="rId2"/>
          <a:stretch>
            <a:fillRect/>
          </a:stretch>
        </p:blipFill>
        <p:spPr>
          <a:xfrm>
            <a:off x="0" y="423211"/>
            <a:ext cx="6096000" cy="3309822"/>
          </a:xfrm>
          <a:prstGeom prst="rect">
            <a:avLst/>
          </a:prstGeom>
        </p:spPr>
      </p:pic>
      <p:pic>
        <p:nvPicPr>
          <p:cNvPr id="4" name="Picture 3">
            <a:extLst>
              <a:ext uri="{FF2B5EF4-FFF2-40B4-BE49-F238E27FC236}">
                <a16:creationId xmlns:a16="http://schemas.microsoft.com/office/drawing/2014/main" id="{647EA3B1-508D-47D9-8EBE-708B90B327A6}"/>
              </a:ext>
            </a:extLst>
          </p:cNvPr>
          <p:cNvPicPr>
            <a:picLocks noChangeAspect="1"/>
          </p:cNvPicPr>
          <p:nvPr/>
        </p:nvPicPr>
        <p:blipFill>
          <a:blip r:embed="rId3"/>
          <a:stretch>
            <a:fillRect/>
          </a:stretch>
        </p:blipFill>
        <p:spPr>
          <a:xfrm>
            <a:off x="6111540" y="423212"/>
            <a:ext cx="6093711" cy="4042772"/>
          </a:xfrm>
          <a:prstGeom prst="rect">
            <a:avLst/>
          </a:prstGeom>
        </p:spPr>
      </p:pic>
      <p:sp>
        <p:nvSpPr>
          <p:cNvPr id="5" name="Rectangle 4">
            <a:extLst>
              <a:ext uri="{FF2B5EF4-FFF2-40B4-BE49-F238E27FC236}">
                <a16:creationId xmlns:a16="http://schemas.microsoft.com/office/drawing/2014/main" id="{CC3A4254-73F9-4F6F-9E62-9692466D4645}"/>
              </a:ext>
            </a:extLst>
          </p:cNvPr>
          <p:cNvSpPr/>
          <p:nvPr/>
        </p:nvSpPr>
        <p:spPr>
          <a:xfrm>
            <a:off x="3985146" y="-1"/>
            <a:ext cx="4121624" cy="4232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5.9 Costs of geological storage</a:t>
            </a:r>
          </a:p>
        </p:txBody>
      </p:sp>
      <p:sp>
        <p:nvSpPr>
          <p:cNvPr id="6" name="TextBox 5">
            <a:extLst>
              <a:ext uri="{FF2B5EF4-FFF2-40B4-BE49-F238E27FC236}">
                <a16:creationId xmlns:a16="http://schemas.microsoft.com/office/drawing/2014/main" id="{0930B746-E191-4FC6-8652-2E6537BFF93F}"/>
              </a:ext>
            </a:extLst>
          </p:cNvPr>
          <p:cNvSpPr txBox="1"/>
          <p:nvPr/>
        </p:nvSpPr>
        <p:spPr>
          <a:xfrm>
            <a:off x="1392072" y="4889196"/>
            <a:ext cx="9840035" cy="1200329"/>
          </a:xfrm>
          <a:prstGeom prst="rect">
            <a:avLst/>
          </a:prstGeom>
          <a:noFill/>
        </p:spPr>
        <p:txBody>
          <a:bodyPr wrap="square" rtlCol="0">
            <a:spAutoFit/>
          </a:bodyPr>
          <a:lstStyle/>
          <a:p>
            <a:pPr algn="ctr"/>
            <a:r>
              <a:rPr lang="en-US" sz="2400" dirty="0"/>
              <a:t>*Wells can cost between $200,000 onshore and $25 million</a:t>
            </a:r>
          </a:p>
          <a:p>
            <a:pPr algn="ctr"/>
            <a:r>
              <a:rPr lang="en-US" sz="2400" dirty="0"/>
              <a:t>*Cost depends on location, technology, and the size of the project</a:t>
            </a:r>
          </a:p>
          <a:p>
            <a:pPr algn="ctr"/>
            <a:r>
              <a:rPr lang="en-US" sz="2400" dirty="0"/>
              <a:t>*Cost of CO</a:t>
            </a:r>
            <a:r>
              <a:rPr lang="en-US" sz="1200" dirty="0"/>
              <a:t>2</a:t>
            </a:r>
            <a:r>
              <a:rPr lang="en-US" sz="2400" dirty="0"/>
              <a:t> compression increases with depth</a:t>
            </a:r>
          </a:p>
        </p:txBody>
      </p:sp>
    </p:spTree>
    <p:extLst>
      <p:ext uri="{BB962C8B-B14F-4D97-AF65-F5344CB8AC3E}">
        <p14:creationId xmlns:p14="http://schemas.microsoft.com/office/powerpoint/2010/main" val="3795700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8D961C-9275-4A6F-A455-C7DA344B50FE}"/>
              </a:ext>
            </a:extLst>
          </p:cNvPr>
          <p:cNvSpPr>
            <a:spLocks noGrp="1"/>
          </p:cNvSpPr>
          <p:nvPr>
            <p:ph idx="1"/>
          </p:nvPr>
        </p:nvSpPr>
        <p:spPr>
          <a:xfrm>
            <a:off x="0" y="0"/>
            <a:ext cx="12192000" cy="6858000"/>
          </a:xfrm>
        </p:spPr>
        <p:txBody>
          <a:bodyPr>
            <a:normAutofit fontScale="92500" lnSpcReduction="10000"/>
          </a:bodyPr>
          <a:lstStyle/>
          <a:p>
            <a:pPr marL="0" indent="0">
              <a:buNone/>
            </a:pPr>
            <a:endParaRPr lang="en-US" dirty="0"/>
          </a:p>
          <a:p>
            <a:pPr marL="0" indent="0">
              <a:buNone/>
            </a:pPr>
            <a:r>
              <a:rPr lang="en-US" sz="3800" dirty="0"/>
              <a:t>“Current storage capacity estimates are imperfect.”</a:t>
            </a:r>
          </a:p>
          <a:p>
            <a:pPr marL="0" indent="0">
              <a:buNone/>
            </a:pPr>
            <a:r>
              <a:rPr lang="en-US" sz="3800" dirty="0"/>
              <a:t>A better understanding is required of kinetics and adsorption of CO</a:t>
            </a:r>
            <a:r>
              <a:rPr lang="en-US" sz="1600" dirty="0"/>
              <a:t>2</a:t>
            </a:r>
            <a:r>
              <a:rPr lang="en-US" sz="3800" dirty="0"/>
              <a:t>, desorption of CH4 in coal beds</a:t>
            </a:r>
          </a:p>
          <a:p>
            <a:pPr marL="0" indent="0">
              <a:buNone/>
            </a:pPr>
            <a:r>
              <a:rPr lang="en-US" sz="3800" dirty="0"/>
              <a:t>More knowledge about cement degradation CO</a:t>
            </a:r>
            <a:r>
              <a:rPr lang="en-US" sz="1600" dirty="0"/>
              <a:t>2</a:t>
            </a:r>
            <a:r>
              <a:rPr lang="en-US" sz="3800" dirty="0"/>
              <a:t> leaks, the amount and area distribution of leaks, effects of bacteria below ground, effects of CO</a:t>
            </a:r>
            <a:r>
              <a:rPr lang="en-US" sz="1600" dirty="0"/>
              <a:t>2</a:t>
            </a:r>
            <a:r>
              <a:rPr lang="en-US" sz="3800" dirty="0"/>
              <a:t> in continental shelf storage processes, primary and secondary air-quality long term data</a:t>
            </a:r>
          </a:p>
          <a:p>
            <a:pPr marL="0" indent="0">
              <a:buNone/>
            </a:pPr>
            <a:r>
              <a:rPr lang="en-US" sz="3800" dirty="0"/>
              <a:t>Will the storage be long term? </a:t>
            </a:r>
          </a:p>
          <a:p>
            <a:pPr marL="0" indent="0">
              <a:buNone/>
            </a:pPr>
            <a:r>
              <a:rPr lang="en-US" sz="3800" dirty="0"/>
              <a:t>Availability of monitoring technology</a:t>
            </a:r>
          </a:p>
          <a:p>
            <a:pPr marL="0" indent="0">
              <a:buNone/>
            </a:pPr>
            <a:r>
              <a:rPr lang="en-US" sz="3800" dirty="0"/>
              <a:t>Mitigation and remediation has not yet been done for CO</a:t>
            </a:r>
            <a:r>
              <a:rPr lang="en-US" sz="1600" dirty="0"/>
              <a:t>2</a:t>
            </a:r>
            <a:r>
              <a:rPr lang="en-US" sz="3800" dirty="0"/>
              <a:t> geological storage projects</a:t>
            </a:r>
          </a:p>
          <a:p>
            <a:pPr marL="0" indent="0">
              <a:buNone/>
            </a:pPr>
            <a:r>
              <a:rPr lang="en-US" sz="3800" dirty="0"/>
              <a:t>Cost variations and future regulations of liability are unknown</a:t>
            </a:r>
          </a:p>
          <a:p>
            <a:pPr marL="0" indent="0">
              <a:buNone/>
            </a:pPr>
            <a:endParaRPr lang="en-US" dirty="0"/>
          </a:p>
          <a:p>
            <a:pPr marL="0" indent="0">
              <a:buNone/>
            </a:pPr>
            <a:endParaRPr lang="en-US" dirty="0"/>
          </a:p>
          <a:p>
            <a:pPr marL="0" indent="0">
              <a:buNone/>
            </a:pPr>
            <a:endParaRPr lang="en-US" dirty="0"/>
          </a:p>
        </p:txBody>
      </p:sp>
      <p:sp>
        <p:nvSpPr>
          <p:cNvPr id="2" name="Rectangle 1">
            <a:extLst>
              <a:ext uri="{FF2B5EF4-FFF2-40B4-BE49-F238E27FC236}">
                <a16:creationId xmlns:a16="http://schemas.microsoft.com/office/drawing/2014/main" id="{1036EC4C-8A08-4A6A-81C4-7B35A2C8D5FA}"/>
              </a:ext>
            </a:extLst>
          </p:cNvPr>
          <p:cNvSpPr/>
          <p:nvPr/>
        </p:nvSpPr>
        <p:spPr>
          <a:xfrm>
            <a:off x="4687659" y="0"/>
            <a:ext cx="2816681" cy="331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5.10 Knowledge gaps</a:t>
            </a:r>
          </a:p>
        </p:txBody>
      </p:sp>
    </p:spTree>
    <p:extLst>
      <p:ext uri="{BB962C8B-B14F-4D97-AF65-F5344CB8AC3E}">
        <p14:creationId xmlns:p14="http://schemas.microsoft.com/office/powerpoint/2010/main" val="1283414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DDC261-BC17-4707-985D-8E2709E632B1}"/>
              </a:ext>
            </a:extLst>
          </p:cNvPr>
          <p:cNvSpPr>
            <a:spLocks noGrp="1"/>
          </p:cNvSpPr>
          <p:nvPr>
            <p:ph idx="1"/>
          </p:nvPr>
        </p:nvSpPr>
        <p:spPr>
          <a:xfrm>
            <a:off x="0" y="0"/>
            <a:ext cx="12192000" cy="6858000"/>
          </a:xfrm>
        </p:spPr>
        <p:txBody>
          <a:bodyPr/>
          <a:lstStyle/>
          <a:p>
            <a:pPr marL="0" indent="0" algn="ctr">
              <a:buNone/>
            </a:pPr>
            <a:r>
              <a:rPr lang="en-US" dirty="0"/>
              <a:t>Literature Cited</a:t>
            </a:r>
          </a:p>
          <a:p>
            <a:pPr marL="0" indent="0">
              <a:buNone/>
            </a:pPr>
            <a:r>
              <a:rPr lang="en-US" dirty="0"/>
              <a:t>Gale,, S. &amp; Thomson,, G. &amp; Zarlenga, Francesco. (2005). Chapter 5 - Underground geological storage..</a:t>
            </a:r>
            <a:r>
              <a:rPr lang="en-US" i="1" dirty="0"/>
              <a:t> IPCC Special Report on Carbon Dioxide Capture and Sequestration, Cambridge University Press, </a:t>
            </a:r>
            <a:r>
              <a:rPr lang="en-US" dirty="0"/>
              <a:t>195-265</a:t>
            </a:r>
          </a:p>
          <a:p>
            <a:pPr marL="0" indent="0">
              <a:buNone/>
            </a:pPr>
            <a:r>
              <a:rPr lang="en-US" dirty="0">
                <a:hlinkClick r:id="rId2" action="ppaction://hlinkfile"/>
              </a:rPr>
              <a:t>file:///C:/Users/Richard%20W.%20Butts/Documents/Energy%20and%20Environment/srccs_chapter5.pdf</a:t>
            </a:r>
            <a:endParaRPr lang="en-US" dirty="0"/>
          </a:p>
          <a:p>
            <a:pPr marL="0" indent="0">
              <a:buNone/>
            </a:pPr>
            <a:r>
              <a:rPr lang="en-US" dirty="0">
                <a:hlinkClick r:id="rId3" action="ppaction://hlinkfile"/>
              </a:rPr>
              <a:t>file:///C:/Users/Richard%20W.%20Butts/Downloads/srccs_chapter5-1.pdf</a:t>
            </a:r>
            <a:endParaRPr lang="en-US" dirty="0"/>
          </a:p>
          <a:p>
            <a:pPr marL="0" indent="0">
              <a:buNone/>
            </a:pPr>
            <a:r>
              <a:rPr lang="en-US" dirty="0">
                <a:hlinkClick r:id="rId4"/>
              </a:rPr>
              <a:t>http://faculty.uml.edu/nelson_eby/ENVI.5720/Material.htm</a:t>
            </a:r>
            <a:endParaRPr lang="en-US" dirty="0"/>
          </a:p>
          <a:p>
            <a:pPr marL="0" indent="0">
              <a:buNone/>
            </a:pPr>
            <a:r>
              <a:rPr lang="en-US" dirty="0">
                <a:hlinkClick r:id="rId5"/>
              </a:rPr>
              <a:t>https://www.researchgate.net/publication/329707783_Capter_5_-_Underground_geological_storage</a:t>
            </a:r>
            <a:endParaRPr lang="en-US" i="1" dirty="0"/>
          </a:p>
          <a:p>
            <a:pPr marL="0" indent="0">
              <a:buNone/>
            </a:pPr>
            <a:r>
              <a:rPr lang="en-US" dirty="0">
                <a:hlinkClick r:id="rId6"/>
              </a:rPr>
              <a:t>https://www.researchgate.net/publication/329707783_Capter_5_-_Underground_geological_storage/citation/download</a:t>
            </a:r>
            <a:endParaRPr lang="en-US" dirty="0"/>
          </a:p>
          <a:p>
            <a:pPr marL="0" indent="0">
              <a:buNone/>
            </a:pPr>
            <a:endParaRPr lang="en-US" dirty="0"/>
          </a:p>
        </p:txBody>
      </p:sp>
    </p:spTree>
    <p:extLst>
      <p:ext uri="{BB962C8B-B14F-4D97-AF65-F5344CB8AC3E}">
        <p14:creationId xmlns:p14="http://schemas.microsoft.com/office/powerpoint/2010/main" val="2458924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E404F-90C9-4D21-A3F1-B3BDAD01F027}"/>
              </a:ext>
            </a:extLst>
          </p:cNvPr>
          <p:cNvSpPr>
            <a:spLocks noGrp="1"/>
          </p:cNvSpPr>
          <p:nvPr>
            <p:ph type="title"/>
          </p:nvPr>
        </p:nvSpPr>
        <p:spPr>
          <a:xfrm>
            <a:off x="1500435" y="-238153"/>
            <a:ext cx="9440006" cy="1325563"/>
          </a:xfrm>
        </p:spPr>
        <p:txBody>
          <a:bodyPr/>
          <a:lstStyle/>
          <a:p>
            <a:r>
              <a:rPr lang="en-US" dirty="0"/>
              <a:t>Natural Geological Accumulations of CO2</a:t>
            </a:r>
          </a:p>
        </p:txBody>
      </p:sp>
      <p:sp>
        <p:nvSpPr>
          <p:cNvPr id="4" name="Rectangle 8">
            <a:extLst>
              <a:ext uri="{FF2B5EF4-FFF2-40B4-BE49-F238E27FC236}">
                <a16:creationId xmlns:a16="http://schemas.microsoft.com/office/drawing/2014/main" id="{570F6529-3D8B-4EBC-98FF-DF8388E3B1A8}"/>
              </a:ext>
            </a:extLst>
          </p:cNvPr>
          <p:cNvSpPr>
            <a:spLocks noChangeArrowheads="1"/>
          </p:cNvSpPr>
          <p:nvPr/>
        </p:nvSpPr>
        <p:spPr bwMode="auto">
          <a:xfrm>
            <a:off x="2355954" y="2616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1">
            <a:extLst>
              <a:ext uri="{FF2B5EF4-FFF2-40B4-BE49-F238E27FC236}">
                <a16:creationId xmlns:a16="http://schemas.microsoft.com/office/drawing/2014/main" id="{C79AC6BE-E042-4D2D-B7F8-8E61C3B3768B}"/>
              </a:ext>
            </a:extLst>
          </p:cNvPr>
          <p:cNvGrpSpPr>
            <a:grpSpLocks/>
          </p:cNvGrpSpPr>
          <p:nvPr/>
        </p:nvGrpSpPr>
        <p:grpSpPr bwMode="auto">
          <a:xfrm>
            <a:off x="1784167" y="1011062"/>
            <a:ext cx="8872541" cy="4662719"/>
            <a:chOff x="0" y="0"/>
            <a:chExt cx="10261" cy="6106"/>
          </a:xfrm>
        </p:grpSpPr>
        <p:sp>
          <p:nvSpPr>
            <p:cNvPr id="6" name="Rectangle 7">
              <a:extLst>
                <a:ext uri="{FF2B5EF4-FFF2-40B4-BE49-F238E27FC236}">
                  <a16:creationId xmlns:a16="http://schemas.microsoft.com/office/drawing/2014/main" id="{00AE6A4B-1FC1-4E98-AB76-ABD75DE0F1D9}"/>
                </a:ext>
              </a:extLst>
            </p:cNvPr>
            <p:cNvSpPr>
              <a:spLocks noChangeArrowheads="1"/>
            </p:cNvSpPr>
            <p:nvPr/>
          </p:nvSpPr>
          <p:spPr bwMode="auto">
            <a:xfrm>
              <a:off x="5" y="5"/>
              <a:ext cx="10251" cy="6096"/>
            </a:xfrm>
            <a:prstGeom prst="rect">
              <a:avLst/>
            </a:prstGeom>
            <a:solidFill>
              <a:srgbClr val="C6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AB66B34E-1B5B-479D-B4D4-DE3B92543E17}"/>
                </a:ext>
              </a:extLst>
            </p:cNvPr>
            <p:cNvSpPr>
              <a:spLocks/>
            </p:cNvSpPr>
            <p:nvPr/>
          </p:nvSpPr>
          <p:spPr bwMode="auto">
            <a:xfrm>
              <a:off x="5" y="5"/>
              <a:ext cx="10251" cy="6096"/>
            </a:xfrm>
            <a:custGeom>
              <a:avLst/>
              <a:gdLst>
                <a:gd name="T0" fmla="+- 0 10255 5"/>
                <a:gd name="T1" fmla="*/ T0 w 10251"/>
                <a:gd name="T2" fmla="+- 0 5 5"/>
                <a:gd name="T3" fmla="*/ 5 h 6096"/>
                <a:gd name="T4" fmla="+- 0 16 5"/>
                <a:gd name="T5" fmla="*/ T4 w 10251"/>
                <a:gd name="T6" fmla="+- 0 5 5"/>
                <a:gd name="T7" fmla="*/ 5 h 6096"/>
                <a:gd name="T8" fmla="+- 0 5 5"/>
                <a:gd name="T9" fmla="*/ T8 w 10251"/>
                <a:gd name="T10" fmla="+- 0 5 5"/>
                <a:gd name="T11" fmla="*/ 5 h 6096"/>
                <a:gd name="T12" fmla="+- 0 5 5"/>
                <a:gd name="T13" fmla="*/ T12 w 10251"/>
                <a:gd name="T14" fmla="+- 0 6100 5"/>
                <a:gd name="T15" fmla="*/ 6100 h 6096"/>
                <a:gd name="T16" fmla="+- 0 16 5"/>
                <a:gd name="T17" fmla="*/ T16 w 10251"/>
                <a:gd name="T18" fmla="+- 0 6100 5"/>
                <a:gd name="T19" fmla="*/ 6100 h 6096"/>
                <a:gd name="T20" fmla="+- 0 10255 5"/>
                <a:gd name="T21" fmla="*/ T20 w 10251"/>
                <a:gd name="T22" fmla="+- 0 6100 5"/>
                <a:gd name="T23" fmla="*/ 6100 h 6096"/>
                <a:gd name="T24" fmla="+- 0 10255 5"/>
                <a:gd name="T25" fmla="*/ T24 w 10251"/>
                <a:gd name="T26" fmla="+- 0 5 5"/>
                <a:gd name="T27" fmla="*/ 5 h 6096"/>
              </a:gdLst>
              <a:ahLst/>
              <a:cxnLst>
                <a:cxn ang="0">
                  <a:pos x="T1" y="T3"/>
                </a:cxn>
                <a:cxn ang="0">
                  <a:pos x="T5" y="T7"/>
                </a:cxn>
                <a:cxn ang="0">
                  <a:pos x="T9" y="T11"/>
                </a:cxn>
                <a:cxn ang="0">
                  <a:pos x="T13" y="T15"/>
                </a:cxn>
                <a:cxn ang="0">
                  <a:pos x="T17" y="T19"/>
                </a:cxn>
                <a:cxn ang="0">
                  <a:pos x="T21" y="T23"/>
                </a:cxn>
                <a:cxn ang="0">
                  <a:pos x="T25" y="T27"/>
                </a:cxn>
              </a:cxnLst>
              <a:rect l="0" t="0" r="r" b="b"/>
              <a:pathLst>
                <a:path w="10251" h="6096">
                  <a:moveTo>
                    <a:pt x="10250" y="0"/>
                  </a:moveTo>
                  <a:lnTo>
                    <a:pt x="11" y="0"/>
                  </a:lnTo>
                  <a:lnTo>
                    <a:pt x="0" y="0"/>
                  </a:lnTo>
                  <a:lnTo>
                    <a:pt x="0" y="6095"/>
                  </a:lnTo>
                  <a:lnTo>
                    <a:pt x="11" y="6095"/>
                  </a:lnTo>
                  <a:lnTo>
                    <a:pt x="10250" y="6095"/>
                  </a:lnTo>
                  <a:lnTo>
                    <a:pt x="10250" y="0"/>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5">
              <a:extLst>
                <a:ext uri="{FF2B5EF4-FFF2-40B4-BE49-F238E27FC236}">
                  <a16:creationId xmlns:a16="http://schemas.microsoft.com/office/drawing/2014/main" id="{7EA85D04-81F3-4E45-8A88-70FAC0A74835}"/>
                </a:ext>
              </a:extLst>
            </p:cNvPr>
            <p:cNvSpPr>
              <a:spLocks/>
            </p:cNvSpPr>
            <p:nvPr/>
          </p:nvSpPr>
          <p:spPr bwMode="auto">
            <a:xfrm>
              <a:off x="4377" y="6036"/>
              <a:ext cx="7" cy="6"/>
            </a:xfrm>
            <a:custGeom>
              <a:avLst/>
              <a:gdLst>
                <a:gd name="T0" fmla="+- 0 4378 4378"/>
                <a:gd name="T1" fmla="*/ T0 w 7"/>
                <a:gd name="T2" fmla="+- 0 6037 6037"/>
                <a:gd name="T3" fmla="*/ 6037 h 6"/>
                <a:gd name="T4" fmla="+- 0 4378 4378"/>
                <a:gd name="T5" fmla="*/ T4 w 7"/>
                <a:gd name="T6" fmla="+- 0 6038 6037"/>
                <a:gd name="T7" fmla="*/ 6038 h 6"/>
                <a:gd name="T8" fmla="+- 0 4379 4378"/>
                <a:gd name="T9" fmla="*/ T8 w 7"/>
                <a:gd name="T10" fmla="+- 0 6040 6037"/>
                <a:gd name="T11" fmla="*/ 6040 h 6"/>
                <a:gd name="T12" fmla="+- 0 4381 4378"/>
                <a:gd name="T13" fmla="*/ T12 w 7"/>
                <a:gd name="T14" fmla="+- 0 6042 6037"/>
                <a:gd name="T15" fmla="*/ 6042 h 6"/>
                <a:gd name="T16" fmla="+- 0 4384 4378"/>
                <a:gd name="T17" fmla="*/ T16 w 7"/>
                <a:gd name="T18" fmla="+- 0 6042 6037"/>
                <a:gd name="T19" fmla="*/ 6042 h 6"/>
                <a:gd name="T20" fmla="+- 0 4384 4378"/>
                <a:gd name="T21" fmla="*/ T20 w 7"/>
                <a:gd name="T22" fmla="+- 0 6039 6037"/>
                <a:gd name="T23" fmla="*/ 6039 h 6"/>
                <a:gd name="T24" fmla="+- 0 4384 4378"/>
                <a:gd name="T25" fmla="*/ T24 w 7"/>
                <a:gd name="T26" fmla="+- 0 6037 6037"/>
                <a:gd name="T27" fmla="*/ 6037 h 6"/>
                <a:gd name="T28" fmla="+- 0 4381 4378"/>
                <a:gd name="T29" fmla="*/ T28 w 7"/>
                <a:gd name="T30" fmla="+- 0 6037 6037"/>
                <a:gd name="T31" fmla="*/ 6037 h 6"/>
                <a:gd name="T32" fmla="+- 0 4378 4378"/>
                <a:gd name="T33" fmla="*/ T32 w 7"/>
                <a:gd name="T34" fmla="+- 0 6037 6037"/>
                <a:gd name="T35" fmla="*/ 6037 h 6"/>
                <a:gd name="T36" fmla="+- 0 4384 4378"/>
                <a:gd name="T37" fmla="*/ T36 w 7"/>
                <a:gd name="T38" fmla="+- 0 6037 6037"/>
                <a:gd name="T39" fmla="*/ 6037 h 6"/>
                <a:gd name="T40" fmla="+- 0 4381 4378"/>
                <a:gd name="T41" fmla="*/ T40 w 7"/>
                <a:gd name="T42" fmla="+- 0 6037 6037"/>
                <a:gd name="T43" fmla="*/ 6037 h 6"/>
                <a:gd name="T44" fmla="+- 0 4384 4378"/>
                <a:gd name="T45" fmla="*/ T44 w 7"/>
                <a:gd name="T46" fmla="+- 0 6037 6037"/>
                <a:gd name="T47" fmla="*/ 6037 h 6"/>
                <a:gd name="T48" fmla="+- 0 4384 4378"/>
                <a:gd name="T49" fmla="*/ T48 w 7"/>
                <a:gd name="T50" fmla="+- 0 6037 6037"/>
                <a:gd name="T51" fmla="*/ 6037 h 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 h="6">
                  <a:moveTo>
                    <a:pt x="0" y="0"/>
                  </a:moveTo>
                  <a:lnTo>
                    <a:pt x="0" y="1"/>
                  </a:lnTo>
                  <a:lnTo>
                    <a:pt x="1" y="3"/>
                  </a:lnTo>
                  <a:lnTo>
                    <a:pt x="3" y="5"/>
                  </a:lnTo>
                  <a:lnTo>
                    <a:pt x="6" y="5"/>
                  </a:lnTo>
                  <a:lnTo>
                    <a:pt x="6" y="2"/>
                  </a:lnTo>
                  <a:lnTo>
                    <a:pt x="6" y="0"/>
                  </a:lnTo>
                  <a:lnTo>
                    <a:pt x="3" y="0"/>
                  </a:lnTo>
                  <a:lnTo>
                    <a:pt x="0" y="0"/>
                  </a:lnTo>
                  <a:close/>
                  <a:moveTo>
                    <a:pt x="6" y="0"/>
                  </a:moveTo>
                  <a:lnTo>
                    <a:pt x="3" y="0"/>
                  </a:lnTo>
                  <a:lnTo>
                    <a:pt x="6" y="0"/>
                  </a:lnTo>
                  <a:close/>
                </a:path>
              </a:pathLst>
            </a:custGeom>
            <a:solidFill>
              <a:srgbClr val="FBCB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
              <a:extLst>
                <a:ext uri="{FF2B5EF4-FFF2-40B4-BE49-F238E27FC236}">
                  <a16:creationId xmlns:a16="http://schemas.microsoft.com/office/drawing/2014/main" id="{3FA639B6-1160-4033-8BD5-6A1ED557638E}"/>
                </a:ext>
              </a:extLst>
            </p:cNvPr>
            <p:cNvSpPr>
              <a:spLocks/>
            </p:cNvSpPr>
            <p:nvPr/>
          </p:nvSpPr>
          <p:spPr bwMode="auto">
            <a:xfrm>
              <a:off x="4377" y="6036"/>
              <a:ext cx="7" cy="6"/>
            </a:xfrm>
            <a:custGeom>
              <a:avLst/>
              <a:gdLst>
                <a:gd name="T0" fmla="+- 0 4381 4378"/>
                <a:gd name="T1" fmla="*/ T0 w 7"/>
                <a:gd name="T2" fmla="+- 0 6037 6037"/>
                <a:gd name="T3" fmla="*/ 6037 h 6"/>
                <a:gd name="T4" fmla="+- 0 4384 4378"/>
                <a:gd name="T5" fmla="*/ T4 w 7"/>
                <a:gd name="T6" fmla="+- 0 6037 6037"/>
                <a:gd name="T7" fmla="*/ 6037 h 6"/>
                <a:gd name="T8" fmla="+- 0 4384 4378"/>
                <a:gd name="T9" fmla="*/ T8 w 7"/>
                <a:gd name="T10" fmla="+- 0 6039 6037"/>
                <a:gd name="T11" fmla="*/ 6039 h 6"/>
                <a:gd name="T12" fmla="+- 0 4384 4378"/>
                <a:gd name="T13" fmla="*/ T12 w 7"/>
                <a:gd name="T14" fmla="+- 0 6042 6037"/>
                <a:gd name="T15" fmla="*/ 6042 h 6"/>
                <a:gd name="T16" fmla="+- 0 4381 4378"/>
                <a:gd name="T17" fmla="*/ T16 w 7"/>
                <a:gd name="T18" fmla="+- 0 6042 6037"/>
                <a:gd name="T19" fmla="*/ 6042 h 6"/>
                <a:gd name="T20" fmla="+- 0 4379 4378"/>
                <a:gd name="T21" fmla="*/ T20 w 7"/>
                <a:gd name="T22" fmla="+- 0 6040 6037"/>
                <a:gd name="T23" fmla="*/ 6040 h 6"/>
                <a:gd name="T24" fmla="+- 0 4378 4378"/>
                <a:gd name="T25" fmla="*/ T24 w 7"/>
                <a:gd name="T26" fmla="+- 0 6038 6037"/>
                <a:gd name="T27" fmla="*/ 6038 h 6"/>
                <a:gd name="T28" fmla="+- 0 4378 4378"/>
                <a:gd name="T29" fmla="*/ T28 w 7"/>
                <a:gd name="T30" fmla="+- 0 6037 6037"/>
                <a:gd name="T31" fmla="*/ 6037 h 6"/>
                <a:gd name="T32" fmla="+- 0 4381 4378"/>
                <a:gd name="T33" fmla="*/ T32 w 7"/>
                <a:gd name="T34" fmla="+- 0 6037 6037"/>
                <a:gd name="T35" fmla="*/ 6037 h 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 h="6">
                  <a:moveTo>
                    <a:pt x="3" y="0"/>
                  </a:moveTo>
                  <a:lnTo>
                    <a:pt x="6" y="0"/>
                  </a:lnTo>
                  <a:lnTo>
                    <a:pt x="6" y="2"/>
                  </a:lnTo>
                  <a:lnTo>
                    <a:pt x="6" y="5"/>
                  </a:lnTo>
                  <a:lnTo>
                    <a:pt x="3" y="5"/>
                  </a:lnTo>
                  <a:lnTo>
                    <a:pt x="1" y="3"/>
                  </a:lnTo>
                  <a:lnTo>
                    <a:pt x="0" y="1"/>
                  </a:lnTo>
                  <a:lnTo>
                    <a:pt x="0" y="0"/>
                  </a:lnTo>
                  <a:lnTo>
                    <a:pt x="3" y="0"/>
                  </a:lnTo>
                </a:path>
              </a:pathLst>
            </a:custGeom>
            <a:noFill/>
            <a:ln w="6350">
              <a:solidFill>
                <a:srgbClr val="BCBDB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a:extLst>
                <a:ext uri="{FF2B5EF4-FFF2-40B4-BE49-F238E27FC236}">
                  <a16:creationId xmlns:a16="http://schemas.microsoft.com/office/drawing/2014/main" id="{2AF02853-9DAF-4574-8DCE-004433196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23"/>
              <a:ext cx="10249" cy="5996"/>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
              <a:extLst>
                <a:ext uri="{FF2B5EF4-FFF2-40B4-BE49-F238E27FC236}">
                  <a16:creationId xmlns:a16="http://schemas.microsoft.com/office/drawing/2014/main" id="{0904A18F-8CA8-4C63-83D2-8C36A04502E9}"/>
                </a:ext>
              </a:extLst>
            </p:cNvPr>
            <p:cNvSpPr>
              <a:spLocks/>
            </p:cNvSpPr>
            <p:nvPr/>
          </p:nvSpPr>
          <p:spPr bwMode="auto">
            <a:xfrm>
              <a:off x="4377" y="6036"/>
              <a:ext cx="7" cy="6"/>
            </a:xfrm>
            <a:custGeom>
              <a:avLst/>
              <a:gdLst>
                <a:gd name="T0" fmla="+- 0 4378 4378"/>
                <a:gd name="T1" fmla="*/ T0 w 7"/>
                <a:gd name="T2" fmla="+- 0 6037 6037"/>
                <a:gd name="T3" fmla="*/ 6037 h 6"/>
                <a:gd name="T4" fmla="+- 0 4378 4378"/>
                <a:gd name="T5" fmla="*/ T4 w 7"/>
                <a:gd name="T6" fmla="+- 0 6038 6037"/>
                <a:gd name="T7" fmla="*/ 6038 h 6"/>
                <a:gd name="T8" fmla="+- 0 4379 4378"/>
                <a:gd name="T9" fmla="*/ T8 w 7"/>
                <a:gd name="T10" fmla="+- 0 6040 6037"/>
                <a:gd name="T11" fmla="*/ 6040 h 6"/>
                <a:gd name="T12" fmla="+- 0 4381 4378"/>
                <a:gd name="T13" fmla="*/ T12 w 7"/>
                <a:gd name="T14" fmla="+- 0 6042 6037"/>
                <a:gd name="T15" fmla="*/ 6042 h 6"/>
                <a:gd name="T16" fmla="+- 0 4384 4378"/>
                <a:gd name="T17" fmla="*/ T16 w 7"/>
                <a:gd name="T18" fmla="+- 0 6042 6037"/>
                <a:gd name="T19" fmla="*/ 6042 h 6"/>
                <a:gd name="T20" fmla="+- 0 4384 4378"/>
                <a:gd name="T21" fmla="*/ T20 w 7"/>
                <a:gd name="T22" fmla="+- 0 6039 6037"/>
                <a:gd name="T23" fmla="*/ 6039 h 6"/>
                <a:gd name="T24" fmla="+- 0 4384 4378"/>
                <a:gd name="T25" fmla="*/ T24 w 7"/>
                <a:gd name="T26" fmla="+- 0 6037 6037"/>
                <a:gd name="T27" fmla="*/ 6037 h 6"/>
                <a:gd name="T28" fmla="+- 0 4381 4378"/>
                <a:gd name="T29" fmla="*/ T28 w 7"/>
                <a:gd name="T30" fmla="+- 0 6037 6037"/>
                <a:gd name="T31" fmla="*/ 6037 h 6"/>
                <a:gd name="T32" fmla="+- 0 4378 4378"/>
                <a:gd name="T33" fmla="*/ T32 w 7"/>
                <a:gd name="T34" fmla="+- 0 6037 6037"/>
                <a:gd name="T35" fmla="*/ 6037 h 6"/>
                <a:gd name="T36" fmla="+- 0 4384 4378"/>
                <a:gd name="T37" fmla="*/ T36 w 7"/>
                <a:gd name="T38" fmla="+- 0 6037 6037"/>
                <a:gd name="T39" fmla="*/ 6037 h 6"/>
                <a:gd name="T40" fmla="+- 0 4381 4378"/>
                <a:gd name="T41" fmla="*/ T40 w 7"/>
                <a:gd name="T42" fmla="+- 0 6037 6037"/>
                <a:gd name="T43" fmla="*/ 6037 h 6"/>
                <a:gd name="T44" fmla="+- 0 4384 4378"/>
                <a:gd name="T45" fmla="*/ T44 w 7"/>
                <a:gd name="T46" fmla="+- 0 6037 6037"/>
                <a:gd name="T47" fmla="*/ 6037 h 6"/>
                <a:gd name="T48" fmla="+- 0 4384 4378"/>
                <a:gd name="T49" fmla="*/ T48 w 7"/>
                <a:gd name="T50" fmla="+- 0 6037 6037"/>
                <a:gd name="T51" fmla="*/ 6037 h 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 h="6">
                  <a:moveTo>
                    <a:pt x="0" y="0"/>
                  </a:moveTo>
                  <a:lnTo>
                    <a:pt x="0" y="1"/>
                  </a:lnTo>
                  <a:lnTo>
                    <a:pt x="1" y="3"/>
                  </a:lnTo>
                  <a:lnTo>
                    <a:pt x="3" y="5"/>
                  </a:lnTo>
                  <a:lnTo>
                    <a:pt x="6" y="5"/>
                  </a:lnTo>
                  <a:lnTo>
                    <a:pt x="6" y="2"/>
                  </a:lnTo>
                  <a:lnTo>
                    <a:pt x="6" y="0"/>
                  </a:lnTo>
                  <a:lnTo>
                    <a:pt x="3" y="0"/>
                  </a:lnTo>
                  <a:lnTo>
                    <a:pt x="0" y="0"/>
                  </a:lnTo>
                  <a:close/>
                  <a:moveTo>
                    <a:pt x="6" y="0"/>
                  </a:moveTo>
                  <a:lnTo>
                    <a:pt x="3" y="0"/>
                  </a:lnTo>
                  <a:lnTo>
                    <a:pt x="6" y="0"/>
                  </a:lnTo>
                  <a:close/>
                </a:path>
              </a:pathLst>
            </a:custGeom>
            <a:solidFill>
              <a:srgbClr val="BCC9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Rectangle 10">
            <a:extLst>
              <a:ext uri="{FF2B5EF4-FFF2-40B4-BE49-F238E27FC236}">
                <a16:creationId xmlns:a16="http://schemas.microsoft.com/office/drawing/2014/main" id="{A2E19FDC-98FE-444D-977A-403BBA310AC6}"/>
              </a:ext>
            </a:extLst>
          </p:cNvPr>
          <p:cNvSpPr/>
          <p:nvPr/>
        </p:nvSpPr>
        <p:spPr>
          <a:xfrm>
            <a:off x="0" y="5673781"/>
            <a:ext cx="12192000" cy="1200329"/>
          </a:xfrm>
          <a:prstGeom prst="rect">
            <a:avLst/>
          </a:prstGeom>
        </p:spPr>
        <p:txBody>
          <a:bodyPr wrap="square">
            <a:spAutoFit/>
          </a:bodyPr>
          <a:lstStyle/>
          <a:p>
            <a:pPr marL="99695" marR="335915" algn="just">
              <a:spcBef>
                <a:spcPts val="345"/>
              </a:spcBef>
              <a:spcAft>
                <a:spcPts val="0"/>
              </a:spcAft>
            </a:pPr>
            <a:r>
              <a:rPr lang="en-US" b="1" dirty="0">
                <a:latin typeface="Times New Roman" panose="02020603050405020304" pitchFamily="18" charset="0"/>
                <a:ea typeface="Times New Roman" panose="02020603050405020304" pitchFamily="18" charset="0"/>
              </a:rPr>
              <a:t>Figure </a:t>
            </a:r>
            <a:r>
              <a:rPr lang="en-US" b="1" spc="-15" dirty="0">
                <a:latin typeface="Times New Roman" panose="02020603050405020304" pitchFamily="18" charset="0"/>
                <a:ea typeface="Times New Roman" panose="02020603050405020304" pitchFamily="18" charset="0"/>
              </a:rPr>
              <a:t>5.11  </a:t>
            </a:r>
            <a:r>
              <a:rPr lang="en-US" dirty="0">
                <a:latin typeface="Times New Roman" panose="02020603050405020304" pitchFamily="18" charset="0"/>
                <a:ea typeface="Times New Roman" panose="02020603050405020304" pitchFamily="18" charset="0"/>
              </a:rPr>
              <a:t>Examples of natural accumulations of CO</a:t>
            </a:r>
            <a:r>
              <a:rPr lang="en-US" sz="800" dirty="0">
                <a:effectLst/>
                <a:latin typeface="Times New Roman" panose="02020603050405020304" pitchFamily="18" charset="0"/>
                <a:ea typeface="Times New Roman" panose="02020603050405020304" pitchFamily="18" charset="0"/>
              </a:rPr>
              <a:t>2  </a:t>
            </a:r>
            <a:r>
              <a:rPr lang="en-US" dirty="0">
                <a:latin typeface="Times New Roman" panose="02020603050405020304" pitchFamily="18" charset="0"/>
                <a:ea typeface="Times New Roman" panose="02020603050405020304" pitchFamily="18" charset="0"/>
              </a:rPr>
              <a:t>around the world. Regions containing many occurrences are enclosed by a dashed   line. Natural accumulations can be useful as analogues for certain aspects of storage and for assessing the environmental impacts of leakage. Data quality is variable and the apparent absence of accumulations in South America, southern Africa and central and northern Asia is probably more a reflection of lack of data than a lack of CO</a:t>
            </a:r>
            <a:r>
              <a:rPr lang="en-US" sz="800" dirty="0">
                <a:effectLst/>
                <a:latin typeface="Times New Roman" panose="02020603050405020304" pitchFamily="18" charset="0"/>
                <a:ea typeface="Times New Roman" panose="02020603050405020304" pitchFamily="18" charset="0"/>
              </a:rPr>
              <a:t>2</a:t>
            </a:r>
            <a:r>
              <a:rPr lang="en-US" sz="800" spc="95" dirty="0">
                <a:effectLst/>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accumulations.</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6045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675333-58A7-473A-99E0-587F2F40DD19}"/>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Site Selection Criteria</a:t>
            </a:r>
          </a:p>
        </p:txBody>
      </p:sp>
      <p:graphicFrame>
        <p:nvGraphicFramePr>
          <p:cNvPr id="27" name="Content Placeholder 2">
            <a:extLst>
              <a:ext uri="{FF2B5EF4-FFF2-40B4-BE49-F238E27FC236}">
                <a16:creationId xmlns:a16="http://schemas.microsoft.com/office/drawing/2014/main" id="{B5CA04D0-2CAA-4B1F-9F97-0139FEEECEA0}"/>
              </a:ext>
            </a:extLst>
          </p:cNvPr>
          <p:cNvGraphicFramePr>
            <a:graphicFrameLocks noGrp="1"/>
          </p:cNvGraphicFramePr>
          <p:nvPr>
            <p:ph idx="1"/>
            <p:extLst>
              <p:ext uri="{D42A27DB-BD31-4B8C-83A1-F6EECF244321}">
                <p14:modId xmlns:p14="http://schemas.microsoft.com/office/powerpoint/2010/main" val="11310417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6732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96843-7E12-4C53-A271-3BE7CDD6A15B}"/>
              </a:ext>
            </a:extLst>
          </p:cNvPr>
          <p:cNvSpPr>
            <a:spLocks noGrp="1"/>
          </p:cNvSpPr>
          <p:nvPr>
            <p:ph type="title"/>
          </p:nvPr>
        </p:nvSpPr>
        <p:spPr>
          <a:xfrm>
            <a:off x="0" y="445769"/>
            <a:ext cx="12192000" cy="235269"/>
          </a:xfrm>
        </p:spPr>
        <p:txBody>
          <a:bodyPr>
            <a:noAutofit/>
          </a:bodyPr>
          <a:lstStyle/>
          <a:p>
            <a:r>
              <a:rPr lang="en-US" sz="2400" b="1" dirty="0"/>
              <a:t>Table 5.3 </a:t>
            </a:r>
            <a:r>
              <a:rPr lang="en-US" sz="2400" dirty="0"/>
              <a:t>Types of data that are used to characterize and select geological CO2  storage sites.</a:t>
            </a:r>
            <a:br>
              <a:rPr lang="en-US" sz="2400" dirty="0"/>
            </a:br>
            <a:endParaRPr lang="en-US" sz="2400" dirty="0"/>
          </a:p>
        </p:txBody>
      </p:sp>
      <p:sp>
        <p:nvSpPr>
          <p:cNvPr id="3" name="Content Placeholder 2">
            <a:extLst>
              <a:ext uri="{FF2B5EF4-FFF2-40B4-BE49-F238E27FC236}">
                <a16:creationId xmlns:a16="http://schemas.microsoft.com/office/drawing/2014/main" id="{11F49E87-3820-42BF-9CEC-A419502E772B}"/>
              </a:ext>
            </a:extLst>
          </p:cNvPr>
          <p:cNvSpPr>
            <a:spLocks noGrp="1"/>
          </p:cNvSpPr>
          <p:nvPr>
            <p:ph idx="1"/>
          </p:nvPr>
        </p:nvSpPr>
        <p:spPr/>
        <p:txBody>
          <a:bodyPr/>
          <a:lstStyle/>
          <a:p>
            <a:endParaRPr lang="en-US"/>
          </a:p>
        </p:txBody>
      </p:sp>
      <p:sp>
        <p:nvSpPr>
          <p:cNvPr id="4" name="Rectangle 2">
            <a:extLst>
              <a:ext uri="{FF2B5EF4-FFF2-40B4-BE49-F238E27FC236}">
                <a16:creationId xmlns:a16="http://schemas.microsoft.com/office/drawing/2014/main" id="{378199B2-134D-4234-BC58-F09D0C0B561D}"/>
              </a:ext>
            </a:extLst>
          </p:cNvPr>
          <p:cNvSpPr>
            <a:spLocks noChangeArrowheads="1"/>
          </p:cNvSpPr>
          <p:nvPr/>
        </p:nvSpPr>
        <p:spPr bwMode="auto">
          <a:xfrm>
            <a:off x="0" y="-1"/>
            <a:ext cx="185986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Text Box 1">
            <a:extLst>
              <a:ext uri="{FF2B5EF4-FFF2-40B4-BE49-F238E27FC236}">
                <a16:creationId xmlns:a16="http://schemas.microsoft.com/office/drawing/2014/main" id="{DA6B8DCB-A67B-433D-9098-5DCF65298610}"/>
              </a:ext>
            </a:extLst>
          </p:cNvPr>
          <p:cNvSpPr txBox="1">
            <a:spLocks noChangeArrowheads="1"/>
          </p:cNvSpPr>
          <p:nvPr/>
        </p:nvSpPr>
        <p:spPr bwMode="auto">
          <a:xfrm>
            <a:off x="0" y="635317"/>
            <a:ext cx="12192000" cy="6176963"/>
          </a:xfrm>
          <a:prstGeom prst="rect">
            <a:avLst/>
          </a:prstGeom>
          <a:solidFill>
            <a:srgbClr val="F9FCF9"/>
          </a:solidFill>
          <a:ln w="6350">
            <a:solidFill>
              <a:srgbClr val="000000"/>
            </a:solidFill>
            <a:miter lim="800000"/>
            <a:headEnd/>
            <a:tailEnd/>
          </a:ln>
        </p:spPr>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192088" algn="l"/>
              </a:tabLst>
              <a:defRPr>
                <a:solidFill>
                  <a:schemeClr val="tx1"/>
                </a:solidFill>
                <a:latin typeface="Arial" panose="020B0604020202020204" pitchFamily="34" charset="0"/>
              </a:defRPr>
            </a:lvl1pPr>
            <a:lvl2pPr eaLnBrk="0" fontAlgn="base" hangingPunct="0">
              <a:spcBef>
                <a:spcPct val="0"/>
              </a:spcBef>
              <a:spcAft>
                <a:spcPct val="0"/>
              </a:spcAft>
              <a:tabLst>
                <a:tab pos="192088" algn="l"/>
              </a:tabLst>
              <a:defRPr>
                <a:solidFill>
                  <a:schemeClr val="tx1"/>
                </a:solidFill>
                <a:latin typeface="Arial" panose="020B0604020202020204" pitchFamily="34" charset="0"/>
              </a:defRPr>
            </a:lvl2pPr>
            <a:lvl3pPr eaLnBrk="0" fontAlgn="base" hangingPunct="0">
              <a:spcBef>
                <a:spcPct val="0"/>
              </a:spcBef>
              <a:spcAft>
                <a:spcPct val="0"/>
              </a:spcAft>
              <a:tabLst>
                <a:tab pos="192088" algn="l"/>
              </a:tabLst>
              <a:defRPr>
                <a:solidFill>
                  <a:schemeClr val="tx1"/>
                </a:solidFill>
                <a:latin typeface="Arial" panose="020B0604020202020204" pitchFamily="34" charset="0"/>
              </a:defRPr>
            </a:lvl3pPr>
            <a:lvl4pPr eaLnBrk="0" fontAlgn="base" hangingPunct="0">
              <a:spcBef>
                <a:spcPct val="0"/>
              </a:spcBef>
              <a:spcAft>
                <a:spcPct val="0"/>
              </a:spcAft>
              <a:tabLst>
                <a:tab pos="192088" algn="l"/>
              </a:tabLst>
              <a:defRPr>
                <a:solidFill>
                  <a:schemeClr val="tx1"/>
                </a:solidFill>
                <a:latin typeface="Arial" panose="020B0604020202020204" pitchFamily="34" charset="0"/>
              </a:defRPr>
            </a:lvl4pPr>
            <a:lvl5pPr eaLnBrk="0" fontAlgn="base" hangingPunct="0">
              <a:spcBef>
                <a:spcPct val="0"/>
              </a:spcBef>
              <a:spcAft>
                <a:spcPct val="0"/>
              </a:spcAft>
              <a:tabLst>
                <a:tab pos="192088" algn="l"/>
              </a:tabLst>
              <a:defRPr>
                <a:solidFill>
                  <a:schemeClr val="tx1"/>
                </a:solidFill>
                <a:latin typeface="Arial" panose="020B0604020202020204" pitchFamily="34" charset="0"/>
              </a:defRPr>
            </a:lvl5pPr>
            <a:lvl6pPr eaLnBrk="0" fontAlgn="base" hangingPunct="0">
              <a:spcBef>
                <a:spcPct val="0"/>
              </a:spcBef>
              <a:spcAft>
                <a:spcPct val="0"/>
              </a:spcAft>
              <a:tabLst>
                <a:tab pos="192088" algn="l"/>
              </a:tabLst>
              <a:defRPr>
                <a:solidFill>
                  <a:schemeClr val="tx1"/>
                </a:solidFill>
                <a:latin typeface="Arial" panose="020B0604020202020204" pitchFamily="34" charset="0"/>
              </a:defRPr>
            </a:lvl6pPr>
            <a:lvl7pPr eaLnBrk="0" fontAlgn="base" hangingPunct="0">
              <a:spcBef>
                <a:spcPct val="0"/>
              </a:spcBef>
              <a:spcAft>
                <a:spcPct val="0"/>
              </a:spcAft>
              <a:tabLst>
                <a:tab pos="192088" algn="l"/>
              </a:tabLst>
              <a:defRPr>
                <a:solidFill>
                  <a:schemeClr val="tx1"/>
                </a:solidFill>
                <a:latin typeface="Arial" panose="020B0604020202020204" pitchFamily="34" charset="0"/>
              </a:defRPr>
            </a:lvl7pPr>
            <a:lvl8pPr eaLnBrk="0" fontAlgn="base" hangingPunct="0">
              <a:spcBef>
                <a:spcPct val="0"/>
              </a:spcBef>
              <a:spcAft>
                <a:spcPct val="0"/>
              </a:spcAft>
              <a:tabLst>
                <a:tab pos="192088" algn="l"/>
              </a:tabLst>
              <a:defRPr>
                <a:solidFill>
                  <a:schemeClr val="tx1"/>
                </a:solidFill>
                <a:latin typeface="Arial" panose="020B0604020202020204" pitchFamily="34" charset="0"/>
              </a:defRPr>
            </a:lvl8pPr>
            <a:lvl9pPr eaLnBrk="0" fontAlgn="base" hangingPunct="0">
              <a:spcBef>
                <a:spcPct val="0"/>
              </a:spcBef>
              <a:spcAft>
                <a:spcPct val="0"/>
              </a:spcAft>
              <a:tabLst>
                <a:tab pos="192088" algn="l"/>
              </a:tabLst>
              <a:defRPr>
                <a:solidFill>
                  <a:schemeClr val="tx1"/>
                </a:solidFill>
                <a:latin typeface="Arial" panose="020B0604020202020204" pitchFamily="34" charset="0"/>
              </a:defRPr>
            </a:lvl9pPr>
          </a:lstStyle>
          <a:p>
            <a:pPr lvl="1">
              <a:lnSpc>
                <a:spcPct val="150000"/>
              </a:lnSpc>
              <a:buFontTx/>
              <a:buChar char="•"/>
            </a:pPr>
            <a:r>
              <a:rPr kumimoji="0" lang="en-US" altLang="en-US" sz="14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Seismic profiles </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across the area of interest, preferably three-dimensional or closely spaced two-dimensional surveys;</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1">
              <a:lnSpc>
                <a:spcPct val="150000"/>
              </a:lnSpc>
              <a:buFontTx/>
              <a:buChar char="•"/>
            </a:pPr>
            <a:r>
              <a:rPr kumimoji="0" lang="en-US" altLang="en-US" sz="14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Structure contour maps </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of reservoirs, seals and aquifers;</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1">
              <a:lnSpc>
                <a:spcPct val="150000"/>
              </a:lnSpc>
              <a:buFontTx/>
              <a:buChar char="•"/>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Detailed maps of the structural boundaries of the trap where the CO</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2 </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will accumulate, especially highlighting potential spill points;</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1">
              <a:lnSpc>
                <a:spcPct val="150000"/>
              </a:lnSpc>
              <a:buFontTx/>
              <a:buChar char="•"/>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Maps of the predicted pathway along which the CO</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2 </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will migrate from the point of injection;</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1">
              <a:lnSpc>
                <a:spcPct val="150000"/>
              </a:lnSpc>
              <a:buFontTx/>
              <a:buChar char="•"/>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Documentation and maps of faults and fault;</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1">
              <a:lnSpc>
                <a:spcPct val="150000"/>
              </a:lnSpc>
              <a:buFontTx/>
              <a:buChar char="•"/>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Facies maps showing any lateral facies changes in the reservoirs or seals;</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1">
              <a:lnSpc>
                <a:spcPct val="150000"/>
              </a:lnSpc>
              <a:buFontTx/>
              <a:buChar char="•"/>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Core and drill cuttings samples from the reservoir and seal intervals;</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1">
              <a:lnSpc>
                <a:spcPct val="150000"/>
              </a:lnSpc>
              <a:buFontTx/>
              <a:buChar char="•"/>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Well logs, preferably a consistent suite, including geological, geophysical and engineering logs;</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1">
              <a:lnSpc>
                <a:spcPct val="150000"/>
              </a:lnSpc>
              <a:buFontTx/>
              <a:buChar char="•"/>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Fluid analyses and tests from downhole sampling and production testing;</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1">
              <a:lnSpc>
                <a:spcPct val="150000"/>
              </a:lnSpc>
              <a:buFontTx/>
              <a:buChar char="•"/>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Oil and gas production data (if a hydrocarbon field);</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1">
              <a:lnSpc>
                <a:spcPct val="150000"/>
              </a:lnSpc>
              <a:buFontTx/>
              <a:buChar char="•"/>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Pressure transient tests for measuring reservoir and seal permeability;</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1">
              <a:lnSpc>
                <a:spcPct val="150000"/>
              </a:lnSpc>
              <a:buFontTx/>
              <a:buChar char="•"/>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Petrophysical measurements, including porosity, permeability, mineralogy (petrography), seal capacity, pressure, temperature, salinity</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1">
              <a:lnSpc>
                <a:spcPct val="150000"/>
              </a:lnSpc>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and laboratory rock strength testing;</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1">
              <a:lnSpc>
                <a:spcPct val="150000"/>
              </a:lnSpc>
              <a:buFontTx/>
              <a:buChar char="•"/>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Pressure, temperature, water salinity;</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1">
              <a:lnSpc>
                <a:spcPct val="150000"/>
              </a:lnSpc>
              <a:buFontTx/>
              <a:buChar char="•"/>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 situ stress analysis to determine potential for fault reactivation and fault slip tendency and thus identify the maximum sustainable pore</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1">
              <a:lnSpc>
                <a:spcPct val="150000"/>
              </a:lnSpc>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fluid pressure during injection in regard to the reservoir, seal and faults;</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1">
              <a:lnSpc>
                <a:spcPct val="150000"/>
              </a:lnSpc>
              <a:buFontTx/>
              <a:buChar char="•"/>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Hydrodynamic analysis to identify the magnitude and direction of water flow, hydraulic interconnectivity of formations and pressure</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1">
              <a:lnSpc>
                <a:spcPct val="150000"/>
              </a:lnSpc>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decrease associated with hydrocarbon production;</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1">
              <a:lnSpc>
                <a:spcPct val="150000"/>
              </a:lnSpc>
              <a:buFontTx/>
              <a:buChar char="•"/>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Seismological data, geomorphological data and tectonic investigations to indicate </a:t>
            </a:r>
            <a:r>
              <a:rPr kumimoji="0" lang="en-US" altLang="en-US"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neotectonic</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activity.</a:t>
            </a:r>
          </a:p>
          <a:p>
            <a:pPr lvl="1">
              <a:lnSpc>
                <a:spcPct val="150000"/>
              </a:lnSpc>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18027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F26B6B-5A26-4B46-A9BD-54B15D78649F}"/>
              </a:ext>
            </a:extLst>
          </p:cNvPr>
          <p:cNvSpPr>
            <a:spLocks noGrp="1"/>
          </p:cNvSpPr>
          <p:nvPr>
            <p:ph type="title"/>
          </p:nvPr>
        </p:nvSpPr>
        <p:spPr>
          <a:xfrm>
            <a:off x="643468" y="623392"/>
            <a:ext cx="3363974" cy="1607060"/>
          </a:xfrm>
          <a:noFill/>
          <a:ln w="19050">
            <a:solidFill>
              <a:srgbClr val="00B0F0"/>
            </a:solidFill>
          </a:ln>
        </p:spPr>
        <p:txBody>
          <a:bodyPr wrap="square" anchor="ctr">
            <a:normAutofit/>
          </a:bodyPr>
          <a:lstStyle/>
          <a:p>
            <a:pPr algn="ctr"/>
            <a:r>
              <a:rPr lang="en-US" sz="2800" dirty="0"/>
              <a:t>Where do you geologically store CO</a:t>
            </a:r>
            <a:r>
              <a:rPr lang="en-US" sz="1800" dirty="0"/>
              <a:t>2</a:t>
            </a:r>
            <a:r>
              <a:rPr lang="en-US" sz="2800" dirty="0"/>
              <a:t>?</a:t>
            </a:r>
          </a:p>
        </p:txBody>
      </p:sp>
      <p:sp>
        <p:nvSpPr>
          <p:cNvPr id="3" name="Content Placeholder 2">
            <a:extLst>
              <a:ext uri="{FF2B5EF4-FFF2-40B4-BE49-F238E27FC236}">
                <a16:creationId xmlns:a16="http://schemas.microsoft.com/office/drawing/2014/main" id="{4873B10C-2896-4B64-9038-7C5DB243AD2B}"/>
              </a:ext>
            </a:extLst>
          </p:cNvPr>
          <p:cNvSpPr>
            <a:spLocks noGrp="1"/>
          </p:cNvSpPr>
          <p:nvPr>
            <p:ph idx="1"/>
          </p:nvPr>
        </p:nvSpPr>
        <p:spPr>
          <a:xfrm>
            <a:off x="496711" y="2638043"/>
            <a:ext cx="3826933" cy="4033690"/>
          </a:xfrm>
        </p:spPr>
        <p:txBody>
          <a:bodyPr>
            <a:normAutofit fontScale="70000" lnSpcReduction="20000"/>
          </a:bodyPr>
          <a:lstStyle/>
          <a:p>
            <a:pPr lvl="0"/>
            <a:r>
              <a:rPr lang="en-US" dirty="0"/>
              <a:t>Can be stored in formations in sedimentary basins:</a:t>
            </a:r>
          </a:p>
          <a:p>
            <a:pPr lvl="1"/>
            <a:r>
              <a:rPr lang="en-US" dirty="0"/>
              <a:t>Oil fields</a:t>
            </a:r>
          </a:p>
          <a:p>
            <a:pPr lvl="1"/>
            <a:r>
              <a:rPr lang="en-US" dirty="0"/>
              <a:t>Depleted gas fields</a:t>
            </a:r>
          </a:p>
          <a:p>
            <a:pPr lvl="1"/>
            <a:r>
              <a:rPr lang="en-US" dirty="0"/>
              <a:t>Deep coal seams</a:t>
            </a:r>
          </a:p>
          <a:p>
            <a:pPr lvl="1"/>
            <a:r>
              <a:rPr lang="en-US" dirty="0"/>
              <a:t>Saline formations: deep sedimentary rocks saturated with formation waters or brines containing high concentrations of dissolved salts</a:t>
            </a:r>
          </a:p>
          <a:p>
            <a:pPr lvl="0"/>
            <a:r>
              <a:rPr lang="en-US" dirty="0"/>
              <a:t>Can be stored in offshore sites:</a:t>
            </a:r>
          </a:p>
          <a:p>
            <a:pPr lvl="1"/>
            <a:r>
              <a:rPr lang="en-US" dirty="0"/>
              <a:t>Continental shelf</a:t>
            </a:r>
          </a:p>
          <a:p>
            <a:pPr lvl="1"/>
            <a:r>
              <a:rPr lang="en-US" dirty="0"/>
              <a:t>Adjacent deep-marine sedimentary basins</a:t>
            </a:r>
          </a:p>
          <a:p>
            <a:pPr lvl="1"/>
            <a:r>
              <a:rPr lang="en-US" dirty="0"/>
              <a:t>The majority of abyssal deep ocean floor sediments are too thin and impermeable</a:t>
            </a:r>
            <a:endParaRPr lang="en-US" sz="4400" dirty="0"/>
          </a:p>
        </p:txBody>
      </p:sp>
      <p:pic>
        <p:nvPicPr>
          <p:cNvPr id="4" name="image9.jpeg">
            <a:extLst>
              <a:ext uri="{FF2B5EF4-FFF2-40B4-BE49-F238E27FC236}">
                <a16:creationId xmlns:a16="http://schemas.microsoft.com/office/drawing/2014/main" id="{474BA8D0-AEFE-4A00-B284-2184B0A3E52B}"/>
              </a:ext>
            </a:extLst>
          </p:cNvPr>
          <p:cNvPicPr/>
          <p:nvPr/>
        </p:nvPicPr>
        <p:blipFill>
          <a:blip r:embed="rId2" cstate="print"/>
          <a:stretch>
            <a:fillRect/>
          </a:stretch>
        </p:blipFill>
        <p:spPr>
          <a:xfrm>
            <a:off x="4937998" y="871911"/>
            <a:ext cx="6979182" cy="5114178"/>
          </a:xfrm>
          <a:prstGeom prst="rect">
            <a:avLst/>
          </a:prstGeom>
        </p:spPr>
      </p:pic>
    </p:spTree>
    <p:extLst>
      <p:ext uri="{BB962C8B-B14F-4D97-AF65-F5344CB8AC3E}">
        <p14:creationId xmlns:p14="http://schemas.microsoft.com/office/powerpoint/2010/main" val="10078994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F26B6B-5A26-4B46-A9BD-54B15D78649F}"/>
              </a:ext>
            </a:extLst>
          </p:cNvPr>
          <p:cNvSpPr>
            <a:spLocks noGrp="1"/>
          </p:cNvSpPr>
          <p:nvPr>
            <p:ph type="title"/>
          </p:nvPr>
        </p:nvSpPr>
        <p:spPr>
          <a:xfrm>
            <a:off x="643468" y="623392"/>
            <a:ext cx="3363974" cy="1607060"/>
          </a:xfrm>
          <a:noFill/>
          <a:ln w="19050">
            <a:solidFill>
              <a:srgbClr val="00B0F0"/>
            </a:solidFill>
          </a:ln>
        </p:spPr>
        <p:txBody>
          <a:bodyPr wrap="square" anchor="ctr">
            <a:normAutofit/>
          </a:bodyPr>
          <a:lstStyle/>
          <a:p>
            <a:pPr algn="ctr"/>
            <a:r>
              <a:rPr lang="en-US" sz="2800" dirty="0"/>
              <a:t>Where do you geologically store CO</a:t>
            </a:r>
            <a:r>
              <a:rPr lang="en-US" sz="1800" dirty="0"/>
              <a:t>2</a:t>
            </a:r>
            <a:r>
              <a:rPr lang="en-US" sz="2800" dirty="0"/>
              <a:t>?</a:t>
            </a:r>
          </a:p>
        </p:txBody>
      </p:sp>
      <p:sp>
        <p:nvSpPr>
          <p:cNvPr id="3" name="Content Placeholder 2">
            <a:extLst>
              <a:ext uri="{FF2B5EF4-FFF2-40B4-BE49-F238E27FC236}">
                <a16:creationId xmlns:a16="http://schemas.microsoft.com/office/drawing/2014/main" id="{4873B10C-2896-4B64-9038-7C5DB243AD2B}"/>
              </a:ext>
            </a:extLst>
          </p:cNvPr>
          <p:cNvSpPr>
            <a:spLocks noGrp="1"/>
          </p:cNvSpPr>
          <p:nvPr>
            <p:ph idx="1"/>
          </p:nvPr>
        </p:nvSpPr>
        <p:spPr>
          <a:xfrm>
            <a:off x="643468" y="2638043"/>
            <a:ext cx="3363974" cy="3747767"/>
          </a:xfrm>
        </p:spPr>
        <p:txBody>
          <a:bodyPr>
            <a:normAutofit fontScale="85000" lnSpcReduction="20000"/>
          </a:bodyPr>
          <a:lstStyle/>
          <a:p>
            <a:pPr lvl="0"/>
            <a:r>
              <a:rPr lang="en-US" dirty="0"/>
              <a:t>Other storage options:</a:t>
            </a:r>
          </a:p>
          <a:p>
            <a:pPr lvl="1"/>
            <a:r>
              <a:rPr lang="en-US" dirty="0"/>
              <a:t>Salt Caverns</a:t>
            </a:r>
          </a:p>
          <a:p>
            <a:pPr lvl="1"/>
            <a:r>
              <a:rPr lang="en-US" dirty="0"/>
              <a:t>Basalt</a:t>
            </a:r>
          </a:p>
          <a:p>
            <a:pPr lvl="1"/>
            <a:r>
              <a:rPr lang="en-US" dirty="0"/>
              <a:t>Organic-rich shales</a:t>
            </a:r>
          </a:p>
          <a:p>
            <a:pPr lvl="1"/>
            <a:r>
              <a:rPr lang="en-US" dirty="0"/>
              <a:t>Abandoned mines</a:t>
            </a:r>
          </a:p>
          <a:p>
            <a:pPr lvl="0"/>
            <a:r>
              <a:rPr lang="en-US" dirty="0"/>
              <a:t>So far CO2 injections are small-scale</a:t>
            </a:r>
          </a:p>
          <a:p>
            <a:pPr lvl="1"/>
            <a:r>
              <a:rPr lang="en-US" dirty="0"/>
              <a:t>To significantly decrease emissions from stationary sources, injections need to be done at a much larger scale</a:t>
            </a:r>
          </a:p>
        </p:txBody>
      </p:sp>
      <p:pic>
        <p:nvPicPr>
          <p:cNvPr id="4" name="image9.jpeg">
            <a:extLst>
              <a:ext uri="{FF2B5EF4-FFF2-40B4-BE49-F238E27FC236}">
                <a16:creationId xmlns:a16="http://schemas.microsoft.com/office/drawing/2014/main" id="{474BA8D0-AEFE-4A00-B284-2184B0A3E52B}"/>
              </a:ext>
            </a:extLst>
          </p:cNvPr>
          <p:cNvPicPr/>
          <p:nvPr/>
        </p:nvPicPr>
        <p:blipFill>
          <a:blip r:embed="rId2" cstate="print"/>
          <a:stretch>
            <a:fillRect/>
          </a:stretch>
        </p:blipFill>
        <p:spPr>
          <a:xfrm>
            <a:off x="4937998" y="871911"/>
            <a:ext cx="6979182" cy="5114178"/>
          </a:xfrm>
          <a:prstGeom prst="rect">
            <a:avLst/>
          </a:prstGeom>
        </p:spPr>
      </p:pic>
    </p:spTree>
    <p:extLst>
      <p:ext uri="{BB962C8B-B14F-4D97-AF65-F5344CB8AC3E}">
        <p14:creationId xmlns:p14="http://schemas.microsoft.com/office/powerpoint/2010/main" val="236989555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 name="Rectangle 46">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0C2BF1-6D14-49B3-9191-FC14203807E3}"/>
              </a:ext>
            </a:extLst>
          </p:cNvPr>
          <p:cNvSpPr>
            <a:spLocks noGrp="1"/>
          </p:cNvSpPr>
          <p:nvPr>
            <p:ph type="title"/>
          </p:nvPr>
        </p:nvSpPr>
        <p:spPr>
          <a:xfrm>
            <a:off x="321734" y="2372290"/>
            <a:ext cx="4010828" cy="1939474"/>
          </a:xfrm>
          <a:noFill/>
          <a:ln w="19050">
            <a:solidFill>
              <a:srgbClr val="00B0F0"/>
            </a:solidFill>
          </a:ln>
        </p:spPr>
        <p:txBody>
          <a:bodyPr vert="horz" wrap="square" lIns="91440" tIns="45720" rIns="91440" bIns="45720" rtlCol="0" anchor="ctr">
            <a:normAutofit/>
          </a:bodyPr>
          <a:lstStyle/>
          <a:p>
            <a:pPr algn="ctr"/>
            <a:r>
              <a:rPr lang="en-US" sz="2800" kern="1200" dirty="0">
                <a:solidFill>
                  <a:schemeClr val="tx1"/>
                </a:solidFill>
                <a:latin typeface="+mj-lt"/>
                <a:ea typeface="+mj-ea"/>
                <a:cs typeface="+mj-cs"/>
              </a:rPr>
              <a:t>Distribution of Sedimentary Basins Around the World</a:t>
            </a:r>
          </a:p>
        </p:txBody>
      </p:sp>
      <p:sp>
        <p:nvSpPr>
          <p:cNvPr id="5" name="Rectangle 4">
            <a:extLst>
              <a:ext uri="{FF2B5EF4-FFF2-40B4-BE49-F238E27FC236}">
                <a16:creationId xmlns:a16="http://schemas.microsoft.com/office/drawing/2014/main" id="{BE7C9C2E-08AF-49C2-848C-B17F2DCCD898}"/>
              </a:ext>
            </a:extLst>
          </p:cNvPr>
          <p:cNvSpPr/>
          <p:nvPr/>
        </p:nvSpPr>
        <p:spPr>
          <a:xfrm>
            <a:off x="4654296" y="5668077"/>
            <a:ext cx="7786060" cy="1249201"/>
          </a:xfrm>
          <a:prstGeom prst="rect">
            <a:avLst/>
          </a:prstGeom>
        </p:spPr>
        <p:txBody>
          <a:bodyPr vert="horz" lIns="91440" tIns="45720" rIns="91440" bIns="45720" rtlCol="0">
            <a:normAutofit/>
          </a:bodyPr>
          <a:lstStyle/>
          <a:p>
            <a:pPr marR="337185" algn="just">
              <a:lnSpc>
                <a:spcPct val="90000"/>
              </a:lnSpc>
              <a:spcBef>
                <a:spcPts val="70"/>
              </a:spcBef>
              <a:spcAft>
                <a:spcPts val="0"/>
              </a:spcAft>
            </a:pPr>
            <a:r>
              <a:rPr lang="en-US" sz="1300" b="1" dirty="0">
                <a:solidFill>
                  <a:schemeClr val="bg1"/>
                </a:solidFill>
              </a:rPr>
              <a:t>Figure 5.14 </a:t>
            </a:r>
            <a:r>
              <a:rPr lang="en-US" sz="1300" dirty="0">
                <a:solidFill>
                  <a:schemeClr val="bg1"/>
                </a:solidFill>
              </a:rPr>
              <a:t>Distribution of sedimentary basins around the world (after Bradshaw and Dance, 2005; and USGS, 2001a). In general, sedimentary basins are likely to be the most prospective areas for storage sites. However, storage sites may also be found in some areas of fold belts and in some</a:t>
            </a:r>
            <a:r>
              <a:rPr lang="en-US" sz="1300" spc="-30" dirty="0">
                <a:solidFill>
                  <a:schemeClr val="bg1"/>
                </a:solidFill>
              </a:rPr>
              <a:t> </a:t>
            </a:r>
            <a:r>
              <a:rPr lang="en-US" sz="1300" dirty="0">
                <a:solidFill>
                  <a:schemeClr val="bg1"/>
                </a:solidFill>
              </a:rPr>
              <a:t>of</a:t>
            </a:r>
            <a:r>
              <a:rPr lang="en-US" sz="1300" spc="-25" dirty="0">
                <a:solidFill>
                  <a:schemeClr val="bg1"/>
                </a:solidFill>
              </a:rPr>
              <a:t> </a:t>
            </a:r>
            <a:r>
              <a:rPr lang="en-US" sz="1300" dirty="0">
                <a:solidFill>
                  <a:schemeClr val="bg1"/>
                </a:solidFill>
              </a:rPr>
              <a:t>the</a:t>
            </a:r>
            <a:r>
              <a:rPr lang="en-US" sz="1300" spc="-25" dirty="0">
                <a:solidFill>
                  <a:schemeClr val="bg1"/>
                </a:solidFill>
              </a:rPr>
              <a:t> </a:t>
            </a:r>
            <a:r>
              <a:rPr lang="en-US" sz="1300" dirty="0">
                <a:solidFill>
                  <a:schemeClr val="bg1"/>
                </a:solidFill>
              </a:rPr>
              <a:t>highs.</a:t>
            </a:r>
            <a:r>
              <a:rPr lang="en-US" sz="1300" spc="-25" dirty="0">
                <a:solidFill>
                  <a:schemeClr val="bg1"/>
                </a:solidFill>
              </a:rPr>
              <a:t> </a:t>
            </a:r>
            <a:r>
              <a:rPr lang="en-US" sz="1300" dirty="0">
                <a:solidFill>
                  <a:schemeClr val="bg1"/>
                </a:solidFill>
              </a:rPr>
              <a:t>Shield</a:t>
            </a:r>
            <a:r>
              <a:rPr lang="en-US" sz="1300" spc="-30" dirty="0">
                <a:solidFill>
                  <a:schemeClr val="bg1"/>
                </a:solidFill>
              </a:rPr>
              <a:t> </a:t>
            </a:r>
            <a:r>
              <a:rPr lang="en-US" sz="1300" dirty="0">
                <a:solidFill>
                  <a:schemeClr val="bg1"/>
                </a:solidFill>
              </a:rPr>
              <a:t>areas</a:t>
            </a:r>
            <a:r>
              <a:rPr lang="en-US" sz="1300" spc="-30" dirty="0">
                <a:solidFill>
                  <a:schemeClr val="bg1"/>
                </a:solidFill>
              </a:rPr>
              <a:t> </a:t>
            </a:r>
            <a:r>
              <a:rPr lang="en-US" sz="1300" dirty="0">
                <a:solidFill>
                  <a:schemeClr val="bg1"/>
                </a:solidFill>
              </a:rPr>
              <a:t>constitute</a:t>
            </a:r>
            <a:r>
              <a:rPr lang="en-US" sz="1300" spc="-25" dirty="0">
                <a:solidFill>
                  <a:schemeClr val="bg1"/>
                </a:solidFill>
              </a:rPr>
              <a:t> </a:t>
            </a:r>
            <a:r>
              <a:rPr lang="en-US" sz="1300" dirty="0">
                <a:solidFill>
                  <a:schemeClr val="bg1"/>
                </a:solidFill>
              </a:rPr>
              <a:t>regions</a:t>
            </a:r>
            <a:r>
              <a:rPr lang="en-US" sz="1300" spc="-25" dirty="0">
                <a:solidFill>
                  <a:schemeClr val="bg1"/>
                </a:solidFill>
              </a:rPr>
              <a:t> </a:t>
            </a:r>
            <a:r>
              <a:rPr lang="en-US" sz="1300" dirty="0">
                <a:solidFill>
                  <a:schemeClr val="bg1"/>
                </a:solidFill>
              </a:rPr>
              <a:t>with</a:t>
            </a:r>
            <a:r>
              <a:rPr lang="en-US" sz="1300" spc="-25" dirty="0">
                <a:solidFill>
                  <a:schemeClr val="bg1"/>
                </a:solidFill>
              </a:rPr>
              <a:t> </a:t>
            </a:r>
            <a:r>
              <a:rPr lang="en-US" sz="1300" dirty="0">
                <a:solidFill>
                  <a:schemeClr val="bg1"/>
                </a:solidFill>
              </a:rPr>
              <a:t>low</a:t>
            </a:r>
            <a:r>
              <a:rPr lang="en-US" sz="1300" spc="-25" dirty="0">
                <a:solidFill>
                  <a:schemeClr val="bg1"/>
                </a:solidFill>
              </a:rPr>
              <a:t> </a:t>
            </a:r>
            <a:r>
              <a:rPr lang="en-US" sz="1300" dirty="0" err="1">
                <a:solidFill>
                  <a:schemeClr val="bg1"/>
                </a:solidFill>
              </a:rPr>
              <a:t>prospectivity</a:t>
            </a:r>
            <a:r>
              <a:rPr lang="en-US" sz="1300" spc="-30" dirty="0">
                <a:solidFill>
                  <a:schemeClr val="bg1"/>
                </a:solidFill>
              </a:rPr>
              <a:t> </a:t>
            </a:r>
            <a:r>
              <a:rPr lang="en-US" sz="1300" dirty="0">
                <a:solidFill>
                  <a:schemeClr val="bg1"/>
                </a:solidFill>
              </a:rPr>
              <a:t>for</a:t>
            </a:r>
            <a:r>
              <a:rPr lang="en-US" sz="1300" spc="-25" dirty="0">
                <a:solidFill>
                  <a:schemeClr val="bg1"/>
                </a:solidFill>
              </a:rPr>
              <a:t> </a:t>
            </a:r>
            <a:r>
              <a:rPr lang="en-US" sz="1300" dirty="0">
                <a:solidFill>
                  <a:schemeClr val="bg1"/>
                </a:solidFill>
              </a:rPr>
              <a:t>storage.</a:t>
            </a:r>
            <a:r>
              <a:rPr lang="en-US" sz="1300" spc="-45" dirty="0">
                <a:solidFill>
                  <a:schemeClr val="bg1"/>
                </a:solidFill>
              </a:rPr>
              <a:t> </a:t>
            </a:r>
            <a:r>
              <a:rPr lang="en-US" sz="1300" dirty="0">
                <a:solidFill>
                  <a:schemeClr val="bg1"/>
                </a:solidFill>
              </a:rPr>
              <a:t>The</a:t>
            </a:r>
            <a:r>
              <a:rPr lang="en-US" sz="1300" spc="-25" dirty="0">
                <a:solidFill>
                  <a:schemeClr val="bg1"/>
                </a:solidFill>
              </a:rPr>
              <a:t> </a:t>
            </a:r>
            <a:r>
              <a:rPr lang="en-US" sz="1300" dirty="0">
                <a:solidFill>
                  <a:schemeClr val="bg1"/>
                </a:solidFill>
              </a:rPr>
              <a:t>Mercator</a:t>
            </a:r>
            <a:r>
              <a:rPr lang="en-US" sz="1300" spc="-30" dirty="0">
                <a:solidFill>
                  <a:schemeClr val="bg1"/>
                </a:solidFill>
              </a:rPr>
              <a:t> </a:t>
            </a:r>
            <a:r>
              <a:rPr lang="en-US" sz="1300" dirty="0">
                <a:solidFill>
                  <a:schemeClr val="bg1"/>
                </a:solidFill>
              </a:rPr>
              <a:t>projection</a:t>
            </a:r>
            <a:r>
              <a:rPr lang="en-US" sz="1300" spc="-25" dirty="0">
                <a:solidFill>
                  <a:schemeClr val="bg1"/>
                </a:solidFill>
              </a:rPr>
              <a:t> </a:t>
            </a:r>
            <a:r>
              <a:rPr lang="en-US" sz="1300" dirty="0">
                <a:solidFill>
                  <a:schemeClr val="bg1"/>
                </a:solidFill>
              </a:rPr>
              <a:t>used</a:t>
            </a:r>
            <a:r>
              <a:rPr lang="en-US" sz="1300" spc="-30" dirty="0">
                <a:solidFill>
                  <a:schemeClr val="bg1"/>
                </a:solidFill>
              </a:rPr>
              <a:t> </a:t>
            </a:r>
            <a:r>
              <a:rPr lang="en-US" sz="1300" dirty="0">
                <a:solidFill>
                  <a:schemeClr val="bg1"/>
                </a:solidFill>
              </a:rPr>
              <a:t>here</a:t>
            </a:r>
            <a:r>
              <a:rPr lang="en-US" sz="1300" spc="-25" dirty="0">
                <a:solidFill>
                  <a:schemeClr val="bg1"/>
                </a:solidFill>
              </a:rPr>
              <a:t> </a:t>
            </a:r>
            <a:r>
              <a:rPr lang="en-US" sz="1300" dirty="0">
                <a:solidFill>
                  <a:schemeClr val="bg1"/>
                </a:solidFill>
              </a:rPr>
              <a:t>is</a:t>
            </a:r>
            <a:r>
              <a:rPr lang="en-US" sz="1300" spc="-25" dirty="0">
                <a:solidFill>
                  <a:schemeClr val="bg1"/>
                </a:solidFill>
              </a:rPr>
              <a:t> </a:t>
            </a:r>
            <a:r>
              <a:rPr lang="en-US" sz="1300" dirty="0">
                <a:solidFill>
                  <a:schemeClr val="bg1"/>
                </a:solidFill>
              </a:rPr>
              <a:t>to</a:t>
            </a:r>
            <a:r>
              <a:rPr lang="en-US" sz="1300" spc="-25" dirty="0">
                <a:solidFill>
                  <a:schemeClr val="bg1"/>
                </a:solidFill>
              </a:rPr>
              <a:t> </a:t>
            </a:r>
            <a:r>
              <a:rPr lang="en-US" sz="1300" dirty="0">
                <a:solidFill>
                  <a:schemeClr val="bg1"/>
                </a:solidFill>
              </a:rPr>
              <a:t>provide</a:t>
            </a:r>
            <a:r>
              <a:rPr lang="en-US" sz="1300" spc="-25" dirty="0">
                <a:solidFill>
                  <a:schemeClr val="bg1"/>
                </a:solidFill>
              </a:rPr>
              <a:t> </a:t>
            </a:r>
            <a:r>
              <a:rPr lang="en-US" sz="1300" dirty="0">
                <a:solidFill>
                  <a:schemeClr val="bg1"/>
                </a:solidFill>
              </a:rPr>
              <a:t>comparison with</a:t>
            </a:r>
            <a:r>
              <a:rPr lang="en-US" sz="1300" spc="-20" dirty="0">
                <a:solidFill>
                  <a:schemeClr val="bg1"/>
                </a:solidFill>
              </a:rPr>
              <a:t> </a:t>
            </a:r>
            <a:r>
              <a:rPr lang="en-US" sz="1300" dirty="0">
                <a:solidFill>
                  <a:schemeClr val="bg1"/>
                </a:solidFill>
              </a:rPr>
              <a:t>Figures </a:t>
            </a:r>
            <a:r>
              <a:rPr lang="en-US" sz="1300" dirty="0">
                <a:solidFill>
                  <a:schemeClr val="bg1"/>
                </a:solidFill>
                <a:hlinkClick r:id="rId2" action="ppaction://hlinkfile">
                  <a:extLst>
                    <a:ext uri="{A12FA001-AC4F-418D-AE19-62706E023703}">
                      <ahyp:hlinkClr xmlns:ahyp="http://schemas.microsoft.com/office/drawing/2018/hyperlinkcolor" xmlns="" val="tx"/>
                    </a:ext>
                  </a:extLst>
                </a:hlinkClick>
              </a:rPr>
              <a:t>5.1, </a:t>
            </a:r>
            <a:r>
              <a:rPr lang="en-US" sz="1300" dirty="0">
                <a:solidFill>
                  <a:schemeClr val="bg1"/>
                </a:solidFill>
                <a:hlinkClick r:id="rId3" action="ppaction://hlinkfile">
                  <a:extLst>
                    <a:ext uri="{A12FA001-AC4F-418D-AE19-62706E023703}">
                      <ahyp:hlinkClr xmlns:ahyp="http://schemas.microsoft.com/office/drawing/2018/hyperlinkcolor" xmlns="" val="tx"/>
                    </a:ext>
                  </a:extLst>
                </a:hlinkClick>
              </a:rPr>
              <a:t>5.11 </a:t>
            </a:r>
            <a:r>
              <a:rPr lang="en-US" sz="1300" dirty="0">
                <a:solidFill>
                  <a:schemeClr val="bg1"/>
                </a:solidFill>
              </a:rPr>
              <a:t>and </a:t>
            </a:r>
            <a:r>
              <a:rPr lang="en-US" sz="1300" dirty="0">
                <a:solidFill>
                  <a:schemeClr val="bg1"/>
                </a:solidFill>
                <a:hlinkClick r:id="rId4" action="ppaction://hlinkfile">
                  <a:extLst>
                    <a:ext uri="{A12FA001-AC4F-418D-AE19-62706E023703}">
                      <ahyp:hlinkClr xmlns:ahyp="http://schemas.microsoft.com/office/drawing/2018/hyperlinkcolor" xmlns="" val="tx"/>
                    </a:ext>
                  </a:extLst>
                </a:hlinkClick>
              </a:rPr>
              <a:t>5.27. </a:t>
            </a:r>
            <a:r>
              <a:rPr lang="en-US" sz="1300" dirty="0">
                <a:solidFill>
                  <a:schemeClr val="bg1"/>
                </a:solidFill>
              </a:rPr>
              <a:t>The apparent</a:t>
            </a:r>
            <a:r>
              <a:rPr lang="en-US" sz="1300" spc="-20" dirty="0">
                <a:solidFill>
                  <a:schemeClr val="bg1"/>
                </a:solidFill>
              </a:rPr>
              <a:t> </a:t>
            </a:r>
            <a:r>
              <a:rPr lang="en-US" sz="1300" dirty="0">
                <a:solidFill>
                  <a:schemeClr val="bg1"/>
                </a:solidFill>
              </a:rPr>
              <a:t>dimensions</a:t>
            </a:r>
            <a:r>
              <a:rPr lang="en-US" sz="1300" spc="-15" dirty="0">
                <a:solidFill>
                  <a:schemeClr val="bg1"/>
                </a:solidFill>
              </a:rPr>
              <a:t> </a:t>
            </a:r>
            <a:r>
              <a:rPr lang="en-US" sz="1300" dirty="0">
                <a:solidFill>
                  <a:schemeClr val="bg1"/>
                </a:solidFill>
              </a:rPr>
              <a:t>of</a:t>
            </a:r>
            <a:r>
              <a:rPr lang="en-US" sz="1300" spc="-20" dirty="0">
                <a:solidFill>
                  <a:schemeClr val="bg1"/>
                </a:solidFill>
              </a:rPr>
              <a:t> </a:t>
            </a:r>
            <a:r>
              <a:rPr lang="en-US" sz="1300" dirty="0">
                <a:solidFill>
                  <a:schemeClr val="bg1"/>
                </a:solidFill>
              </a:rPr>
              <a:t>the</a:t>
            </a:r>
            <a:r>
              <a:rPr lang="en-US" sz="1300" spc="-15" dirty="0">
                <a:solidFill>
                  <a:schemeClr val="bg1"/>
                </a:solidFill>
              </a:rPr>
              <a:t> </a:t>
            </a:r>
            <a:r>
              <a:rPr lang="en-US" sz="1300" dirty="0">
                <a:solidFill>
                  <a:schemeClr val="bg1"/>
                </a:solidFill>
              </a:rPr>
              <a:t>sedimentary</a:t>
            </a:r>
            <a:r>
              <a:rPr lang="en-US" sz="1300" spc="-25" dirty="0">
                <a:solidFill>
                  <a:schemeClr val="bg1"/>
                </a:solidFill>
              </a:rPr>
              <a:t> </a:t>
            </a:r>
            <a:r>
              <a:rPr lang="en-US" sz="1300" dirty="0">
                <a:solidFill>
                  <a:schemeClr val="bg1"/>
                </a:solidFill>
              </a:rPr>
              <a:t>basins,</a:t>
            </a:r>
            <a:r>
              <a:rPr lang="en-US" sz="1300" spc="-15" dirty="0">
                <a:solidFill>
                  <a:schemeClr val="bg1"/>
                </a:solidFill>
              </a:rPr>
              <a:t> </a:t>
            </a:r>
            <a:r>
              <a:rPr lang="en-US" sz="1300" dirty="0">
                <a:solidFill>
                  <a:schemeClr val="bg1"/>
                </a:solidFill>
              </a:rPr>
              <a:t>particularly</a:t>
            </a:r>
            <a:r>
              <a:rPr lang="en-US" sz="1300" spc="-15" dirty="0">
                <a:solidFill>
                  <a:schemeClr val="bg1"/>
                </a:solidFill>
              </a:rPr>
              <a:t> </a:t>
            </a:r>
            <a:r>
              <a:rPr lang="en-US" sz="1300" dirty="0">
                <a:solidFill>
                  <a:schemeClr val="bg1"/>
                </a:solidFill>
              </a:rPr>
              <a:t>in</a:t>
            </a:r>
            <a:r>
              <a:rPr lang="en-US" sz="1300" spc="-20" dirty="0">
                <a:solidFill>
                  <a:schemeClr val="bg1"/>
                </a:solidFill>
              </a:rPr>
              <a:t> </a:t>
            </a:r>
            <a:r>
              <a:rPr lang="en-US" sz="1300" dirty="0">
                <a:solidFill>
                  <a:schemeClr val="bg1"/>
                </a:solidFill>
              </a:rPr>
              <a:t>the</a:t>
            </a:r>
            <a:r>
              <a:rPr lang="en-US" sz="1300" spc="-15" dirty="0">
                <a:solidFill>
                  <a:schemeClr val="bg1"/>
                </a:solidFill>
              </a:rPr>
              <a:t> </a:t>
            </a:r>
            <a:r>
              <a:rPr lang="en-US" sz="1300" dirty="0">
                <a:solidFill>
                  <a:schemeClr val="bg1"/>
                </a:solidFill>
              </a:rPr>
              <a:t>northern</a:t>
            </a:r>
            <a:r>
              <a:rPr lang="en-US" sz="1300" spc="-20" dirty="0">
                <a:solidFill>
                  <a:schemeClr val="bg1"/>
                </a:solidFill>
              </a:rPr>
              <a:t> </a:t>
            </a:r>
            <a:r>
              <a:rPr lang="en-US" sz="1300" dirty="0">
                <a:solidFill>
                  <a:schemeClr val="bg1"/>
                </a:solidFill>
              </a:rPr>
              <a:t>hemisphere,</a:t>
            </a:r>
            <a:r>
              <a:rPr lang="en-US" sz="1300" spc="-15" dirty="0">
                <a:solidFill>
                  <a:schemeClr val="bg1"/>
                </a:solidFill>
              </a:rPr>
              <a:t> </a:t>
            </a:r>
            <a:r>
              <a:rPr lang="en-US" sz="1300" dirty="0">
                <a:solidFill>
                  <a:schemeClr val="bg1"/>
                </a:solidFill>
              </a:rPr>
              <a:t>should</a:t>
            </a:r>
            <a:r>
              <a:rPr lang="en-US" sz="1300" spc="-20" dirty="0">
                <a:solidFill>
                  <a:schemeClr val="bg1"/>
                </a:solidFill>
              </a:rPr>
              <a:t> </a:t>
            </a:r>
            <a:r>
              <a:rPr lang="en-US" sz="1300" dirty="0">
                <a:solidFill>
                  <a:schemeClr val="bg1"/>
                </a:solidFill>
              </a:rPr>
              <a:t>not</a:t>
            </a:r>
            <a:r>
              <a:rPr lang="en-US" sz="1300" spc="-15" dirty="0">
                <a:solidFill>
                  <a:schemeClr val="bg1"/>
                </a:solidFill>
              </a:rPr>
              <a:t> </a:t>
            </a:r>
            <a:r>
              <a:rPr lang="en-US" sz="1300" dirty="0">
                <a:solidFill>
                  <a:schemeClr val="bg1"/>
                </a:solidFill>
              </a:rPr>
              <a:t>be</a:t>
            </a:r>
            <a:r>
              <a:rPr lang="en-US" sz="1300" spc="-15" dirty="0">
                <a:solidFill>
                  <a:schemeClr val="bg1"/>
                </a:solidFill>
              </a:rPr>
              <a:t> </a:t>
            </a:r>
            <a:r>
              <a:rPr lang="en-US" sz="1300" dirty="0">
                <a:solidFill>
                  <a:schemeClr val="bg1"/>
                </a:solidFill>
              </a:rPr>
              <a:t>taken as an indication of their likely storage</a:t>
            </a:r>
            <a:r>
              <a:rPr lang="en-US" sz="1300" spc="-10" dirty="0">
                <a:solidFill>
                  <a:schemeClr val="bg1"/>
                </a:solidFill>
              </a:rPr>
              <a:t> </a:t>
            </a:r>
            <a:r>
              <a:rPr lang="en-US" sz="1300" dirty="0">
                <a:solidFill>
                  <a:schemeClr val="bg1"/>
                </a:solidFill>
              </a:rPr>
              <a:t>capacity.</a:t>
            </a:r>
            <a:endParaRPr lang="en-US" sz="1300" dirty="0">
              <a:solidFill>
                <a:schemeClr val="bg1"/>
              </a:solidFill>
              <a:effectLst/>
            </a:endParaRPr>
          </a:p>
        </p:txBody>
      </p:sp>
      <p:pic>
        <p:nvPicPr>
          <p:cNvPr id="4" name="image94.png">
            <a:extLst>
              <a:ext uri="{FF2B5EF4-FFF2-40B4-BE49-F238E27FC236}">
                <a16:creationId xmlns:a16="http://schemas.microsoft.com/office/drawing/2014/main" id="{8362B92D-0DEE-4A00-89B5-289774CBD23D}"/>
              </a:ext>
            </a:extLst>
          </p:cNvPr>
          <p:cNvPicPr/>
          <p:nvPr/>
        </p:nvPicPr>
        <p:blipFill rotWithShape="1">
          <a:blip r:embed="rId5" cstate="print"/>
          <a:srcRect l="-1" t="-1" r="2" b="-716"/>
          <a:stretch/>
        </p:blipFill>
        <p:spPr>
          <a:xfrm>
            <a:off x="4749352" y="1216367"/>
            <a:ext cx="7273315" cy="4251321"/>
          </a:xfrm>
          <a:prstGeom prst="rect">
            <a:avLst/>
          </a:prstGeom>
        </p:spPr>
      </p:pic>
    </p:spTree>
    <p:extLst>
      <p:ext uri="{BB962C8B-B14F-4D97-AF65-F5344CB8AC3E}">
        <p14:creationId xmlns:p14="http://schemas.microsoft.com/office/powerpoint/2010/main" val="365302234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F1BD37E-5CC7-4F9A-BDE1-E7DD78A659E4}"/>
              </a:ext>
            </a:extLst>
          </p:cNvPr>
          <p:cNvSpPr>
            <a:spLocks noGrp="1"/>
          </p:cNvSpPr>
          <p:nvPr>
            <p:ph type="title"/>
          </p:nvPr>
        </p:nvSpPr>
        <p:spPr>
          <a:xfrm>
            <a:off x="863029" y="1012004"/>
            <a:ext cx="3416158" cy="4795408"/>
          </a:xfrm>
        </p:spPr>
        <p:txBody>
          <a:bodyPr>
            <a:normAutofit/>
          </a:bodyPr>
          <a:lstStyle/>
          <a:p>
            <a:r>
              <a:rPr lang="en-US" sz="3400" dirty="0">
                <a:solidFill>
                  <a:srgbClr val="FFFFFF"/>
                </a:solidFill>
              </a:rPr>
              <a:t>Primary Flow and Transport Controlling the Spread of CO</a:t>
            </a:r>
            <a:r>
              <a:rPr lang="en-US" sz="2400" dirty="0">
                <a:solidFill>
                  <a:srgbClr val="FFFFFF"/>
                </a:solidFill>
              </a:rPr>
              <a:t>2</a:t>
            </a:r>
            <a:r>
              <a:rPr lang="en-US" sz="3400" dirty="0">
                <a:solidFill>
                  <a:srgbClr val="FFFFFF"/>
                </a:solidFill>
              </a:rPr>
              <a:t/>
            </a:r>
            <a:br>
              <a:rPr lang="en-US" sz="3400" dirty="0">
                <a:solidFill>
                  <a:srgbClr val="FFFFFF"/>
                </a:solidFill>
              </a:rPr>
            </a:br>
            <a:endParaRPr lang="en-US" sz="3400" dirty="0">
              <a:solidFill>
                <a:srgbClr val="FFFFFF"/>
              </a:solidFill>
            </a:endParaRPr>
          </a:p>
        </p:txBody>
      </p:sp>
      <p:graphicFrame>
        <p:nvGraphicFramePr>
          <p:cNvPr id="5" name="Content Placeholder 2">
            <a:extLst>
              <a:ext uri="{FF2B5EF4-FFF2-40B4-BE49-F238E27FC236}">
                <a16:creationId xmlns:a16="http://schemas.microsoft.com/office/drawing/2014/main" id="{B637840B-9D66-4532-B469-BA95F72EA1F8}"/>
              </a:ext>
            </a:extLst>
          </p:cNvPr>
          <p:cNvGraphicFramePr>
            <a:graphicFrameLocks noGrp="1"/>
          </p:cNvGraphicFramePr>
          <p:nvPr>
            <p:ph idx="1"/>
            <p:extLst>
              <p:ext uri="{D42A27DB-BD31-4B8C-83A1-F6EECF244321}">
                <p14:modId xmlns:p14="http://schemas.microsoft.com/office/powerpoint/2010/main" val="97921325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791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1533</Words>
  <Application>Microsoft Office PowerPoint</Application>
  <PresentationFormat>Widescreen</PresentationFormat>
  <Paragraphs>150</Paragraphs>
  <Slides>29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Times New Roman</vt:lpstr>
      <vt:lpstr>Wingdings</vt:lpstr>
      <vt:lpstr>Office Theme</vt:lpstr>
      <vt:lpstr>Underground Geological Storage of CO2 </vt:lpstr>
      <vt:lpstr>Overview and History</vt:lpstr>
      <vt:lpstr>Natural Geological Accumulations of CO2</vt:lpstr>
      <vt:lpstr>Site Selection Criteria</vt:lpstr>
      <vt:lpstr>Table 5.3 Types of data that are used to characterize and select geological CO2  storage sites. </vt:lpstr>
      <vt:lpstr>Where do you geologically store CO2?</vt:lpstr>
      <vt:lpstr>Where do you geologically store CO2?</vt:lpstr>
      <vt:lpstr>Distribution of Sedimentary Basins Around the World</vt:lpstr>
      <vt:lpstr>Primary Flow and Transport Controlling the Spread of CO2 </vt:lpstr>
      <vt:lpstr>CO2 Storage Mechanisms in Geological Formations</vt:lpstr>
      <vt:lpstr>Industrial Analogs for CO2 Storage</vt:lpstr>
      <vt:lpstr>PowerPoint Presentation</vt:lpstr>
      <vt:lpstr>Table 5.2  Storage capacity for several geological storage options. The storage capacity includes storage options that are not economical. </vt:lpstr>
      <vt:lpstr>Security and Duration of CO2 Storage in Geological Formations</vt:lpstr>
      <vt:lpstr>CO2 Injection Wells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Underground Geological Storage of CO2</dc:title>
  <dc:creator>Lisa Luchford</dc:creator>
  <cp:lastModifiedBy>Nelson Eby</cp:lastModifiedBy>
  <cp:revision>5</cp:revision>
  <dcterms:created xsi:type="dcterms:W3CDTF">2020-03-24T21:31:57Z</dcterms:created>
  <dcterms:modified xsi:type="dcterms:W3CDTF">2020-03-26T04:21:19Z</dcterms:modified>
</cp:coreProperties>
</file>