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81" r:id="rId3"/>
    <p:sldId id="258" r:id="rId4"/>
    <p:sldId id="259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57" r:id="rId13"/>
    <p:sldId id="261" r:id="rId14"/>
    <p:sldId id="262" r:id="rId15"/>
    <p:sldId id="263" r:id="rId16"/>
    <p:sldId id="264" r:id="rId17"/>
    <p:sldId id="279" r:id="rId18"/>
    <p:sldId id="265" r:id="rId19"/>
    <p:sldId id="266" r:id="rId20"/>
    <p:sldId id="260" r:id="rId21"/>
    <p:sldId id="267" r:id="rId22"/>
    <p:sldId id="269" r:id="rId23"/>
    <p:sldId id="270" r:id="rId24"/>
    <p:sldId id="280" r:id="rId25"/>
    <p:sldId id="271" r:id="rId26"/>
    <p:sldId id="272" r:id="rId27"/>
    <p:sldId id="273" r:id="rId28"/>
    <p:sldId id="274" r:id="rId29"/>
    <p:sldId id="276" r:id="rId30"/>
    <p:sldId id="277" r:id="rId31"/>
    <p:sldId id="278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>
        <p:scale>
          <a:sx n="104" d="100"/>
          <a:sy n="104" d="100"/>
        </p:scale>
        <p:origin x="-304" y="-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F903F-5D46-4477-A4DD-3ED3C2895B4F}" type="datetimeFigureOut">
              <a:rPr lang="en-US" smtClean="0"/>
              <a:t>05/03/2018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AD70AEA-FCF0-4C1B-8705-BC566275E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800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F903F-5D46-4477-A4DD-3ED3C2895B4F}" type="datetimeFigureOut">
              <a:rPr lang="en-US" smtClean="0"/>
              <a:t>05/03/2018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AD70AEA-FCF0-4C1B-8705-BC566275E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64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F903F-5D46-4477-A4DD-3ED3C2895B4F}" type="datetimeFigureOut">
              <a:rPr lang="en-US" smtClean="0"/>
              <a:t>05/03/2018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AD70AEA-FCF0-4C1B-8705-BC566275EBF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4041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F903F-5D46-4477-A4DD-3ED3C2895B4F}" type="datetimeFigureOut">
              <a:rPr lang="en-US" smtClean="0"/>
              <a:t>05/03/2018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AD70AEA-FCF0-4C1B-8705-BC566275E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12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F903F-5D46-4477-A4DD-3ED3C2895B4F}" type="datetimeFigureOut">
              <a:rPr lang="en-US" smtClean="0"/>
              <a:t>05/03/2018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AD70AEA-FCF0-4C1B-8705-BC566275EBF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3852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F903F-5D46-4477-A4DD-3ED3C2895B4F}" type="datetimeFigureOut">
              <a:rPr lang="en-US" smtClean="0"/>
              <a:t>05/03/2018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AD70AEA-FCF0-4C1B-8705-BC566275E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18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F903F-5D46-4477-A4DD-3ED3C2895B4F}" type="datetimeFigureOut">
              <a:rPr lang="en-US" smtClean="0"/>
              <a:t>05/03/2018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0AEA-FCF0-4C1B-8705-BC566275E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96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F903F-5D46-4477-A4DD-3ED3C2895B4F}" type="datetimeFigureOut">
              <a:rPr lang="en-US" smtClean="0"/>
              <a:t>05/03/2018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0AEA-FCF0-4C1B-8705-BC566275E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59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F903F-5D46-4477-A4DD-3ED3C2895B4F}" type="datetimeFigureOut">
              <a:rPr lang="en-US" smtClean="0"/>
              <a:t>05/03/2018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0AEA-FCF0-4C1B-8705-BC566275E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45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F903F-5D46-4477-A4DD-3ED3C2895B4F}" type="datetimeFigureOut">
              <a:rPr lang="en-US" smtClean="0"/>
              <a:t>05/03/2018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AD70AEA-FCF0-4C1B-8705-BC566275E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08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F903F-5D46-4477-A4DD-3ED3C2895B4F}" type="datetimeFigureOut">
              <a:rPr lang="en-US" smtClean="0"/>
              <a:t>05/03/2018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AD70AEA-FCF0-4C1B-8705-BC566275E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24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F903F-5D46-4477-A4DD-3ED3C2895B4F}" type="datetimeFigureOut">
              <a:rPr lang="en-US" smtClean="0"/>
              <a:t>05/03/2018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AD70AEA-FCF0-4C1B-8705-BC566275E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24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F903F-5D46-4477-A4DD-3ED3C2895B4F}" type="datetimeFigureOut">
              <a:rPr lang="en-US" smtClean="0"/>
              <a:t>05/03/2018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0AEA-FCF0-4C1B-8705-BC566275E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2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F903F-5D46-4477-A4DD-3ED3C2895B4F}" type="datetimeFigureOut">
              <a:rPr lang="en-US" smtClean="0"/>
              <a:t>05/03/2018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0AEA-FCF0-4C1B-8705-BC566275E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67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F903F-5D46-4477-A4DD-3ED3C2895B4F}" type="datetimeFigureOut">
              <a:rPr lang="en-US" smtClean="0"/>
              <a:t>05/03/2018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0AEA-FCF0-4C1B-8705-BC566275E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69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F903F-5D46-4477-A4DD-3ED3C2895B4F}" type="datetimeFigureOut">
              <a:rPr lang="en-US" smtClean="0"/>
              <a:t>05/03/2018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AD70AEA-FCF0-4C1B-8705-BC566275E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02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F903F-5D46-4477-A4DD-3ED3C2895B4F}" type="datetimeFigureOut">
              <a:rPr lang="en-US" smtClean="0"/>
              <a:t>05/03/2018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AD70AEA-FCF0-4C1B-8705-BC566275E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807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vestopedia.com/articles/markets-economy/090516/10-countries-most-natural-resources.asp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1929" y="4777379"/>
            <a:ext cx="8915399" cy="1126283"/>
          </a:xfrm>
        </p:spPr>
        <p:txBody>
          <a:bodyPr/>
          <a:lstStyle/>
          <a:p>
            <a:r>
              <a:rPr lang="en-US" dirty="0" smtClean="0"/>
              <a:t>By Lea Richter, Tyler Lagasse, and Marquise </a:t>
            </a:r>
            <a:r>
              <a:rPr lang="en-US" dirty="0" err="1" smtClean="0"/>
              <a:t>Meda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535" y="588545"/>
            <a:ext cx="4416928" cy="3785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577" y="588545"/>
            <a:ext cx="4626811" cy="347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1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Renewable Energy – Biomass, Solar and Wind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2" y="1905000"/>
            <a:ext cx="4405146" cy="3777622"/>
          </a:xfrm>
        </p:spPr>
        <p:txBody>
          <a:bodyPr/>
          <a:lstStyle/>
          <a:p>
            <a:r>
              <a:rPr lang="en-US" dirty="0" smtClean="0"/>
              <a:t>24% Total energy = Biomass</a:t>
            </a:r>
          </a:p>
          <a:p>
            <a:r>
              <a:rPr lang="en-US" dirty="0" smtClean="0"/>
              <a:t>4.6% Energy = Wind, and 0.09% = Solar</a:t>
            </a:r>
          </a:p>
          <a:p>
            <a:r>
              <a:rPr lang="en-US" dirty="0" smtClean="0"/>
              <a:t>Solar (Right top) and wind (Bottom Right) resources rising exponentially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211" y="2332045"/>
            <a:ext cx="3275012" cy="2760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2950" y="1543324"/>
            <a:ext cx="3140923" cy="2250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2950" y="3951372"/>
            <a:ext cx="3124064" cy="22804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004" y="6358085"/>
            <a:ext cx="6145301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12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421" y="1764631"/>
            <a:ext cx="5392570" cy="3777622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Largest Producer of uranium in the world (23%)</a:t>
            </a:r>
          </a:p>
          <a:p>
            <a:pPr lvl="1"/>
            <a:r>
              <a:rPr lang="en-US" dirty="0"/>
              <a:t>14.23 </a:t>
            </a:r>
            <a:r>
              <a:rPr lang="en-US" dirty="0" err="1"/>
              <a:t>kilotonnes</a:t>
            </a:r>
            <a:endParaRPr lang="en-US" dirty="0"/>
          </a:p>
          <a:p>
            <a:pPr lvl="1"/>
            <a:r>
              <a:rPr lang="en-US" dirty="0"/>
              <a:t>40% of exports go to </a:t>
            </a:r>
            <a:r>
              <a:rPr lang="en-US" dirty="0" err="1" smtClean="0"/>
              <a:t>Kazahstan</a:t>
            </a:r>
            <a:endParaRPr lang="en-US" dirty="0" smtClean="0"/>
          </a:p>
          <a:p>
            <a:r>
              <a:rPr lang="en-US" dirty="0" smtClean="0"/>
              <a:t>88% of uranium exported </a:t>
            </a:r>
          </a:p>
          <a:p>
            <a:r>
              <a:rPr lang="en-US" dirty="0" smtClean="0"/>
              <a:t>In 2015, nuclear made up 15% of Canadian electricity</a:t>
            </a:r>
          </a:p>
          <a:p>
            <a:pPr lvl="1"/>
            <a:r>
              <a:rPr lang="en-US" dirty="0" smtClean="0"/>
              <a:t>4% World generation (7</a:t>
            </a:r>
            <a:r>
              <a:rPr lang="en-US" baseline="30000" dirty="0" smtClean="0"/>
              <a:t>th</a:t>
            </a:r>
            <a:r>
              <a:rPr lang="en-US" dirty="0" smtClean="0"/>
              <a:t> overall)</a:t>
            </a:r>
          </a:p>
          <a:p>
            <a:pPr lvl="1"/>
            <a:r>
              <a:rPr lang="en-US" dirty="0" smtClean="0"/>
              <a:t>99.04TWh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F498C4-911A-4E94-BDD4-40EFCABEE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610" y="1392893"/>
            <a:ext cx="5117432" cy="50770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56421" y="597289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www.statcan.gc.ca/pub/11-402-x/2012000/chap/ener/ener-eng.htm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0803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Consumption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692" y="1371600"/>
            <a:ext cx="5503228" cy="4892040"/>
          </a:xfrm>
        </p:spPr>
        <p:txBody>
          <a:bodyPr>
            <a:normAutofit/>
          </a:bodyPr>
          <a:lstStyle/>
          <a:p>
            <a:r>
              <a:rPr lang="en-US" dirty="0" smtClean="0"/>
              <a:t>Primary vs. Secondary Energy Use</a:t>
            </a:r>
          </a:p>
          <a:p>
            <a:r>
              <a:rPr lang="en-US" dirty="0"/>
              <a:t>Energy Use Sectors:</a:t>
            </a:r>
          </a:p>
          <a:p>
            <a:pPr lvl="1"/>
            <a:r>
              <a:rPr lang="en-US" dirty="0"/>
              <a:t>Industrial</a:t>
            </a:r>
          </a:p>
          <a:p>
            <a:pPr lvl="1"/>
            <a:r>
              <a:rPr lang="en-US" dirty="0"/>
              <a:t>Transportation</a:t>
            </a:r>
          </a:p>
          <a:p>
            <a:pPr lvl="1"/>
            <a:r>
              <a:rPr lang="en-US" dirty="0"/>
              <a:t>Residential</a:t>
            </a:r>
          </a:p>
          <a:p>
            <a:pPr lvl="1"/>
            <a:r>
              <a:rPr lang="en-US" dirty="0"/>
              <a:t>Commercial/Institutional</a:t>
            </a:r>
          </a:p>
          <a:p>
            <a:r>
              <a:rPr lang="en-US" dirty="0" smtClean="0"/>
              <a:t>Energy Consumption: </a:t>
            </a:r>
          </a:p>
          <a:p>
            <a:pPr lvl="1"/>
            <a:r>
              <a:rPr lang="en-US" dirty="0" smtClean="0"/>
              <a:t>Non-renewable</a:t>
            </a:r>
          </a:p>
          <a:p>
            <a:pPr lvl="1"/>
            <a:r>
              <a:rPr lang="en-US" dirty="0" smtClean="0"/>
              <a:t>Renewable</a:t>
            </a:r>
          </a:p>
          <a:p>
            <a:r>
              <a:rPr lang="en-US" dirty="0" smtClean="0"/>
              <a:t>Consumption of Imported Energy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1957" r="31918"/>
          <a:stretch/>
        </p:blipFill>
        <p:spPr>
          <a:xfrm>
            <a:off x="6946398" y="326930"/>
            <a:ext cx="4003542" cy="623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2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vs. Secondary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5160" y="2133600"/>
            <a:ext cx="4509452" cy="3777622"/>
          </a:xfrm>
        </p:spPr>
        <p:txBody>
          <a:bodyPr/>
          <a:lstStyle/>
          <a:p>
            <a:r>
              <a:rPr lang="en-US" dirty="0" smtClean="0"/>
              <a:t>Definition Primary: measure of total energy requirements of all users of energy (includes energy lost in inefficiencies and non-renewables used in final products)</a:t>
            </a:r>
          </a:p>
          <a:p>
            <a:r>
              <a:rPr lang="en-US" dirty="0" smtClean="0"/>
              <a:t>Definition Secondary: energy used by final consumers (ex. Fuel for vehicles, heating/cooling, etc.) </a:t>
            </a:r>
          </a:p>
          <a:p>
            <a:r>
              <a:rPr lang="en-US" dirty="0" smtClean="0"/>
              <a:t>Energy Use Sectors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2668" t="11333" r="10708" b="61111"/>
          <a:stretch/>
        </p:blipFill>
        <p:spPr>
          <a:xfrm>
            <a:off x="1065480" y="1415422"/>
            <a:ext cx="4478134" cy="2606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2667" t="53556" r="11958" b="9777"/>
          <a:stretch/>
        </p:blipFill>
        <p:spPr>
          <a:xfrm>
            <a:off x="1811751" y="4090991"/>
            <a:ext cx="3040380" cy="24712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10918" y="6377570"/>
            <a:ext cx="3033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Energy Fact Book 2016-17</a:t>
            </a:r>
          </a:p>
        </p:txBody>
      </p:sp>
    </p:spTree>
    <p:extLst>
      <p:ext uri="{BB962C8B-B14F-4D97-AF65-F5344CB8AC3E}">
        <p14:creationId xmlns:p14="http://schemas.microsoft.com/office/powerpoint/2010/main" val="287362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Industrial Energy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1892" y="1905000"/>
            <a:ext cx="4040188" cy="3777622"/>
          </a:xfrm>
        </p:spPr>
        <p:txBody>
          <a:bodyPr/>
          <a:lstStyle/>
          <a:p>
            <a:r>
              <a:rPr lang="en-US" dirty="0" smtClean="0"/>
              <a:t>Industrial sector spends $47.6 billion annually on energy </a:t>
            </a:r>
          </a:p>
          <a:p>
            <a:r>
              <a:rPr lang="en-US" dirty="0" smtClean="0"/>
              <a:t>Includes manufacturing, mining, forestry, and construction</a:t>
            </a:r>
          </a:p>
          <a:p>
            <a:r>
              <a:rPr lang="en-US" dirty="0" smtClean="0"/>
              <a:t>1990-2013 saw 8.1% energy efficiency improvement ($3billion savings)</a:t>
            </a:r>
          </a:p>
          <a:p>
            <a:endParaRPr lang="en-US" dirty="0"/>
          </a:p>
        </p:txBody>
      </p:sp>
      <p:pic>
        <p:nvPicPr>
          <p:cNvPr id="1026" name="Picture 2" descr="https://lh5.googleusercontent.com/qTYVV-NBADDqTEav7vdxCxCYRVfNaZiFACxV2G7q-q9abb_ADIWGfa9N9PNbuIlvo1z6VEaQrgBFkIiaThDbIPkx83wvBqA4FuK8HQ-06FSU1q5AmN1PbnGK5j2BydpVrrdleZ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227" y="624110"/>
            <a:ext cx="3207385" cy="213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4.googleusercontent.com/EAVB6VsN8tl5SpRY_Uj-5zFeF8x5PPsg7Y3BqLrTRghovS8Vauc-7IcnoXAlmV6VeIaCtY9jzv1400jI3NXqO_0oIbdawtoD28dbMiP_X842uBFE-VesY_4ciYEF5v77eIG84iU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034" y="2941360"/>
            <a:ext cx="3771266" cy="358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07304" y="6403170"/>
            <a:ext cx="3033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Energy Fact Book 2016-17</a:t>
            </a:r>
          </a:p>
        </p:txBody>
      </p:sp>
    </p:spTree>
    <p:extLst>
      <p:ext uri="{BB962C8B-B14F-4D97-AF65-F5344CB8AC3E}">
        <p14:creationId xmlns:p14="http://schemas.microsoft.com/office/powerpoint/2010/main" val="99258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6125" y="420633"/>
            <a:ext cx="8911687" cy="1280890"/>
          </a:xfrm>
        </p:spPr>
        <p:txBody>
          <a:bodyPr/>
          <a:lstStyle/>
          <a:p>
            <a:r>
              <a:rPr lang="en-US" dirty="0" smtClean="0"/>
              <a:t>Transportation Energy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3740" y="1607820"/>
            <a:ext cx="4600892" cy="3777622"/>
          </a:xfrm>
        </p:spPr>
        <p:txBody>
          <a:bodyPr/>
          <a:lstStyle/>
          <a:p>
            <a:r>
              <a:rPr lang="en-US" dirty="0"/>
              <a:t>Three major types of transportation:</a:t>
            </a:r>
          </a:p>
          <a:p>
            <a:pPr lvl="1"/>
            <a:r>
              <a:rPr lang="en-US" dirty="0"/>
              <a:t>Passenger</a:t>
            </a:r>
          </a:p>
          <a:p>
            <a:pPr lvl="1"/>
            <a:r>
              <a:rPr lang="en-US" dirty="0"/>
              <a:t>Freight</a:t>
            </a:r>
          </a:p>
          <a:p>
            <a:pPr lvl="1"/>
            <a:r>
              <a:rPr lang="en-US" dirty="0" err="1"/>
              <a:t>Offroad</a:t>
            </a:r>
            <a:endParaRPr lang="en-US" dirty="0"/>
          </a:p>
          <a:p>
            <a:r>
              <a:rPr lang="en-US" dirty="0" smtClean="0"/>
              <a:t>1990-2013: increase total energy use by 43%</a:t>
            </a:r>
          </a:p>
          <a:p>
            <a:pPr lvl="1"/>
            <a:r>
              <a:rPr lang="en-US" dirty="0" smtClean="0"/>
              <a:t>29% efficiency improvement and savings of $17.1 billion</a:t>
            </a:r>
          </a:p>
        </p:txBody>
      </p:sp>
      <p:pic>
        <p:nvPicPr>
          <p:cNvPr id="2054" name="Picture 6" descr="https://lh3.googleusercontent.com/J4lEwfKyu-V363TPeoODbnXvSnNJg56aIQ9WTVEDcD3Z07uOaqYRSQxIGdDIxpadIDhxODssdsmmgoVBccpBYpB5v8OZdiTrV21XfrIrDdvXXVO3l7wNPbnhUmKbEuX7dmWEha3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48" y="420633"/>
            <a:ext cx="363855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lh5.googleusercontent.com/hS0o8QrOpWEyO8KE3oYNAPNR9j8k2s85uAMCQmu52QvsnTKJvMI3XG-ift70NCRMWtePB0jKR33XSwmYRgvqPGPgvmbuf0kNdH-Bat6Z8eL20ELYvaCZylo44vUP9HhkY4NheH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90" y="2606477"/>
            <a:ext cx="3676650" cy="248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6.googleusercontent.com/MTfPcdOdC5h4-y5i2m_-ZnKi2mN643GWu1U6IlMbuiqAP_rO0PA8Ysk85kKHUXRhqtnA8KVww-0bi7q0dKHQhr2I3hxuJAaNR5CRGZBwbm2Oyq3_V6o7hkLXiSib60m3vn3ZVlz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32" y="3894566"/>
            <a:ext cx="3093085" cy="239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89465" y="6387963"/>
            <a:ext cx="3033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Energy Fact Book 2016-17</a:t>
            </a:r>
          </a:p>
        </p:txBody>
      </p:sp>
    </p:spTree>
    <p:extLst>
      <p:ext uri="{BB962C8B-B14F-4D97-AF65-F5344CB8AC3E}">
        <p14:creationId xmlns:p14="http://schemas.microsoft.com/office/powerpoint/2010/main" val="372790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Commercial/Institutional Energy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4712" y="1821180"/>
            <a:ext cx="4360228" cy="3777622"/>
          </a:xfrm>
        </p:spPr>
        <p:txBody>
          <a:bodyPr/>
          <a:lstStyle/>
          <a:p>
            <a:r>
              <a:rPr lang="en-US" dirty="0" smtClean="0"/>
              <a:t>Commercial: Businesses and Retail </a:t>
            </a:r>
          </a:p>
          <a:p>
            <a:r>
              <a:rPr lang="en-US" dirty="0" smtClean="0"/>
              <a:t>Institutional: offices, schools, public service property</a:t>
            </a:r>
          </a:p>
          <a:p>
            <a:r>
              <a:rPr lang="en-US" dirty="0" smtClean="0"/>
              <a:t>Overall energy increase by 23% (55% with no efficiency improvement)</a:t>
            </a:r>
          </a:p>
          <a:p>
            <a:r>
              <a:rPr lang="en-US" dirty="0" smtClean="0"/>
              <a:t>Efficiency improvement of 33%, saving $5.4 billion in 2013</a:t>
            </a:r>
          </a:p>
        </p:txBody>
      </p:sp>
      <p:pic>
        <p:nvPicPr>
          <p:cNvPr id="3076" name="Picture 4" descr="https://lh3.googleusercontent.com/lBAwUAmn4IpOEGV75fO4iNnqf3qDnFW0LNX1l6rT5cp8nA_nFSR_vJ7oh-xahkX_7YoAnpgsblHh1-R0XN3Et6XEC2iMZbSrCLQmsH1GVPihRYQB1AfkFpeL4JwCRrjUkAabc8q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280" y="1456402"/>
            <a:ext cx="4257992" cy="270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lh4.googleusercontent.com/9mHZAOp2E6ByvW6xuPsEjGa-BZ-8EMcrUEoZEMEP5EowzO4A3XtnmtueuXO8JLM8grJymR7iDNy99M_Cg1H3AhEqy9maY9vOfTLTWVNq2TSgTispPwleEi3a7o5mY6eqbFqlhnu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525" y="3360420"/>
            <a:ext cx="3665686" cy="29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52678" y="6426540"/>
            <a:ext cx="3033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Energy Fact Book 2016-17</a:t>
            </a:r>
          </a:p>
        </p:txBody>
      </p:sp>
    </p:spTree>
    <p:extLst>
      <p:ext uri="{BB962C8B-B14F-4D97-AF65-F5344CB8AC3E}">
        <p14:creationId xmlns:p14="http://schemas.microsoft.com/office/powerpoint/2010/main" val="233334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7605" y="464090"/>
            <a:ext cx="8911687" cy="1280890"/>
          </a:xfrm>
        </p:spPr>
        <p:txBody>
          <a:bodyPr/>
          <a:lstStyle/>
          <a:p>
            <a:r>
              <a:rPr lang="en-US" dirty="0" smtClean="0"/>
              <a:t>Residential Energy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3660" y="1196340"/>
            <a:ext cx="4760912" cy="2605316"/>
          </a:xfrm>
        </p:spPr>
        <p:txBody>
          <a:bodyPr/>
          <a:lstStyle/>
          <a:p>
            <a:r>
              <a:rPr lang="en-US" dirty="0" smtClean="0"/>
              <a:t>Residential Use increased 6.5% (51% with no efficiency improvements)</a:t>
            </a:r>
          </a:p>
          <a:p>
            <a:r>
              <a:rPr lang="en-US" dirty="0" smtClean="0"/>
              <a:t>Energy efficiency improved 45% saving $12 billion dollars</a:t>
            </a:r>
          </a:p>
          <a:p>
            <a:r>
              <a:rPr lang="en-US" dirty="0" smtClean="0"/>
              <a:t>Energy intensity decreased 24% per household</a:t>
            </a:r>
            <a:endParaRPr lang="en-US" dirty="0"/>
          </a:p>
        </p:txBody>
      </p:sp>
      <p:pic>
        <p:nvPicPr>
          <p:cNvPr id="4098" name="Picture 2" descr="https://lh4.googleusercontent.com/cLtXB_pr-o9NdXMyk8ktHJtLMz8voHyYsBbOXLClkqylHfY-N-Za044oXECILeq4JGG4iVCivnR-c1Bkka7oNYQlGXvcHFsMlMb6HUIuRDEStNk1cB6h93XpT-MBDDgJMSEENW8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12"/>
          <a:stretch/>
        </p:blipFill>
        <p:spPr bwMode="auto">
          <a:xfrm>
            <a:off x="1742946" y="712689"/>
            <a:ext cx="3938905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191003" y="3795935"/>
            <a:ext cx="10093204" cy="2466055"/>
            <a:chOff x="137160" y="3407315"/>
            <a:chExt cx="10093204" cy="2466055"/>
          </a:xfrm>
        </p:grpSpPr>
        <p:pic>
          <p:nvPicPr>
            <p:cNvPr id="4100" name="Picture 4" descr="https://lh5.googleusercontent.com/DK119ML2GyX3vB8jUxpm2e9XUPxPuEe97zxfNFbehk9nnKznVrfLFs4m3gSNqRFbQ5ycBjI1UwtaWtam-0C3hucF4FytpH-bulApeS4hW8T_AZzcwiSOhXrlTFuapBJMs8Pcpbmz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3" t="41448" r="10646"/>
            <a:stretch/>
          </p:blipFill>
          <p:spPr bwMode="auto">
            <a:xfrm>
              <a:off x="137160" y="3407315"/>
              <a:ext cx="3429000" cy="2465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https://lh5.googleusercontent.com/_5IdkTL48yE2xMV89s_XIwDZtaa3gmFkEyS2p1JmMfFWuiiDGmpQkNpsB5PTcPE_XzSwqY0lC2OeHTZxdSRbPgZqNGnVJQuAMJSEk8B1vSlJjAVzTGc99AQ9liqt-sV8HHrkOzBv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6161" y="3413036"/>
              <a:ext cx="2971800" cy="2460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https://lh4.googleusercontent.com/vQzf71VPn9eSSOxt3oTHfsriSShmUNxCeuwmVmWJDkFHIO4bl2jHHJqPygTPU4lTuVzZPG5WDrnMbISnPDxgXE4p7vogc0MiBBAzy-J_4LuDwJBqQnaqwhhZs78hjngzwOtFgUtJ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7961" y="3407315"/>
              <a:ext cx="3692403" cy="2465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8251004" y="6368534"/>
            <a:ext cx="3033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Energy Fact Book 2016-17</a:t>
            </a:r>
          </a:p>
        </p:txBody>
      </p:sp>
    </p:spTree>
    <p:extLst>
      <p:ext uri="{BB962C8B-B14F-4D97-AF65-F5344CB8AC3E}">
        <p14:creationId xmlns:p14="http://schemas.microsoft.com/office/powerpoint/2010/main" val="124333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441" y="499016"/>
            <a:ext cx="8911687" cy="1280890"/>
          </a:xfrm>
        </p:spPr>
        <p:txBody>
          <a:bodyPr/>
          <a:lstStyle/>
          <a:p>
            <a:r>
              <a:rPr lang="en-US" dirty="0" smtClean="0"/>
              <a:t>Energy Consumption: Renewables vs. Non-Renewables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6441" y="2037346"/>
            <a:ext cx="4966620" cy="3777622"/>
          </a:xfrm>
        </p:spPr>
        <p:txBody>
          <a:bodyPr/>
          <a:lstStyle/>
          <a:p>
            <a:r>
              <a:rPr lang="en-US" dirty="0" smtClean="0"/>
              <a:t>Creating ~750,000 jobs soon</a:t>
            </a:r>
          </a:p>
          <a:p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in the world producing renewables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173" y="1779906"/>
            <a:ext cx="4218726" cy="42925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80173" y="6236916"/>
            <a:ext cx="4273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National Inventory Report, 1990-2013</a:t>
            </a:r>
          </a:p>
        </p:txBody>
      </p:sp>
    </p:spTree>
    <p:extLst>
      <p:ext uri="{BB962C8B-B14F-4D97-AF65-F5344CB8AC3E}">
        <p14:creationId xmlns:p14="http://schemas.microsoft.com/office/powerpoint/2010/main" val="180744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Imported Energy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010" y="1384279"/>
            <a:ext cx="8694822" cy="5033468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947244" y="6417747"/>
            <a:ext cx="2693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National Energy Board</a:t>
            </a:r>
          </a:p>
        </p:txBody>
      </p:sp>
    </p:spTree>
    <p:extLst>
      <p:ext uri="{BB962C8B-B14F-4D97-AF65-F5344CB8AC3E}">
        <p14:creationId xmlns:p14="http://schemas.microsoft.com/office/powerpoint/2010/main" val="9455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CANADA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3760" y="1604210"/>
            <a:ext cx="4501399" cy="3777622"/>
          </a:xfrm>
        </p:spPr>
        <p:txBody>
          <a:bodyPr/>
          <a:lstStyle/>
          <a:p>
            <a:r>
              <a:rPr lang="en-US" dirty="0" smtClean="0"/>
              <a:t>36 million people increasing at 0.9% annually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largest country by area in the world</a:t>
            </a:r>
          </a:p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in the world for natural resources</a:t>
            </a:r>
          </a:p>
          <a:p>
            <a:r>
              <a:rPr lang="en-US" dirty="0" smtClean="0"/>
              <a:t>8</a:t>
            </a:r>
            <a:r>
              <a:rPr lang="en-US" baseline="30000" dirty="0" smtClean="0"/>
              <a:t>th</a:t>
            </a:r>
            <a:r>
              <a:rPr lang="en-US" dirty="0" smtClean="0"/>
              <a:t> largest emitter in the world (2016)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542" y="1014132"/>
            <a:ext cx="5306318" cy="4367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47592" y="5771854"/>
            <a:ext cx="4349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https://www.statcan.gc.ca/eng/start</a:t>
            </a:r>
          </a:p>
        </p:txBody>
      </p:sp>
    </p:spTree>
    <p:extLst>
      <p:ext uri="{BB962C8B-B14F-4D97-AF65-F5344CB8AC3E}">
        <p14:creationId xmlns:p14="http://schemas.microsoft.com/office/powerpoint/2010/main" val="1092028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of Canadian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9500" y="2133600"/>
            <a:ext cx="4480560" cy="3777622"/>
          </a:xfrm>
        </p:spPr>
        <p:txBody>
          <a:bodyPr>
            <a:normAutofit/>
          </a:bodyPr>
          <a:lstStyle/>
          <a:p>
            <a:r>
              <a:rPr lang="en-US" dirty="0" smtClean="0"/>
              <a:t>Production Potential</a:t>
            </a:r>
          </a:p>
          <a:p>
            <a:r>
              <a:rPr lang="en-US" dirty="0" smtClean="0"/>
              <a:t>Estimated Future Consumption</a:t>
            </a:r>
          </a:p>
          <a:p>
            <a:r>
              <a:rPr lang="en-US" dirty="0" smtClean="0"/>
              <a:t>Paris Accord </a:t>
            </a:r>
            <a:r>
              <a:rPr lang="en-US" dirty="0" smtClean="0">
                <a:sym typeface="Wingdings" panose="05000000000000000000" pitchFamily="2" charset="2"/>
              </a:rPr>
              <a:t> Pan-Canadian Framework on Clean Growth and Climate Change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Carbon Pricing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Expansion Low-Carbon Energy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Increase Energy Efficiency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Enhancing Carbon Sinks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Environmental Justice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30" y="1905000"/>
            <a:ext cx="6716617" cy="377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8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567" y="608068"/>
            <a:ext cx="8911687" cy="1280890"/>
          </a:xfrm>
        </p:spPr>
        <p:txBody>
          <a:bodyPr/>
          <a:lstStyle/>
          <a:p>
            <a:r>
              <a:rPr lang="en-US" dirty="0" smtClean="0"/>
              <a:t>Production Potential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2882" y="1327484"/>
            <a:ext cx="4128718" cy="231254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Non-renewables</a:t>
            </a:r>
          </a:p>
          <a:p>
            <a:pPr lvl="1"/>
            <a:r>
              <a:rPr lang="en-US" dirty="0" smtClean="0"/>
              <a:t>Crude Oil remaining (330B barrels as of Dec 2014) (90% in oil sands)</a:t>
            </a:r>
          </a:p>
          <a:p>
            <a:pPr lvl="1"/>
            <a:r>
              <a:rPr lang="en-US" dirty="0" smtClean="0"/>
              <a:t>Marketable natural gas remaining (15.0 x 10</a:t>
            </a:r>
            <a:r>
              <a:rPr lang="en-US" baseline="30000" dirty="0" smtClean="0"/>
              <a:t>12</a:t>
            </a:r>
            <a:r>
              <a:rPr lang="en-US" dirty="0" smtClean="0"/>
              <a:t> m</a:t>
            </a:r>
            <a:r>
              <a:rPr lang="en-US" baseline="30000" dirty="0" smtClean="0"/>
              <a:t>3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6.6 B </a:t>
            </a:r>
            <a:r>
              <a:rPr lang="en-US" dirty="0" err="1" smtClean="0"/>
              <a:t>tonnes</a:t>
            </a:r>
            <a:r>
              <a:rPr lang="en-US" dirty="0" smtClean="0"/>
              <a:t> recoverable coal reserves (declining demand)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105" t="22125" r="35176" b="43100"/>
          <a:stretch/>
        </p:blipFill>
        <p:spPr>
          <a:xfrm>
            <a:off x="1052882" y="3815980"/>
            <a:ext cx="4283241" cy="2560757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7036586" y="608068"/>
            <a:ext cx="4128718" cy="3031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Renewables</a:t>
            </a:r>
          </a:p>
          <a:p>
            <a:pPr lvl="1"/>
            <a:r>
              <a:rPr lang="en-US" dirty="0" smtClean="0"/>
              <a:t>Hydropower increase from 77GW to 87GW 2014-2040</a:t>
            </a:r>
          </a:p>
          <a:p>
            <a:pPr lvl="1"/>
            <a:r>
              <a:rPr lang="en-US" dirty="0" smtClean="0"/>
              <a:t>Non-hydro renewables set to grow and taper out as renewable energy targets are met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7018" t="36160" r="10439" b="28753"/>
          <a:stretch/>
        </p:blipFill>
        <p:spPr>
          <a:xfrm>
            <a:off x="6448926" y="3129027"/>
            <a:ext cx="5355113" cy="324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71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0609" y="626882"/>
            <a:ext cx="8911687" cy="1280890"/>
          </a:xfrm>
        </p:spPr>
        <p:txBody>
          <a:bodyPr/>
          <a:lstStyle/>
          <a:p>
            <a:r>
              <a:rPr lang="en-US" dirty="0" smtClean="0"/>
              <a:t>Future Consumption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7456" t="58304" r="9387" b="11130"/>
          <a:stretch/>
        </p:blipFill>
        <p:spPr>
          <a:xfrm>
            <a:off x="5976895" y="1615139"/>
            <a:ext cx="4876801" cy="25287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31502" y="5934670"/>
            <a:ext cx="43141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https://www.neb-one.gc.ca/nrg/ntgrtd/ftr/2016/2016nrgftr-eng.pdf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7281" t="38343" r="9474" b="29064"/>
          <a:stretch/>
        </p:blipFill>
        <p:spPr>
          <a:xfrm>
            <a:off x="3554428" y="4005714"/>
            <a:ext cx="4377074" cy="24735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9298" t="49727" r="10088" b="16901"/>
          <a:stretch/>
        </p:blipFill>
        <p:spPr>
          <a:xfrm>
            <a:off x="773356" y="1699191"/>
            <a:ext cx="4029826" cy="247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0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Paris Accord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3412" y="1699260"/>
            <a:ext cx="3674428" cy="3777622"/>
          </a:xfrm>
        </p:spPr>
        <p:txBody>
          <a:bodyPr/>
          <a:lstStyle/>
          <a:p>
            <a:r>
              <a:rPr lang="en-US" dirty="0" smtClean="0"/>
              <a:t>Goals: limit warming to well below 2°C and if possible 1.5</a:t>
            </a:r>
            <a:r>
              <a:rPr lang="en-US" dirty="0"/>
              <a:t>°C</a:t>
            </a:r>
            <a:endParaRPr lang="en-US" dirty="0" smtClean="0"/>
          </a:p>
          <a:p>
            <a:r>
              <a:rPr lang="en-US" dirty="0" smtClean="0"/>
              <a:t>Canada 2006-2015: growth of emissions </a:t>
            </a:r>
          </a:p>
          <a:p>
            <a:r>
              <a:rPr lang="en-US" dirty="0" smtClean="0"/>
              <a:t>Conference of the Parties (COP21) </a:t>
            </a:r>
          </a:p>
          <a:p>
            <a:r>
              <a:rPr lang="en-US" b="1" i="1" dirty="0" smtClean="0"/>
              <a:t>Pan-Canadian Framework on Clean Growth and Climate Change</a:t>
            </a:r>
            <a:endParaRPr lang="en-US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218" y="539807"/>
            <a:ext cx="4066384" cy="3048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811" y="3672374"/>
            <a:ext cx="3920791" cy="294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9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/>
              <a:t>Pan-Canadian Framework on Clean Growth and Climate Change</a:t>
            </a:r>
            <a:br>
              <a:rPr lang="en-US" b="1" i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8413" y="1905000"/>
            <a:ext cx="4806199" cy="3777622"/>
          </a:xfrm>
        </p:spPr>
        <p:txBody>
          <a:bodyPr/>
          <a:lstStyle/>
          <a:p>
            <a:r>
              <a:rPr lang="en-US" dirty="0" smtClean="0"/>
              <a:t>Commitment to reduce GHG emissions 30% below 2005 levels by 2030</a:t>
            </a:r>
          </a:p>
          <a:p>
            <a:r>
              <a:rPr lang="en-US" dirty="0" smtClean="0"/>
              <a:t>“reduce emissions across all sectors of the economy, accelerate clean economic growth, build resilience to the impacts of climate change”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120" y="1905000"/>
            <a:ext cx="3366837" cy="43564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00152" y="593824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“The Road from Paris: Canada's Progress Toward Its Climate Pledge.” </a:t>
            </a:r>
          </a:p>
        </p:txBody>
      </p:sp>
    </p:spTree>
    <p:extLst>
      <p:ext uri="{BB962C8B-B14F-4D97-AF65-F5344CB8AC3E}">
        <p14:creationId xmlns:p14="http://schemas.microsoft.com/office/powerpoint/2010/main" val="4194250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Pricing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3389" y="1905000"/>
            <a:ext cx="4046324" cy="3777622"/>
          </a:xfrm>
        </p:spPr>
        <p:txBody>
          <a:bodyPr/>
          <a:lstStyle/>
          <a:p>
            <a:r>
              <a:rPr lang="en-US" dirty="0" smtClean="0"/>
              <a:t>Benchmark carbon pollution price of $10 per </a:t>
            </a:r>
            <a:r>
              <a:rPr lang="en-US" dirty="0" err="1" smtClean="0"/>
              <a:t>tonne</a:t>
            </a:r>
            <a:r>
              <a:rPr lang="en-US" dirty="0" smtClean="0"/>
              <a:t> by 2018, rising to $50 per </a:t>
            </a:r>
            <a:r>
              <a:rPr lang="en-US" dirty="0" err="1" smtClean="0"/>
              <a:t>tonne</a:t>
            </a:r>
            <a:r>
              <a:rPr lang="en-US" dirty="0" smtClean="0"/>
              <a:t> by 2022 (may due so through carbon tax or cap-and-trade system)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673" y="1974536"/>
            <a:ext cx="5486400" cy="36385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9713" y="575215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“The Road from Paris: Canada's Progress Toward Its Climate Pledge.” </a:t>
            </a:r>
          </a:p>
        </p:txBody>
      </p:sp>
    </p:spTree>
    <p:extLst>
      <p:ext uri="{BB962C8B-B14F-4D97-AF65-F5344CB8AC3E}">
        <p14:creationId xmlns:p14="http://schemas.microsoft.com/office/powerpoint/2010/main" val="366616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Expansion of Low-Carbon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99466" y="1905000"/>
            <a:ext cx="4405146" cy="3777622"/>
          </a:xfrm>
        </p:spPr>
        <p:txBody>
          <a:bodyPr/>
          <a:lstStyle/>
          <a:p>
            <a:r>
              <a:rPr lang="en-US" dirty="0" smtClean="0"/>
              <a:t>Develop clean fuel standard (30 </a:t>
            </a:r>
            <a:r>
              <a:rPr lang="en-US" dirty="0" err="1" smtClean="0"/>
              <a:t>megatonnes</a:t>
            </a:r>
            <a:r>
              <a:rPr lang="en-US" dirty="0" smtClean="0"/>
              <a:t> reduction/</a:t>
            </a:r>
            <a:r>
              <a:rPr lang="en-US" dirty="0" err="1" smtClean="0"/>
              <a:t>yr</a:t>
            </a:r>
            <a:r>
              <a:rPr lang="en-US" dirty="0" smtClean="0"/>
              <a:t> by 2030) in transportation, buildings and industry</a:t>
            </a:r>
          </a:p>
          <a:p>
            <a:pPr lvl="1"/>
            <a:r>
              <a:rPr lang="en-US" dirty="0" smtClean="0"/>
              <a:t>Published Dec 2017</a:t>
            </a:r>
          </a:p>
          <a:p>
            <a:r>
              <a:rPr lang="en-US" dirty="0" smtClean="0"/>
              <a:t>Phase-out traditional coal units by 2030</a:t>
            </a:r>
          </a:p>
          <a:p>
            <a:r>
              <a:rPr lang="en-US" dirty="0" smtClean="0"/>
              <a:t>Performance standards for natural-gas electricity</a:t>
            </a:r>
          </a:p>
          <a:p>
            <a:pPr lvl="1"/>
            <a:r>
              <a:rPr lang="en-US" dirty="0" smtClean="0"/>
              <a:t>Intent to implement published Mar. 2017</a:t>
            </a:r>
            <a:endParaRPr lang="en-US" dirty="0"/>
          </a:p>
        </p:txBody>
      </p:sp>
      <p:pic>
        <p:nvPicPr>
          <p:cNvPr id="5124" name="Picture 4" descr="Image result for reduce natural gas Ca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02"/>
          <a:stretch/>
        </p:blipFill>
        <p:spPr bwMode="auto">
          <a:xfrm>
            <a:off x="997487" y="1557544"/>
            <a:ext cx="5845610" cy="231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no co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854" y="3497179"/>
            <a:ext cx="3190875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21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8769" y="644163"/>
            <a:ext cx="8911687" cy="1280890"/>
          </a:xfrm>
        </p:spPr>
        <p:txBody>
          <a:bodyPr/>
          <a:lstStyle/>
          <a:p>
            <a:r>
              <a:rPr lang="en-US" dirty="0" smtClean="0"/>
              <a:t>Increase Energy Efficiency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8769" y="1588168"/>
            <a:ext cx="4886410" cy="4475748"/>
          </a:xfrm>
        </p:spPr>
        <p:txBody>
          <a:bodyPr>
            <a:normAutofit/>
          </a:bodyPr>
          <a:lstStyle/>
          <a:p>
            <a:r>
              <a:rPr lang="en-US" dirty="0" smtClean="0"/>
              <a:t>Fuel-switching</a:t>
            </a:r>
          </a:p>
          <a:p>
            <a:r>
              <a:rPr lang="en-US" dirty="0" smtClean="0"/>
              <a:t>“Net-zero energy ready” building codes</a:t>
            </a:r>
          </a:p>
          <a:p>
            <a:r>
              <a:rPr lang="en-US" dirty="0" smtClean="0"/>
              <a:t>Building retrofitting</a:t>
            </a:r>
          </a:p>
          <a:p>
            <a:r>
              <a:rPr lang="en-US" dirty="0" smtClean="0"/>
              <a:t>North American Leaders’ Summit:</a:t>
            </a:r>
          </a:p>
          <a:p>
            <a:pPr lvl="1"/>
            <a:r>
              <a:rPr lang="en-US" dirty="0" smtClean="0"/>
              <a:t>Generate 50% clean energy by 2025</a:t>
            </a:r>
          </a:p>
          <a:p>
            <a:pPr lvl="1"/>
            <a:r>
              <a:rPr lang="en-US" dirty="0" smtClean="0"/>
              <a:t>Invest in and deploy clean energy technology</a:t>
            </a:r>
          </a:p>
          <a:p>
            <a:pPr lvl="1"/>
            <a:r>
              <a:rPr lang="en-US" dirty="0" smtClean="0"/>
              <a:t>Advance collaborative research</a:t>
            </a:r>
          </a:p>
          <a:p>
            <a:pPr lvl="1"/>
            <a:r>
              <a:rPr lang="en-US" dirty="0" smtClean="0"/>
              <a:t>Align environmental standards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463" y="644163"/>
            <a:ext cx="4836794" cy="3258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507" y="4154905"/>
            <a:ext cx="3708706" cy="22885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661032" y="6443412"/>
            <a:ext cx="1955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taf.ca/projects</a:t>
            </a:r>
            <a:r>
              <a:rPr lang="en-US" dirty="0" smtClean="0"/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698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0610" y="624110"/>
            <a:ext cx="8911687" cy="1280890"/>
          </a:xfrm>
        </p:spPr>
        <p:txBody>
          <a:bodyPr/>
          <a:lstStyle/>
          <a:p>
            <a:r>
              <a:rPr lang="en-US" dirty="0" smtClean="0"/>
              <a:t>Enhancing Carbon Sinks and Disadvantaged Populations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0610" y="2037347"/>
            <a:ext cx="4373062" cy="3777622"/>
          </a:xfrm>
        </p:spPr>
        <p:txBody>
          <a:bodyPr/>
          <a:lstStyle/>
          <a:p>
            <a:r>
              <a:rPr lang="en-US" dirty="0"/>
              <a:t>Land use protection</a:t>
            </a:r>
          </a:p>
          <a:p>
            <a:pPr lvl="1"/>
            <a:r>
              <a:rPr lang="en-US" dirty="0"/>
              <a:t>Forests, wetlands, agricultural lands</a:t>
            </a:r>
          </a:p>
          <a:p>
            <a:r>
              <a:rPr lang="en-US" dirty="0" smtClean="0"/>
              <a:t>Protect Indigenous People and coastal and northern regions disproportionately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3862" y="1673826"/>
            <a:ext cx="3732047" cy="2483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009" y="3926158"/>
            <a:ext cx="3732047" cy="256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591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it enough?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8159" y="1700463"/>
            <a:ext cx="8915400" cy="3777622"/>
          </a:xfrm>
        </p:spPr>
        <p:txBody>
          <a:bodyPr/>
          <a:lstStyle/>
          <a:p>
            <a:r>
              <a:rPr lang="en-US" dirty="0" smtClean="0"/>
              <a:t>Projections achieve 10% reduction of 1990 levels 2020 and 75-85% below 2001 levels by 2050 </a:t>
            </a:r>
          </a:p>
          <a:p>
            <a:r>
              <a:rPr lang="en-US" dirty="0" smtClean="0"/>
              <a:t>In order to achieve Paris Accord goals:</a:t>
            </a:r>
          </a:p>
          <a:p>
            <a:pPr lvl="1"/>
            <a:r>
              <a:rPr lang="en-US" dirty="0" smtClean="0"/>
              <a:t>Implement national regulations to eliminate methane releases in oil and gas sector by 2030</a:t>
            </a:r>
          </a:p>
          <a:p>
            <a:pPr lvl="1"/>
            <a:r>
              <a:rPr lang="en-US" dirty="0" smtClean="0"/>
              <a:t>Implement accelerated phase-out of coal-fired power </a:t>
            </a:r>
          </a:p>
          <a:p>
            <a:pPr lvl="1"/>
            <a:r>
              <a:rPr lang="en-US" dirty="0" smtClean="0"/>
              <a:t>Work with provinces and territories to design an ambitious clean fuel standard, and achieve 30MT emissions reductions by 2030</a:t>
            </a:r>
          </a:p>
          <a:p>
            <a:pPr lvl="1"/>
            <a:r>
              <a:rPr lang="en-US" dirty="0" smtClean="0"/>
              <a:t>Incentivize low- or zero-emissions vehicles, facilitate investment in corresponding road infrastructure</a:t>
            </a:r>
          </a:p>
          <a:p>
            <a:pPr lvl="1"/>
            <a:r>
              <a:rPr lang="en-US" dirty="0" smtClean="0"/>
              <a:t>Work with progressive country leaders to meet Paris Agreement rulebook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907875" y="5743786"/>
            <a:ext cx="54947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“Canada's </a:t>
            </a:r>
            <a:r>
              <a:rPr lang="en-US" dirty="0"/>
              <a:t>2017 Nationally Determined Contribution Submission to the United Nations Framework Convention on Climate Change.” </a:t>
            </a:r>
          </a:p>
        </p:txBody>
      </p:sp>
    </p:spTree>
    <p:extLst>
      <p:ext uri="{BB962C8B-B14F-4D97-AF65-F5344CB8AC3E}">
        <p14:creationId xmlns:p14="http://schemas.microsoft.com/office/powerpoint/2010/main" val="3609961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372" y="1653540"/>
            <a:ext cx="4314508" cy="3777622"/>
          </a:xfrm>
        </p:spPr>
        <p:txBody>
          <a:bodyPr/>
          <a:lstStyle/>
          <a:p>
            <a:r>
              <a:rPr lang="en-US" dirty="0" smtClean="0"/>
              <a:t>Production</a:t>
            </a:r>
          </a:p>
          <a:p>
            <a:pPr lvl="1"/>
            <a:r>
              <a:rPr lang="en-US" dirty="0"/>
              <a:t>Electricity Production</a:t>
            </a:r>
          </a:p>
          <a:p>
            <a:pPr lvl="1"/>
            <a:r>
              <a:rPr lang="en-US" dirty="0" smtClean="0"/>
              <a:t>Fossil fuels – petroleum, oil, natural gas</a:t>
            </a:r>
          </a:p>
          <a:p>
            <a:pPr lvl="1"/>
            <a:r>
              <a:rPr lang="en-US" dirty="0" smtClean="0"/>
              <a:t>Renewables and Nuclear</a:t>
            </a:r>
          </a:p>
          <a:p>
            <a:r>
              <a:rPr lang="en-US" dirty="0" smtClean="0"/>
              <a:t>Consumption</a:t>
            </a:r>
          </a:p>
          <a:p>
            <a:pPr lvl="1"/>
            <a:r>
              <a:rPr lang="en-US" dirty="0" smtClean="0"/>
              <a:t>Sectors</a:t>
            </a:r>
          </a:p>
          <a:p>
            <a:pPr lvl="1"/>
            <a:r>
              <a:rPr lang="en-US" dirty="0" smtClean="0"/>
              <a:t>Renewable vs. Non-Renewables</a:t>
            </a:r>
          </a:p>
          <a:p>
            <a:r>
              <a:rPr lang="en-US" dirty="0" smtClean="0"/>
              <a:t>Paris Agreement and the Future of Canadian Energy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071" y="1905000"/>
            <a:ext cx="575310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441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5701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272987"/>
            <a:ext cx="8915400" cy="5396753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CANSIM Canada. “Energy.” </a:t>
            </a:r>
            <a:r>
              <a:rPr lang="en-US" i="1" dirty="0"/>
              <a:t>Statcan.gc.ca</a:t>
            </a:r>
            <a:r>
              <a:rPr lang="en-US" dirty="0"/>
              <a:t>, 7 Oct. 2016, www.statcan.gc.ca/pub/11-402-x/2012000/chap/ener/ener-eng.htm.</a:t>
            </a:r>
          </a:p>
          <a:p>
            <a:r>
              <a:rPr lang="en-US" dirty="0"/>
              <a:t>Government of Canada. “Electricity Facts.” </a:t>
            </a:r>
            <a:r>
              <a:rPr lang="en-US" i="1" dirty="0"/>
              <a:t>Natural Resources Canada</a:t>
            </a:r>
            <a:r>
              <a:rPr lang="en-US" dirty="0"/>
              <a:t>, Natural Resources Canada, 17 Apr. 2018, www.nrcan.gc.ca/energy/facts/electricity/20068.</a:t>
            </a:r>
          </a:p>
          <a:p>
            <a:r>
              <a:rPr lang="en-US" dirty="0"/>
              <a:t>Montreal Economic Institute. “Canada's Energy Profile in 40 Questions.” 2014, pp. 1–47., www.iedm.org/sites/default/files/web/page_files/booklet-energy0314.pdf</a:t>
            </a:r>
            <a:r>
              <a:rPr lang="en-US" dirty="0" smtClean="0"/>
              <a:t>.</a:t>
            </a:r>
          </a:p>
          <a:p>
            <a:r>
              <a:rPr lang="en-US" dirty="0" smtClean="0"/>
              <a:t>Natural </a:t>
            </a:r>
            <a:r>
              <a:rPr lang="en-US" dirty="0"/>
              <a:t>Resources Canada (Energy Fact Book 2016-17: Natural Resources Canada)</a:t>
            </a:r>
          </a:p>
          <a:p>
            <a:r>
              <a:rPr lang="en-US" dirty="0"/>
              <a:t>National Energy Board (Canada's Energy Future 2016: Energy Supply and Demand Projections to 2040)</a:t>
            </a:r>
          </a:p>
          <a:p>
            <a:r>
              <a:rPr lang="en-US" dirty="0"/>
              <a:t>British Petroleum (BP: Statistical Review of World Energy 2015)</a:t>
            </a:r>
          </a:p>
          <a:p>
            <a:r>
              <a:rPr lang="en-US" dirty="0"/>
              <a:t>Environmental and Climate Change Canada (National Inventory Report, 1990-2013)</a:t>
            </a:r>
          </a:p>
          <a:p>
            <a:r>
              <a:rPr lang="en-US" dirty="0"/>
              <a:t>Alberta Energy Regulator (ST98 - Alberta's Energy Reserve &amp; Supply/Demand Outlook)</a:t>
            </a:r>
          </a:p>
          <a:p>
            <a:r>
              <a:rPr lang="en-US" dirty="0"/>
              <a:t>Canadian Solar Industries Association (National Survey Report of PV Power Applications in Canada 2013)</a:t>
            </a:r>
          </a:p>
          <a:p>
            <a:r>
              <a:rPr lang="en-US" dirty="0"/>
              <a:t>Ontario Ministry of Energy (Ontario Energy Report, Electricity, 1st Quarter, 2015)</a:t>
            </a:r>
          </a:p>
          <a:p>
            <a:r>
              <a:rPr lang="en-US" dirty="0"/>
              <a:t>(Canada - Climate Action Tracker</a:t>
            </a:r>
            <a:r>
              <a:rPr lang="en-US" dirty="0" smtClean="0"/>
              <a:t>)</a:t>
            </a:r>
            <a:endParaRPr lang="en-US" dirty="0">
              <a:hlinkClick r:id="rId2"/>
            </a:endParaRPr>
          </a:p>
          <a:p>
            <a:r>
              <a:rPr lang="en-US" dirty="0"/>
              <a:t>Anthony, Craig. “Here Are the Countries With the Most Natural Resources.” </a:t>
            </a:r>
            <a:r>
              <a:rPr lang="en-US" i="1" dirty="0"/>
              <a:t>Investopedia</a:t>
            </a:r>
            <a:r>
              <a:rPr lang="en-US" dirty="0"/>
              <a:t>, Investopedia, 12 Sept. 2016, </a:t>
            </a:r>
            <a:r>
              <a:rPr lang="en-US" dirty="0" smtClean="0">
                <a:solidFill>
                  <a:schemeClr val="tx1"/>
                </a:solidFill>
              </a:rPr>
              <a:t>www.investopedia.com/articles/markets-economy/090516/10-countries-most-natural-resources.asp.</a:t>
            </a:r>
          </a:p>
          <a:p>
            <a:r>
              <a:rPr lang="en-US" dirty="0" smtClean="0"/>
              <a:t>“Canada Population 2018.” </a:t>
            </a:r>
            <a:r>
              <a:rPr lang="en-US" i="1" dirty="0" smtClean="0"/>
              <a:t>Canada Population 2018 (Demographics, Maps, Graphs)</a:t>
            </a:r>
            <a:r>
              <a:rPr lang="en-US" dirty="0" smtClean="0"/>
              <a:t>, World Population Review, </a:t>
            </a:r>
          </a:p>
          <a:p>
            <a:r>
              <a:rPr lang="en-US" dirty="0"/>
              <a:t>“Projects.” </a:t>
            </a:r>
            <a:r>
              <a:rPr lang="en-US" i="1" dirty="0"/>
              <a:t>The Atmospheric Fund</a:t>
            </a:r>
            <a:r>
              <a:rPr lang="en-US" dirty="0"/>
              <a:t>, Toronto, taf.ca/projects/. </a:t>
            </a:r>
          </a:p>
          <a:p>
            <a:r>
              <a:rPr lang="en-US" dirty="0" smtClean="0"/>
              <a:t>“</a:t>
            </a:r>
            <a:r>
              <a:rPr lang="en-US" dirty="0"/>
              <a:t>Top 100 Largest Countries by Area.” </a:t>
            </a:r>
            <a:r>
              <a:rPr lang="en-US" i="1" dirty="0"/>
              <a:t>The Largest Countries in the World by Area</a:t>
            </a:r>
            <a:r>
              <a:rPr lang="en-US" dirty="0"/>
              <a:t>, Countries-of-the-World, 2018, </a:t>
            </a:r>
            <a:r>
              <a:rPr lang="en-US" dirty="0" smtClean="0">
                <a:solidFill>
                  <a:schemeClr val="tx1"/>
                </a:solidFill>
              </a:rPr>
              <a:t>www.countries-ofthe-world.com/largest-countries.html.https://www.statista.com/statistics/271748/the-largest-emitters-of-co2-in-the-world/</a:t>
            </a:r>
          </a:p>
          <a:p>
            <a:r>
              <a:rPr lang="en-US" dirty="0"/>
              <a:t>“CO2 Emissions by Country 2016.” </a:t>
            </a:r>
            <a:r>
              <a:rPr lang="en-US" i="1" dirty="0"/>
              <a:t>Statista</a:t>
            </a:r>
            <a:r>
              <a:rPr lang="en-US" dirty="0"/>
              <a:t>, Statista, 2016, www.statista.com/statistics/271748/the-largest-emitters-of-co2-in-the-world/. </a:t>
            </a:r>
            <a:endParaRPr lang="en-US" dirty="0" smtClean="0"/>
          </a:p>
          <a:p>
            <a:r>
              <a:rPr lang="en-US" dirty="0"/>
              <a:t>Chen, Han. “The Road from Paris: Canada's Progress Toward Its Climate Pledge.” </a:t>
            </a:r>
            <a:r>
              <a:rPr lang="en-US" i="1" dirty="0"/>
              <a:t>Pembina Institute</a:t>
            </a:r>
            <a:r>
              <a:rPr lang="en-US" dirty="0"/>
              <a:t>, NRDC, Nov. 2017, www.bing.com/cr?IG=3D517536C5364EB2B42B2712E13C76A9&amp;CID=116A00032C106C4430EA0BE02DBF6DEE&amp;rd=1&amp;h=6W6jo_JMg_sDpYYE_CA6-5kXBXWOqiICYJBfx7X4jjM&amp;v=1&amp;r=https%3a%2f%2fwww.nrdc.org%2fsites%2fdefault%2ffiles%2fparis-climate-agreement-progress-2017-canada-ib.pdf&amp;p=DevEx.LB.1,5520.1. </a:t>
            </a:r>
            <a:endParaRPr lang="en-US" dirty="0" smtClean="0"/>
          </a:p>
          <a:p>
            <a:r>
              <a:rPr lang="en-US" dirty="0"/>
              <a:t>“Canada's 2017 Nationally Determined Contribution Submission to the United Nations Framework Convention on Climate Change.” </a:t>
            </a:r>
            <a:r>
              <a:rPr lang="en-US" i="1" dirty="0"/>
              <a:t>UNFCCC</a:t>
            </a:r>
            <a:r>
              <a:rPr lang="en-US" dirty="0"/>
              <a:t>, 11 May 2017, www4.unfccc.int/ndcregistry/PublishedDocuments/Canada%20First/Canada%20First%20NDC-Revised%20submission%202017-05-11.pdf. </a:t>
            </a:r>
          </a:p>
        </p:txBody>
      </p:sp>
    </p:spTree>
    <p:extLst>
      <p:ext uri="{BB962C8B-B14F-4D97-AF65-F5344CB8AC3E}">
        <p14:creationId xmlns:p14="http://schemas.microsoft.com/office/powerpoint/2010/main" val="2700591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5099" y="375173"/>
            <a:ext cx="3823917" cy="1280890"/>
          </a:xfrm>
        </p:spPr>
        <p:txBody>
          <a:bodyPr/>
          <a:lstStyle/>
          <a:p>
            <a:r>
              <a:rPr lang="en-US" dirty="0" smtClean="0"/>
              <a:t>Electricity </a:t>
            </a:r>
            <a:br>
              <a:rPr lang="en-US" dirty="0" smtClean="0"/>
            </a:br>
            <a:r>
              <a:rPr lang="en-US" dirty="0" smtClean="0"/>
              <a:t>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4337" y="1656064"/>
            <a:ext cx="5283988" cy="4327642"/>
          </a:xfrm>
        </p:spPr>
        <p:txBody>
          <a:bodyPr/>
          <a:lstStyle/>
          <a:p>
            <a:r>
              <a:rPr lang="en-US" dirty="0" smtClean="0"/>
              <a:t>Total: 625 </a:t>
            </a:r>
            <a:r>
              <a:rPr lang="en-US" dirty="0" err="1" smtClean="0"/>
              <a:t>TWh</a:t>
            </a:r>
            <a:endParaRPr lang="en-US" dirty="0" smtClean="0"/>
          </a:p>
          <a:p>
            <a:pPr lvl="1"/>
            <a:r>
              <a:rPr lang="en-US" dirty="0"/>
              <a:t>Hydroelectricity – 374TWh (2</a:t>
            </a:r>
            <a:r>
              <a:rPr lang="en-US" baseline="30000" dirty="0"/>
              <a:t>nd</a:t>
            </a:r>
            <a:r>
              <a:rPr lang="en-US" dirty="0"/>
              <a:t> largest producer in the </a:t>
            </a:r>
            <a:r>
              <a:rPr lang="en-US" dirty="0" smtClean="0"/>
              <a:t>world; 3% of world generation)</a:t>
            </a:r>
            <a:endParaRPr lang="en-US" dirty="0"/>
          </a:p>
          <a:p>
            <a:pPr lvl="1"/>
            <a:r>
              <a:rPr lang="en-US" dirty="0"/>
              <a:t>Nuclear – 95.25 </a:t>
            </a:r>
            <a:r>
              <a:rPr lang="en-US" dirty="0" err="1"/>
              <a:t>TWh</a:t>
            </a:r>
            <a:endParaRPr lang="en-US" dirty="0"/>
          </a:p>
          <a:p>
            <a:pPr lvl="1"/>
            <a:r>
              <a:rPr lang="en-US" dirty="0"/>
              <a:t>Coal – 60.96 </a:t>
            </a:r>
            <a:r>
              <a:rPr lang="en-US" dirty="0" err="1"/>
              <a:t>TWh</a:t>
            </a:r>
            <a:endParaRPr lang="en-US" dirty="0"/>
          </a:p>
          <a:p>
            <a:pPr lvl="1"/>
            <a:r>
              <a:rPr lang="en-US" dirty="0"/>
              <a:t>Gas – 67.31 </a:t>
            </a:r>
            <a:r>
              <a:rPr lang="en-US" dirty="0" err="1" smtClean="0"/>
              <a:t>TWh</a:t>
            </a:r>
            <a:endParaRPr lang="en-US" dirty="0" smtClean="0"/>
          </a:p>
          <a:p>
            <a:r>
              <a:rPr lang="en-US" dirty="0" smtClean="0"/>
              <a:t>65% comes from Renewables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15" y="1673638"/>
            <a:ext cx="4650480" cy="43100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40828" y="60878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www.iedm.org/sites/default/files/web/page_files/booklet-energy0314.pdf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248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1385" y="624110"/>
            <a:ext cx="8911687" cy="1280890"/>
          </a:xfrm>
        </p:spPr>
        <p:txBody>
          <a:bodyPr/>
          <a:lstStyle/>
          <a:p>
            <a:r>
              <a:rPr lang="en-US" dirty="0" smtClean="0"/>
              <a:t>Crude Oil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0836" y="1442239"/>
            <a:ext cx="4908392" cy="4315327"/>
          </a:xfrm>
        </p:spPr>
        <p:txBody>
          <a:bodyPr/>
          <a:lstStyle/>
          <a:p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largest producer </a:t>
            </a:r>
          </a:p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largest exporter</a:t>
            </a:r>
          </a:p>
          <a:p>
            <a:pPr lvl="1"/>
            <a:r>
              <a:rPr lang="en-US" dirty="0"/>
              <a:t>97% to United </a:t>
            </a:r>
            <a:r>
              <a:rPr lang="en-US" dirty="0" smtClean="0"/>
              <a:t>States</a:t>
            </a:r>
            <a:endParaRPr lang="en-US" dirty="0"/>
          </a:p>
          <a:p>
            <a:r>
              <a:rPr lang="en-US" dirty="0" smtClean="0"/>
              <a:t>Oil sands</a:t>
            </a:r>
          </a:p>
          <a:p>
            <a:pPr lvl="1"/>
            <a:r>
              <a:rPr lang="en-US" dirty="0"/>
              <a:t>Increasing  since 2006</a:t>
            </a:r>
          </a:p>
          <a:p>
            <a:pPr lvl="1"/>
            <a:r>
              <a:rPr lang="en-US" dirty="0"/>
              <a:t>Peaked at 2.42 million </a:t>
            </a:r>
            <a:r>
              <a:rPr lang="en-US" dirty="0" smtClean="0"/>
              <a:t>barrels/day</a:t>
            </a:r>
          </a:p>
          <a:p>
            <a:r>
              <a:rPr lang="en-US" dirty="0" smtClean="0"/>
              <a:t>Conventional Oil:</a:t>
            </a:r>
          </a:p>
          <a:p>
            <a:pPr lvl="1"/>
            <a:r>
              <a:rPr lang="en-US" dirty="0" smtClean="0"/>
              <a:t>Decrease since 2014</a:t>
            </a:r>
          </a:p>
          <a:p>
            <a:pPr lvl="1"/>
            <a:r>
              <a:rPr lang="en-US" dirty="0" smtClean="0"/>
              <a:t>1.5 million barrels/day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65" y="1442239"/>
            <a:ext cx="6336252" cy="3238865"/>
          </a:xfrm>
          <a:prstGeom prst="rect">
            <a:avLst/>
          </a:prstGeom>
          <a:solidFill>
            <a:schemeClr val="tx1"/>
          </a:solidFill>
          <a:effectLst>
            <a:outerShdw dist="50800" dir="5400000" sx="94000" sy="94000" algn="ctr" rotWithShape="0">
              <a:srgbClr val="000000"/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267326" y="5434400"/>
            <a:ext cx="6753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 Main oil companies: Suncor, Canadian Natural Resources Limited, Imperial Oil, Husky, Cenovus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391192" y="632619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www.nrcan.gc.ca/energy/facts/electricity/20068.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426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Petroleum Reserves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5810" y="1299411"/>
            <a:ext cx="4718801" cy="4611811"/>
          </a:xfrm>
        </p:spPr>
        <p:txBody>
          <a:bodyPr/>
          <a:lstStyle/>
          <a:p>
            <a:r>
              <a:rPr lang="en-US" dirty="0" smtClean="0"/>
              <a:t>Canadian Refineries process 1.9 million barrels/day</a:t>
            </a:r>
          </a:p>
          <a:p>
            <a:r>
              <a:rPr lang="en-US" dirty="0" smtClean="0"/>
              <a:t>Leads to fueling of transport</a:t>
            </a:r>
          </a:p>
          <a:p>
            <a:pPr lvl="1"/>
            <a:r>
              <a:rPr lang="en-US" dirty="0"/>
              <a:t>Gas, Diesel, Aviation</a:t>
            </a:r>
          </a:p>
          <a:p>
            <a:r>
              <a:rPr lang="en-US" dirty="0"/>
              <a:t>13% petroleum is imported </a:t>
            </a:r>
          </a:p>
          <a:p>
            <a:r>
              <a:rPr lang="en-US" dirty="0" smtClean="0"/>
              <a:t>Transportation Fuels (gasoline, diesel, heavy fuel oil, aviation, </a:t>
            </a:r>
            <a:r>
              <a:rPr lang="en-US" dirty="0" err="1" smtClean="0"/>
              <a:t>fuelage</a:t>
            </a:r>
            <a:r>
              <a:rPr lang="en-US" dirty="0" smtClean="0"/>
              <a:t>)</a:t>
            </a:r>
          </a:p>
          <a:p>
            <a:r>
              <a:rPr lang="en-US" dirty="0" smtClean="0"/>
              <a:t>Liquid Petroleum Gases (propane, butane)</a:t>
            </a:r>
          </a:p>
          <a:p>
            <a:r>
              <a:rPr lang="en-US" dirty="0" smtClean="0"/>
              <a:t>Petrochemical </a:t>
            </a:r>
            <a:r>
              <a:rPr lang="en-US" dirty="0" err="1" smtClean="0"/>
              <a:t>feedstocks</a:t>
            </a:r>
            <a:r>
              <a:rPr lang="en-US" dirty="0" smtClean="0"/>
              <a:t> (synthetic rubber)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739" y="1468483"/>
            <a:ext cx="5072312" cy="42736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91192" y="632619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www.nrcan.gc.ca/energy/facts/electricity/20068.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306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Petroleum Reserves (</a:t>
            </a:r>
            <a:r>
              <a:rPr lang="en-US" dirty="0" err="1" smtClean="0"/>
              <a:t>cntd</a:t>
            </a:r>
            <a:r>
              <a:rPr lang="en-US" dirty="0" smtClean="0"/>
              <a:t>.) </a:t>
            </a:r>
            <a:endParaRPr lang="en-US" dirty="0"/>
          </a:p>
        </p:txBody>
      </p:sp>
      <p:pic>
        <p:nvPicPr>
          <p:cNvPr id="4" name="Picture 2" descr="https://www.nrcan.gc.ca/sites/www.nrcan.gc.ca/files/energy/images/Refinery-Map-Large-E.gif">
            <a:extLst>
              <a:ext uri="{FF2B5EF4-FFF2-40B4-BE49-F238E27FC236}">
                <a16:creationId xmlns:a16="http://schemas.microsoft.com/office/drawing/2014/main" xmlns="" id="{3FAA9DA2-9176-4BFA-8DD6-0E3E5C4978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23" y="1476625"/>
            <a:ext cx="5771507" cy="461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E306201-3FE5-4C7B-87BD-4C29BFDA8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630" y="2035871"/>
            <a:ext cx="5630780" cy="32266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123" y="6132306"/>
            <a:ext cx="5775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Petroleum Reserves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630" y="6316972"/>
            <a:ext cx="6145301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64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 Gas and TransCanada Pipelines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9411" y="2021305"/>
            <a:ext cx="4475747" cy="3777622"/>
          </a:xfrm>
        </p:spPr>
        <p:txBody>
          <a:bodyPr/>
          <a:lstStyle/>
          <a:p>
            <a:r>
              <a:rPr lang="en-US" dirty="0" smtClean="0"/>
              <a:t>Natural Gas Composition: methane, propane, butane, pentane</a:t>
            </a:r>
          </a:p>
          <a:p>
            <a:r>
              <a:rPr lang="en-US" dirty="0"/>
              <a:t>Fourth Largest Producer: </a:t>
            </a:r>
          </a:p>
          <a:p>
            <a:pPr lvl="1"/>
            <a:r>
              <a:rPr lang="en-US" dirty="0"/>
              <a:t>15.4billion ft</a:t>
            </a:r>
            <a:r>
              <a:rPr lang="en-US" baseline="30000" dirty="0"/>
              <a:t>3</a:t>
            </a:r>
            <a:r>
              <a:rPr lang="en-US" dirty="0"/>
              <a:t>/day (5% of world total)</a:t>
            </a:r>
          </a:p>
          <a:p>
            <a:r>
              <a:rPr lang="en-US" dirty="0" smtClean="0"/>
              <a:t>Several hundred companies engage in exploration drilling and </a:t>
            </a:r>
            <a:r>
              <a:rPr lang="en-US" dirty="0" err="1" smtClean="0"/>
              <a:t>and</a:t>
            </a:r>
            <a:r>
              <a:rPr lang="en-US" dirty="0" smtClean="0"/>
              <a:t> production of raw natural gas</a:t>
            </a:r>
          </a:p>
          <a:p>
            <a:r>
              <a:rPr lang="en-US" dirty="0" smtClean="0"/>
              <a:t>Pipeline distribution companies that receive natural gas and distribute it (Keystone Pipeline)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335" y="2137728"/>
            <a:ext cx="6301665" cy="32963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189" y="6358085"/>
            <a:ext cx="6145301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57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Renewable Energy - Hydroelectricity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4990" y="1640011"/>
            <a:ext cx="4478170" cy="3777622"/>
          </a:xfrm>
        </p:spPr>
        <p:txBody>
          <a:bodyPr/>
          <a:lstStyle/>
          <a:p>
            <a:r>
              <a:rPr lang="en-US" dirty="0" smtClean="0"/>
              <a:t>Total renewable electricity: 18%</a:t>
            </a:r>
          </a:p>
          <a:p>
            <a:r>
              <a:rPr lang="en-US" dirty="0" smtClean="0"/>
              <a:t>66% of Renewable Energy Available = Hydro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833" y="3038670"/>
            <a:ext cx="4315327" cy="30011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96" y="1781985"/>
            <a:ext cx="6975216" cy="34936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96" y="5417632"/>
            <a:ext cx="6145301" cy="4999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0" y="61103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www.iedm.org/sites/default/files/web/page_files/booklet-energy0314.pdf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094361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F20B7C8E-B819-43F3-AAF9-EE50B1A8363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4325</TotalTime>
  <Words>1125</Words>
  <Application>Microsoft Office PowerPoint</Application>
  <PresentationFormat>Custom</PresentationFormat>
  <Paragraphs>197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Wisp</vt:lpstr>
      <vt:lpstr>PowerPoint Presentation</vt:lpstr>
      <vt:lpstr>CANADA</vt:lpstr>
      <vt:lpstr>Outline</vt:lpstr>
      <vt:lpstr>Electricity  Production</vt:lpstr>
      <vt:lpstr>Crude Oil Resources</vt:lpstr>
      <vt:lpstr>Petroleum Reserves</vt:lpstr>
      <vt:lpstr>Petroleum Reserves (cntd.) </vt:lpstr>
      <vt:lpstr>Natural Gas and TransCanada Pipelines</vt:lpstr>
      <vt:lpstr>Renewable Energy - Hydroelectricity</vt:lpstr>
      <vt:lpstr>Renewable Energy – Biomass, Solar and Wind</vt:lpstr>
      <vt:lpstr>Nuclear Energy</vt:lpstr>
      <vt:lpstr>Consumption</vt:lpstr>
      <vt:lpstr>Primary vs. Secondary Energy</vt:lpstr>
      <vt:lpstr>Industrial Energy Use</vt:lpstr>
      <vt:lpstr>Transportation Energy Use</vt:lpstr>
      <vt:lpstr>Commercial/Institutional Energy Use</vt:lpstr>
      <vt:lpstr>Residential Energy Use</vt:lpstr>
      <vt:lpstr>Energy Consumption: Renewables vs. Non-Renewables</vt:lpstr>
      <vt:lpstr>Imported Energy</vt:lpstr>
      <vt:lpstr>Future of Canadian Energy</vt:lpstr>
      <vt:lpstr>Production Potential</vt:lpstr>
      <vt:lpstr>Future Consumption</vt:lpstr>
      <vt:lpstr>Paris Accord</vt:lpstr>
      <vt:lpstr>Pan-Canadian Framework on Clean Growth and Climate Change </vt:lpstr>
      <vt:lpstr>Carbon Pricing</vt:lpstr>
      <vt:lpstr>Expansion of Low-Carbon Energy</vt:lpstr>
      <vt:lpstr>Increase Energy Efficiency</vt:lpstr>
      <vt:lpstr>Enhancing Carbon Sinks and Disadvantaged Populations</vt:lpstr>
      <vt:lpstr>Is it enough?</vt:lpstr>
      <vt:lpstr>Thank you!</vt:lpstr>
      <vt:lpstr>References</vt:lpstr>
    </vt:vector>
  </TitlesOfParts>
  <Company>University of Massachusetts Lowell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Richter, Lea L</dc:creator>
  <cp:lastModifiedBy>Nelson</cp:lastModifiedBy>
  <cp:revision>49</cp:revision>
  <dcterms:created xsi:type="dcterms:W3CDTF">2018-04-29T00:32:41Z</dcterms:created>
  <dcterms:modified xsi:type="dcterms:W3CDTF">2018-05-03T20:33:48Z</dcterms:modified>
</cp:coreProperties>
</file>