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2" r:id="rId8"/>
    <p:sldId id="264" r:id="rId9"/>
    <p:sldId id="263" r:id="rId10"/>
    <p:sldId id="261" r:id="rId11"/>
    <p:sldId id="270" r:id="rId12"/>
    <p:sldId id="266" r:id="rId13"/>
    <p:sldId id="265" r:id="rId14"/>
    <p:sldId id="268" r:id="rId15"/>
    <p:sldId id="267" r:id="rId16"/>
    <p:sldId id="271" r:id="rId17"/>
    <p:sldId id="272"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E. Gallagher" initials="SEG" lastIdx="1" clrIdx="0">
    <p:extLst>
      <p:ext uri="{19B8F6BF-5375-455C-9EA6-DF929625EA0E}">
        <p15:presenceInfo xmlns:p15="http://schemas.microsoft.com/office/powerpoint/2012/main" userId="f0b1f1c38528d1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050B"/>
    <a:srgbClr val="FDFAFB"/>
    <a:srgbClr val="F8F5F8"/>
    <a:srgbClr val="18233B"/>
    <a:srgbClr val="0A170A"/>
    <a:srgbClr val="EBE4D1"/>
    <a:srgbClr val="D8CCA8"/>
    <a:srgbClr val="E3D5B4"/>
    <a:srgbClr val="0C2106"/>
    <a:srgbClr val="2115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varScale="1">
        <p:scale>
          <a:sx n="85" d="100"/>
          <a:sy n="85" d="100"/>
        </p:scale>
        <p:origin x="114" y="3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582C19-1453-48A1-8FF5-C19D6504C2CB}"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106572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582C19-1453-48A1-8FF5-C19D6504C2CB}"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4131890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582C19-1453-48A1-8FF5-C19D6504C2CB}"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272368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94FE02-7E68-42A2-A399-437EE029C566}"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38926494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4FE02-7E68-42A2-A399-437EE029C566}"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9928066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94FE02-7E68-42A2-A399-437EE029C566}"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30314073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94FE02-7E68-42A2-A399-437EE029C566}" type="datetimeFigureOut">
              <a:rPr lang="en-US" smtClean="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19220550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94FE02-7E68-42A2-A399-437EE029C566}" type="datetimeFigureOut">
              <a:rPr lang="en-US" smtClean="0"/>
              <a:t>4/25/2017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26342475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94FE02-7E68-42A2-A399-437EE029C566}" type="datetimeFigureOut">
              <a:rPr lang="en-US" smtClean="0"/>
              <a:t>4/25/2017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18467368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4FE02-7E68-42A2-A399-437EE029C566}" type="datetimeFigureOut">
              <a:rPr lang="en-US" smtClean="0"/>
              <a:t>4/25/2017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36778429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94FE02-7E68-42A2-A399-437EE029C566}" type="datetimeFigureOut">
              <a:rPr lang="en-US" smtClean="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4153694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582C19-1453-48A1-8FF5-C19D6504C2CB}"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3698456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94FE02-7E68-42A2-A399-437EE029C566}" type="datetimeFigureOut">
              <a:rPr lang="en-US" smtClean="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10238822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4FE02-7E68-42A2-A399-437EE029C566}"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2697178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4FE02-7E68-42A2-A399-437EE029C566}"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41AD5-0519-4E5C-AE05-BF0A78033118}" type="slidenum">
              <a:rPr lang="en-US" smtClean="0"/>
              <a:t>‹#›</a:t>
            </a:fld>
            <a:endParaRPr lang="en-US"/>
          </a:p>
        </p:txBody>
      </p:sp>
    </p:spTree>
    <p:extLst>
      <p:ext uri="{BB962C8B-B14F-4D97-AF65-F5344CB8AC3E}">
        <p14:creationId xmlns:p14="http://schemas.microsoft.com/office/powerpoint/2010/main" val="20830934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582C19-1453-48A1-8FF5-C19D6504C2CB}" type="datetimeFigureOut">
              <a:rPr lang="en-US" smtClean="0"/>
              <a:t>4/25/2017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283248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582C19-1453-48A1-8FF5-C19D6504C2CB}" type="datetimeFigureOut">
              <a:rPr lang="en-US" smtClean="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2424436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582C19-1453-48A1-8FF5-C19D6504C2CB}" type="datetimeFigureOut">
              <a:rPr lang="en-US" smtClean="0"/>
              <a:t>4/25/2017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402468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582C19-1453-48A1-8FF5-C19D6504C2CB}" type="datetimeFigureOut">
              <a:rPr lang="en-US" smtClean="0"/>
              <a:t>4/25/2017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88407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82C19-1453-48A1-8FF5-C19D6504C2CB}" type="datetimeFigureOut">
              <a:rPr lang="en-US" smtClean="0"/>
              <a:t>4/25/2017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285143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582C19-1453-48A1-8FF5-C19D6504C2CB}" type="datetimeFigureOut">
              <a:rPr lang="en-US" smtClean="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93670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582C19-1453-48A1-8FF5-C19D6504C2CB}" type="datetimeFigureOut">
              <a:rPr lang="en-US" smtClean="0"/>
              <a:t>4/25/2017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37E1-0727-4CEE-9B7A-6599CD72DD44}" type="slidenum">
              <a:rPr lang="en-US" smtClean="0"/>
              <a:t>‹#›</a:t>
            </a:fld>
            <a:endParaRPr lang="en-US"/>
          </a:p>
        </p:txBody>
      </p:sp>
    </p:spTree>
    <p:extLst>
      <p:ext uri="{BB962C8B-B14F-4D97-AF65-F5344CB8AC3E}">
        <p14:creationId xmlns:p14="http://schemas.microsoft.com/office/powerpoint/2010/main" val="1488199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98A8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82C19-1453-48A1-8FF5-C19D6504C2CB}" type="datetimeFigureOut">
              <a:rPr lang="en-US" smtClean="0"/>
              <a:t>4/25/2017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A37E1-0727-4CEE-9B7A-6599CD72DD44}" type="slidenum">
              <a:rPr lang="en-US" smtClean="0"/>
              <a:t>‹#›</a:t>
            </a:fld>
            <a:endParaRPr lang="en-US"/>
          </a:p>
        </p:txBody>
      </p:sp>
    </p:spTree>
    <p:extLst>
      <p:ext uri="{BB962C8B-B14F-4D97-AF65-F5344CB8AC3E}">
        <p14:creationId xmlns:p14="http://schemas.microsoft.com/office/powerpoint/2010/main" val="579774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4FE02-7E68-42A2-A399-437EE029C566}" type="datetimeFigureOut">
              <a:rPr lang="en-US" smtClean="0"/>
              <a:t>4/25/2017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41AD5-0519-4E5C-AE05-BF0A78033118}" type="slidenum">
              <a:rPr lang="en-US" smtClean="0"/>
              <a:t>‹#›</a:t>
            </a:fld>
            <a:endParaRPr lang="en-US"/>
          </a:p>
        </p:txBody>
      </p:sp>
    </p:spTree>
    <p:extLst>
      <p:ext uri="{BB962C8B-B14F-4D97-AF65-F5344CB8AC3E}">
        <p14:creationId xmlns:p14="http://schemas.microsoft.com/office/powerpoint/2010/main" val="2957609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268766"/>
            <a:ext cx="12192000" cy="1200329"/>
          </a:xfrm>
          <a:prstGeom prst="rect">
            <a:avLst/>
          </a:prstGeom>
          <a:noFill/>
          <a:effectLst>
            <a:outerShdw blurRad="50800" dist="38100" dir="2700000" algn="tl" rotWithShape="0">
              <a:prstClr val="black">
                <a:alpha val="40000"/>
              </a:prstClr>
            </a:outerShdw>
            <a:softEdge rad="12700"/>
          </a:effectLst>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Segoe UI Emoji" panose="020B0502040204020203" pitchFamily="34" charset="0"/>
                <a:cs typeface="Segoe UI Historic" panose="020B0502040204020203" pitchFamily="34" charset="0"/>
              </a:rPr>
              <a:t>Resistance &amp; Freedom: The Political Legacy of Henry David Thoreau</a:t>
            </a:r>
          </a:p>
          <a:p>
            <a:pPr algn="r"/>
            <a:endParaRPr lang="en-US" sz="1600" b="1" dirty="0">
              <a:solidFill>
                <a:schemeClr val="bg1"/>
              </a:solidFill>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cs typeface="Segoe UI Historic" panose="020B0502040204020203" pitchFamily="34" charset="0"/>
            </a:endParaRPr>
          </a:p>
          <a:p>
            <a:pPr algn="r"/>
            <a:r>
              <a:rPr lang="en-US" sz="2400" dirty="0">
                <a:solidFill>
                  <a:schemeClr val="bg1"/>
                </a:solidFill>
                <a:effectLst>
                  <a:outerShdw blurRad="38100" dist="38100" dir="2700000" algn="tl">
                    <a:srgbClr val="000000">
                      <a:alpha val="43137"/>
                    </a:srgbClr>
                  </a:outerShdw>
                </a:effectLst>
                <a:latin typeface="Cambria" panose="02040503050406030204" pitchFamily="18" charset="0"/>
                <a:ea typeface="Segoe UI Emoji" panose="020B0502040204020203" pitchFamily="34" charset="0"/>
                <a:cs typeface="Segoe UI Historic" panose="020B0502040204020203" pitchFamily="34" charset="0"/>
              </a:rPr>
              <a:t>Susan E. Gallagher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 y="0"/>
            <a:ext cx="11795760" cy="5268766"/>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10241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B5248"/>
        </a:solidFill>
        <a:effectLst/>
      </p:bgPr>
    </p:bg>
    <p:spTree>
      <p:nvGrpSpPr>
        <p:cNvPr id="1" name=""/>
        <p:cNvGrpSpPr/>
        <p:nvPr/>
      </p:nvGrpSpPr>
      <p:grpSpPr>
        <a:xfrm>
          <a:off x="0" y="0"/>
          <a:ext cx="0" cy="0"/>
          <a:chOff x="0" y="0"/>
          <a:chExt cx="0" cy="0"/>
        </a:xfrm>
      </p:grpSpPr>
      <p:sp>
        <p:nvSpPr>
          <p:cNvPr id="2" name="TextBox 1"/>
          <p:cNvSpPr txBox="1"/>
          <p:nvPr/>
        </p:nvSpPr>
        <p:spPr>
          <a:xfrm>
            <a:off x="338666" y="3884421"/>
            <a:ext cx="11514667" cy="2723823"/>
          </a:xfrm>
          <a:prstGeom prst="rect">
            <a:avLst/>
          </a:prstGeom>
          <a:solidFill>
            <a:srgbClr val="F6F5F4"/>
          </a:solidFill>
          <a:effectLst>
            <a:outerShdw blurRad="50800" dist="38100" dir="2700000" algn="tl" rotWithShape="0">
              <a:srgbClr val="28241E"/>
            </a:outerShdw>
            <a:softEdge rad="38100"/>
          </a:effectLst>
        </p:spPr>
        <p:txBody>
          <a:bodyPr wrap="square" lIns="182880" tIns="182880" rIns="182880" rtlCol="0">
            <a:spAutoFit/>
          </a:bodyPr>
          <a:lstStyle/>
          <a:p>
            <a:pPr algn="dist">
              <a:lnSpc>
                <a:spcPts val="3000"/>
              </a:lnSpc>
            </a:pPr>
            <a:r>
              <a:rPr lang="en-US" sz="2400" dirty="0">
                <a:solidFill>
                  <a:srgbClr val="28241E"/>
                </a:solidFill>
                <a:latin typeface="Times New Roman" panose="02020603050405020304" pitchFamily="18" charset="0"/>
                <a:cs typeface="Times New Roman" panose="02020603050405020304" pitchFamily="18" charset="0"/>
              </a:rPr>
              <a:t>“Resolved, That although we are seeking, by moral means alone, the immediate and unconditional emancipation of the slaves, yet we would not, in view of the terrible wrong done four million people, do less than thank God if some black John Brown should arise among his fellows, and imitating the examples of the fathers of ‘76, terminate at once this unrighteous infringement of personal liberty, though every slaveholder in the South should be made to pay the penalty with his life,” H. Ford Douglas, September 1, 1860.</a:t>
            </a:r>
          </a:p>
          <a:p>
            <a:endParaRPr lang="en-US" sz="1200" dirty="0">
              <a:latin typeface="Bell MT" panose="02020503060305020303" pitchFamily="18" charset="0"/>
            </a:endParaRPr>
          </a:p>
        </p:txBody>
      </p:sp>
      <p:pic>
        <p:nvPicPr>
          <p:cNvPr id="3" name="Picture 2"/>
          <p:cNvPicPr>
            <a:picLocks noChangeAspect="1"/>
          </p:cNvPicPr>
          <p:nvPr/>
        </p:nvPicPr>
        <p:blipFill>
          <a:blip r:embed="rId2"/>
          <a:stretch>
            <a:fillRect/>
          </a:stretch>
        </p:blipFill>
        <p:spPr>
          <a:xfrm>
            <a:off x="146755" y="288127"/>
            <a:ext cx="6035040" cy="3446863"/>
          </a:xfrm>
          <a:prstGeom prst="rect">
            <a:avLst/>
          </a:prstGeom>
          <a:effectLst>
            <a:outerShdw blurRad="50800" dist="38100" dir="2700000" algn="tl" rotWithShape="0">
              <a:srgbClr val="080706"/>
            </a:outerShdw>
            <a:softEdge rad="25400"/>
          </a:effectLst>
        </p:spPr>
      </p:pic>
      <p:pic>
        <p:nvPicPr>
          <p:cNvPr id="4" name="Picture 3"/>
          <p:cNvPicPr>
            <a:picLocks noChangeAspect="1"/>
          </p:cNvPicPr>
          <p:nvPr/>
        </p:nvPicPr>
        <p:blipFill rotWithShape="1">
          <a:blip r:embed="rId3"/>
          <a:srcRect b="10492"/>
          <a:stretch/>
        </p:blipFill>
        <p:spPr>
          <a:xfrm>
            <a:off x="6489269" y="131160"/>
            <a:ext cx="3200400" cy="3603830"/>
          </a:xfrm>
          <a:prstGeom prst="rect">
            <a:avLst/>
          </a:prstGeom>
          <a:effectLst>
            <a:outerShdw blurRad="50800" dist="38100" dir="2700000" algn="tl" rotWithShape="0">
              <a:prstClr val="black">
                <a:alpha val="40000"/>
              </a:prstClr>
            </a:outerShdw>
            <a:softEdge rad="25400"/>
          </a:effectLst>
        </p:spPr>
      </p:pic>
      <p:sp>
        <p:nvSpPr>
          <p:cNvPr id="5" name="TextBox 4"/>
          <p:cNvSpPr txBox="1"/>
          <p:nvPr/>
        </p:nvSpPr>
        <p:spPr>
          <a:xfrm>
            <a:off x="9798757" y="973520"/>
            <a:ext cx="2393244" cy="1338828"/>
          </a:xfrm>
          <a:prstGeom prst="rect">
            <a:avLst/>
          </a:prstGeom>
          <a:noFill/>
        </p:spPr>
        <p:txBody>
          <a:bodyPr wrap="square" rtlCol="0">
            <a:spAutoFit/>
          </a:bodyPr>
          <a:lstStyle/>
          <a:p>
            <a:r>
              <a:rPr lang="en-US" sz="1600" i="1" dirty="0">
                <a:solidFill>
                  <a:schemeClr val="bg1"/>
                </a:solidFill>
              </a:rPr>
              <a:t>Allegory of Freedom</a:t>
            </a:r>
            <a:r>
              <a:rPr lang="en-US" sz="1600" dirty="0">
                <a:solidFill>
                  <a:schemeClr val="bg1"/>
                </a:solidFill>
              </a:rPr>
              <a:t>, (detail) 1863 or after, recorded as from Piscataquis County, Maine, </a:t>
            </a:r>
          </a:p>
          <a:p>
            <a:r>
              <a:rPr lang="en-US" sz="1600" dirty="0">
                <a:solidFill>
                  <a:schemeClr val="bg1"/>
                </a:solidFill>
              </a:rPr>
              <a:t>National Gallery of Art.</a:t>
            </a:r>
          </a:p>
        </p:txBody>
      </p:sp>
    </p:spTree>
    <p:extLst>
      <p:ext uri="{BB962C8B-B14F-4D97-AF65-F5344CB8AC3E}">
        <p14:creationId xmlns:p14="http://schemas.microsoft.com/office/powerpoint/2010/main" val="67049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2" name="Rectangle 1"/>
          <p:cNvSpPr/>
          <p:nvPr/>
        </p:nvSpPr>
        <p:spPr>
          <a:xfrm>
            <a:off x="5204178" y="1092626"/>
            <a:ext cx="6909163" cy="4585871"/>
          </a:xfrm>
          <a:prstGeom prst="rect">
            <a:avLst/>
          </a:prstGeom>
        </p:spPr>
        <p:txBody>
          <a:bodyPr wrap="square">
            <a:spAutoFit/>
          </a:bodyPr>
          <a:lstStyle/>
          <a:p>
            <a:r>
              <a:rPr lang="en-US" sz="3600" dirty="0">
                <a:solidFill>
                  <a:schemeClr val="bg1"/>
                </a:solidFill>
                <a:effectLst>
                  <a:outerShdw blurRad="38100" dist="38100" dir="2700000" algn="tl">
                    <a:srgbClr val="000000">
                      <a:alpha val="43137"/>
                    </a:srgbClr>
                  </a:outerShdw>
                </a:effectLst>
                <a:latin typeface="Georgia" panose="02040502050405020303" pitchFamily="18" charset="0"/>
              </a:rPr>
              <a:t>“I have no purpose, directly or indirectly, to interfere with the institution of slavery in the States where it exists. I believe I have no lawful right to do so, and I have no inclination to do so,”</a:t>
            </a:r>
          </a:p>
          <a:p>
            <a:endParaRPr lang="en-US" sz="1400" dirty="0">
              <a:solidFill>
                <a:schemeClr val="bg1"/>
              </a:solidFill>
              <a:effectLst>
                <a:outerShdw blurRad="38100" dist="38100" dir="2700000" algn="tl">
                  <a:srgbClr val="000000">
                    <a:alpha val="43137"/>
                  </a:srgbClr>
                </a:outerShdw>
              </a:effectLst>
              <a:latin typeface="Georgia" panose="02040502050405020303" pitchFamily="18" charset="0"/>
            </a:endParaRPr>
          </a:p>
          <a:p>
            <a:pPr algn="r"/>
            <a:r>
              <a:rPr lang="en-US" sz="3200" dirty="0">
                <a:solidFill>
                  <a:schemeClr val="bg1"/>
                </a:solidFill>
                <a:effectLst>
                  <a:outerShdw blurRad="38100" dist="38100" dir="2700000" algn="tl">
                    <a:srgbClr val="000000">
                      <a:alpha val="43137"/>
                    </a:srgbClr>
                  </a:outerShdw>
                </a:effectLst>
                <a:latin typeface="Georgia" panose="02040502050405020303" pitchFamily="18" charset="0"/>
              </a:rPr>
              <a:t>Abraham Lincoln, Inaugural Address, March 4, 1861.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50" y="119868"/>
            <a:ext cx="4856048" cy="6583680"/>
          </a:xfrm>
          <a:prstGeom prst="rect">
            <a:avLst/>
          </a:prstGeom>
          <a:effectLst>
            <a:softEdge rad="63500"/>
          </a:effectLst>
        </p:spPr>
      </p:pic>
    </p:spTree>
    <p:extLst>
      <p:ext uri="{BB962C8B-B14F-4D97-AF65-F5344CB8AC3E}">
        <p14:creationId xmlns:p14="http://schemas.microsoft.com/office/powerpoint/2010/main" val="2587557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866" y="228063"/>
            <a:ext cx="7223760" cy="6400799"/>
          </a:xfrm>
          <a:prstGeom prst="rect">
            <a:avLst/>
          </a:prstGeom>
          <a:effectLst>
            <a:outerShdw blurRad="50800" dist="38100" dir="2700000" algn="tl" rotWithShape="0">
              <a:prstClr val="black">
                <a:alpha val="40000"/>
              </a:prstClr>
            </a:outerShdw>
            <a:softEdge rad="63500"/>
          </a:effectLst>
        </p:spPr>
      </p:pic>
      <p:pic>
        <p:nvPicPr>
          <p:cNvPr id="4" name="Picture 3"/>
          <p:cNvPicPr>
            <a:picLocks noChangeAspect="1"/>
          </p:cNvPicPr>
          <p:nvPr/>
        </p:nvPicPr>
        <p:blipFill>
          <a:blip r:embed="rId3"/>
          <a:stretch>
            <a:fillRect/>
          </a:stretch>
        </p:blipFill>
        <p:spPr>
          <a:xfrm>
            <a:off x="416474" y="324238"/>
            <a:ext cx="3931920" cy="6317958"/>
          </a:xfrm>
          <a:prstGeom prst="rect">
            <a:avLst/>
          </a:prstGeom>
          <a:effectLst>
            <a:outerShdw blurRad="50800" dist="38100" dir="2700000" algn="tl" rotWithShape="0">
              <a:prstClr val="black">
                <a:alpha val="40000"/>
              </a:prstClr>
            </a:outerShdw>
            <a:softEdge rad="25400"/>
          </a:effectLst>
        </p:spPr>
      </p:pic>
    </p:spTree>
    <p:extLst>
      <p:ext uri="{BB962C8B-B14F-4D97-AF65-F5344CB8AC3E}">
        <p14:creationId xmlns:p14="http://schemas.microsoft.com/office/powerpoint/2010/main" val="2407474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B495D"/>
        </a:solidFill>
        <a:effectLst/>
      </p:bgPr>
    </p:bg>
    <p:spTree>
      <p:nvGrpSpPr>
        <p:cNvPr id="1" name=""/>
        <p:cNvGrpSpPr/>
        <p:nvPr/>
      </p:nvGrpSpPr>
      <p:grpSpPr>
        <a:xfrm>
          <a:off x="0" y="0"/>
          <a:ext cx="0" cy="0"/>
          <a:chOff x="0" y="0"/>
          <a:chExt cx="0" cy="0"/>
        </a:xfrm>
      </p:grpSpPr>
      <p:sp>
        <p:nvSpPr>
          <p:cNvPr id="2" name="Rectangle 1"/>
          <p:cNvSpPr/>
          <p:nvPr/>
        </p:nvSpPr>
        <p:spPr>
          <a:xfrm>
            <a:off x="180622" y="3880171"/>
            <a:ext cx="5915378" cy="2862322"/>
          </a:xfrm>
          <a:prstGeom prst="rect">
            <a:avLst/>
          </a:prstGeom>
          <a:solidFill>
            <a:srgbClr val="F7EEE4"/>
          </a:solidFill>
          <a:effectLst>
            <a:softEdge rad="38100"/>
          </a:effectLst>
        </p:spPr>
        <p:txBody>
          <a:bodyPr wrap="square" lIns="182880" tIns="91440" rIns="182880" bIns="91440">
            <a:spAutoFit/>
          </a:bodyPr>
          <a:lstStyle/>
          <a:p>
            <a:r>
              <a:rPr lang="en-US" sz="2400" dirty="0">
                <a:latin typeface="Times New Roman" panose="02020603050405020304" pitchFamily="18" charset="0"/>
                <a:cs typeface="Times New Roman" panose="02020603050405020304" pitchFamily="18" charset="0"/>
              </a:rPr>
              <a:t>As for your friend, my prospective reader, I hope he ignores Fort Sumter, and “Old Abe,” and all that ; for that is just the most fatal, and, indeed, the only fatal weapon you can direct against evil, ever ; for, as long as you </a:t>
            </a:r>
            <a:r>
              <a:rPr lang="en-US" sz="2400" i="1" dirty="0">
                <a:latin typeface="Times New Roman" panose="02020603050405020304" pitchFamily="18" charset="0"/>
                <a:cs typeface="Times New Roman" panose="02020603050405020304" pitchFamily="18" charset="0"/>
              </a:rPr>
              <a:t>know of it</a:t>
            </a:r>
            <a:r>
              <a:rPr lang="en-US" sz="2400" dirty="0">
                <a:latin typeface="Times New Roman" panose="02020603050405020304" pitchFamily="18" charset="0"/>
                <a:cs typeface="Times New Roman" panose="02020603050405020304" pitchFamily="18" charset="0"/>
              </a:rPr>
              <a:t>, you are </a:t>
            </a:r>
            <a:r>
              <a:rPr lang="en-US" sz="2400" i="1" dirty="0">
                <a:latin typeface="Times New Roman" panose="02020603050405020304" pitchFamily="18" charset="0"/>
                <a:cs typeface="Times New Roman" panose="02020603050405020304" pitchFamily="18" charset="0"/>
              </a:rPr>
              <a:t>particeps criminis</a:t>
            </a:r>
            <a:r>
              <a:rPr lang="en-US" sz="2400" dirty="0">
                <a:latin typeface="Times New Roman" panose="02020603050405020304" pitchFamily="18" charset="0"/>
                <a:cs typeface="Times New Roman" panose="02020603050405020304" pitchFamily="18" charset="0"/>
              </a:rPr>
              <a:t>. </a:t>
            </a:r>
          </a:p>
          <a:p>
            <a:pPr>
              <a:lnSpc>
                <a:spcPts val="1200"/>
              </a:lnSpc>
            </a:pPr>
            <a:endParaRPr lang="en-US" sz="1200" dirty="0">
              <a:latin typeface="Times New Roman" panose="02020603050405020304" pitchFamily="18" charset="0"/>
              <a:cs typeface="Times New Roman" panose="02020603050405020304" pitchFamily="18" charset="0"/>
            </a:endParaRPr>
          </a:p>
          <a:p>
            <a:pPr algn="r"/>
            <a:r>
              <a:rPr lang="en-US" sz="2000" dirty="0">
                <a:latin typeface="Times New Roman" panose="02020603050405020304" pitchFamily="18" charset="0"/>
                <a:cs typeface="Times New Roman" panose="02020603050405020304" pitchFamily="18" charset="0"/>
              </a:rPr>
              <a:t>Letter to Parker Pillsbury, April 10, 1861</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95" y="322054"/>
            <a:ext cx="5577840" cy="5774108"/>
          </a:xfrm>
          <a:prstGeom prst="rect">
            <a:avLst/>
          </a:prstGeom>
          <a:effectLst>
            <a:softEdge rad="50800"/>
          </a:effectLst>
        </p:spPr>
      </p:pic>
      <p:sp>
        <p:nvSpPr>
          <p:cNvPr id="13" name="Rectangle 12"/>
          <p:cNvSpPr/>
          <p:nvPr/>
        </p:nvSpPr>
        <p:spPr>
          <a:xfrm>
            <a:off x="6978469" y="6096162"/>
            <a:ext cx="4422493" cy="646331"/>
          </a:xfrm>
          <a:prstGeom prst="rect">
            <a:avLst/>
          </a:prstGeom>
        </p:spPr>
        <p:txBody>
          <a:bodyPr wrap="none">
            <a:spAutoFit/>
          </a:bodyPr>
          <a:lstStyle/>
          <a:p>
            <a:pPr algn="ctr"/>
            <a:r>
              <a:rPr lang="en-US" b="1" cap="all" dirty="0">
                <a:solidFill>
                  <a:srgbClr val="F9F0E5"/>
                </a:solidFill>
                <a:latin typeface="HCo Verlag"/>
              </a:rPr>
              <a:t>REBEL TROOPS OCCUPYING FORT MOULTRIE</a:t>
            </a:r>
          </a:p>
          <a:p>
            <a:pPr algn="ctr"/>
            <a:r>
              <a:rPr lang="en-US" b="1" cap="all" dirty="0">
                <a:solidFill>
                  <a:srgbClr val="F9F0E5"/>
                </a:solidFill>
                <a:latin typeface="HCo Verlag"/>
              </a:rPr>
              <a:t>(Library of Congress)</a:t>
            </a:r>
            <a:endParaRPr lang="en-US" dirty="0">
              <a:solidFill>
                <a:srgbClr val="F9F0E5"/>
              </a:solidFill>
            </a:endParaRPr>
          </a:p>
        </p:txBody>
      </p:sp>
      <p:pic>
        <p:nvPicPr>
          <p:cNvPr id="16" name="Picture 15"/>
          <p:cNvPicPr>
            <a:picLocks noChangeAspect="1"/>
          </p:cNvPicPr>
          <p:nvPr/>
        </p:nvPicPr>
        <p:blipFill>
          <a:blip r:embed="rId3"/>
          <a:stretch>
            <a:fillRect/>
          </a:stretch>
        </p:blipFill>
        <p:spPr>
          <a:xfrm>
            <a:off x="180622" y="3149425"/>
            <a:ext cx="5915378" cy="831391"/>
          </a:xfrm>
          <a:prstGeom prst="rect">
            <a:avLst/>
          </a:prstGeom>
          <a:effectLst>
            <a:softEdge rad="38100"/>
          </a:effectLst>
        </p:spPr>
      </p:pic>
      <p:pic>
        <p:nvPicPr>
          <p:cNvPr id="12" name="Picture 11"/>
          <p:cNvPicPr>
            <a:picLocks noChangeAspect="1"/>
          </p:cNvPicPr>
          <p:nvPr/>
        </p:nvPicPr>
        <p:blipFill>
          <a:blip r:embed="rId4"/>
          <a:stretch>
            <a:fillRect/>
          </a:stretch>
        </p:blipFill>
        <p:spPr>
          <a:xfrm rot="21191457">
            <a:off x="349246" y="232193"/>
            <a:ext cx="3108960" cy="3029485"/>
          </a:xfrm>
          <a:prstGeom prst="rect">
            <a:avLst/>
          </a:prstGeom>
          <a:effectLst>
            <a:glow rad="63500">
              <a:schemeClr val="accent3">
                <a:satMod val="175000"/>
                <a:alpha val="24000"/>
              </a:schemeClr>
            </a:glow>
            <a:softEdge rad="50800"/>
          </a:effectLst>
        </p:spPr>
      </p:pic>
      <p:pic>
        <p:nvPicPr>
          <p:cNvPr id="17" name="Picture 16"/>
          <p:cNvPicPr>
            <a:picLocks noChangeAspect="1"/>
          </p:cNvPicPr>
          <p:nvPr/>
        </p:nvPicPr>
        <p:blipFill>
          <a:blip r:embed="rId5"/>
          <a:stretch>
            <a:fillRect/>
          </a:stretch>
        </p:blipFill>
        <p:spPr>
          <a:xfrm rot="471975">
            <a:off x="3595242" y="358432"/>
            <a:ext cx="2651760" cy="2429740"/>
          </a:xfrm>
          <a:prstGeom prst="rect">
            <a:avLst/>
          </a:prstGeom>
          <a:effectLst>
            <a:glow rad="38100">
              <a:srgbClr val="F7EEE4">
                <a:alpha val="40000"/>
              </a:srgbClr>
            </a:glow>
            <a:softEdge rad="25400"/>
          </a:effectLst>
        </p:spPr>
      </p:pic>
    </p:spTree>
    <p:extLst>
      <p:ext uri="{BB962C8B-B14F-4D97-AF65-F5344CB8AC3E}">
        <p14:creationId xmlns:p14="http://schemas.microsoft.com/office/powerpoint/2010/main" val="3932381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151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0522" y="3749040"/>
            <a:ext cx="5032760" cy="310896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6578600" y="0"/>
            <a:ext cx="5029200" cy="3121231"/>
          </a:xfrm>
          <a:prstGeom prst="rect">
            <a:avLst/>
          </a:prstGeom>
          <a:effectLst>
            <a:outerShdw blurRad="50800" dist="50800" dir="5400000" algn="ctr" rotWithShape="0">
              <a:schemeClr val="tx1"/>
            </a:outerShdw>
          </a:effectLst>
        </p:spPr>
      </p:pic>
      <p:sp>
        <p:nvSpPr>
          <p:cNvPr id="2" name="Rectangle 1"/>
          <p:cNvSpPr/>
          <p:nvPr/>
        </p:nvSpPr>
        <p:spPr>
          <a:xfrm>
            <a:off x="6197600" y="3081846"/>
            <a:ext cx="5791200" cy="3636893"/>
          </a:xfrm>
          <a:prstGeom prst="rect">
            <a:avLst/>
          </a:prstGeom>
          <a:solidFill>
            <a:srgbClr val="F7EEE4"/>
          </a:solidFill>
          <a:effectLst>
            <a:softEdge rad="38100"/>
          </a:effectLst>
        </p:spPr>
        <p:txBody>
          <a:bodyPr wrap="square" lIns="182880" tIns="91440" rIns="182880" bIns="91440">
            <a:spAutoFit/>
          </a:bodyPr>
          <a:lstStyle/>
          <a:p>
            <a:r>
              <a:rPr lang="en-US" sz="2400" dirty="0">
                <a:latin typeface="Times New Roman" panose="02020603050405020304" pitchFamily="18" charset="0"/>
                <a:cs typeface="Times New Roman" panose="02020603050405020304" pitchFamily="18" charset="0"/>
              </a:rPr>
              <a:t>“[Thoreau’s] petulant words... concerning national affairs would hardly have been said a few days later, when, at the call of Abraham Lincoln, the people rose to protect their government, and every President's Message became of thrilling interest, even to Thoreau.”</a:t>
            </a:r>
          </a:p>
          <a:p>
            <a:pPr>
              <a:lnSpc>
                <a:spcPts val="960"/>
              </a:lnSpc>
            </a:pPr>
            <a:r>
              <a:rPr lang="en-US" sz="2400" dirty="0">
                <a:latin typeface="Times New Roman" panose="02020603050405020304" pitchFamily="18" charset="0"/>
                <a:cs typeface="Times New Roman" panose="02020603050405020304" pitchFamily="18" charset="0"/>
              </a:rPr>
              <a:t> </a:t>
            </a:r>
            <a:endParaRPr lang="en-US" sz="800" dirty="0">
              <a:latin typeface="Times New Roman" panose="02020603050405020304" pitchFamily="18" charset="0"/>
              <a:cs typeface="Times New Roman" panose="02020603050405020304" pitchFamily="18" charset="0"/>
            </a:endParaRPr>
          </a:p>
          <a:p>
            <a:pPr algn="r"/>
            <a:r>
              <a:rPr lang="en-US" sz="2400" dirty="0">
                <a:latin typeface="Times New Roman" panose="02020603050405020304" pitchFamily="18" charset="0"/>
                <a:cs typeface="Times New Roman" panose="02020603050405020304" pitchFamily="18" charset="0"/>
              </a:rPr>
              <a:t>Franklin Sanborn, </a:t>
            </a:r>
            <a:r>
              <a:rPr lang="en-US" sz="2400" i="1" dirty="0">
                <a:latin typeface="Times New Roman" panose="02020603050405020304" pitchFamily="18" charset="0"/>
                <a:cs typeface="Times New Roman" panose="02020603050405020304" pitchFamily="18" charset="0"/>
              </a:rPr>
              <a:t>Familiar Letters of Henry David Thoreau</a:t>
            </a:r>
            <a:r>
              <a:rPr lang="en-US" sz="2400" dirty="0">
                <a:latin typeface="Times New Roman" panose="02020603050405020304" pitchFamily="18" charset="0"/>
                <a:cs typeface="Times New Roman" panose="02020603050405020304" pitchFamily="18" charset="0"/>
              </a:rPr>
              <a:t> (1894) </a:t>
            </a:r>
          </a:p>
        </p:txBody>
      </p:sp>
      <p:sp>
        <p:nvSpPr>
          <p:cNvPr id="3" name="Rectangle 2"/>
          <p:cNvSpPr/>
          <p:nvPr/>
        </p:nvSpPr>
        <p:spPr>
          <a:xfrm>
            <a:off x="159455" y="194264"/>
            <a:ext cx="5847645" cy="3708708"/>
          </a:xfrm>
          <a:prstGeom prst="rect">
            <a:avLst/>
          </a:prstGeom>
          <a:solidFill>
            <a:srgbClr val="F9F0E5"/>
          </a:solidFill>
          <a:effectLst>
            <a:softEdge rad="63500"/>
          </a:effectLst>
        </p:spPr>
        <p:txBody>
          <a:bodyPr wrap="square" lIns="182880" rIns="182880">
            <a:spAutoFit/>
          </a:bodyPr>
          <a:lstStyle/>
          <a:p>
            <a:pPr>
              <a:lnSpc>
                <a:spcPts val="800"/>
              </a:lnSpc>
            </a:pPr>
            <a:endParaRPr lang="en-US" sz="800" dirty="0">
              <a:latin typeface="Times New Roman" panose="02020603050405020304" pitchFamily="18" charset="0"/>
              <a:cs typeface="Times New Roman" panose="02020603050405020304" pitchFamily="18" charset="0"/>
            </a:endParaRPr>
          </a:p>
          <a:p>
            <a:pPr>
              <a:lnSpc>
                <a:spcPts val="2800"/>
              </a:lnSpc>
            </a:pPr>
            <a:r>
              <a:rPr lang="en-US" sz="2400" dirty="0">
                <a:latin typeface="Times New Roman" panose="02020603050405020304" pitchFamily="18" charset="0"/>
                <a:cs typeface="Times New Roman" panose="02020603050405020304" pitchFamily="18" charset="0"/>
              </a:rPr>
              <a:t>Blessed were the days before you read a President's Message. Blessed are the young for they do not read the President's Message. Blessed are they who never read a newspaper for they shall see Nature and through her God. But, alas! I have heard of Sumter and Pickens and even of Buchanan (though </a:t>
            </a:r>
            <a:r>
              <a:rPr lang="en-US" sz="2400" dirty="0">
                <a:solidFill>
                  <a:prstClr val="black"/>
                </a:solidFill>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did not read his Message). </a:t>
            </a:r>
          </a:p>
          <a:p>
            <a:pPr>
              <a:lnSpc>
                <a:spcPts val="1400"/>
              </a:lnSpc>
            </a:pPr>
            <a:endParaRPr lang="en-US" sz="1200" dirty="0">
              <a:latin typeface="Times New Roman" panose="02020603050405020304" pitchFamily="18" charset="0"/>
              <a:cs typeface="Times New Roman" panose="02020603050405020304" pitchFamily="18" charset="0"/>
            </a:endParaRPr>
          </a:p>
          <a:p>
            <a:pPr algn="r">
              <a:lnSpc>
                <a:spcPts val="2800"/>
              </a:lnSpc>
            </a:pPr>
            <a:r>
              <a:rPr lang="en-US" sz="2400" dirty="0">
                <a:latin typeface="Times New Roman" panose="02020603050405020304" pitchFamily="18" charset="0"/>
                <a:cs typeface="Times New Roman" panose="02020603050405020304" pitchFamily="18" charset="0"/>
              </a:rPr>
              <a:t>Letter to Parker Pillsbury, April 10, 1861</a:t>
            </a:r>
          </a:p>
          <a:p>
            <a:pPr>
              <a:lnSpc>
                <a:spcPts val="800"/>
              </a:lnSpc>
            </a:pP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78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210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99805"/>
            <a:ext cx="8686800" cy="3126543"/>
          </a:xfrm>
          <a:prstGeom prst="rect">
            <a:avLst/>
          </a:prstGeom>
          <a:effectLst>
            <a:outerShdw blurRad="50800" dist="38100" dir="2700000" algn="tl" rotWithShape="0">
              <a:srgbClr val="E3D5B4"/>
            </a:outerShdw>
            <a:softEdge rad="25400"/>
          </a:effectLst>
        </p:spPr>
      </p:pic>
      <p:sp>
        <p:nvSpPr>
          <p:cNvPr id="4" name="Rectangle 3"/>
          <p:cNvSpPr/>
          <p:nvPr/>
        </p:nvSpPr>
        <p:spPr>
          <a:xfrm>
            <a:off x="152400" y="3483361"/>
            <a:ext cx="11887200" cy="3216265"/>
          </a:xfrm>
          <a:prstGeom prst="rect">
            <a:avLst/>
          </a:prstGeom>
          <a:solidFill>
            <a:srgbClr val="EBE4D1"/>
          </a:solidFill>
          <a:effectLst>
            <a:softEdge rad="25400"/>
          </a:effectLst>
        </p:spPr>
        <p:txBody>
          <a:bodyPr wrap="square" lIns="182880" tIns="91440" rIns="182880">
            <a:spAutoFit/>
          </a:bodyPr>
          <a:lstStyle/>
          <a:p>
            <a:pPr algn="just">
              <a:lnSpc>
                <a:spcPts val="3000"/>
              </a:lnSpc>
            </a:pPr>
            <a:r>
              <a:rPr lang="en-US" sz="2400" dirty="0">
                <a:solidFill>
                  <a:srgbClr val="0A170A"/>
                </a:solidFill>
                <a:latin typeface="Times New Roman" panose="02020603050405020304" pitchFamily="18" charset="0"/>
                <a:cs typeface="Times New Roman" panose="02020603050405020304" pitchFamily="18" charset="0"/>
              </a:rPr>
              <a:t>“The plan of colonization may involve the acquiring of territory...  [Such acquisition] was questioned at first by Mr. Jefferson, who, however, in the purchase of Louisiana, yielded his scruples on the plea of great expediency.  If it be said that the only legitimate object of acquiring territory is to furnish homes for white men, this measure effects that object, for the emigration of colored men leaves additional room for white men remaining or coming here... On this whole proposition... does not the expediency amount to absolute necessity--that without which the Government itself can not be perpetuated?”</a:t>
            </a:r>
          </a:p>
          <a:p>
            <a:pPr algn="r">
              <a:lnSpc>
                <a:spcPts val="3000"/>
              </a:lnSpc>
            </a:pPr>
            <a:r>
              <a:rPr lang="en-US" sz="2000" dirty="0">
                <a:solidFill>
                  <a:srgbClr val="0A170A"/>
                </a:solidFill>
                <a:latin typeface="Times New Roman" panose="02020603050405020304" pitchFamily="18" charset="0"/>
                <a:cs typeface="Times New Roman" panose="02020603050405020304" pitchFamily="18" charset="0"/>
              </a:rPr>
              <a:t>Abraham Lincoln, First Annual Message, December 3, 1861</a:t>
            </a:r>
            <a:endParaRPr lang="en-US" sz="2400" dirty="0">
              <a:solidFill>
                <a:srgbClr val="0A170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8130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233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0887" y="154139"/>
            <a:ext cx="4797976" cy="6473521"/>
          </a:xfrm>
          <a:prstGeom prst="rect">
            <a:avLst/>
          </a:prstGeom>
          <a:effectLst>
            <a:softEdge rad="25400"/>
          </a:effectLst>
        </p:spPr>
      </p:pic>
      <p:sp>
        <p:nvSpPr>
          <p:cNvPr id="3" name="TextBox 2"/>
          <p:cNvSpPr txBox="1"/>
          <p:nvPr/>
        </p:nvSpPr>
        <p:spPr>
          <a:xfrm>
            <a:off x="5542845" y="2103345"/>
            <a:ext cx="6493368" cy="4616648"/>
          </a:xfrm>
          <a:prstGeom prst="rect">
            <a:avLst/>
          </a:prstGeom>
          <a:solidFill>
            <a:srgbClr val="FDFAFB"/>
          </a:solidFill>
          <a:effectLst>
            <a:outerShdw blurRad="50800" dist="38100" dir="2700000" algn="tl" rotWithShape="0">
              <a:prstClr val="black">
                <a:alpha val="40000"/>
              </a:prstClr>
            </a:outerShdw>
            <a:softEdge rad="25400"/>
          </a:effectLst>
        </p:spPr>
        <p:txBody>
          <a:bodyPr wrap="square" lIns="182880" tIns="91440" rIns="182880" bIns="91440" rtlCol="0">
            <a:spAutoFit/>
          </a:bodyPr>
          <a:lstStyle/>
          <a:p>
            <a:pPr algn="just"/>
            <a:r>
              <a:rPr lang="en-US" sz="2400" dirty="0">
                <a:latin typeface="Times New Roman" panose="02020603050405020304" pitchFamily="18" charset="0"/>
                <a:cs typeface="Times New Roman" panose="02020603050405020304" pitchFamily="18" charset="0"/>
              </a:rPr>
              <a:t>“But Paley appears never to have contemplated those cases to which the rule of expediency does not apply, in which a people, as well as an individual, must do justice, cost what it may. If I have unjustly wrested a plank from a drowning man, I must restore it to him though I drown myself. This, according to Paley, would be inconvenient. But he that would save his life, in such a case, shall lose it. This people must cease to hold slaves, and to make war on Mexico, though it cost them their existence as a people,”</a:t>
            </a:r>
          </a:p>
          <a:p>
            <a:pPr algn="just"/>
            <a:r>
              <a:rPr lang="en-US" sz="2400" dirty="0">
                <a:latin typeface="Times New Roman" panose="02020603050405020304" pitchFamily="18" charset="0"/>
                <a:cs typeface="Times New Roman" panose="02020603050405020304" pitchFamily="18" charset="0"/>
              </a:rPr>
              <a:t>“Resistance to Civil Government,” 1847-1848.</a:t>
            </a:r>
          </a:p>
        </p:txBody>
      </p:sp>
      <p:pic>
        <p:nvPicPr>
          <p:cNvPr id="4" name="Picture 3"/>
          <p:cNvPicPr>
            <a:picLocks noChangeAspect="1"/>
          </p:cNvPicPr>
          <p:nvPr/>
        </p:nvPicPr>
        <p:blipFill>
          <a:blip r:embed="rId3"/>
          <a:stretch>
            <a:fillRect/>
          </a:stretch>
        </p:blipFill>
        <p:spPr>
          <a:xfrm rot="21289047">
            <a:off x="5827323" y="299965"/>
            <a:ext cx="6217920" cy="1399737"/>
          </a:xfrm>
          <a:prstGeom prst="rect">
            <a:avLst/>
          </a:prstGeom>
          <a:effectLst>
            <a:softEdge rad="25400"/>
          </a:effectLst>
        </p:spPr>
      </p:pic>
    </p:spTree>
    <p:extLst>
      <p:ext uri="{BB962C8B-B14F-4D97-AF65-F5344CB8AC3E}">
        <p14:creationId xmlns:p14="http://schemas.microsoft.com/office/powerpoint/2010/main" val="2736600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050B"/>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6000" y="337428"/>
            <a:ext cx="3749040" cy="3453108"/>
          </a:xfrm>
          <a:prstGeom prst="rect">
            <a:avLst/>
          </a:prstGeom>
        </p:spPr>
      </p:pic>
      <p:pic>
        <p:nvPicPr>
          <p:cNvPr id="6" name="Picture 5"/>
          <p:cNvPicPr>
            <a:picLocks noChangeAspect="1"/>
          </p:cNvPicPr>
          <p:nvPr/>
        </p:nvPicPr>
        <p:blipFill>
          <a:blip r:embed="rId3"/>
          <a:stretch>
            <a:fillRect/>
          </a:stretch>
        </p:blipFill>
        <p:spPr>
          <a:xfrm>
            <a:off x="1615440" y="3390900"/>
            <a:ext cx="4480560" cy="3331143"/>
          </a:xfrm>
          <a:prstGeom prst="rect">
            <a:avLst/>
          </a:prstGeom>
        </p:spPr>
      </p:pic>
      <p:pic>
        <p:nvPicPr>
          <p:cNvPr id="4" name="Picture 3"/>
          <p:cNvPicPr>
            <a:picLocks noChangeAspect="1"/>
          </p:cNvPicPr>
          <p:nvPr/>
        </p:nvPicPr>
        <p:blipFill>
          <a:blip r:embed="rId4"/>
          <a:stretch>
            <a:fillRect/>
          </a:stretch>
        </p:blipFill>
        <p:spPr>
          <a:xfrm rot="20963316">
            <a:off x="130845" y="589389"/>
            <a:ext cx="5577840" cy="2949187"/>
          </a:xfrm>
          <a:prstGeom prst="rect">
            <a:avLst/>
          </a:prstGeom>
        </p:spPr>
      </p:pic>
      <p:pic>
        <p:nvPicPr>
          <p:cNvPr id="8" name="Picture 7"/>
          <p:cNvPicPr>
            <a:picLocks noChangeAspect="1"/>
          </p:cNvPicPr>
          <p:nvPr/>
        </p:nvPicPr>
        <p:blipFill rotWithShape="1">
          <a:blip r:embed="rId5"/>
          <a:srcRect b="9768"/>
          <a:stretch/>
        </p:blipFill>
        <p:spPr>
          <a:xfrm>
            <a:off x="7985760" y="2664572"/>
            <a:ext cx="4206240" cy="4026667"/>
          </a:xfrm>
          <a:prstGeom prst="rect">
            <a:avLst/>
          </a:prstGeom>
        </p:spPr>
      </p:pic>
    </p:spTree>
    <p:extLst>
      <p:ext uri="{BB962C8B-B14F-4D97-AF65-F5344CB8AC3E}">
        <p14:creationId xmlns:p14="http://schemas.microsoft.com/office/powerpoint/2010/main" val="184976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AB5D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0684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A5E3D"/>
        </a:solidFill>
        <a:effectLst/>
      </p:bgPr>
    </p:bg>
    <p:spTree>
      <p:nvGrpSpPr>
        <p:cNvPr id="1" name=""/>
        <p:cNvGrpSpPr/>
        <p:nvPr/>
      </p:nvGrpSpPr>
      <p:grpSpPr>
        <a:xfrm>
          <a:off x="0" y="0"/>
          <a:ext cx="0" cy="0"/>
          <a:chOff x="0" y="0"/>
          <a:chExt cx="0" cy="0"/>
        </a:xfrm>
      </p:grpSpPr>
      <p:sp>
        <p:nvSpPr>
          <p:cNvPr id="4" name="TextBox 3"/>
          <p:cNvSpPr txBox="1"/>
          <p:nvPr/>
        </p:nvSpPr>
        <p:spPr>
          <a:xfrm>
            <a:off x="6551271" y="486001"/>
            <a:ext cx="5383555" cy="5786199"/>
          </a:xfrm>
          <a:prstGeom prst="rect">
            <a:avLst/>
          </a:prstGeom>
          <a:solidFill>
            <a:srgbClr val="FCF7F6"/>
          </a:solidFill>
          <a:effectLst>
            <a:outerShdw blurRad="50800" dist="38100" dir="2700000" algn="tl" rotWithShape="0">
              <a:prstClr val="black">
                <a:alpha val="40000"/>
              </a:prstClr>
            </a:outerShdw>
            <a:softEdge rad="12700"/>
          </a:effectLst>
        </p:spPr>
        <p:txBody>
          <a:bodyPr wrap="square" rtlCol="0">
            <a:spAutoFit/>
          </a:bodyPr>
          <a:lstStyle/>
          <a:p>
            <a:endParaRPr lang="en-US" sz="900" b="1" spc="50" dirty="0">
              <a:solidFill>
                <a:srgbClr val="000000"/>
              </a:solidFill>
              <a:effectLst>
                <a:outerShdw blurRad="38100" dist="38100" dir="2700000" algn="tl">
                  <a:srgbClr val="000000">
                    <a:alpha val="43137"/>
                  </a:srgbClr>
                </a:outerShdw>
              </a:effectLst>
            </a:endParaRPr>
          </a:p>
          <a:p>
            <a:r>
              <a:rPr lang="en-US" sz="3200" spc="50" dirty="0">
                <a:solidFill>
                  <a:srgbClr val="000000"/>
                </a:solidFill>
                <a:latin typeface="Perpetua" panose="02020502060401020303" pitchFamily="18" charset="0"/>
              </a:rPr>
              <a:t>“If the injustice is part of the necessary friction of the machine of government, let it go, let it go... but if it... requires you to be the agent of injustice to another, then, I say, break the law. Let your life be a counter-friction to stop the machine. What I have to do is to see, at any rate, that I do not lend myself to the wrong which I condemn,” c.1847-1848.</a:t>
            </a:r>
          </a:p>
          <a:p>
            <a:endParaRPr lang="en-US" sz="900" b="1" spc="50"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2231" y="346495"/>
            <a:ext cx="6164397" cy="60652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8149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240E"/>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839500" y="3388318"/>
            <a:ext cx="2194560" cy="3295092"/>
          </a:xfrm>
          <a:prstGeom prst="rect">
            <a:avLst/>
          </a:prstGeom>
          <a:effectLst>
            <a:glow rad="101600">
              <a:srgbClr val="5A7F35">
                <a:alpha val="48000"/>
              </a:srgbClr>
            </a:glow>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2214" y="86710"/>
            <a:ext cx="2194560" cy="3301608"/>
          </a:xfrm>
          <a:prstGeom prst="rect">
            <a:avLst/>
          </a:prstGeom>
          <a:effectLst>
            <a:glow rad="101600">
              <a:srgbClr val="5A7F35">
                <a:alpha val="48000"/>
              </a:srgbClr>
            </a:glow>
            <a:outerShdw blurRad="50800" dist="38100" dir="2700000" algn="tl" rotWithShape="0">
              <a:prstClr val="black">
                <a:alpha val="40000"/>
              </a:prstClr>
            </a:outerShdw>
          </a:effectLst>
        </p:spPr>
      </p:pic>
      <p:sp>
        <p:nvSpPr>
          <p:cNvPr id="11" name="TextBox 10"/>
          <p:cNvSpPr txBox="1"/>
          <p:nvPr/>
        </p:nvSpPr>
        <p:spPr>
          <a:xfrm>
            <a:off x="2650603" y="398686"/>
            <a:ext cx="9209967" cy="2554545"/>
          </a:xfrm>
          <a:prstGeom prst="rect">
            <a:avLst/>
          </a:prstGeom>
          <a:solidFill>
            <a:srgbClr val="FFF4D1">
              <a:alpha val="94902"/>
            </a:srgbClr>
          </a:solidFill>
          <a:effectLst>
            <a:glow rad="63500">
              <a:srgbClr val="FFF0C1"/>
            </a:glow>
            <a:outerShdw blurRad="50800" dist="38100" dir="2700000" algn="tl" rotWithShape="0">
              <a:prstClr val="black">
                <a:alpha val="40000"/>
              </a:prstClr>
            </a:outerShdw>
            <a:softEdge rad="38100"/>
          </a:effectLst>
        </p:spPr>
        <p:txBody>
          <a:bodyPr wrap="square" rtlCol="0">
            <a:spAutoFit/>
          </a:bodyPr>
          <a:lstStyle/>
          <a:p>
            <a:r>
              <a:rPr lang="en-US" sz="3200" dirty="0">
                <a:latin typeface="Perpetua" panose="02020502060401020303" pitchFamily="18" charset="0"/>
                <a:ea typeface="Malgun Gothic" panose="020B0503020000020004" pitchFamily="34" charset="-127"/>
                <a:cs typeface="Segoe UI Semibold" panose="020B0702040204020203" pitchFamily="34" charset="0"/>
              </a:rPr>
              <a:t>"While the law holds fast the thief and murderer," it lets itself go loose. When I have not paid the tax which the State demanded for that protection which I did not want, itself has robbed me; when I have asserted the liberty it presumed to declare, itself has imprisoned me,” 1847-1849.</a:t>
            </a:r>
          </a:p>
        </p:txBody>
      </p:sp>
      <p:sp>
        <p:nvSpPr>
          <p:cNvPr id="12" name="TextBox 11"/>
          <p:cNvSpPr txBox="1"/>
          <p:nvPr/>
        </p:nvSpPr>
        <p:spPr>
          <a:xfrm>
            <a:off x="338266" y="3677852"/>
            <a:ext cx="9319441" cy="2862322"/>
          </a:xfrm>
          <a:prstGeom prst="rect">
            <a:avLst/>
          </a:prstGeom>
          <a:solidFill>
            <a:srgbClr val="FFF4D1">
              <a:alpha val="95000"/>
            </a:srgbClr>
          </a:solidFill>
          <a:effectLst>
            <a:glow rad="101600">
              <a:srgbClr val="FFF0C1"/>
            </a:glow>
            <a:outerShdw blurRad="50800" dist="38100" dir="2700000" algn="tl" rotWithShape="0">
              <a:prstClr val="black">
                <a:alpha val="40000"/>
              </a:prstClr>
            </a:outerShdw>
            <a:softEdge rad="38100"/>
          </a:effectLst>
        </p:spPr>
        <p:txBody>
          <a:bodyPr wrap="square" rtlCol="0">
            <a:spAutoFit/>
          </a:bodyPr>
          <a:lstStyle/>
          <a:p>
            <a:r>
              <a:rPr lang="en-US" sz="3000" dirty="0">
                <a:latin typeface="Perpetua" panose="02020502060401020303" pitchFamily="18" charset="0"/>
                <a:cs typeface="Segoe UI Semibold" panose="020B0702040204020203" pitchFamily="34" charset="0"/>
              </a:rPr>
              <a:t>“I was seized and put into jail, because... I did not pay a tax to, or recognize the authority of, the State which buys and sells men, women, and children, like cattle at the door of its senate-house... I might have resisted forcibly with more or less effect, might have run "amok" against society; but I preferred that society should run “amok" against me, it being the desperate party,” 1847-1854. </a:t>
            </a:r>
          </a:p>
        </p:txBody>
      </p:sp>
    </p:spTree>
    <p:extLst>
      <p:ext uri="{BB962C8B-B14F-4D97-AF65-F5344CB8AC3E}">
        <p14:creationId xmlns:p14="http://schemas.microsoft.com/office/powerpoint/2010/main" val="2698781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301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24" y="1495555"/>
            <a:ext cx="6583680" cy="4863680"/>
          </a:xfrm>
          <a:prstGeom prst="rect">
            <a:avLst/>
          </a:prstGeom>
          <a:effectLst>
            <a:glow rad="63500">
              <a:srgbClr val="FAF2EB">
                <a:alpha val="40000"/>
              </a:srgbClr>
            </a:glow>
            <a:outerShdw blurRad="50800" dist="38100" dir="2700000" algn="tl" rotWithShape="0">
              <a:prstClr val="black">
                <a:alpha val="40000"/>
              </a:prstClr>
            </a:outerShdw>
          </a:effectLst>
        </p:spPr>
      </p:pic>
      <p:sp>
        <p:nvSpPr>
          <p:cNvPr id="6" name="TextBox 5"/>
          <p:cNvSpPr txBox="1"/>
          <p:nvPr/>
        </p:nvSpPr>
        <p:spPr>
          <a:xfrm>
            <a:off x="7140539" y="461986"/>
            <a:ext cx="4972692" cy="5715283"/>
          </a:xfrm>
          <a:prstGeom prst="rect">
            <a:avLst/>
          </a:prstGeom>
          <a:solidFill>
            <a:srgbClr val="FEF4EC">
              <a:alpha val="82745"/>
            </a:srgbClr>
          </a:solidFill>
          <a:effectLst>
            <a:glow rad="101600">
              <a:schemeClr val="bg1">
                <a:alpha val="92000"/>
              </a:schemeClr>
            </a:glow>
            <a:outerShdw blurRad="50800" dist="38100" dir="2700000" algn="tl" rotWithShape="0">
              <a:prstClr val="black">
                <a:alpha val="40000"/>
              </a:prstClr>
            </a:outerShdw>
            <a:softEdge rad="25400"/>
          </a:effectLst>
        </p:spPr>
        <p:txBody>
          <a:bodyPr wrap="square" rtlCol="0">
            <a:spAutoFit/>
          </a:bodyPr>
          <a:lstStyle/>
          <a:p>
            <a:pPr>
              <a:spcAft>
                <a:spcPts val="800"/>
              </a:spcAft>
            </a:pPr>
            <a:endParaRPr lang="en-US" sz="800" dirty="0">
              <a:latin typeface="Perpetua" panose="02020502060401020303" pitchFamily="18" charset="0"/>
              <a:ea typeface="Calibri" panose="020F0502020204030204" pitchFamily="34" charset="0"/>
              <a:cs typeface="Segoe UI Semibold" panose="020B0702040204020203" pitchFamily="34" charset="0"/>
            </a:endParaRPr>
          </a:p>
          <a:p>
            <a:pPr>
              <a:spcAft>
                <a:spcPts val="800"/>
              </a:spcAft>
            </a:pPr>
            <a:r>
              <a:rPr lang="en-US" sz="3050" dirty="0">
                <a:latin typeface="Perpetua" panose="02020502060401020303" pitchFamily="18" charset="0"/>
                <a:ea typeface="Calibri" panose="020F0502020204030204" pitchFamily="34" charset="0"/>
                <a:cs typeface="Segoe UI Semibold" panose="020B0702040204020203" pitchFamily="34" charset="0"/>
              </a:rPr>
              <a:t>"I feel that I owe my audience an apology for speaking to them tonight on any other subject than the Fugitive Slave Law, on which every man is bound to express a distinct opinion, but I had prepared myself to speak a word now for </a:t>
            </a:r>
            <a:r>
              <a:rPr lang="en-US" sz="3050" u="sng" dirty="0">
                <a:latin typeface="Perpetua" panose="02020502060401020303" pitchFamily="18" charset="0"/>
                <a:ea typeface="Calibri" panose="020F0502020204030204" pitchFamily="34" charset="0"/>
                <a:cs typeface="Segoe UI Semibold" panose="020B0702040204020203" pitchFamily="34" charset="0"/>
              </a:rPr>
              <a:t>Nature</a:t>
            </a:r>
            <a:r>
              <a:rPr lang="en-US" sz="3050" dirty="0">
                <a:latin typeface="Perpetua" panose="02020502060401020303" pitchFamily="18" charset="0"/>
                <a:ea typeface="Calibri" panose="020F0502020204030204" pitchFamily="34" charset="0"/>
                <a:cs typeface="Segoe UI Semibold" panose="020B0702040204020203" pitchFamily="34" charset="0"/>
              </a:rPr>
              <a:t> —  for absolute freedom &amp; wildness, as contrasted with a freedom and culture simply civil...</a:t>
            </a:r>
          </a:p>
          <a:p>
            <a:pPr>
              <a:lnSpc>
                <a:spcPct val="107000"/>
              </a:lnSpc>
              <a:spcAft>
                <a:spcPts val="800"/>
              </a:spcAft>
            </a:pPr>
            <a:endParaRPr lang="en-US" sz="800" dirty="0">
              <a:effectLst>
                <a:outerShdw blurRad="38100" dist="38100" dir="2700000" algn="tl">
                  <a:srgbClr val="000000">
                    <a:alpha val="43137"/>
                  </a:srgbClr>
                </a:outerShdw>
              </a:effectLst>
              <a:latin typeface="Perpetua" panose="02020502060401020303" pitchFamily="18" charset="0"/>
              <a:ea typeface="Calibri" panose="020F0502020204030204" pitchFamily="34" charset="0"/>
              <a:cs typeface="Segoe UI Semibold" panose="020B0702040204020203" pitchFamily="34" charset="0"/>
            </a:endParaRPr>
          </a:p>
        </p:txBody>
      </p:sp>
      <p:sp>
        <p:nvSpPr>
          <p:cNvPr id="2" name="TextBox 1"/>
          <p:cNvSpPr txBox="1"/>
          <p:nvPr/>
        </p:nvSpPr>
        <p:spPr>
          <a:xfrm>
            <a:off x="362424" y="435158"/>
            <a:ext cx="6583680" cy="830997"/>
          </a:xfrm>
          <a:prstGeom prst="rect">
            <a:avLst/>
          </a:prstGeom>
          <a:solidFill>
            <a:srgbClr val="FAF2EB"/>
          </a:solidFill>
          <a:effectLst>
            <a:glow rad="101600">
              <a:schemeClr val="bg1">
                <a:alpha val="93000"/>
              </a:schemeClr>
            </a:glow>
            <a:outerShdw blurRad="50800" dist="38100" dir="2700000" algn="tl" rotWithShape="0">
              <a:prstClr val="black">
                <a:alpha val="40000"/>
              </a:prstClr>
            </a:outerShdw>
            <a:softEdge rad="25400"/>
          </a:effectLst>
        </p:spPr>
        <p:txBody>
          <a:bodyPr wrap="square" rtlCol="0">
            <a:spAutoFit/>
          </a:bodyPr>
          <a:lstStyle/>
          <a:p>
            <a:pPr algn="ctr"/>
            <a:r>
              <a:rPr lang="en-US" sz="3200" dirty="0">
                <a:latin typeface="Cambria" panose="02040503050406030204" pitchFamily="18" charset="0"/>
              </a:rPr>
              <a:t>“Walking,” 1851</a:t>
            </a:r>
            <a:br>
              <a:rPr lang="en-US" sz="3200" dirty="0">
                <a:latin typeface="Cambria" panose="02040503050406030204" pitchFamily="18" charset="0"/>
              </a:rPr>
            </a:br>
            <a:r>
              <a:rPr lang="en-US" sz="1600" dirty="0">
                <a:latin typeface="Cambria" panose="02040503050406030204" pitchFamily="18" charset="0"/>
              </a:rPr>
              <a:t>Houghton Library, Harvard University (MS M271.5 folder 21B).</a:t>
            </a:r>
            <a:endParaRPr lang="en-US" sz="3200" dirty="0">
              <a:latin typeface="Cambria" panose="02040503050406030204" pitchFamily="18" charset="0"/>
            </a:endParaRPr>
          </a:p>
        </p:txBody>
      </p:sp>
    </p:spTree>
    <p:extLst>
      <p:ext uri="{BB962C8B-B14F-4D97-AF65-F5344CB8AC3E}">
        <p14:creationId xmlns:p14="http://schemas.microsoft.com/office/powerpoint/2010/main" val="4268298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4A4848"/>
        </a:solidFill>
        <a:effectLst/>
      </p:bgPr>
    </p:bg>
    <p:spTree>
      <p:nvGrpSpPr>
        <p:cNvPr id="1" name=""/>
        <p:cNvGrpSpPr/>
        <p:nvPr/>
      </p:nvGrpSpPr>
      <p:grpSpPr>
        <a:xfrm>
          <a:off x="0" y="0"/>
          <a:ext cx="0" cy="0"/>
          <a:chOff x="0" y="0"/>
          <a:chExt cx="0" cy="0"/>
        </a:xfrm>
      </p:grpSpPr>
      <p:sp>
        <p:nvSpPr>
          <p:cNvPr id="2" name="Rectangle 1"/>
          <p:cNvSpPr/>
          <p:nvPr/>
        </p:nvSpPr>
        <p:spPr>
          <a:xfrm>
            <a:off x="439496" y="4871506"/>
            <a:ext cx="5586714" cy="1815882"/>
          </a:xfrm>
          <a:prstGeom prst="rect">
            <a:avLst/>
          </a:prstGeom>
          <a:solidFill>
            <a:srgbClr val="FEF4EC"/>
          </a:solidFill>
          <a:effectLst>
            <a:outerShdw blurRad="76200" dist="889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“I had never respected the Government near to which I lived, but I had foolishly thought that I might manage to live here, minding my private affairs, and forget it.”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425"/>
          <a:stretch/>
        </p:blipFill>
        <p:spPr>
          <a:xfrm rot="21401925">
            <a:off x="253153" y="258210"/>
            <a:ext cx="5959400" cy="4297680"/>
          </a:xfrm>
          <a:prstGeom prst="rect">
            <a:avLst/>
          </a:prstGeom>
          <a:effectLst>
            <a:outerShdw blurRad="50800" dist="38100" dir="2700000" algn="tl" rotWithShape="0">
              <a:prstClr val="black">
                <a:alpha val="40000"/>
              </a:prstClr>
            </a:outerShdw>
          </a:effectLst>
        </p:spPr>
      </p:pic>
      <p:sp>
        <p:nvSpPr>
          <p:cNvPr id="4" name="Rectangle 3"/>
          <p:cNvSpPr/>
          <p:nvPr/>
        </p:nvSpPr>
        <p:spPr>
          <a:xfrm>
            <a:off x="6608573" y="505066"/>
            <a:ext cx="5236351" cy="5940088"/>
          </a:xfrm>
          <a:prstGeom prst="rect">
            <a:avLst/>
          </a:prstGeom>
          <a:solidFill>
            <a:srgbClr val="FEF4EC"/>
          </a:solidFill>
          <a:effectLst>
            <a:outerShdw blurRad="63500" dist="63500" dir="2700000" algn="tl" rotWithShape="0">
              <a:prstClr val="black">
                <a:alpha val="40000"/>
              </a:prstClr>
            </a:outerShdw>
          </a:effectLst>
        </p:spPr>
        <p:txBody>
          <a:bodyPr wrap="square" lIns="182880" r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outerShdw blurRad="12700" dist="12700" dir="2700000" algn="tl">
                  <a:srgbClr val="000000">
                    <a:alpha val="43137"/>
                  </a:srgbClr>
                </a:outerShdw>
              </a:effectLst>
              <a:uLnTx/>
              <a:uFillTx/>
              <a:latin typeface="Perpetua" panose="02020502060401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outerShdw blurRad="12700" dist="12700" dir="2700000" algn="tl">
                    <a:srgbClr val="000000">
                      <a:alpha val="43137"/>
                    </a:srgbClr>
                  </a:outerShdw>
                </a:effectLst>
                <a:uLnTx/>
                <a:uFillTx/>
                <a:latin typeface="Perpetua" panose="02020502060401020303" pitchFamily="18" charset="0"/>
                <a:ea typeface="+mn-ea"/>
                <a:cs typeface="+mn-cs"/>
              </a:rPr>
              <a:t>“I walk toward one of our ponds; but what signifies the beauty of nature when men are base? We walk to lakes to see our serenity reflected in them; when we are not serene, we go not to them. Who can be serene in a country where both the rulers and the ruled are without principle? The remembrance of my country spoils my walk. My thoughts are murder to the State, and involuntarily go plotting against her.”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outerShdw blurRad="12700" dist="12700" dir="2700000" algn="tl">
                    <a:srgbClr val="000000">
                      <a:alpha val="43137"/>
                    </a:srgbClr>
                  </a:outerShdw>
                </a:effectLst>
                <a:uLnTx/>
                <a:uFillTx/>
                <a:latin typeface="Perpetua" panose="02020502060401020303" pitchFamily="18" charset="0"/>
                <a:ea typeface="+mn-ea"/>
                <a:cs typeface="+mn-cs"/>
                <a:sym typeface="Symbol" panose="05050102010706020507" pitchFamily="18" charset="2"/>
              </a:rPr>
              <a:t></a:t>
            </a:r>
            <a:r>
              <a:rPr kumimoji="0" lang="en-US" sz="2800" b="0" i="0" u="none" strike="noStrike" kern="1200" cap="none" spc="0" normalizeH="0" baseline="0" noProof="0" dirty="0">
                <a:ln>
                  <a:noFill/>
                </a:ln>
                <a:solidFill>
                  <a:srgbClr val="000000"/>
                </a:solidFill>
                <a:effectLst>
                  <a:outerShdw blurRad="12700" dist="12700" dir="2700000" algn="tl">
                    <a:srgbClr val="000000">
                      <a:alpha val="43137"/>
                    </a:srgbClr>
                  </a:outerShdw>
                </a:effectLst>
                <a:uLnTx/>
                <a:uFillTx/>
                <a:latin typeface="Perpetua" panose="02020502060401020303" pitchFamily="18" charset="0"/>
                <a:ea typeface="+mn-ea"/>
                <a:cs typeface="+mn-cs"/>
              </a:rPr>
              <a:t>“Slavery in Massachusetts”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12700" dist="12700" dir="2700000" algn="tl">
                  <a:srgbClr val="000000">
                    <a:alpha val="43137"/>
                  </a:srgbClr>
                </a:outerShdw>
              </a:effectLst>
              <a:uLnTx/>
              <a:uFillTx/>
              <a:latin typeface="Perpetua" panose="02020502060401020303" pitchFamily="18" charset="0"/>
              <a:ea typeface="+mn-ea"/>
              <a:cs typeface="+mn-cs"/>
            </a:endParaRPr>
          </a:p>
        </p:txBody>
      </p:sp>
    </p:spTree>
    <p:extLst>
      <p:ext uri="{BB962C8B-B14F-4D97-AF65-F5344CB8AC3E}">
        <p14:creationId xmlns:p14="http://schemas.microsoft.com/office/powerpoint/2010/main" val="10115315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F3145"/>
        </a:solidFill>
        <a:effectLst/>
      </p:bgPr>
    </p:bg>
    <p:spTree>
      <p:nvGrpSpPr>
        <p:cNvPr id="1" name=""/>
        <p:cNvGrpSpPr/>
        <p:nvPr/>
      </p:nvGrpSpPr>
      <p:grpSpPr>
        <a:xfrm>
          <a:off x="0" y="0"/>
          <a:ext cx="0" cy="0"/>
          <a:chOff x="0" y="0"/>
          <a:chExt cx="0" cy="0"/>
        </a:xfrm>
      </p:grpSpPr>
      <p:sp>
        <p:nvSpPr>
          <p:cNvPr id="2" name="Rectangle 1"/>
          <p:cNvSpPr/>
          <p:nvPr/>
        </p:nvSpPr>
        <p:spPr>
          <a:xfrm>
            <a:off x="4504268" y="779053"/>
            <a:ext cx="7517432" cy="5401479"/>
          </a:xfrm>
          <a:prstGeom prst="rect">
            <a:avLst/>
          </a:prstGeom>
          <a:solidFill>
            <a:schemeClr val="bg1"/>
          </a:solidFill>
          <a:effectLst>
            <a:outerShdw blurRad="76200" dist="63500" dir="2700000" algn="tl" rotWithShape="0">
              <a:prstClr val="black">
                <a:alpha val="40000"/>
              </a:prstClr>
            </a:outerShdw>
            <a:softEdge rad="38100"/>
          </a:effectLst>
        </p:spPr>
        <p:txBody>
          <a:bodyPr wrap="square"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3B37"/>
                </a:solidFill>
                <a:effectLst>
                  <a:outerShdw blurRad="12700" dist="12700" dir="2700000" algn="tl">
                    <a:srgbClr val="000000">
                      <a:alpha val="43137"/>
                    </a:srgbClr>
                  </a:outerShdw>
                </a:effectLst>
                <a:uLnTx/>
                <a:uFillTx/>
                <a:latin typeface="Perpetua" panose="02020502060401020303" pitchFamily="18" charset="0"/>
                <a:ea typeface="+mn-ea"/>
                <a:cs typeface="+mn-cs"/>
              </a:rPr>
              <a:t>“Do we call this the land of the free? What is it to be free from King George and continue the slaves of King Prejudice? What is it to be born free and not to live free? What is the value of any political freedom, but as a means to moral freedom? Is it a freedom to be slaves, or a freedom to be free, of which we boast? ... We tax ourselves unjustly. There is a part of us which is not represented. It is taxation without representation. We quarter troops, we quarter fools and cattle of all sorts upon ourselves. We quarter our gross bodies on our poor souls, till the former eat up all the latter's substance.”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3B37"/>
                </a:solidFill>
                <a:effectLst>
                  <a:outerShdw blurRad="12700" dist="12700" dir="2700000" algn="tl">
                    <a:srgbClr val="000000">
                      <a:alpha val="43137"/>
                    </a:srgbClr>
                  </a:outerShdw>
                </a:effectLst>
                <a:uLnTx/>
                <a:uFillTx/>
                <a:latin typeface="Perpetua" panose="02020502060401020303" pitchFamily="18" charset="0"/>
                <a:ea typeface="+mn-ea"/>
                <a:cs typeface="+mn-cs"/>
                <a:sym typeface="Symbol" panose="05050102010706020507" pitchFamily="18" charset="2"/>
              </a:rPr>
              <a:t> H.D. Thoreau,  “Life Without Principle,” 1854.</a:t>
            </a:r>
            <a:endParaRPr kumimoji="0" lang="en-US" sz="2800" b="0" i="0" u="none" strike="noStrike" kern="1200" cap="none" spc="0" normalizeH="0" baseline="0" noProof="0" dirty="0">
              <a:ln>
                <a:noFill/>
              </a:ln>
              <a:solidFill>
                <a:srgbClr val="263B37"/>
              </a:solidFill>
              <a:effectLst>
                <a:outerShdw blurRad="12700" dist="12700" dir="2700000" algn="tl">
                  <a:srgbClr val="000000">
                    <a:alpha val="43137"/>
                  </a:srgbClr>
                </a:outerShdw>
              </a:effectLst>
              <a:uLnTx/>
              <a:uFillTx/>
              <a:latin typeface="Perpetua" panose="02020502060401020303" pitchFamily="18"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63" y="113297"/>
            <a:ext cx="3840480" cy="5639053"/>
          </a:xfrm>
          <a:prstGeom prst="rect">
            <a:avLst/>
          </a:prstGeom>
          <a:effectLst>
            <a:outerShdw blurRad="50800" dist="38100" dir="2700000" algn="tl" rotWithShape="0">
              <a:prstClr val="black">
                <a:alpha val="40000"/>
              </a:prstClr>
            </a:outerShdw>
            <a:softEdge rad="25400"/>
          </a:effectLst>
        </p:spPr>
      </p:pic>
    </p:spTree>
    <p:extLst>
      <p:ext uri="{BB962C8B-B14F-4D97-AF65-F5344CB8AC3E}">
        <p14:creationId xmlns:p14="http://schemas.microsoft.com/office/powerpoint/2010/main" val="16730526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240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1803" y="495300"/>
            <a:ext cx="4333875" cy="5791200"/>
          </a:xfrm>
          <a:prstGeom prst="rect">
            <a:avLst/>
          </a:prstGeom>
          <a:effectLst>
            <a:glow rad="101600">
              <a:schemeClr val="bg1">
                <a:alpha val="25000"/>
              </a:schemeClr>
            </a:glow>
            <a:outerShdw blurRad="63500" dist="38100" dir="8100000" algn="tr" rotWithShape="0">
              <a:prstClr val="black">
                <a:alpha val="25000"/>
              </a:prstClr>
            </a:outerShdw>
            <a:softEdge rad="38100"/>
          </a:effectLst>
        </p:spPr>
      </p:pic>
      <p:sp>
        <p:nvSpPr>
          <p:cNvPr id="4" name="Rectangle 3"/>
          <p:cNvSpPr/>
          <p:nvPr/>
        </p:nvSpPr>
        <p:spPr>
          <a:xfrm>
            <a:off x="214489" y="495300"/>
            <a:ext cx="7112000" cy="5832366"/>
          </a:xfrm>
          <a:prstGeom prst="rect">
            <a:avLst/>
          </a:prstGeom>
          <a:solidFill>
            <a:srgbClr val="1A240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EF4EC"/>
                </a:solidFill>
                <a:effectLst>
                  <a:outerShdw blurRad="25400" dist="25400" dir="2700000" algn="tl">
                    <a:srgbClr val="000000">
                      <a:alpha val="43137"/>
                    </a:srgbClr>
                  </a:outerShdw>
                </a:effectLst>
                <a:uLnTx/>
                <a:uFillTx/>
                <a:latin typeface="Perpetua" panose="02020502060401020303" pitchFamily="18" charset="0"/>
                <a:ea typeface="+mn-ea"/>
                <a:cs typeface="+mn-cs"/>
              </a:rPr>
              <a:t>“These men, in teaching us how to die, have at the same time taught us how to live... It is the best news that America has ever heard. It has already quickened the feeble pulse of the North, and infused more and more generous blood into her veins and heart than any number of years of what is called commercial and political prosperity could. How many a man who was lately contemplating suicide has now something to live for!”</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EF4EC"/>
              </a:solidFill>
              <a:effectLst>
                <a:outerShdw blurRad="25400" dist="25400" dir="2700000" algn="tl">
                  <a:srgbClr val="000000">
                    <a:alpha val="43137"/>
                  </a:srgbClr>
                </a:outerShdw>
              </a:effectLst>
              <a:uLnTx/>
              <a:uFillTx/>
              <a:latin typeface="Perpetua" panose="02020502060401020303"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EF4EC"/>
                </a:solidFill>
                <a:effectLst>
                  <a:outerShdw blurRad="25400" dist="25400" dir="2700000" algn="tl">
                    <a:srgbClr val="000000">
                      <a:alpha val="43137"/>
                    </a:srgbClr>
                  </a:outerShdw>
                </a:effectLst>
                <a:uLnTx/>
                <a:uFillTx/>
                <a:latin typeface="Perpetua" panose="02020502060401020303" pitchFamily="18" charset="0"/>
                <a:ea typeface="+mn-ea"/>
                <a:cs typeface="+mn-cs"/>
              </a:rPr>
              <a:t>H.D. Thoreau, “A Plea for Captain John Brown,” 1859.</a:t>
            </a:r>
          </a:p>
        </p:txBody>
      </p:sp>
    </p:spTree>
    <p:extLst>
      <p:ext uri="{BB962C8B-B14F-4D97-AF65-F5344CB8AC3E}">
        <p14:creationId xmlns:p14="http://schemas.microsoft.com/office/powerpoint/2010/main" val="6299907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1320"/>
        </a:solidFill>
        <a:effectLst/>
      </p:bgPr>
    </p:bg>
    <p:spTree>
      <p:nvGrpSpPr>
        <p:cNvPr id="1" name=""/>
        <p:cNvGrpSpPr/>
        <p:nvPr/>
      </p:nvGrpSpPr>
      <p:grpSpPr>
        <a:xfrm>
          <a:off x="0" y="0"/>
          <a:ext cx="0" cy="0"/>
          <a:chOff x="0" y="0"/>
          <a:chExt cx="0" cy="0"/>
        </a:xfrm>
      </p:grpSpPr>
      <p:sp>
        <p:nvSpPr>
          <p:cNvPr id="4" name="TextBox 3"/>
          <p:cNvSpPr txBox="1"/>
          <p:nvPr/>
        </p:nvSpPr>
        <p:spPr>
          <a:xfrm>
            <a:off x="4376735" y="2078884"/>
            <a:ext cx="7150814" cy="4508927"/>
          </a:xfrm>
          <a:prstGeom prst="rect">
            <a:avLst/>
          </a:prstGeom>
          <a:solidFill>
            <a:srgbClr val="EFEDE1"/>
          </a:solidFill>
          <a:effectLst>
            <a:glow rad="38100">
              <a:schemeClr val="bg1"/>
            </a:glow>
            <a:outerShdw blurRad="50800" dist="38100" dir="2700000" algn="tl" rotWithShape="0">
              <a:schemeClr val="bg1">
                <a:lumMod val="95000"/>
                <a:alpha val="40000"/>
              </a:schemeClr>
            </a:outerShdw>
            <a:softEdge rad="25400"/>
          </a:effectLst>
        </p:spPr>
        <p:txBody>
          <a:bodyPr wrap="square" rIns="274320" rtlCol="0">
            <a:spAutoFit/>
          </a:bodyPr>
          <a:lstStyle/>
          <a:p>
            <a:pPr lvl="1" algn="ctr">
              <a:lnSpc>
                <a:spcPts val="3000"/>
              </a:lnSpc>
            </a:pPr>
            <a:r>
              <a:rPr lang="en-US" sz="2400" b="1" dirty="0">
                <a:latin typeface="Bell MT" panose="02020503060305020303" pitchFamily="18" charset="0"/>
              </a:rPr>
              <a:t>Resolutions passed at a meeting of the Middlesex Anti-Slavery Society</a:t>
            </a:r>
          </a:p>
          <a:p>
            <a:pPr algn="ctr">
              <a:lnSpc>
                <a:spcPts val="3000"/>
              </a:lnSpc>
            </a:pPr>
            <a:r>
              <a:rPr lang="en-US" sz="2400" b="1" dirty="0">
                <a:latin typeface="Bell MT" panose="02020503060305020303" pitchFamily="18" charset="0"/>
              </a:rPr>
              <a:t>Concord Townhouse, July 15, 1860</a:t>
            </a:r>
          </a:p>
          <a:p>
            <a:endParaRPr lang="en-US" sz="1200" dirty="0">
              <a:latin typeface="Bell MT" panose="02020503060305020303" pitchFamily="18" charset="0"/>
            </a:endParaRPr>
          </a:p>
          <a:p>
            <a:pPr marL="91440" algn="just"/>
            <a:r>
              <a:rPr lang="en-US" sz="2500" b="1" spc="30" dirty="0">
                <a:latin typeface="Bell MT" panose="02020503060305020303" pitchFamily="18" charset="0"/>
              </a:rPr>
              <a:t>Resolved</a:t>
            </a:r>
            <a:r>
              <a:rPr lang="en-US" sz="2500" spc="30" dirty="0">
                <a:latin typeface="Bell MT" panose="02020503060305020303" pitchFamily="18" charset="0"/>
              </a:rPr>
              <a:t>,</a:t>
            </a:r>
            <a:r>
              <a:rPr lang="en-US" sz="2500" dirty="0">
                <a:latin typeface="Bell MT" panose="02020503060305020303" pitchFamily="18" charset="0"/>
              </a:rPr>
              <a:t> </a:t>
            </a:r>
            <a:r>
              <a:rPr lang="en-US" sz="2500" spc="30" dirty="0">
                <a:latin typeface="Bell MT" panose="02020503060305020303" pitchFamily="18" charset="0"/>
              </a:rPr>
              <a:t>That the absurdity of professing to hold to an anti-slavery interpretation of the Constitution, while supporting by vote and every way the election of Abraham Lincoln, is beyond the power of words to describe, and shows the masses of the party to be as unfortunate in their mental perceptions, as their leaders are in moral integrity and honesty.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102" y="426330"/>
            <a:ext cx="5212080" cy="1417682"/>
          </a:xfrm>
          <a:prstGeom prst="rect">
            <a:avLst/>
          </a:prstGeom>
          <a:effectLst>
            <a:glow rad="25400">
              <a:schemeClr val="bg1">
                <a:lumMod val="95000"/>
              </a:schemeClr>
            </a:glow>
            <a:outerShdw blurRad="50800" dist="38100" dir="2700000" algn="tl" rotWithShape="0">
              <a:prstClr val="black">
                <a:alpha val="40000"/>
              </a:prstClr>
            </a:outerShdw>
            <a:softEdge rad="3175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745">
            <a:off x="954748" y="100557"/>
            <a:ext cx="2651760" cy="6573221"/>
          </a:xfrm>
          <a:prstGeom prst="rect">
            <a:avLst/>
          </a:prstGeom>
          <a:effectLst>
            <a:glow rad="38100">
              <a:schemeClr val="bg1"/>
            </a:glow>
            <a:outerShdw blurRad="50800" dist="38100" dir="2700000" algn="tl" rotWithShape="0">
              <a:schemeClr val="tx1">
                <a:lumMod val="50000"/>
                <a:lumOff val="50000"/>
                <a:alpha val="40000"/>
              </a:schemeClr>
            </a:outerShdw>
            <a:softEdge rad="38100"/>
          </a:effectLst>
        </p:spPr>
      </p:pic>
    </p:spTree>
    <p:extLst>
      <p:ext uri="{BB962C8B-B14F-4D97-AF65-F5344CB8AC3E}">
        <p14:creationId xmlns:p14="http://schemas.microsoft.com/office/powerpoint/2010/main" val="207401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4976</TotalTime>
  <Words>1353</Words>
  <Application>Microsoft Office PowerPoint</Application>
  <PresentationFormat>Widescreen</PresentationFormat>
  <Paragraphs>45</Paragraphs>
  <Slides>17</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Malgun Gothic</vt:lpstr>
      <vt:lpstr>Arial</vt:lpstr>
      <vt:lpstr>Bell MT</vt:lpstr>
      <vt:lpstr>Calibri</vt:lpstr>
      <vt:lpstr>Calibri Light</vt:lpstr>
      <vt:lpstr>Cambria</vt:lpstr>
      <vt:lpstr>Georgia</vt:lpstr>
      <vt:lpstr>HCo Verlag</vt:lpstr>
      <vt:lpstr>Perpetua</vt:lpstr>
      <vt:lpstr>Segoe UI Emoji</vt:lpstr>
      <vt:lpstr>Segoe UI Historic</vt:lpstr>
      <vt:lpstr>Segoe UI Semibold</vt:lpstr>
      <vt:lpstr>Symbol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E. Gallagher</dc:creator>
  <cp:lastModifiedBy>Susan E. Gallagher</cp:lastModifiedBy>
  <cp:revision>94</cp:revision>
  <dcterms:created xsi:type="dcterms:W3CDTF">2017-04-20T00:07:46Z</dcterms:created>
  <dcterms:modified xsi:type="dcterms:W3CDTF">2017-04-25T20:32:42Z</dcterms:modified>
</cp:coreProperties>
</file>