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825" r:id="rId2"/>
  </p:sldMasterIdLst>
  <p:notesMasterIdLst>
    <p:notesMasterId r:id="rId28"/>
  </p:notesMasterIdLst>
  <p:handoutMasterIdLst>
    <p:handoutMasterId r:id="rId29"/>
  </p:handoutMasterIdLst>
  <p:sldIdLst>
    <p:sldId id="296" r:id="rId3"/>
    <p:sldId id="274" r:id="rId4"/>
    <p:sldId id="276" r:id="rId5"/>
    <p:sldId id="310" r:id="rId6"/>
    <p:sldId id="312" r:id="rId7"/>
    <p:sldId id="279" r:id="rId8"/>
    <p:sldId id="280" r:id="rId9"/>
    <p:sldId id="313" r:id="rId10"/>
    <p:sldId id="282" r:id="rId11"/>
    <p:sldId id="283" r:id="rId12"/>
    <p:sldId id="298" r:id="rId13"/>
    <p:sldId id="309" r:id="rId14"/>
    <p:sldId id="300" r:id="rId15"/>
    <p:sldId id="314" r:id="rId16"/>
    <p:sldId id="301" r:id="rId17"/>
    <p:sldId id="264" r:id="rId18"/>
    <p:sldId id="315" r:id="rId19"/>
    <p:sldId id="286" r:id="rId20"/>
    <p:sldId id="303" r:id="rId21"/>
    <p:sldId id="305" r:id="rId22"/>
    <p:sldId id="306" r:id="rId23"/>
    <p:sldId id="287" r:id="rId24"/>
    <p:sldId id="311" r:id="rId25"/>
    <p:sldId id="291" r:id="rId26"/>
    <p:sldId id="293" r:id="rId2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1523" autoAdjust="0"/>
  </p:normalViewPr>
  <p:slideViewPr>
    <p:cSldViewPr>
      <p:cViewPr>
        <p:scale>
          <a:sx n="114" d="100"/>
          <a:sy n="114" d="100"/>
        </p:scale>
        <p:origin x="-151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566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BF3B37-C60A-C247-8104-6C40F8D6C5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7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6635FF-BC03-A148-AAB5-E970F055A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7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A5063B-92A9-F84E-A497-8BB29C85D634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3B15EA-0534-AD4E-9103-583F5830AD94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NEEDS</a:t>
            </a:r>
            <a:r>
              <a:rPr lang="en-US" baseline="0" dirty="0" smtClean="0"/>
              <a:t> NEW PICTURE – IMAGE HAS “NOT FOR SALE” OVER IT</a:t>
            </a:r>
            <a:endParaRPr lang="en-US" dirty="0" smtClean="0"/>
          </a:p>
          <a:p>
            <a:pPr eaLnBrk="1" hangingPunct="1"/>
            <a:r>
              <a:rPr lang="en-US" dirty="0" smtClean="0"/>
              <a:t>LO 1: Discuss the various forms of crime data.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E1793C-13D8-6C49-859A-FC70D08362D5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LO 2</a:t>
            </a:r>
            <a:r>
              <a:rPr lang="en-US" dirty="0" smtClean="0"/>
              <a:t>: Analyze </a:t>
            </a:r>
            <a:r>
              <a:rPr lang="en-US" dirty="0"/>
              <a:t>recent trends in the crime rate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 3: List the factors that influence crime rates.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E1793C-13D8-6C49-859A-FC70D08362D5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LO 2</a:t>
            </a:r>
            <a:r>
              <a:rPr lang="en-US" dirty="0" smtClean="0"/>
              <a:t>: Analyze </a:t>
            </a:r>
            <a:r>
              <a:rPr lang="en-US" dirty="0"/>
              <a:t>recent trends in the crime rate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 3: List the factors that influence crime rates.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49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64AB5C-C5ED-E143-9A27-C56549F1CCB2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LO3: List the </a:t>
            </a:r>
            <a:r>
              <a:rPr lang="en-US" dirty="0"/>
              <a:t>factors that influence crime rates.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0ED2E5-41C0-2345-AD4E-5FBE52C24C17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LO </a:t>
            </a:r>
            <a:r>
              <a:rPr lang="en-US" dirty="0" smtClean="0"/>
              <a:t>4: Identify the gender and racial patterns in crime.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0ED2E5-41C0-2345-AD4E-5FBE52C24C17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LO </a:t>
            </a:r>
            <a:r>
              <a:rPr lang="en-US" dirty="0" smtClean="0"/>
              <a:t>4: Identify the gender and racial patterns in crime.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62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FC7871-7E20-E54E-A9FD-60A895A6E38D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LO 4: Identify the gender and racial patterns in crime.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632C49-B0EA-084B-B938-E0B50A23A031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LO 3: List the </a:t>
            </a:r>
            <a:r>
              <a:rPr lang="en-US" dirty="0"/>
              <a:t>factors that influence crime rates.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104AC8-2128-7747-83AB-43755E31C96F}" type="slidenum">
              <a:rPr lang="en-US" sz="1200"/>
              <a:pPr eaLnBrk="1" hangingPunct="1"/>
              <a:t>20</a:t>
            </a:fld>
            <a:endParaRPr 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LO 2</a:t>
            </a:r>
            <a:r>
              <a:rPr lang="en-US" dirty="0" smtClean="0"/>
              <a:t>: Analyze </a:t>
            </a:r>
            <a:r>
              <a:rPr lang="en-US" dirty="0"/>
              <a:t>recent trends in the crime rate.</a:t>
            </a:r>
          </a:p>
          <a:p>
            <a:pPr eaLnBrk="1" hangingPunct="1"/>
            <a:r>
              <a:rPr lang="en-US" dirty="0" smtClean="0"/>
              <a:t>LO 3: List the </a:t>
            </a:r>
            <a:r>
              <a:rPr lang="en-US" dirty="0"/>
              <a:t>factors that influence crime rates.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BC8EA8-8AC2-3B49-B93D-186DB4AEE281}" type="slidenum">
              <a:rPr lang="en-US" sz="1200"/>
              <a:pPr eaLnBrk="1" hangingPunct="1"/>
              <a:t>21</a:t>
            </a:fld>
            <a:endParaRPr lang="en-US" sz="1200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LO 3: List </a:t>
            </a:r>
            <a:r>
              <a:rPr lang="en-US" dirty="0"/>
              <a:t>the factors that influence crime rates.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0CAD4C-1C1E-E445-BD12-0222E660EFFD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LO 1</a:t>
            </a:r>
            <a:r>
              <a:rPr lang="en-US" dirty="0" smtClean="0"/>
              <a:t>: Discuss </a:t>
            </a:r>
            <a:r>
              <a:rPr lang="en-US" dirty="0"/>
              <a:t>the various forms of crime data.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E1CEE6-E42F-774B-8BCD-32A6A51D2EC4}" type="slidenum">
              <a:rPr lang="en-US" sz="1200"/>
              <a:pPr eaLnBrk="1" hangingPunct="1"/>
              <a:t>22</a:t>
            </a:fld>
            <a:endParaRPr lang="en-US" sz="12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LO 5</a:t>
            </a:r>
            <a:r>
              <a:rPr lang="en-US" dirty="0" smtClean="0"/>
              <a:t>: Clarify </a:t>
            </a:r>
            <a:r>
              <a:rPr lang="en-US" dirty="0"/>
              <a:t>what is meant by the term </a:t>
            </a:r>
            <a:r>
              <a:rPr lang="en-US" i="1" dirty="0" smtClean="0"/>
              <a:t>aging-out </a:t>
            </a:r>
            <a:r>
              <a:rPr lang="en-US" i="1" dirty="0"/>
              <a:t>process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05FA39-504A-1249-83FB-A605BDA42DDB}" type="slidenum">
              <a:rPr lang="en-US" sz="1200"/>
              <a:pPr eaLnBrk="1" hangingPunct="1"/>
              <a:t>24</a:t>
            </a:fld>
            <a:endParaRPr lang="en-US" sz="1200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LO 6</a:t>
            </a:r>
            <a:r>
              <a:rPr lang="en-US" dirty="0" smtClean="0"/>
              <a:t>: Define the </a:t>
            </a:r>
            <a:r>
              <a:rPr lang="en-US" dirty="0"/>
              <a:t>concept of chronic offending and know its causes.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D9E128-D3C8-2B43-B991-4DF3ABAA15EA}" type="slidenum">
              <a:rPr lang="en-US" sz="1200"/>
              <a:pPr eaLnBrk="1" hangingPunct="1"/>
              <a:t>25</a:t>
            </a:fld>
            <a:endParaRPr lang="en-US" sz="1200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LO 6</a:t>
            </a:r>
            <a:r>
              <a:rPr lang="en-US" dirty="0" smtClean="0"/>
              <a:t>: Define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concept of chronic offending and know its causes.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BFC908-A992-3F4C-B2A5-D0C1140C9C92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LO 1</a:t>
            </a:r>
            <a:r>
              <a:rPr lang="en-US" dirty="0" smtClean="0"/>
              <a:t>: Discuss </a:t>
            </a:r>
            <a:r>
              <a:rPr lang="en-US" dirty="0"/>
              <a:t>the various forms of crime data.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C9F763-E752-074D-9BC9-958611077C5B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LO 1</a:t>
            </a:r>
            <a:r>
              <a:rPr lang="en-US" dirty="0" smtClean="0"/>
              <a:t>: Discuss </a:t>
            </a:r>
            <a:r>
              <a:rPr lang="en-US" dirty="0"/>
              <a:t>the various forms of crime data.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C9F763-E752-074D-9BC9-958611077C5B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LO 1</a:t>
            </a:r>
            <a:r>
              <a:rPr lang="en-US" dirty="0" smtClean="0"/>
              <a:t>: Discuss </a:t>
            </a:r>
            <a:r>
              <a:rPr lang="en-US" dirty="0"/>
              <a:t>the various forms of crime data.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FC0B07-F5B9-ED49-8583-7E2B98442C21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LO 1: Discuss the various forms of crime data.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3B15EA-0534-AD4E-9103-583F5830AD94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LO 1: Discuss the various forms of crime data.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37785A-6174-5B45-92FE-E2DDCA147360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LO 1: Discuss the various forms of crime data.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2DFEE7-7B0A-9748-BB0F-EB6130C8061B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LO 1: Discuss the various forms of crime data.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25FD-AA56-42A2-A4EB-C53839D0CA33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E24-2773-404A-B032-F24F8D9AC7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7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25FD-AA56-42A2-A4EB-C53839D0CA33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E24-2773-404A-B032-F24F8D9AC7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2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25FD-AA56-42A2-A4EB-C53839D0CA33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E24-2773-404A-B032-F24F8D9AC7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9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25FD-AA56-42A2-A4EB-C53839D0CA33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E24-2773-404A-B032-F24F8D9AC7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0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The Nature &amp; Extent of Crime</a:t>
            </a:r>
          </a:p>
        </p:txBody>
      </p:sp>
    </p:spTree>
    <p:extLst>
      <p:ext uri="{BB962C8B-B14F-4D97-AF65-F5344CB8AC3E}">
        <p14:creationId xmlns:p14="http://schemas.microsoft.com/office/powerpoint/2010/main" val="230505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r="818" b="833"/>
          <a:stretch/>
        </p:blipFill>
        <p:spPr>
          <a:xfrm>
            <a:off x="-10888" y="-76200"/>
            <a:ext cx="9154888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133600"/>
            <a:ext cx="4348843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241" y="838200"/>
            <a:ext cx="3925035" cy="50292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4800600" y="6553200"/>
            <a:ext cx="434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b="0" dirty="0" smtClean="0">
                <a:latin typeface="+mn-lt"/>
              </a:rPr>
              <a:t>Copyright © 2017 Cengage Learning. All Rights Reserved.</a:t>
            </a:r>
            <a:endParaRPr lang="en-US" sz="1200" b="0" dirty="0" smtClean="0">
              <a:latin typeface="+mn-lt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4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r="818" b="833"/>
          <a:stretch/>
        </p:blipFill>
        <p:spPr>
          <a:xfrm>
            <a:off x="-10888" y="-76200"/>
            <a:ext cx="9154888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133600"/>
            <a:ext cx="4348843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4800600" y="6553200"/>
            <a:ext cx="434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b="0" dirty="0" smtClean="0">
                <a:latin typeface="+mn-lt"/>
              </a:rPr>
              <a:t>Copyright © 2017 Cengage Learning. All Rights Reserved.</a:t>
            </a:r>
            <a:endParaRPr lang="en-US" sz="1200" b="0" dirty="0" smtClean="0">
              <a:latin typeface="+mn-lt"/>
              <a:ea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81" y="876300"/>
            <a:ext cx="3976762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10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8101" y="-76200"/>
            <a:ext cx="9199517" cy="12906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25FD-AA56-42A2-A4EB-C53839D0CA33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5E24-2773-404A-B032-F24F8D9AC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4800600" y="6553200"/>
            <a:ext cx="434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b="0" dirty="0" smtClean="0">
                <a:latin typeface="+mn-lt"/>
              </a:rPr>
              <a:t>Copyright © 2017 Cengage Learning. All Rights Reserved.</a:t>
            </a:r>
            <a:endParaRPr lang="en-US" sz="1200" b="0" dirty="0" smtClean="0">
              <a:latin typeface="+mn-lt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2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05" r:id="rId5"/>
    <p:sldLayoutId id="214748382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1329-5C2D-4145-B1EF-92E6306B4DD1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DE31-BCA4-4A6F-9712-1EA8A4E8A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6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2568575"/>
            <a:ext cx="4348843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Two</a:t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The Nature and Extent of Crime</a:t>
            </a:r>
            <a:br>
              <a:rPr lang="en-US" i="1" dirty="0">
                <a:latin typeface="Arial" charset="0"/>
                <a:cs typeface="Arial" charset="0"/>
              </a:rPr>
            </a:br>
            <a:endParaRPr lang="en-US" sz="4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 of Crime Data</a:t>
            </a:r>
            <a:endParaRPr lang="en-US" dirty="0"/>
          </a:p>
        </p:txBody>
      </p:sp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Evaluating Crime Data</a:t>
            </a:r>
          </a:p>
          <a:p>
            <a:pPr lvl="1"/>
            <a:r>
              <a:rPr lang="en-US" dirty="0" smtClean="0"/>
              <a:t>Weaknesses</a:t>
            </a:r>
          </a:p>
          <a:p>
            <a:pPr lvl="2"/>
            <a:r>
              <a:rPr lang="en-US" dirty="0" smtClean="0"/>
              <a:t>UCR</a:t>
            </a:r>
          </a:p>
          <a:p>
            <a:pPr lvl="3"/>
            <a:r>
              <a:rPr lang="en-US" dirty="0" smtClean="0"/>
              <a:t>Does not include unreported crimes</a:t>
            </a:r>
          </a:p>
          <a:p>
            <a:pPr lvl="3"/>
            <a:r>
              <a:rPr lang="en-US" dirty="0" smtClean="0"/>
              <a:t>Subject to reporting caprices of police departments</a:t>
            </a:r>
          </a:p>
          <a:p>
            <a:pPr lvl="2"/>
            <a:r>
              <a:rPr lang="en-US" dirty="0" smtClean="0"/>
              <a:t>NCVS</a:t>
            </a:r>
          </a:p>
          <a:p>
            <a:pPr lvl="3"/>
            <a:r>
              <a:rPr lang="en-US" dirty="0" smtClean="0"/>
              <a:t>Estimates from limited samples of population</a:t>
            </a:r>
          </a:p>
          <a:p>
            <a:pPr lvl="3"/>
            <a:r>
              <a:rPr lang="en-US" dirty="0" smtClean="0"/>
              <a:t>Personal recollections</a:t>
            </a:r>
          </a:p>
          <a:p>
            <a:pPr lvl="3"/>
            <a:r>
              <a:rPr lang="en-US" dirty="0" smtClean="0"/>
              <a:t>Does not include homicide, drug abuse crimes</a:t>
            </a:r>
          </a:p>
          <a:p>
            <a:pPr lvl="2"/>
            <a:r>
              <a:rPr lang="en-US" dirty="0" smtClean="0"/>
              <a:t>Self-report surveys</a:t>
            </a:r>
          </a:p>
          <a:p>
            <a:pPr lvl="3"/>
            <a:r>
              <a:rPr lang="en-US" dirty="0" smtClean="0"/>
              <a:t>Rely on honesty of offenders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 of Crime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558" y="1177289"/>
            <a:ext cx="5442683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Discussion/Activity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 at Table 2.1 in your text and analyze the information in the table </a:t>
            </a:r>
          </a:p>
          <a:p>
            <a:pPr lvl="1"/>
            <a:r>
              <a:rPr lang="en-US" dirty="0" smtClean="0"/>
              <a:t>Which types of delinquency are committed the most often?</a:t>
            </a:r>
          </a:p>
          <a:p>
            <a:pPr lvl="1"/>
            <a:r>
              <a:rPr lang="en-US" dirty="0" smtClean="0"/>
              <a:t>Which type of delinquency has the highest probability of having been committed more than once?</a:t>
            </a:r>
          </a:p>
          <a:p>
            <a:pPr lvl="1"/>
            <a:r>
              <a:rPr lang="en-US" dirty="0" smtClean="0"/>
              <a:t>Which type of delinquency is committed the least often?</a:t>
            </a:r>
          </a:p>
          <a:p>
            <a:pPr lvl="1"/>
            <a:r>
              <a:rPr lang="en-US" dirty="0" smtClean="0"/>
              <a:t>Why do you think some types of delinquency are more likely to be committed repeatedly?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Trends</a:t>
            </a:r>
            <a:endParaRPr lang="en-US" dirty="0"/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Contemporary Trends</a:t>
            </a:r>
          </a:p>
          <a:p>
            <a:pPr lvl="1"/>
            <a:r>
              <a:rPr lang="en-US" dirty="0" smtClean="0"/>
              <a:t>Crime rates are declining from the peak in 1991</a:t>
            </a:r>
          </a:p>
          <a:p>
            <a:pPr lvl="1"/>
            <a:r>
              <a:rPr lang="en-US" dirty="0" smtClean="0"/>
              <a:t>Violent crimes and thefts have declined</a:t>
            </a:r>
          </a:p>
          <a:p>
            <a:r>
              <a:rPr lang="en-US" dirty="0" smtClean="0"/>
              <a:t>Trends in Victimization </a:t>
            </a:r>
          </a:p>
          <a:p>
            <a:pPr lvl="1"/>
            <a:r>
              <a:rPr lang="en-US" dirty="0" smtClean="0"/>
              <a:t>Decrease in victimization across all age groups</a:t>
            </a:r>
          </a:p>
          <a:p>
            <a:pPr lvl="1"/>
            <a:r>
              <a:rPr lang="en-US" dirty="0" smtClean="0"/>
              <a:t>Significant decrease in serious violent crime against youth ages 12 to 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Trends</a:t>
            </a:r>
            <a:endParaRPr lang="en-US" dirty="0"/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Predicting Future Crime Trends</a:t>
            </a:r>
          </a:p>
          <a:p>
            <a:pPr lvl="1"/>
            <a:r>
              <a:rPr lang="en-US" dirty="0" smtClean="0"/>
              <a:t>Increase in numbers of elementary school-aged children may lead to future increase in crime as children reach teenage and young adult age</a:t>
            </a:r>
          </a:p>
          <a:p>
            <a:pPr lvl="1"/>
            <a:r>
              <a:rPr lang="en-US" dirty="0" smtClean="0"/>
              <a:t>Rising number of senior citizens could lead to lower crime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Explaining </a:t>
            </a:r>
            <a:r>
              <a:rPr lang="en-US" dirty="0" smtClean="0"/>
              <a:t>Trends </a:t>
            </a:r>
            <a:r>
              <a:rPr lang="en-US" dirty="0"/>
              <a:t>in Crime </a:t>
            </a:r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25602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structure</a:t>
            </a:r>
          </a:p>
          <a:p>
            <a:r>
              <a:rPr lang="en-US" dirty="0" smtClean="0"/>
              <a:t>Immigration</a:t>
            </a:r>
          </a:p>
          <a:p>
            <a:r>
              <a:rPr lang="en-US" dirty="0" smtClean="0"/>
              <a:t>Economy/Jobs</a:t>
            </a:r>
          </a:p>
          <a:p>
            <a:r>
              <a:rPr lang="en-US" dirty="0" smtClean="0"/>
              <a:t>Abortion</a:t>
            </a:r>
          </a:p>
          <a:p>
            <a:r>
              <a:rPr lang="en-US" dirty="0" smtClean="0"/>
              <a:t>Gun availability</a:t>
            </a:r>
          </a:p>
          <a:p>
            <a:r>
              <a:rPr lang="en-US" dirty="0" smtClean="0"/>
              <a:t>Gang membership</a:t>
            </a:r>
          </a:p>
          <a:p>
            <a:r>
              <a:rPr lang="en-US" dirty="0"/>
              <a:t>Drug use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</a:t>
            </a:r>
            <a:endParaRPr lang="en-US" dirty="0"/>
          </a:p>
          <a:p>
            <a:r>
              <a:rPr lang="en-US" dirty="0"/>
              <a:t>Medical technology</a:t>
            </a:r>
          </a:p>
          <a:p>
            <a:r>
              <a:rPr lang="en-US" dirty="0"/>
              <a:t>Aggressive law enforcement</a:t>
            </a:r>
          </a:p>
          <a:p>
            <a:r>
              <a:rPr lang="en-US" dirty="0"/>
              <a:t>Incarceration </a:t>
            </a:r>
          </a:p>
          <a:p>
            <a:r>
              <a:rPr lang="en-US" dirty="0"/>
              <a:t>Cultural change</a:t>
            </a:r>
          </a:p>
          <a:p>
            <a:r>
              <a:rPr lang="en-US" dirty="0"/>
              <a:t>Internet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Patterns</a:t>
            </a:r>
            <a:endParaRPr lang="en-US" dirty="0"/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Co-Offending and Crime</a:t>
            </a:r>
          </a:p>
          <a:p>
            <a:pPr lvl="1"/>
            <a:r>
              <a:rPr lang="en-US" dirty="0" smtClean="0"/>
              <a:t>Tends to be a group activity</a:t>
            </a:r>
          </a:p>
          <a:p>
            <a:pPr lvl="1"/>
            <a:r>
              <a:rPr lang="en-US" dirty="0" smtClean="0"/>
              <a:t>More prevalent in neighborhoods that are less disadvantaged, more stable, and contain more people who can be trusted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Patterns</a:t>
            </a:r>
            <a:endParaRPr lang="en-US" dirty="0"/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and Crime</a:t>
            </a:r>
          </a:p>
          <a:p>
            <a:pPr lvl="1"/>
            <a:r>
              <a:rPr lang="en-US" dirty="0" smtClean="0"/>
              <a:t>Trait differences</a:t>
            </a:r>
          </a:p>
          <a:p>
            <a:pPr lvl="2"/>
            <a:r>
              <a:rPr lang="en-US" dirty="0" smtClean="0"/>
              <a:t>Masculinity hypothesis</a:t>
            </a:r>
          </a:p>
          <a:p>
            <a:pPr lvl="1"/>
            <a:r>
              <a:rPr lang="en-US" dirty="0" smtClean="0"/>
              <a:t>Socialization differences</a:t>
            </a:r>
          </a:p>
          <a:p>
            <a:pPr lvl="1"/>
            <a:r>
              <a:rPr lang="en-US" dirty="0" smtClean="0"/>
              <a:t>Cognitive differences</a:t>
            </a:r>
          </a:p>
          <a:p>
            <a:pPr lvl="1"/>
            <a:r>
              <a:rPr lang="en-US" dirty="0" smtClean="0"/>
              <a:t>Social/political differences</a:t>
            </a:r>
          </a:p>
          <a:p>
            <a:pPr lvl="2"/>
            <a:r>
              <a:rPr lang="en-US" dirty="0" smtClean="0"/>
              <a:t>Liberal feminist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7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Patterns</a:t>
            </a:r>
            <a:endParaRPr lang="en-US" dirty="0"/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Race and Crime</a:t>
            </a:r>
          </a:p>
          <a:p>
            <a:pPr lvl="1"/>
            <a:r>
              <a:rPr lang="en-US" dirty="0" smtClean="0"/>
              <a:t>Institutional bias</a:t>
            </a:r>
          </a:p>
          <a:p>
            <a:pPr lvl="2"/>
            <a:r>
              <a:rPr lang="en-US" dirty="0" smtClean="0"/>
              <a:t>Racial profiling</a:t>
            </a:r>
          </a:p>
          <a:p>
            <a:pPr lvl="1"/>
            <a:r>
              <a:rPr lang="en-US" dirty="0" smtClean="0"/>
              <a:t>Racial threat hypothesis</a:t>
            </a:r>
          </a:p>
          <a:p>
            <a:pPr lvl="1"/>
            <a:r>
              <a:rPr lang="en-US" dirty="0" smtClean="0"/>
              <a:t>Structural racism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Patterns</a:t>
            </a:r>
            <a:endParaRPr lang="en-US" dirty="0"/>
          </a:p>
        </p:txBody>
      </p:sp>
      <p:sp>
        <p:nvSpPr>
          <p:cNvPr id="3174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Ecology of Crime</a:t>
            </a:r>
          </a:p>
          <a:p>
            <a:pPr lvl="1"/>
            <a:r>
              <a:rPr lang="en-US" dirty="0" smtClean="0"/>
              <a:t>Day, season, and climate</a:t>
            </a:r>
          </a:p>
          <a:p>
            <a:pPr lvl="2"/>
            <a:r>
              <a:rPr lang="en-US" dirty="0" smtClean="0"/>
              <a:t>Most reported crimes occur during summer months</a:t>
            </a:r>
          </a:p>
          <a:p>
            <a:pPr lvl="1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Weather effects may have an impact on violent crime rates</a:t>
            </a:r>
          </a:p>
          <a:p>
            <a:pPr lvl="1"/>
            <a:r>
              <a:rPr lang="en-US" dirty="0" smtClean="0"/>
              <a:t>Regional differences</a:t>
            </a:r>
          </a:p>
          <a:p>
            <a:pPr lvl="2"/>
            <a:r>
              <a:rPr lang="en-US" dirty="0" smtClean="0"/>
              <a:t>Large urban areas have higher rates of violence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 of Crime Data</a:t>
            </a:r>
            <a:endParaRPr lang="en-US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 Records: The Uniform Crime Report (UCR)</a:t>
            </a:r>
          </a:p>
          <a:p>
            <a:pPr lvl="1"/>
            <a:r>
              <a:rPr lang="en-US" dirty="0" smtClean="0"/>
              <a:t>Part I Crimes</a:t>
            </a:r>
          </a:p>
          <a:p>
            <a:pPr lvl="1"/>
            <a:r>
              <a:rPr lang="en-US" dirty="0" smtClean="0"/>
              <a:t>Part II Crimes</a:t>
            </a:r>
          </a:p>
          <a:p>
            <a:pPr lvl="1"/>
            <a:r>
              <a:rPr lang="en-US" dirty="0" smtClean="0"/>
              <a:t>Compiling the UCR</a:t>
            </a:r>
          </a:p>
          <a:p>
            <a:pPr lvl="1"/>
            <a:r>
              <a:rPr lang="en-US" dirty="0" smtClean="0"/>
              <a:t>Validity of the UCR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Patterns</a:t>
            </a:r>
            <a:endParaRPr lang="en-US" dirty="0"/>
          </a:p>
        </p:txBody>
      </p:sp>
      <p:sp>
        <p:nvSpPr>
          <p:cNvPr id="358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Firearms</a:t>
            </a:r>
          </a:p>
          <a:p>
            <a:pPr lvl="1"/>
            <a:r>
              <a:rPr lang="en-US" dirty="0" smtClean="0"/>
              <a:t>According to the NCVS, firearms are typically involved in:</a:t>
            </a:r>
          </a:p>
          <a:p>
            <a:pPr lvl="2"/>
            <a:r>
              <a:rPr lang="en-US" dirty="0" smtClean="0"/>
              <a:t>20 percent of robberies</a:t>
            </a:r>
          </a:p>
          <a:p>
            <a:pPr lvl="2"/>
            <a:r>
              <a:rPr lang="en-US" dirty="0" smtClean="0"/>
              <a:t>10 percent of assaults</a:t>
            </a:r>
          </a:p>
          <a:p>
            <a:pPr lvl="2"/>
            <a:r>
              <a:rPr lang="en-US" dirty="0" smtClean="0"/>
              <a:t>More than 5 percent of rapes</a:t>
            </a:r>
          </a:p>
          <a:p>
            <a:pPr lvl="1"/>
            <a:r>
              <a:rPr lang="en-US" dirty="0" smtClean="0"/>
              <a:t>About 70% of murders</a:t>
            </a:r>
          </a:p>
          <a:p>
            <a:pPr lvl="2"/>
            <a:r>
              <a:rPr lang="en-US" dirty="0" smtClean="0"/>
              <a:t>On-going debate about gun control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Patterns</a:t>
            </a:r>
            <a:endParaRPr lang="en-US" dirty="0"/>
          </a:p>
        </p:txBody>
      </p:sp>
      <p:sp>
        <p:nvSpPr>
          <p:cNvPr id="378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Class and Crime</a:t>
            </a:r>
          </a:p>
          <a:p>
            <a:pPr lvl="1"/>
            <a:r>
              <a:rPr lang="en-US" dirty="0" smtClean="0"/>
              <a:t>Instrumental crimes</a:t>
            </a:r>
          </a:p>
          <a:p>
            <a:pPr lvl="1"/>
            <a:r>
              <a:rPr lang="en-US" dirty="0" smtClean="0"/>
              <a:t>Expressive crimes</a:t>
            </a:r>
          </a:p>
          <a:p>
            <a:r>
              <a:rPr lang="en-US" dirty="0" smtClean="0"/>
              <a:t>Unemployment and Crime</a:t>
            </a:r>
          </a:p>
          <a:p>
            <a:pPr lvl="1"/>
            <a:r>
              <a:rPr lang="en-US" dirty="0" smtClean="0"/>
              <a:t>Weak association</a:t>
            </a:r>
          </a:p>
          <a:p>
            <a:pPr lvl="2"/>
            <a:r>
              <a:rPr lang="en-US" dirty="0" smtClean="0"/>
              <a:t>Young people earning money are more likely to engage in antisocial behavior such as drinking and drugs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Patterns</a:t>
            </a:r>
            <a:endParaRPr lang="en-US" dirty="0"/>
          </a:p>
        </p:txBody>
      </p:sp>
      <p:sp>
        <p:nvSpPr>
          <p:cNvPr id="399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and Crime</a:t>
            </a:r>
          </a:p>
          <a:p>
            <a:pPr lvl="1"/>
            <a:r>
              <a:rPr lang="en-US" dirty="0" smtClean="0"/>
              <a:t>Age is inversely related to crime</a:t>
            </a:r>
          </a:p>
          <a:p>
            <a:pPr lvl="1"/>
            <a:r>
              <a:rPr lang="en-US" dirty="0" smtClean="0"/>
              <a:t>Aging out of crime</a:t>
            </a:r>
          </a:p>
          <a:p>
            <a:pPr lvl="1"/>
            <a:r>
              <a:rPr lang="en-US" dirty="0" smtClean="0"/>
              <a:t>Age and biology </a:t>
            </a:r>
          </a:p>
          <a:p>
            <a:pPr lvl="2"/>
            <a:r>
              <a:rPr lang="en-US" dirty="0" smtClean="0"/>
              <a:t>Neurotransmitters </a:t>
            </a:r>
          </a:p>
          <a:p>
            <a:pPr lvl="1"/>
            <a:r>
              <a:rPr lang="en-US" dirty="0" smtClean="0"/>
              <a:t>Gap between adult and teen official crime rates is starting to even out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Discussion/Activity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your perspective as a student, why are teenagers more likely to commit crimes? </a:t>
            </a:r>
          </a:p>
          <a:p>
            <a:r>
              <a:rPr lang="en-US" dirty="0" smtClean="0"/>
              <a:t>What is the aging-out effect?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Offenders/Criminal Careers</a:t>
            </a:r>
            <a:endParaRPr lang="en-US" dirty="0"/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offenders are called chronic offenders or career criminals</a:t>
            </a:r>
          </a:p>
          <a:p>
            <a:r>
              <a:rPr lang="en-US" dirty="0" smtClean="0"/>
              <a:t>Delinquency in a Birth Cohort</a:t>
            </a:r>
          </a:p>
          <a:p>
            <a:pPr lvl="1"/>
            <a:r>
              <a:rPr lang="en-US" dirty="0" smtClean="0"/>
              <a:t>Wolfgang, Figlio, and Sellin</a:t>
            </a:r>
          </a:p>
          <a:p>
            <a:r>
              <a:rPr lang="en-US" dirty="0" smtClean="0"/>
              <a:t>Classic longitudinal study that tracked a cohort of boys over an 18 year period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Offenders/Criminal Careers</a:t>
            </a:r>
            <a:endParaRPr lang="en-US" dirty="0"/>
          </a:p>
        </p:txBody>
      </p:sp>
      <p:sp>
        <p:nvSpPr>
          <p:cNvPr id="4710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Chronicity?</a:t>
            </a:r>
          </a:p>
          <a:p>
            <a:pPr lvl="1"/>
            <a:r>
              <a:rPr lang="en-US" dirty="0" smtClean="0"/>
              <a:t>Early onset</a:t>
            </a:r>
          </a:p>
          <a:p>
            <a:r>
              <a:rPr lang="en-US" dirty="0" smtClean="0"/>
              <a:t>Implications of the Chronic Offender Concept</a:t>
            </a:r>
          </a:p>
          <a:p>
            <a:pPr lvl="1"/>
            <a:r>
              <a:rPr lang="en-US" dirty="0" smtClean="0"/>
              <a:t>Mandatory sentences</a:t>
            </a:r>
          </a:p>
          <a:p>
            <a:pPr lvl="1"/>
            <a:r>
              <a:rPr lang="en-US" altLang="ja-JP" dirty="0" smtClean="0"/>
              <a:t>Three-strikes policies</a:t>
            </a:r>
          </a:p>
          <a:p>
            <a:pPr lvl="1"/>
            <a:r>
              <a:rPr lang="en-US" altLang="ja-JP" dirty="0" smtClean="0"/>
              <a:t>Truth-in-sentencing policies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 of Crime Data</a:t>
            </a:r>
            <a:endParaRPr lang="en-US" dirty="0"/>
          </a:p>
        </p:txBody>
      </p:sp>
      <p:sp>
        <p:nvSpPr>
          <p:cNvPr id="92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Incident-Based Reporting System (NIBRS): The Future of the Uniform Crime Report</a:t>
            </a:r>
          </a:p>
          <a:p>
            <a:pPr lvl="1"/>
            <a:r>
              <a:rPr lang="en-US" dirty="0" smtClean="0"/>
              <a:t>Improvement over UCR </a:t>
            </a:r>
          </a:p>
          <a:p>
            <a:pPr lvl="1"/>
            <a:r>
              <a:rPr lang="en-US" dirty="0" smtClean="0"/>
              <a:t>46 specific offenses</a:t>
            </a:r>
          </a:p>
          <a:p>
            <a:pPr lvl="1"/>
            <a:r>
              <a:rPr lang="en-US" dirty="0" smtClean="0"/>
              <a:t>11 lesser offenses</a:t>
            </a:r>
          </a:p>
          <a:p>
            <a:pPr lvl="1"/>
            <a:r>
              <a:rPr lang="en-US" dirty="0" smtClean="0"/>
              <a:t>22 crime patterns</a:t>
            </a:r>
          </a:p>
          <a:p>
            <a:pPr lvl="1"/>
            <a:r>
              <a:rPr lang="en-US" dirty="0" smtClean="0"/>
              <a:t>Incident, victim, and offender information </a:t>
            </a:r>
          </a:p>
          <a:p>
            <a:pPr lvl="1"/>
            <a:r>
              <a:rPr lang="en-US" dirty="0" smtClean="0"/>
              <a:t>33 states certified to participate</a:t>
            </a:r>
          </a:p>
          <a:p>
            <a:pPr lvl="1"/>
            <a:r>
              <a:rPr lang="en-US" dirty="0" smtClean="0"/>
              <a:t>Other state programs in various testing stages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Discussion/Activity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section of your text on UCR and NIBRS </a:t>
            </a:r>
          </a:p>
          <a:p>
            <a:pPr lvl="1"/>
            <a:r>
              <a:rPr lang="en-US" dirty="0" smtClean="0"/>
              <a:t>What are the shortcomings of the UCR?</a:t>
            </a:r>
          </a:p>
          <a:p>
            <a:pPr lvl="1"/>
            <a:r>
              <a:rPr lang="en-US" dirty="0" smtClean="0"/>
              <a:t>What advantages does NIBRS have compared to the UCR?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 of Crime Data</a:t>
            </a:r>
            <a:endParaRPr lang="en-US" dirty="0"/>
          </a:p>
        </p:txBody>
      </p:sp>
      <p:sp>
        <p:nvSpPr>
          <p:cNvPr id="122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Research</a:t>
            </a:r>
          </a:p>
          <a:p>
            <a:pPr lvl="1"/>
            <a:r>
              <a:rPr lang="en-US" dirty="0" smtClean="0"/>
              <a:t>People asked about attitudes, beliefs, values, characteristics, and experiences with crime and victimization</a:t>
            </a:r>
          </a:p>
          <a:p>
            <a:pPr lvl="1"/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Population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3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 of Crime Data</a:t>
            </a:r>
            <a:endParaRPr lang="en-US" dirty="0"/>
          </a:p>
        </p:txBody>
      </p:sp>
      <p:sp>
        <p:nvSpPr>
          <p:cNvPr id="122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National Crime Victimization Survey (NCVS)</a:t>
            </a:r>
          </a:p>
          <a:p>
            <a:pPr lvl="1"/>
            <a:r>
              <a:rPr lang="en-US" dirty="0" smtClean="0"/>
              <a:t>An annual survey of victims</a:t>
            </a:r>
          </a:p>
          <a:p>
            <a:pPr lvl="1"/>
            <a:r>
              <a:rPr lang="en-US" dirty="0" smtClean="0"/>
              <a:t>Addresses the </a:t>
            </a:r>
            <a:r>
              <a:rPr lang="en-US" altLang="ja-JP" dirty="0" smtClean="0"/>
              <a:t>nonreporting issue</a:t>
            </a:r>
          </a:p>
          <a:p>
            <a:pPr lvl="1"/>
            <a:r>
              <a:rPr lang="en-US" altLang="ja-JP" dirty="0" smtClean="0"/>
              <a:t>Surveyed twice a month for three years</a:t>
            </a:r>
          </a:p>
          <a:p>
            <a:pPr lvl="1"/>
            <a:r>
              <a:rPr lang="en-US" dirty="0" smtClean="0"/>
              <a:t>Contains information regarding victims, offenders, and crimes </a:t>
            </a:r>
          </a:p>
          <a:p>
            <a:pPr lvl="1"/>
            <a:r>
              <a:rPr lang="en-US" dirty="0" smtClean="0"/>
              <a:t>What is the validity of the NCVS?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 of Crime Data</a:t>
            </a:r>
            <a:endParaRPr lang="en-US" dirty="0"/>
          </a:p>
        </p:txBody>
      </p:sp>
      <p:sp>
        <p:nvSpPr>
          <p:cNvPr id="143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Self-Report Surveys</a:t>
            </a:r>
          </a:p>
          <a:p>
            <a:pPr lvl="1"/>
            <a:r>
              <a:rPr lang="en-US" dirty="0" smtClean="0"/>
              <a:t>Given in groups</a:t>
            </a:r>
          </a:p>
          <a:p>
            <a:pPr lvl="1"/>
            <a:r>
              <a:rPr lang="en-US" dirty="0" smtClean="0"/>
              <a:t>Anonymous</a:t>
            </a:r>
          </a:p>
          <a:p>
            <a:pPr lvl="1"/>
            <a:r>
              <a:rPr lang="en-US" dirty="0" smtClean="0"/>
              <a:t>Asks people to describe recent and lifetime participation in criminal activity </a:t>
            </a:r>
          </a:p>
          <a:p>
            <a:pPr lvl="1"/>
            <a:r>
              <a:rPr lang="en-US" dirty="0" smtClean="0"/>
              <a:t>Validity of Self-Reports</a:t>
            </a:r>
          </a:p>
          <a:p>
            <a:pPr lvl="2"/>
            <a:r>
              <a:rPr lang="en-US" dirty="0" smtClean="0"/>
              <a:t>Honesty of self-reporting participants</a:t>
            </a:r>
          </a:p>
          <a:p>
            <a:pPr lvl="1"/>
            <a:r>
              <a:rPr lang="en-US" altLang="ja-JP" dirty="0" smtClean="0"/>
              <a:t>Monitoring the Future</a:t>
            </a:r>
          </a:p>
          <a:p>
            <a:pPr lvl="2"/>
            <a:r>
              <a:rPr lang="en-US" dirty="0" smtClean="0"/>
              <a:t>Consistency</a:t>
            </a:r>
          </a:p>
          <a:p>
            <a:pPr lvl="2"/>
            <a:r>
              <a:rPr lang="en-US" dirty="0" smtClean="0"/>
              <a:t>Longitudinal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 of Crime Data</a:t>
            </a:r>
            <a:endParaRPr lang="en-US" dirty="0"/>
          </a:p>
        </p:txBody>
      </p:sp>
      <p:pic>
        <p:nvPicPr>
          <p:cNvPr id="2" name="Picture 1" descr="pic3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99" y="1447800"/>
            <a:ext cx="665280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 of Crime Data</a:t>
            </a:r>
            <a:endParaRPr lang="en-US" dirty="0"/>
          </a:p>
        </p:txBody>
      </p:sp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Evaluating Crime Data</a:t>
            </a:r>
          </a:p>
          <a:p>
            <a:pPr lvl="1"/>
            <a:r>
              <a:rPr lang="en-US" dirty="0" smtClean="0"/>
              <a:t>Strengths</a:t>
            </a:r>
          </a:p>
          <a:p>
            <a:pPr lvl="2"/>
            <a:r>
              <a:rPr lang="en-US" dirty="0" smtClean="0"/>
              <a:t>UCR</a:t>
            </a:r>
          </a:p>
          <a:p>
            <a:pPr lvl="3"/>
            <a:r>
              <a:rPr lang="en-US" dirty="0" smtClean="0"/>
              <a:t>Offender data</a:t>
            </a:r>
          </a:p>
          <a:p>
            <a:pPr lvl="3"/>
            <a:r>
              <a:rPr lang="en-US" dirty="0" smtClean="0"/>
              <a:t>Particular crimes that surveys cannot measure</a:t>
            </a:r>
          </a:p>
          <a:p>
            <a:pPr lvl="2"/>
            <a:r>
              <a:rPr lang="en-US" dirty="0" smtClean="0"/>
              <a:t>NCVS</a:t>
            </a:r>
          </a:p>
          <a:p>
            <a:pPr lvl="3"/>
            <a:r>
              <a:rPr lang="en-US" dirty="0" smtClean="0"/>
              <a:t>Unreported crime</a:t>
            </a:r>
          </a:p>
          <a:p>
            <a:pPr lvl="3"/>
            <a:r>
              <a:rPr lang="en-US" dirty="0" smtClean="0"/>
              <a:t>Information on personal characteristics of victims</a:t>
            </a:r>
          </a:p>
          <a:p>
            <a:pPr lvl="2"/>
            <a:r>
              <a:rPr lang="en-US" dirty="0" smtClean="0"/>
              <a:t>Self-report surveys </a:t>
            </a:r>
          </a:p>
          <a:p>
            <a:pPr lvl="3"/>
            <a:r>
              <a:rPr lang="en-US" dirty="0" smtClean="0"/>
              <a:t>Personal characteristics of offenders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9114</TotalTime>
  <Words>1076</Words>
  <Application>Microsoft Office PowerPoint</Application>
  <PresentationFormat>On-screen Show (4:3)</PresentationFormat>
  <Paragraphs>212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1_Custom Design</vt:lpstr>
      <vt:lpstr>Chapter Two  The Nature and Extent of Crime </vt:lpstr>
      <vt:lpstr>Primary Sources of Crime Data</vt:lpstr>
      <vt:lpstr>Primary Sources of Crime Data</vt:lpstr>
      <vt:lpstr>Class Discussion/Activity</vt:lpstr>
      <vt:lpstr>Primary Sources of Crime Data</vt:lpstr>
      <vt:lpstr>Primary Sources of Crime Data</vt:lpstr>
      <vt:lpstr>Primary Sources of Crime Data</vt:lpstr>
      <vt:lpstr>Primary Sources of Crime Data</vt:lpstr>
      <vt:lpstr>Primary Sources of Crime Data</vt:lpstr>
      <vt:lpstr>Primary Sources of Crime Data</vt:lpstr>
      <vt:lpstr>Primary Sources of Crime Data</vt:lpstr>
      <vt:lpstr>Class Discussion/Activity</vt:lpstr>
      <vt:lpstr>Crime Trends</vt:lpstr>
      <vt:lpstr>Crime Trends</vt:lpstr>
      <vt:lpstr>Explaining Trends in Crime Rates</vt:lpstr>
      <vt:lpstr>Crime Patterns</vt:lpstr>
      <vt:lpstr>Crime Patterns</vt:lpstr>
      <vt:lpstr>Crime Patterns</vt:lpstr>
      <vt:lpstr>Crime Patterns</vt:lpstr>
      <vt:lpstr>Crime Patterns</vt:lpstr>
      <vt:lpstr>Crime Patterns</vt:lpstr>
      <vt:lpstr>Crime Patterns</vt:lpstr>
      <vt:lpstr>Class Discussion/Activity</vt:lpstr>
      <vt:lpstr>Chronic Offenders/Criminal Careers</vt:lpstr>
      <vt:lpstr>Chronic Offenders/Criminal Careers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Two:</dc:title>
  <dc:creator>Lisa Anne Zilney, Ph.D.</dc:creator>
  <cp:lastModifiedBy>Carol</cp:lastModifiedBy>
  <cp:revision>164</cp:revision>
  <dcterms:created xsi:type="dcterms:W3CDTF">2006-10-22T14:09:52Z</dcterms:created>
  <dcterms:modified xsi:type="dcterms:W3CDTF">2016-09-05T17:41:04Z</dcterms:modified>
</cp:coreProperties>
</file>