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58" r:id="rId5"/>
    <p:sldId id="259" r:id="rId6"/>
    <p:sldId id="263" r:id="rId7"/>
    <p:sldId id="283" r:id="rId8"/>
    <p:sldId id="284" r:id="rId9"/>
    <p:sldId id="260" r:id="rId10"/>
    <p:sldId id="261" r:id="rId11"/>
    <p:sldId id="262"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6600CC"/>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94052BB-F48C-4E94-A5A4-DD8B074C07FA}" type="datetimeFigureOut">
              <a:rPr lang="en-US"/>
              <a:pPr>
                <a:defRPr/>
              </a:pPr>
              <a:t>09/23/2010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9DCC497-4818-4E93-8A69-B2C858640BD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CBBBCD0-F3E3-4915-8EED-42C2E65ED1B6}" type="datetimeFigureOut">
              <a:rPr lang="en-US"/>
              <a:pPr>
                <a:defRPr/>
              </a:pPr>
              <a:t>09/23/2010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6A21009-7AE9-450C-9CC4-E4C06AD4C5E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6D7C813-F295-408F-B169-7702FEED99A3}" type="datetimeFigureOut">
              <a:rPr lang="en-US"/>
              <a:pPr>
                <a:defRPr/>
              </a:pPr>
              <a:t>09/23/2010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CDA3047-60E6-470A-8555-479C5E9591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3C67A03-510A-428F-A310-60F940A71757}" type="datetimeFigureOut">
              <a:rPr lang="en-US"/>
              <a:pPr>
                <a:defRPr/>
              </a:pPr>
              <a:t>09/23/2010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6E20B4-3325-426B-A672-925EB53FD15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894D0B-3986-4F4F-A077-BA2CE84191A2}" type="datetimeFigureOut">
              <a:rPr lang="en-US"/>
              <a:pPr>
                <a:defRPr/>
              </a:pPr>
              <a:t>09/23/2010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DB1767-487B-4DA5-B144-58A3370B9EE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92E998C-5635-4180-B5B0-17FC72C6176F}" type="datetimeFigureOut">
              <a:rPr lang="en-US"/>
              <a:pPr>
                <a:defRPr/>
              </a:pPr>
              <a:t>09/23/2010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D76BBC9-9B3E-4A40-9FF6-507CCFC87F8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2974AC85-091E-4000-9DDE-E740EE8B94B2}" type="datetimeFigureOut">
              <a:rPr lang="en-US"/>
              <a:pPr>
                <a:defRPr/>
              </a:pPr>
              <a:t>09/23/2010</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936086AC-54E2-4345-8806-0A5015575C4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E12579C-4D46-4248-AD76-39ED1BD06D06}" type="datetimeFigureOut">
              <a:rPr lang="en-US"/>
              <a:pPr>
                <a:defRPr/>
              </a:pPr>
              <a:t>09/23/2010</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8661DC9-5134-4614-B756-E4A2B1D6B7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54081E2-6ED6-48C8-8153-F7F251E1C044}" type="datetimeFigureOut">
              <a:rPr lang="en-US"/>
              <a:pPr>
                <a:defRPr/>
              </a:pPr>
              <a:t>09/23/2010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E0E2105-42F5-4A11-BD21-804C82C697C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861E8E0-6BC1-4D5D-825B-61C3E8A10D36}" type="datetimeFigureOut">
              <a:rPr lang="en-US"/>
              <a:pPr>
                <a:defRPr/>
              </a:pPr>
              <a:t>09/23/2010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404FC09-2BF0-4CAC-8AA5-70DE811471E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670CCAE8-2AAD-46E8-B8D6-B1EBD7048395}" type="datetimeFigureOut">
              <a:rPr lang="en-US"/>
              <a:pPr>
                <a:defRPr/>
              </a:pPr>
              <a:t>09/23/2010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0C68F8A-E788-4FC8-A859-B2A5368F0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1126334F-8B17-42BE-A6A6-0C2865C9A1B1}" type="datetimeFigureOut">
              <a:rPr lang="en-US"/>
              <a:pPr>
                <a:defRPr/>
              </a:pPr>
              <a:t>09/23/2010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F187274A-31FA-4A56-BB51-9F3222929558}"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5" r:id="rId1"/>
    <p:sldLayoutId id="2147483694" r:id="rId2"/>
    <p:sldLayoutId id="2147483696"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ol2i_Hax0HY&amp;feature=relat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fontAlgn="auto" hangingPunct="1">
              <a:spcAft>
                <a:spcPts val="0"/>
              </a:spcAft>
              <a:defRPr/>
            </a:pPr>
            <a:r>
              <a:rPr lang="en-US" smtClean="0"/>
              <a:t>Hard Technology of Crime Prevention</a:t>
            </a:r>
          </a:p>
        </p:txBody>
      </p:sp>
      <p:sp>
        <p:nvSpPr>
          <p:cNvPr id="13314" name="Subtitle 2"/>
          <p:cNvSpPr>
            <a:spLocks noGrp="1"/>
          </p:cNvSpPr>
          <p:nvPr>
            <p:ph type="subTitle" idx="1"/>
          </p:nvPr>
        </p:nvSpPr>
        <p:spPr>
          <a:xfrm>
            <a:off x="1371600" y="3332163"/>
            <a:ext cx="6400800" cy="1752600"/>
          </a:xfrm>
        </p:spPr>
        <p:txBody>
          <a:bodyPr/>
          <a:lstStyle/>
          <a:p>
            <a:pPr eaLnBrk="1" hangingPunct="1">
              <a:buFont typeface="Arial" charset="0"/>
              <a:buNone/>
            </a:pPr>
            <a:r>
              <a:rPr lang="en-US" smtClean="0"/>
              <a:t>Professor Byrne Lecture: September 23,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fontAlgn="auto" hangingPunct="1">
              <a:spcAft>
                <a:spcPts val="0"/>
              </a:spcAft>
              <a:defRPr/>
            </a:pPr>
            <a:r>
              <a:rPr lang="en-US" smtClean="0"/>
              <a:t>Home Protection Devices</a:t>
            </a:r>
          </a:p>
        </p:txBody>
      </p:sp>
      <p:sp>
        <p:nvSpPr>
          <p:cNvPr id="22530" name="Content Placeholder 2"/>
          <p:cNvSpPr>
            <a:spLocks noGrp="1"/>
          </p:cNvSpPr>
          <p:nvPr>
            <p:ph idx="1"/>
          </p:nvPr>
        </p:nvSpPr>
        <p:spPr/>
        <p:txBody>
          <a:bodyPr/>
          <a:lstStyle/>
          <a:p>
            <a:pPr eaLnBrk="1" hangingPunct="1">
              <a:buFont typeface="Arial" charset="0"/>
              <a:buChar char="•"/>
            </a:pPr>
            <a:r>
              <a:rPr lang="en-US" smtClean="0"/>
              <a:t>Home security systems are more popular in urban areas.</a:t>
            </a:r>
          </a:p>
          <a:p>
            <a:pPr eaLnBrk="1" hangingPunct="1">
              <a:buFont typeface="Arial" charset="0"/>
              <a:buChar char="•"/>
            </a:pPr>
            <a:r>
              <a:rPr lang="en-US" smtClean="0"/>
              <a:t>Last year’s murder in Mount Vernon New Hampshire involved the targeting of a home in an isolated, semi-rural area.</a:t>
            </a:r>
          </a:p>
          <a:p>
            <a:pPr eaLnBrk="1" hangingPunct="1">
              <a:buFont typeface="Arial" charset="0"/>
              <a:buChar char="•"/>
            </a:pPr>
            <a:r>
              <a:rPr lang="en-US" smtClean="0"/>
              <a:t>Case is very similar to the Zantop Murders  of two Professors at Dartmouth a few years ago. </a:t>
            </a:r>
          </a:p>
          <a:p>
            <a:pPr eaLnBrk="1" hangingPunct="1">
              <a:buFont typeface="Arial" charset="0"/>
              <a:buChar char="•"/>
            </a:pPr>
            <a:r>
              <a:rPr lang="en-US" i="1" smtClean="0"/>
              <a:t>Judgment Ridge </a:t>
            </a:r>
            <a:r>
              <a:rPr lang="en-US" smtClean="0"/>
              <a:t>is an excellent book on this crime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fontAlgn="auto" hangingPunct="1">
              <a:spcAft>
                <a:spcPts val="0"/>
              </a:spcAft>
              <a:defRPr/>
            </a:pPr>
            <a:r>
              <a:rPr lang="en-US" smtClean="0"/>
              <a:t>Neighborhood Protection</a:t>
            </a:r>
          </a:p>
        </p:txBody>
      </p:sp>
      <p:sp>
        <p:nvSpPr>
          <p:cNvPr id="23554" name="Content Placeholder 2"/>
          <p:cNvSpPr>
            <a:spLocks noGrp="1"/>
          </p:cNvSpPr>
          <p:nvPr>
            <p:ph idx="1"/>
          </p:nvPr>
        </p:nvSpPr>
        <p:spPr/>
        <p:txBody>
          <a:bodyPr/>
          <a:lstStyle/>
          <a:p>
            <a:pPr eaLnBrk="1" hangingPunct="1"/>
            <a:r>
              <a:rPr lang="en-US" smtClean="0"/>
              <a:t>There are a variety of hard technology applications being used today.</a:t>
            </a:r>
          </a:p>
          <a:p>
            <a:pPr eaLnBrk="1" hangingPunct="1"/>
            <a:r>
              <a:rPr lang="en-US" smtClean="0"/>
              <a:t>Private, gated communities are one strategy.</a:t>
            </a:r>
          </a:p>
          <a:p>
            <a:pPr eaLnBrk="1" hangingPunct="1"/>
            <a:r>
              <a:rPr lang="en-US" smtClean="0"/>
              <a:t>Private Security systems monitored by private security firms are another strategy.</a:t>
            </a:r>
          </a:p>
          <a:p>
            <a:pPr eaLnBrk="1" hangingPunct="1"/>
            <a:r>
              <a:rPr lang="en-US" smtClean="0"/>
              <a:t>Evidence of effectiveness?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ctrTitle"/>
          </p:nvPr>
        </p:nvSpPr>
        <p:spPr/>
        <p:txBody>
          <a:bodyPr/>
          <a:lstStyle/>
          <a:p>
            <a:pPr eaLnBrk="1" fontAlgn="auto" hangingPunct="1">
              <a:spcAft>
                <a:spcPts val="0"/>
              </a:spcAft>
              <a:defRPr/>
            </a:pPr>
            <a:r>
              <a:rPr lang="en-US" smtClean="0"/>
              <a:t>Newark Cops &amp; CCTV</a:t>
            </a:r>
          </a:p>
        </p:txBody>
      </p:sp>
      <p:sp>
        <p:nvSpPr>
          <p:cNvPr id="24578" name="Rectangle 3"/>
          <p:cNvSpPr>
            <a:spLocks noGrp="1"/>
          </p:cNvSpPr>
          <p:nvPr>
            <p:ph type="subTitle" idx="1"/>
          </p:nvPr>
        </p:nvSpPr>
        <p:spPr>
          <a:xfrm>
            <a:off x="1371600" y="3332163"/>
            <a:ext cx="6400800" cy="1752600"/>
          </a:xfrm>
        </p:spPr>
        <p:txBody>
          <a:bodyPr/>
          <a:lstStyle/>
          <a:p>
            <a:pPr eaLnBrk="1" hangingPunct="1"/>
            <a:r>
              <a:rPr lang="en-US" smtClean="0"/>
              <a:t>A Case Study: Witness Intimidation and the No Snitching Culture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normAutofit fontScale="90000"/>
          </a:bodyPr>
          <a:lstStyle/>
          <a:p>
            <a:pPr eaLnBrk="1" fontAlgn="auto" hangingPunct="1">
              <a:spcAft>
                <a:spcPts val="0"/>
              </a:spcAft>
              <a:defRPr/>
            </a:pPr>
            <a:r>
              <a:rPr lang="en-US" sz="4000" smtClean="0"/>
              <a:t>Intro of Surveillance cameras to Newark</a:t>
            </a:r>
          </a:p>
        </p:txBody>
      </p:sp>
      <p:sp>
        <p:nvSpPr>
          <p:cNvPr id="25602" name="Rectangle 3"/>
          <p:cNvSpPr>
            <a:spLocks noGrp="1"/>
          </p:cNvSpPr>
          <p:nvPr>
            <p:ph idx="1"/>
          </p:nvPr>
        </p:nvSpPr>
        <p:spPr/>
        <p:txBody>
          <a:bodyPr/>
          <a:lstStyle/>
          <a:p>
            <a:pPr eaLnBrk="1" hangingPunct="1"/>
            <a:r>
              <a:rPr lang="en-US" smtClean="0"/>
              <a:t>110 new surveillance cameras &amp; a gunshot detection system planned for Newark</a:t>
            </a:r>
          </a:p>
          <a:p>
            <a:pPr eaLnBrk="1" hangingPunct="1"/>
            <a:r>
              <a:rPr lang="en-US" smtClean="0"/>
              <a:t>Sparked by the death of 3 college students in Summer 07</a:t>
            </a:r>
          </a:p>
          <a:p>
            <a:pPr eaLnBrk="1" hangingPunct="1"/>
            <a:r>
              <a:rPr lang="en-US" smtClean="0"/>
              <a:t>Plan financed with private money raised by Newark Community Foundation,      $3.2 million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fontAlgn="auto" hangingPunct="1">
              <a:spcAft>
                <a:spcPts val="0"/>
              </a:spcAft>
              <a:defRPr/>
            </a:pPr>
            <a:r>
              <a:rPr lang="en-US" smtClean="0"/>
              <a:t>Progress</a:t>
            </a:r>
          </a:p>
        </p:txBody>
      </p:sp>
      <p:sp>
        <p:nvSpPr>
          <p:cNvPr id="26626" name="Rectangle 3"/>
          <p:cNvSpPr>
            <a:spLocks noGrp="1"/>
          </p:cNvSpPr>
          <p:nvPr>
            <p:ph idx="1"/>
          </p:nvPr>
        </p:nvSpPr>
        <p:spPr/>
        <p:txBody>
          <a:bodyPr/>
          <a:lstStyle/>
          <a:p>
            <a:pPr eaLnBrk="1" hangingPunct="1"/>
            <a:r>
              <a:rPr lang="en-US" smtClean="0"/>
              <a:t>In 8 months</a:t>
            </a:r>
          </a:p>
          <a:p>
            <a:pPr lvl="1" eaLnBrk="1" hangingPunct="1"/>
            <a:r>
              <a:rPr lang="en-US" smtClean="0"/>
              <a:t>44 cameras in a 7 square mile area</a:t>
            </a:r>
          </a:p>
          <a:p>
            <a:pPr eaLnBrk="1" hangingPunct="1"/>
            <a:r>
              <a:rPr lang="en-US" smtClean="0"/>
              <a:t>The area represents the location on 80% of all Newark gun violence in last 3 years</a:t>
            </a:r>
          </a:p>
          <a:p>
            <a:pPr lvl="1"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fontAlgn="auto" hangingPunct="1">
              <a:spcAft>
                <a:spcPts val="0"/>
              </a:spcAft>
              <a:defRPr/>
            </a:pPr>
            <a:r>
              <a:rPr lang="en-US" smtClean="0"/>
              <a:t>Placement and Monitoring</a:t>
            </a:r>
          </a:p>
        </p:txBody>
      </p:sp>
      <p:sp>
        <p:nvSpPr>
          <p:cNvPr id="27650" name="Rectangle 3"/>
          <p:cNvSpPr>
            <a:spLocks noGrp="1"/>
          </p:cNvSpPr>
          <p:nvPr>
            <p:ph idx="1"/>
          </p:nvPr>
        </p:nvSpPr>
        <p:spPr/>
        <p:txBody>
          <a:bodyPr/>
          <a:lstStyle/>
          <a:p>
            <a:pPr eaLnBrk="1" hangingPunct="1"/>
            <a:r>
              <a:rPr lang="en-US" smtClean="0"/>
              <a:t>The cameras are on lamp posts, above intersections and on public &amp; private buildings</a:t>
            </a:r>
          </a:p>
          <a:p>
            <a:pPr eaLnBrk="1" hangingPunct="1"/>
            <a:endParaRPr lang="en-US" smtClean="0"/>
          </a:p>
          <a:p>
            <a:pPr eaLnBrk="1" hangingPunct="1"/>
            <a:r>
              <a:rPr lang="en-US" smtClean="0"/>
              <a:t>Footage streams real-time to a police communications center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fontAlgn="auto" hangingPunct="1">
              <a:spcAft>
                <a:spcPts val="0"/>
              </a:spcAft>
              <a:defRPr/>
            </a:pPr>
            <a:r>
              <a:rPr lang="en-US" smtClean="0"/>
              <a:t>Cntd…</a:t>
            </a:r>
          </a:p>
        </p:txBody>
      </p:sp>
      <p:sp>
        <p:nvSpPr>
          <p:cNvPr id="28674" name="Rectangle 3"/>
          <p:cNvSpPr>
            <a:spLocks noGrp="1"/>
          </p:cNvSpPr>
          <p:nvPr>
            <p:ph idx="1"/>
          </p:nvPr>
        </p:nvSpPr>
        <p:spPr/>
        <p:txBody>
          <a:bodyPr/>
          <a:lstStyle/>
          <a:p>
            <a:pPr eaLnBrk="1" hangingPunct="1"/>
            <a:r>
              <a:rPr lang="en-US" smtClean="0"/>
              <a:t>Clerks monitor footage and can adjust camera focus and field of vision</a:t>
            </a:r>
          </a:p>
          <a:p>
            <a:pPr eaLnBrk="1" hangingPunct="1"/>
            <a:endParaRPr lang="en-US" smtClean="0"/>
          </a:p>
          <a:p>
            <a:pPr eaLnBrk="1" hangingPunct="1"/>
            <a:r>
              <a:rPr lang="en-US" smtClean="0"/>
              <a:t>Footage is stored for 30 days</a:t>
            </a:r>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normAutofit fontScale="90000"/>
          </a:bodyPr>
          <a:lstStyle/>
          <a:p>
            <a:pPr eaLnBrk="1" fontAlgn="auto" hangingPunct="1">
              <a:spcAft>
                <a:spcPts val="0"/>
              </a:spcAft>
              <a:defRPr/>
            </a:pPr>
            <a:r>
              <a:rPr lang="en-US" dirty="0" smtClean="0"/>
              <a:t>Does it work To Prevent Crime?</a:t>
            </a:r>
          </a:p>
        </p:txBody>
      </p:sp>
      <p:sp>
        <p:nvSpPr>
          <p:cNvPr id="29698" name="Rectangle 3"/>
          <p:cNvSpPr>
            <a:spLocks noGrp="1"/>
          </p:cNvSpPr>
          <p:nvPr>
            <p:ph idx="1"/>
          </p:nvPr>
        </p:nvSpPr>
        <p:spPr/>
        <p:txBody>
          <a:bodyPr/>
          <a:lstStyle/>
          <a:p>
            <a:pPr eaLnBrk="1" hangingPunct="1"/>
            <a:r>
              <a:rPr lang="en-US" smtClean="0"/>
              <a:t>Dr. Byrne says NO</a:t>
            </a:r>
          </a:p>
          <a:p>
            <a:pPr eaLnBrk="1" hangingPunct="1"/>
            <a:endParaRPr lang="en-US" smtClean="0"/>
          </a:p>
          <a:p>
            <a:pPr eaLnBrk="1" hangingPunct="1"/>
            <a:r>
              <a:rPr lang="en-US" smtClean="0"/>
              <a:t>Research on CCTV in London, England  says NO</a:t>
            </a:r>
          </a:p>
          <a:p>
            <a:pPr eaLnBrk="1" hangingPunct="1"/>
            <a:endParaRPr lang="en-US" smtClean="0"/>
          </a:p>
          <a:p>
            <a:pPr algn="ctr" eaLnBrk="1" hangingPunct="1">
              <a:buFont typeface="Arial" charset="0"/>
              <a:buNone/>
            </a:pPr>
            <a:r>
              <a:rPr lang="en-US" sz="4400" b="1" smtClean="0"/>
              <a:t>Or Does it Simply displace crime?..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fontAlgn="auto" hangingPunct="1">
              <a:spcAft>
                <a:spcPts val="0"/>
              </a:spcAft>
              <a:defRPr/>
            </a:pPr>
            <a:r>
              <a:rPr lang="en-US" smtClean="0"/>
              <a:t>Newark Results</a:t>
            </a:r>
          </a:p>
        </p:txBody>
      </p:sp>
      <p:sp>
        <p:nvSpPr>
          <p:cNvPr id="30722" name="Rectangle 3"/>
          <p:cNvSpPr>
            <a:spLocks noGrp="1"/>
          </p:cNvSpPr>
          <p:nvPr>
            <p:ph idx="1"/>
          </p:nvPr>
        </p:nvSpPr>
        <p:spPr/>
        <p:txBody>
          <a:bodyPr/>
          <a:lstStyle/>
          <a:p>
            <a:pPr eaLnBrk="1" hangingPunct="1"/>
            <a:r>
              <a:rPr lang="en-US" smtClean="0"/>
              <a:t>The video surveillance unit has detected 289 criminal incidents for first quarter of 2008</a:t>
            </a:r>
          </a:p>
          <a:p>
            <a:pPr eaLnBrk="1" hangingPunct="1"/>
            <a:r>
              <a:rPr lang="en-US" smtClean="0"/>
              <a:t>Another 799 incidents were either called in to 911 or officers on patrol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ctrTitle"/>
          </p:nvPr>
        </p:nvSpPr>
        <p:spPr/>
        <p:txBody>
          <a:bodyPr/>
          <a:lstStyle/>
          <a:p>
            <a:pPr eaLnBrk="1" fontAlgn="auto" hangingPunct="1">
              <a:spcAft>
                <a:spcPts val="0"/>
              </a:spcAft>
              <a:defRPr/>
            </a:pPr>
            <a:r>
              <a:rPr lang="en-US" dirty="0" smtClean="0"/>
              <a:t>China’s All Seeing Eye</a:t>
            </a:r>
          </a:p>
        </p:txBody>
      </p:sp>
      <p:sp>
        <p:nvSpPr>
          <p:cNvPr id="40963" name="Rectangle 3"/>
          <p:cNvSpPr>
            <a:spLocks noGrp="1"/>
          </p:cNvSpPr>
          <p:nvPr>
            <p:ph type="subTitle" idx="1"/>
          </p:nvPr>
        </p:nvSpPr>
        <p:spPr>
          <a:xfrm>
            <a:off x="1371600" y="3332163"/>
            <a:ext cx="6400800" cy="1752600"/>
          </a:xfrm>
        </p:spPr>
        <p:txBody>
          <a:bodyPr>
            <a:normAutofit fontScale="92500" lnSpcReduction="20000"/>
          </a:bodyPr>
          <a:lstStyle/>
          <a:p>
            <a:pPr eaLnBrk="1" fontAlgn="auto" hangingPunct="1">
              <a:spcAft>
                <a:spcPts val="0"/>
              </a:spcAft>
              <a:buClr>
                <a:schemeClr val="tx1">
                  <a:shade val="95000"/>
                </a:schemeClr>
              </a:buClr>
              <a:buFont typeface="Wingdings 2"/>
              <a:buNone/>
              <a:defRPr/>
            </a:pPr>
            <a:r>
              <a:rPr lang="en-US" dirty="0" smtClean="0"/>
              <a:t>Should the government be able to monitor our public behavior, identify potential offenders, and control the public’s access to information that challenges government authority and decisions?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pPr eaLnBrk="1" fontAlgn="auto" hangingPunct="1">
              <a:spcAft>
                <a:spcPts val="0"/>
              </a:spcAft>
              <a:defRPr/>
            </a:pPr>
            <a:r>
              <a:rPr lang="en-US" dirty="0" smtClean="0"/>
              <a:t>Hard Technology Video</a:t>
            </a:r>
          </a:p>
        </p:txBody>
      </p:sp>
      <p:sp>
        <p:nvSpPr>
          <p:cNvPr id="14338" name="Rectangle 3"/>
          <p:cNvSpPr>
            <a:spLocks noGrp="1"/>
          </p:cNvSpPr>
          <p:nvPr>
            <p:ph idx="1"/>
          </p:nvPr>
        </p:nvSpPr>
        <p:spPr/>
        <p:txBody>
          <a:bodyPr/>
          <a:lstStyle/>
          <a:p>
            <a:pPr eaLnBrk="1" hangingPunct="1">
              <a:buFont typeface="Arial" charset="0"/>
              <a:buNone/>
            </a:pPr>
            <a:r>
              <a:rPr lang="en-US" smtClean="0">
                <a:hlinkClick r:id="rId2"/>
              </a:rPr>
              <a:t>http://www.youtube.com/watch?v=ol2i_Hax0HY&amp;feature=related</a:t>
            </a:r>
            <a:endParaRPr lang="en-US" smtClean="0"/>
          </a:p>
          <a:p>
            <a:pPr eaLnBrk="1" hangingPunct="1">
              <a:buFont typeface="Arial" charset="0"/>
              <a:buNone/>
            </a:pP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pPr eaLnBrk="1" fontAlgn="auto" hangingPunct="1">
              <a:spcAft>
                <a:spcPts val="0"/>
              </a:spcAft>
              <a:defRPr/>
            </a:pPr>
            <a:r>
              <a:rPr lang="en-US" smtClean="0"/>
              <a:t>The Beginning</a:t>
            </a:r>
          </a:p>
        </p:txBody>
      </p:sp>
      <p:sp>
        <p:nvSpPr>
          <p:cNvPr id="32770" name="Rectangle 3"/>
          <p:cNvSpPr>
            <a:spLocks noGrp="1"/>
          </p:cNvSpPr>
          <p:nvPr>
            <p:ph idx="1"/>
          </p:nvPr>
        </p:nvSpPr>
        <p:spPr/>
        <p:txBody>
          <a:bodyPr/>
          <a:lstStyle/>
          <a:p>
            <a:pPr eaLnBrk="1" hangingPunct="1"/>
            <a:r>
              <a:rPr lang="en-US" smtClean="0"/>
              <a:t>Since 2006 over 200,000 cameras installed in a single Chinese city, Shenzhen.</a:t>
            </a:r>
          </a:p>
          <a:p>
            <a:pPr eaLnBrk="1" hangingPunct="1"/>
            <a:r>
              <a:rPr lang="en-US" smtClean="0"/>
              <a:t>Cameras appear in public places sometimes disguised as lampposts</a:t>
            </a:r>
          </a:p>
          <a:p>
            <a:pPr eaLnBrk="1" hangingPunct="1"/>
            <a:r>
              <a:rPr lang="en-US" smtClean="0"/>
              <a:t>In next 3 years 2 million more CCTVs expected to be installed in Shenzhen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pPr eaLnBrk="1" fontAlgn="auto" hangingPunct="1">
              <a:spcAft>
                <a:spcPts val="0"/>
              </a:spcAft>
              <a:defRPr/>
            </a:pPr>
            <a:r>
              <a:rPr lang="en-US" dirty="0" smtClean="0"/>
              <a:t>CCTV LINKED TO LESS CRIME</a:t>
            </a:r>
          </a:p>
        </p:txBody>
      </p:sp>
      <p:sp>
        <p:nvSpPr>
          <p:cNvPr id="33794" name="Rectangle 3"/>
          <p:cNvSpPr>
            <a:spLocks noGrp="1"/>
          </p:cNvSpPr>
          <p:nvPr>
            <p:ph idx="1"/>
          </p:nvPr>
        </p:nvSpPr>
        <p:spPr/>
        <p:txBody>
          <a:bodyPr/>
          <a:lstStyle/>
          <a:p>
            <a:pPr eaLnBrk="1" hangingPunct="1"/>
            <a:endParaRPr lang="en-US" smtClean="0"/>
          </a:p>
          <a:p>
            <a:pPr algn="ctr" eaLnBrk="1" hangingPunct="1">
              <a:buFont typeface="Arial" charset="0"/>
              <a:buNone/>
            </a:pPr>
            <a:r>
              <a:rPr lang="en-US" smtClean="0"/>
              <a:t>"Since the surveillance cameras came in, we have seen a very dramatic decrease in crime in Shenzhen."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normAutofit fontScale="90000"/>
          </a:bodyPr>
          <a:lstStyle/>
          <a:p>
            <a:pPr eaLnBrk="1" fontAlgn="auto" hangingPunct="1">
              <a:spcAft>
                <a:spcPts val="0"/>
              </a:spcAft>
              <a:defRPr/>
            </a:pPr>
            <a:r>
              <a:rPr lang="en-US" sz="4000" smtClean="0"/>
              <a:t>Chinese Surveillance Camera Market</a:t>
            </a:r>
          </a:p>
        </p:txBody>
      </p:sp>
      <p:sp>
        <p:nvSpPr>
          <p:cNvPr id="34818" name="Rectangle 3"/>
          <p:cNvSpPr>
            <a:spLocks noGrp="1"/>
          </p:cNvSpPr>
          <p:nvPr>
            <p:ph idx="1"/>
          </p:nvPr>
        </p:nvSpPr>
        <p:spPr/>
        <p:txBody>
          <a:bodyPr/>
          <a:lstStyle/>
          <a:p>
            <a:pPr eaLnBrk="1" hangingPunct="1"/>
            <a:r>
              <a:rPr lang="en-US" smtClean="0"/>
              <a:t>The Chinese surveillance camera market saw revenues of $4.1 billion in 2007, up 24% from 2006</a:t>
            </a:r>
          </a:p>
          <a:p>
            <a:pPr eaLnBrk="1" hangingPunct="1"/>
            <a:endParaRPr lang="en-US" smtClean="0"/>
          </a:p>
          <a:p>
            <a:pPr eaLnBrk="1" hangingPunct="1"/>
            <a:r>
              <a:rPr lang="en-US" smtClean="0"/>
              <a:t>New Technology is being field tested in China today that will be available in the United States in a few years, depending on how civil liberties are  viewed in the context of crime prevention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normAutofit fontScale="90000"/>
          </a:bodyPr>
          <a:lstStyle/>
          <a:p>
            <a:pPr eaLnBrk="1" fontAlgn="auto" hangingPunct="1">
              <a:spcAft>
                <a:spcPts val="0"/>
              </a:spcAft>
              <a:defRPr/>
            </a:pPr>
            <a:r>
              <a:rPr lang="en-US" dirty="0" smtClean="0"/>
              <a:t>New Developments in Software</a:t>
            </a:r>
          </a:p>
        </p:txBody>
      </p:sp>
      <p:sp>
        <p:nvSpPr>
          <p:cNvPr id="35842" name="Rectangle 3"/>
          <p:cNvSpPr>
            <a:spLocks noGrp="1"/>
          </p:cNvSpPr>
          <p:nvPr>
            <p:ph idx="1"/>
          </p:nvPr>
        </p:nvSpPr>
        <p:spPr/>
        <p:txBody>
          <a:bodyPr/>
          <a:lstStyle/>
          <a:p>
            <a:pPr eaLnBrk="1" hangingPunct="1"/>
            <a:r>
              <a:rPr lang="en-US" smtClean="0"/>
              <a:t>One Chinese company has created software for CCTVs that has the ability to alert police when inordinate numbers of people begin to gather in one location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pPr eaLnBrk="1" fontAlgn="auto" hangingPunct="1">
              <a:spcAft>
                <a:spcPts val="0"/>
              </a:spcAft>
              <a:defRPr/>
            </a:pPr>
            <a:r>
              <a:rPr lang="en-US" smtClean="0"/>
              <a:t>The goal</a:t>
            </a:r>
          </a:p>
        </p:txBody>
      </p:sp>
      <p:sp>
        <p:nvSpPr>
          <p:cNvPr id="36866" name="Rectangle 3"/>
          <p:cNvSpPr>
            <a:spLocks noGrp="1"/>
          </p:cNvSpPr>
          <p:nvPr>
            <p:ph idx="1"/>
          </p:nvPr>
        </p:nvSpPr>
        <p:spPr/>
        <p:txBody>
          <a:bodyPr/>
          <a:lstStyle/>
          <a:p>
            <a:pPr eaLnBrk="1" hangingPunct="1"/>
            <a:r>
              <a:rPr lang="en-US" smtClean="0"/>
              <a:t>The future is that Chinese citizens will be watched on CCTV, listened to on their cell phones, monitored on digital voice recognition, internet access limited via “The Great Firewall”, and movements tracked via national ID card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pPr eaLnBrk="1" fontAlgn="auto" hangingPunct="1">
              <a:spcAft>
                <a:spcPts val="0"/>
              </a:spcAft>
              <a:defRPr/>
            </a:pPr>
            <a:r>
              <a:rPr lang="en-US" smtClean="0"/>
              <a:t>The Golden Shield</a:t>
            </a:r>
          </a:p>
        </p:txBody>
      </p:sp>
      <p:sp>
        <p:nvSpPr>
          <p:cNvPr id="37890" name="Rectangle 3"/>
          <p:cNvSpPr>
            <a:spLocks noGrp="1"/>
          </p:cNvSpPr>
          <p:nvPr>
            <p:ph idx="1"/>
          </p:nvPr>
        </p:nvSpPr>
        <p:spPr/>
        <p:txBody>
          <a:bodyPr/>
          <a:lstStyle/>
          <a:p>
            <a:pPr eaLnBrk="1" hangingPunct="1"/>
            <a:r>
              <a:rPr lang="en-US" smtClean="0"/>
              <a:t>The Golden Shield is the Chinese government attempt to maintain power and complete control over its citizens</a:t>
            </a:r>
          </a:p>
          <a:p>
            <a:pPr eaLnBrk="1" hangingPunct="1"/>
            <a:r>
              <a:rPr lang="en-US" smtClean="0"/>
              <a:t>The gov’t has been documented to have limited internet access of foreign news outlets, block cell phone calls and or text messages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normAutofit fontScale="90000"/>
          </a:bodyPr>
          <a:lstStyle/>
          <a:p>
            <a:pPr eaLnBrk="1" fontAlgn="auto" hangingPunct="1">
              <a:spcAft>
                <a:spcPts val="0"/>
              </a:spcAft>
              <a:defRPr/>
            </a:pPr>
            <a:r>
              <a:rPr lang="en-US" dirty="0" smtClean="0"/>
              <a:t>No One is Beyond Review: The Case of Tibetan Monks</a:t>
            </a:r>
          </a:p>
        </p:txBody>
      </p:sp>
      <p:sp>
        <p:nvSpPr>
          <p:cNvPr id="48131" name="Rectangle 3"/>
          <p:cNvSpPr>
            <a:spLocks noGrp="1"/>
          </p:cNvSpPr>
          <p:nvPr>
            <p:ph idx="1"/>
          </p:nvPr>
        </p:nvSpPr>
        <p:spPr/>
        <p:txBody>
          <a:bodyPr>
            <a:normAutofit lnSpcReduction="10000"/>
          </a:bodyPr>
          <a:lstStyle/>
          <a:p>
            <a:pPr marL="548640" indent="-411480" algn="ctr" eaLnBrk="1" fontAlgn="auto" hangingPunct="1">
              <a:spcAft>
                <a:spcPts val="0"/>
              </a:spcAft>
              <a:buClr>
                <a:schemeClr val="tx1">
                  <a:shade val="95000"/>
                </a:schemeClr>
              </a:buClr>
              <a:buFont typeface="Arial" charset="0"/>
              <a:buNone/>
              <a:defRPr/>
            </a:pPr>
            <a:endParaRPr lang="en-US" dirty="0" smtClean="0"/>
          </a:p>
          <a:p>
            <a:pPr marL="548640" indent="-411480" algn="ctr" eaLnBrk="1" fontAlgn="auto" hangingPunct="1">
              <a:spcAft>
                <a:spcPts val="0"/>
              </a:spcAft>
              <a:buClr>
                <a:schemeClr val="tx1">
                  <a:shade val="95000"/>
                </a:schemeClr>
              </a:buClr>
              <a:buFont typeface="Arial" charset="0"/>
              <a:buNone/>
              <a:defRPr/>
            </a:pPr>
            <a:r>
              <a:rPr lang="en-US" dirty="0" smtClean="0"/>
              <a:t>Tibetan monks have proclaimed that cameras have been introduced, unwillingly, to prayer rooms and monasteries</a:t>
            </a:r>
          </a:p>
          <a:p>
            <a:pPr marL="548640" indent="-411480" algn="ctr" eaLnBrk="1" fontAlgn="auto" hangingPunct="1">
              <a:spcAft>
                <a:spcPts val="0"/>
              </a:spcAft>
              <a:buClr>
                <a:schemeClr val="tx1">
                  <a:shade val="95000"/>
                </a:schemeClr>
              </a:buClr>
              <a:buFont typeface="Arial" charset="0"/>
              <a:buNone/>
              <a:defRPr/>
            </a:pPr>
            <a:endParaRPr lang="en-US" dirty="0" smtClean="0"/>
          </a:p>
          <a:p>
            <a:pPr marL="548640" indent="-411480" algn="ctr" eaLnBrk="1" fontAlgn="auto" hangingPunct="1">
              <a:spcAft>
                <a:spcPts val="0"/>
              </a:spcAft>
              <a:buClr>
                <a:schemeClr val="tx1">
                  <a:shade val="95000"/>
                </a:schemeClr>
              </a:buClr>
              <a:buFont typeface="Arial" charset="0"/>
              <a:buNone/>
              <a:defRPr/>
            </a:pPr>
            <a:r>
              <a:rPr lang="en-US" dirty="0" smtClean="0"/>
              <a:t>Of Course, one unintended consequence of these new technologies is that the public can potentially monitor the police and public officials</a:t>
            </a:r>
          </a:p>
          <a:p>
            <a:pPr marL="548640" indent="-411480" algn="ctr" eaLnBrk="1" fontAlgn="auto" hangingPunct="1">
              <a:spcAft>
                <a:spcPts val="0"/>
              </a:spcAft>
              <a:buClr>
                <a:schemeClr val="tx1">
                  <a:shade val="95000"/>
                </a:schemeClr>
              </a:buClr>
              <a:buFont typeface="Arial" charset="0"/>
              <a:buNone/>
              <a:defRPr/>
            </a:pPr>
            <a:r>
              <a:rPr lang="en-US" dirty="0" smtClean="0"/>
              <a:t>U.S. Examples: from Rodney King to U-tube videos of police and </a:t>
            </a:r>
            <a:r>
              <a:rPr lang="en-US" dirty="0" err="1" smtClean="0"/>
              <a:t>govt</a:t>
            </a:r>
            <a:r>
              <a:rPr lang="en-US" dirty="0" smtClean="0"/>
              <a:t> officials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pPr eaLnBrk="1" fontAlgn="auto" hangingPunct="1">
              <a:spcAft>
                <a:spcPts val="0"/>
              </a:spcAft>
              <a:defRPr/>
            </a:pPr>
            <a:r>
              <a:rPr lang="en-US" smtClean="0"/>
              <a:t>Facial Recognition</a:t>
            </a:r>
          </a:p>
        </p:txBody>
      </p:sp>
      <p:sp>
        <p:nvSpPr>
          <p:cNvPr id="39938" name="Rectangle 3"/>
          <p:cNvSpPr>
            <a:spLocks noGrp="1"/>
          </p:cNvSpPr>
          <p:nvPr>
            <p:ph idx="1"/>
          </p:nvPr>
        </p:nvSpPr>
        <p:spPr/>
        <p:txBody>
          <a:bodyPr/>
          <a:lstStyle/>
          <a:p>
            <a:pPr eaLnBrk="1" hangingPunct="1"/>
            <a:r>
              <a:rPr lang="en-US" smtClean="0"/>
              <a:t>New software, that should be out within a year, will “have to be able to match a face in a 10 million database in one second.” </a:t>
            </a:r>
          </a:p>
          <a:p>
            <a:pPr eaLnBrk="1" hangingPunct="1"/>
            <a:r>
              <a:rPr lang="en-US" smtClean="0"/>
              <a:t>This is the next “big thing” this technology  use distance between eyes as a primary identifier, because it is a feature that does not change with 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Hard Technology Crime Prevention Applications</a:t>
            </a:r>
            <a:endParaRPr lang="en-US" dirty="0"/>
          </a:p>
        </p:txBody>
      </p:sp>
      <p:sp>
        <p:nvSpPr>
          <p:cNvPr id="15362" name="Content Placeholder 2"/>
          <p:cNvSpPr>
            <a:spLocks noGrp="1"/>
          </p:cNvSpPr>
          <p:nvPr>
            <p:ph idx="1"/>
          </p:nvPr>
        </p:nvSpPr>
        <p:spPr/>
        <p:txBody>
          <a:bodyPr/>
          <a:lstStyle/>
          <a:p>
            <a:pPr eaLnBrk="1" hangingPunct="1"/>
            <a:r>
              <a:rPr lang="en-US" smtClean="0"/>
              <a:t>CCTV: Closed circuit TV</a:t>
            </a:r>
          </a:p>
          <a:p>
            <a:pPr eaLnBrk="1" hangingPunct="1"/>
            <a:r>
              <a:rPr lang="en-US" smtClean="0"/>
              <a:t>Street Lighting</a:t>
            </a:r>
          </a:p>
          <a:p>
            <a:pPr eaLnBrk="1" hangingPunct="1"/>
            <a:r>
              <a:rPr lang="en-US" smtClean="0"/>
              <a:t>Personal Protection devices: guns, tasors, knives, mace, etc.</a:t>
            </a:r>
          </a:p>
          <a:p>
            <a:pPr eaLnBrk="1" hangingPunct="1"/>
            <a:r>
              <a:rPr lang="en-US" smtClean="0"/>
              <a:t>Home protection devices: locks, surveillance,monitoring,private security</a:t>
            </a:r>
          </a:p>
          <a:p>
            <a:pPr eaLnBrk="1" hangingPunct="1"/>
            <a:r>
              <a:rPr lang="en-US" smtClean="0"/>
              <a:t>Neighborhood protection systems: walled neighborhoods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fontAlgn="auto" hangingPunct="1">
              <a:spcAft>
                <a:spcPts val="0"/>
              </a:spcAft>
              <a:defRPr/>
            </a:pPr>
            <a:r>
              <a:rPr lang="en-US" smtClean="0"/>
              <a:t>CCTV and Street Lighting</a:t>
            </a:r>
          </a:p>
        </p:txBody>
      </p:sp>
      <p:sp>
        <p:nvSpPr>
          <p:cNvPr id="16386" name="Content Placeholder 2"/>
          <p:cNvSpPr>
            <a:spLocks noGrp="1"/>
          </p:cNvSpPr>
          <p:nvPr>
            <p:ph idx="1"/>
          </p:nvPr>
        </p:nvSpPr>
        <p:spPr/>
        <p:txBody>
          <a:bodyPr/>
          <a:lstStyle/>
          <a:p>
            <a:pPr eaLnBrk="1" hangingPunct="1"/>
            <a:r>
              <a:rPr lang="en-US" smtClean="0"/>
              <a:t>CCTV and street lighting strategies often used in conjunction</a:t>
            </a:r>
          </a:p>
          <a:p>
            <a:pPr eaLnBrk="1" hangingPunct="1"/>
            <a:r>
              <a:rPr lang="en-US" smtClean="0"/>
              <a:t>More common in England than US</a:t>
            </a:r>
          </a:p>
          <a:p>
            <a:pPr eaLnBrk="1" hangingPunct="1"/>
            <a:r>
              <a:rPr lang="en-US" smtClean="0"/>
              <a:t>Evidence of Effectiveness is mixed</a:t>
            </a:r>
          </a:p>
          <a:p>
            <a:pPr eaLnBrk="1" hangingPunct="1"/>
            <a:r>
              <a:rPr lang="en-US" smtClean="0"/>
              <a:t>Some Evidence of crime reduction for property crimes such as auto theft</a:t>
            </a:r>
          </a:p>
          <a:p>
            <a:pPr eaLnBrk="1" hangingPunct="1"/>
            <a:r>
              <a:rPr lang="en-US" smtClean="0"/>
              <a:t>No Evidence of crime reduction for violent crime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fontAlgn="auto" hangingPunct="1">
              <a:spcAft>
                <a:spcPts val="0"/>
              </a:spcAft>
              <a:defRPr/>
            </a:pPr>
            <a:r>
              <a:rPr lang="en-US" smtClean="0"/>
              <a:t>Next Generation of CCTV</a:t>
            </a:r>
          </a:p>
        </p:txBody>
      </p:sp>
      <p:sp>
        <p:nvSpPr>
          <p:cNvPr id="17410" name="Content Placeholder 2"/>
          <p:cNvSpPr>
            <a:spLocks noGrp="1"/>
          </p:cNvSpPr>
          <p:nvPr>
            <p:ph idx="1"/>
          </p:nvPr>
        </p:nvSpPr>
        <p:spPr/>
        <p:txBody>
          <a:bodyPr/>
          <a:lstStyle/>
          <a:p>
            <a:pPr eaLnBrk="1" hangingPunct="1"/>
            <a:r>
              <a:rPr lang="en-US" smtClean="0"/>
              <a:t>CCTV and Facial Recognition Software linked to National ID Data Base</a:t>
            </a:r>
          </a:p>
          <a:p>
            <a:pPr eaLnBrk="1" hangingPunct="1"/>
            <a:r>
              <a:rPr lang="en-US" smtClean="0"/>
              <a:t>CCTV and Behavior Monitoring Software tested at John Hopkins University</a:t>
            </a:r>
          </a:p>
          <a:p>
            <a:pPr eaLnBrk="1" hangingPunct="1"/>
            <a:r>
              <a:rPr lang="en-US" smtClean="0"/>
              <a:t>Future Shock: Beyond Orwell’s 1984 scenario</a:t>
            </a:r>
          </a:p>
          <a:p>
            <a:pPr eaLnBrk="1" hangingPunct="1"/>
            <a:r>
              <a:rPr lang="en-US" smtClean="0"/>
              <a:t>CCTV and the Public: Allowing the Public to Monitor CCTV footage and be CRIME SPOTTERS</a:t>
            </a:r>
          </a:p>
          <a:p>
            <a:pPr eaLnBrk="1" hangingPunct="1"/>
            <a:r>
              <a:rPr lang="en-US" smtClean="0"/>
              <a:t>In England, there are 4 million cameras, but only 1000 are being monitored real time</a:t>
            </a:r>
          </a:p>
          <a:p>
            <a:pPr lvl="1"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fontAlgn="auto" hangingPunct="1">
              <a:spcAft>
                <a:spcPts val="0"/>
              </a:spcAft>
              <a:defRPr/>
            </a:pPr>
            <a:r>
              <a:rPr lang="en-US" dirty="0" smtClean="0"/>
              <a:t>Future Shock: A </a:t>
            </a:r>
            <a:r>
              <a:rPr lang="en-US" dirty="0" err="1" smtClean="0"/>
              <a:t>Senario</a:t>
            </a:r>
            <a:endParaRPr lang="en-US" dirty="0" smtClean="0"/>
          </a:p>
        </p:txBody>
      </p:sp>
      <p:sp>
        <p:nvSpPr>
          <p:cNvPr id="18434" name="Rectangle 3"/>
          <p:cNvSpPr>
            <a:spLocks noGrp="1"/>
          </p:cNvSpPr>
          <p:nvPr>
            <p:ph idx="1"/>
          </p:nvPr>
        </p:nvSpPr>
        <p:spPr/>
        <p:txBody>
          <a:bodyPr/>
          <a:lstStyle/>
          <a:p>
            <a:pPr eaLnBrk="1" hangingPunct="1">
              <a:lnSpc>
                <a:spcPct val="90000"/>
              </a:lnSpc>
            </a:pPr>
            <a:r>
              <a:rPr lang="en-US" sz="2300" b="1" smtClean="0"/>
              <a:t>Imagine the scenario:</a:t>
            </a:r>
          </a:p>
          <a:p>
            <a:pPr eaLnBrk="1" hangingPunct="1">
              <a:lnSpc>
                <a:spcPct val="90000"/>
              </a:lnSpc>
            </a:pPr>
            <a:r>
              <a:rPr lang="en-US" sz="2300" smtClean="0"/>
              <a:t> lamp post is triggered by technology to spot you walking strangely</a:t>
            </a:r>
          </a:p>
          <a:p>
            <a:pPr eaLnBrk="1" hangingPunct="1">
              <a:lnSpc>
                <a:spcPct val="90000"/>
              </a:lnSpc>
            </a:pPr>
            <a:r>
              <a:rPr lang="en-US" sz="2300" smtClean="0"/>
              <a:t>begins recording your conversation, scans your face to match your details in the national database, X-rays you to check for weapons</a:t>
            </a:r>
          </a:p>
          <a:p>
            <a:pPr eaLnBrk="1" hangingPunct="1">
              <a:lnSpc>
                <a:spcPct val="90000"/>
              </a:lnSpc>
            </a:pPr>
            <a:r>
              <a:rPr lang="en-US" sz="2300" smtClean="0"/>
              <a:t>shouts "stand still citizen" and scans your brain to check whether you intend to commit a crime</a:t>
            </a:r>
          </a:p>
          <a:p>
            <a:pPr eaLnBrk="1" hangingPunct="1">
              <a:lnSpc>
                <a:spcPct val="90000"/>
              </a:lnSpc>
            </a:pPr>
            <a:r>
              <a:rPr lang="en-US" sz="2300" smtClean="0"/>
              <a:t>sees you're a bit depressed, sections you under mental health act,</a:t>
            </a:r>
          </a:p>
          <a:p>
            <a:pPr eaLnBrk="1" hangingPunct="1">
              <a:lnSpc>
                <a:spcPct val="90000"/>
              </a:lnSpc>
            </a:pPr>
            <a:r>
              <a:rPr lang="en-US" sz="2300" smtClean="0"/>
              <a:t>cops pick you up, hand you in to doctors who lock you up and microchip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Public as Cyber Police</a:t>
            </a:r>
            <a:endParaRPr lang="en-US" dirty="0"/>
          </a:p>
        </p:txBody>
      </p:sp>
      <p:sp>
        <p:nvSpPr>
          <p:cNvPr id="19458" name="Content Placeholder 2"/>
          <p:cNvSpPr>
            <a:spLocks noGrp="1"/>
          </p:cNvSpPr>
          <p:nvPr>
            <p:ph idx="1"/>
          </p:nvPr>
        </p:nvSpPr>
        <p:spPr/>
        <p:txBody>
          <a:bodyPr/>
          <a:lstStyle/>
          <a:p>
            <a:pPr eaLnBrk="1" hangingPunct="1"/>
            <a:r>
              <a:rPr lang="en-US" smtClean="0"/>
              <a:t>The Public can monitor cyberspace and report illegal activities to the police </a:t>
            </a:r>
          </a:p>
          <a:p>
            <a:pPr eaLnBrk="1" hangingPunct="1"/>
            <a:r>
              <a:rPr lang="en-US" smtClean="0"/>
              <a:t>Social Network Monitoring to Identify Underage Drinking, Drug Use, Bullying, Evidence of physical abuse, sexual solicitation.</a:t>
            </a:r>
          </a:p>
          <a:p>
            <a:pPr eaLnBrk="1" hangingPunct="1"/>
            <a:r>
              <a:rPr lang="en-US" smtClean="0"/>
              <a:t>The Public can also potentially monitor public spaces via direct access to CCTV feeds.</a:t>
            </a:r>
          </a:p>
          <a:p>
            <a:pPr eaLnBrk="1" hangingPunct="1"/>
            <a:r>
              <a:rPr lang="en-US" smtClean="0"/>
              <a:t>Police can offer rewards for the identification of BOTH cyber and public crimes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Private Groups Are Now Serving As Cyber Police: Perverted Justice. COM is ONE Example</a:t>
            </a:r>
            <a:endParaRPr lang="en-US" dirty="0"/>
          </a:p>
        </p:txBody>
      </p:sp>
      <p:sp>
        <p:nvSpPr>
          <p:cNvPr id="20482" name="Subtitle 2"/>
          <p:cNvSpPr>
            <a:spLocks noGrp="1"/>
          </p:cNvSpPr>
          <p:nvPr>
            <p:ph type="subTitle" idx="1"/>
          </p:nvPr>
        </p:nvSpPr>
        <p:spPr>
          <a:xfrm>
            <a:off x="1371600" y="3332163"/>
            <a:ext cx="6400800" cy="1752600"/>
          </a:xfrm>
        </p:spPr>
        <p:txBody>
          <a:bodyPr/>
          <a:lstStyle/>
          <a:p>
            <a:pPr eaLnBrk="1" hangingPunct="1"/>
            <a:r>
              <a:rPr lang="en-US" smtClean="0"/>
              <a:t>http://www.perverted-justice.com/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fontAlgn="auto" hangingPunct="1">
              <a:spcAft>
                <a:spcPts val="0"/>
              </a:spcAft>
              <a:defRPr/>
            </a:pPr>
            <a:r>
              <a:rPr lang="en-US" smtClean="0"/>
              <a:t>Personal Protection Devices</a:t>
            </a:r>
          </a:p>
        </p:txBody>
      </p:sp>
      <p:sp>
        <p:nvSpPr>
          <p:cNvPr id="21506" name="Content Placeholder 2"/>
          <p:cNvSpPr>
            <a:spLocks noGrp="1"/>
          </p:cNvSpPr>
          <p:nvPr>
            <p:ph idx="1"/>
          </p:nvPr>
        </p:nvSpPr>
        <p:spPr/>
        <p:txBody>
          <a:bodyPr/>
          <a:lstStyle/>
          <a:p>
            <a:pPr eaLnBrk="1" hangingPunct="1"/>
            <a:r>
              <a:rPr lang="en-US" smtClean="0"/>
              <a:t>Extent of Use: 1 in 2 homes have a gun, but we don’t have data on the use of other personal protection devices.</a:t>
            </a:r>
          </a:p>
          <a:p>
            <a:pPr eaLnBrk="1" hangingPunct="1"/>
            <a:r>
              <a:rPr lang="en-US" smtClean="0"/>
              <a:t>Evidence of Effectiveness is debated</a:t>
            </a:r>
          </a:p>
          <a:p>
            <a:pPr eaLnBrk="1" hangingPunct="1"/>
            <a:r>
              <a:rPr lang="en-US" smtClean="0"/>
              <a:t> Gun-related injuries from accidents are a serious problem</a:t>
            </a:r>
          </a:p>
          <a:p>
            <a:pPr eaLnBrk="1" hangingPunct="1"/>
            <a:r>
              <a:rPr lang="en-US" smtClean="0"/>
              <a:t>Tasers are used both to commit crime and prevent crime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90</TotalTime>
  <Words>883</Words>
  <Application>Microsoft Office PowerPoint</Application>
  <PresentationFormat>On-screen Show (4:3)</PresentationFormat>
  <Paragraphs>80</Paragraphs>
  <Slides>27</Slides>
  <Notes>0</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27</vt:i4>
      </vt:variant>
    </vt:vector>
  </HeadingPairs>
  <TitlesOfParts>
    <vt:vector size="36" baseType="lpstr">
      <vt:lpstr>Arial</vt:lpstr>
      <vt:lpstr>Lucida Sans</vt:lpstr>
      <vt:lpstr>Book Antiqua</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Technology of Crime Prevention</dc:title>
  <dc:creator>Alexander James Byrne</dc:creator>
  <cp:lastModifiedBy>jbyrne</cp:lastModifiedBy>
  <cp:revision>14</cp:revision>
  <dcterms:created xsi:type="dcterms:W3CDTF">2009-10-08T13:33:55Z</dcterms:created>
  <dcterms:modified xsi:type="dcterms:W3CDTF">2010-09-23T14:28:42Z</dcterms:modified>
</cp:coreProperties>
</file>