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92" r:id="rId4"/>
    <p:sldId id="278" r:id="rId5"/>
    <p:sldId id="297" r:id="rId6"/>
    <p:sldId id="279" r:id="rId7"/>
    <p:sldId id="301" r:id="rId8"/>
    <p:sldId id="294" r:id="rId9"/>
    <p:sldId id="298" r:id="rId10"/>
    <p:sldId id="274" r:id="rId11"/>
    <p:sldId id="303" r:id="rId12"/>
    <p:sldId id="305" r:id="rId13"/>
    <p:sldId id="307" r:id="rId14"/>
    <p:sldId id="275" r:id="rId15"/>
    <p:sldId id="299" r:id="rId16"/>
    <p:sldId id="310" r:id="rId17"/>
    <p:sldId id="300" r:id="rId18"/>
    <p:sldId id="272" r:id="rId19"/>
    <p:sldId id="312" r:id="rId20"/>
    <p:sldId id="313" r:id="rId21"/>
    <p:sldId id="263" r:id="rId22"/>
    <p:sldId id="308" r:id="rId23"/>
    <p:sldId id="276" r:id="rId24"/>
    <p:sldId id="265" r:id="rId25"/>
    <p:sldId id="286" r:id="rId26"/>
    <p:sldId id="266" r:id="rId27"/>
    <p:sldId id="267" r:id="rId28"/>
    <p:sldId id="268" r:id="rId29"/>
    <p:sldId id="320" r:id="rId30"/>
    <p:sldId id="322" r:id="rId31"/>
    <p:sldId id="273" r:id="rId32"/>
    <p:sldId id="261" r:id="rId33"/>
    <p:sldId id="318" r:id="rId34"/>
    <p:sldId id="317" r:id="rId35"/>
    <p:sldId id="316" r:id="rId36"/>
    <p:sldId id="315"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782"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18E4CBB2-B66B-4A3D-A641-C6171F80816A}" type="datetimeFigureOut">
              <a:rPr lang="en-US"/>
              <a:pPr>
                <a:defRPr/>
              </a:pPr>
              <a:t>10/22/2009</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92131F5-DC81-4C74-AF25-AA147C3E459D}"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4FB9854-73F4-4D95-B73F-A8D90C250E12}" type="datetimeFigureOut">
              <a:rPr lang="en-US"/>
              <a:pPr>
                <a:defRPr/>
              </a:pPr>
              <a:t>10/22/2009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5F19926-5511-439F-8974-EF373E2788D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A381C5-91AE-4EDF-9AB2-5600BFEED8E9}" type="datetimeFigureOut">
              <a:rPr lang="en-US"/>
              <a:pPr>
                <a:defRPr/>
              </a:pPr>
              <a:t>10/22/2009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87FEFF5-F074-41A1-9FDC-D560EB8ED8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42DDD63-D0D4-40F8-A135-88DBC96D123F}" type="datetimeFigureOut">
              <a:rPr lang="en-US"/>
              <a:pPr>
                <a:defRPr/>
              </a:pPr>
              <a:t>10/22/2009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B33F0D7-7BDA-48D9-AE54-C731906A93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ABFA923-9C00-4204-9959-EE263548EDE5}" type="datetimeFigureOut">
              <a:rPr lang="en-US"/>
              <a:pPr>
                <a:defRPr/>
              </a:pPr>
              <a:t>10/22/2009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149376-316D-4076-8555-34FB4D0025E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1F47522-14A5-4CB6-9A40-FCAC48C8C269}" type="datetimeFigureOut">
              <a:rPr lang="en-US"/>
              <a:pPr>
                <a:defRPr/>
              </a:pPr>
              <a:t>10/22/2009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30A04F6-61ED-4563-8EEB-A878B09038E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B29728B-E9B4-43BB-AB05-74BBC2409580}" type="datetimeFigureOut">
              <a:rPr lang="en-US"/>
              <a:pPr>
                <a:defRPr/>
              </a:pPr>
              <a:t>10/22/2009</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1E3AFD8-4AB1-47E3-9CD3-2BC3AD87C2B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3265631-7F7E-4FD9-BEBB-6C096CDCA047}" type="datetimeFigureOut">
              <a:rPr lang="en-US"/>
              <a:pPr>
                <a:defRPr/>
              </a:pPr>
              <a:t>10/22/2009</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BC4EC98A-5137-4076-9FC9-A4483F35D2D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A52A038-4CFB-4C15-82F6-196D2BC6F64E}" type="datetimeFigureOut">
              <a:rPr lang="en-US"/>
              <a:pPr>
                <a:defRPr/>
              </a:pPr>
              <a:t>10/22/2009</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F2194AF-2192-45EC-AB4D-6A01129BA8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DA24507-AB48-431F-BA19-09A0046EDCEC}" type="datetimeFigureOut">
              <a:rPr lang="en-US"/>
              <a:pPr>
                <a:defRPr/>
              </a:pPr>
              <a:t>10/22/2009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5FC4809-8EB4-43FD-A020-BB82916D3C0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DBE4413D-81A2-4FC3-BAAF-BB90EA4B4F23}" type="datetimeFigureOut">
              <a:rPr lang="en-US"/>
              <a:pPr>
                <a:defRPr/>
              </a:pPr>
              <a:t>10/22/2009</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753D4D0-48A7-4FB0-9787-39FDB27D96E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4CF4449E-D68F-423C-B87E-29E0F356985C}" type="datetimeFigureOut">
              <a:rPr lang="en-US"/>
              <a:pPr>
                <a:defRPr/>
              </a:pPr>
              <a:t>10/22/2009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dirty="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2B30D751-16A0-4B7E-A326-064B3251A9B4}"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362200"/>
          </a:xfrm>
        </p:spPr>
        <p:txBody>
          <a:bodyPr>
            <a:normAutofit fontScale="90000"/>
          </a:bodyPr>
          <a:lstStyle/>
          <a:p>
            <a:pPr fontAlgn="auto">
              <a:spcAft>
                <a:spcPts val="0"/>
              </a:spcAft>
              <a:defRPr/>
            </a:pPr>
            <a:r>
              <a:rPr lang="en-US" dirty="0" smtClean="0"/>
              <a:t>Location and Apprehension of Missing Sex Offenders: Technological Versus Non-technological Investigative Strategies in Four States</a:t>
            </a:r>
            <a:endParaRPr lang="en-US" dirty="0"/>
          </a:p>
        </p:txBody>
      </p:sp>
      <p:sp>
        <p:nvSpPr>
          <p:cNvPr id="3" name="Subtitle 2"/>
          <p:cNvSpPr>
            <a:spLocks noGrp="1"/>
          </p:cNvSpPr>
          <p:nvPr>
            <p:ph type="subTitle" idx="1"/>
          </p:nvPr>
        </p:nvSpPr>
        <p:spPr>
          <a:xfrm>
            <a:off x="457200" y="3962400"/>
            <a:ext cx="7931150" cy="2133600"/>
          </a:xfrm>
        </p:spPr>
        <p:txBody>
          <a:bodyPr>
            <a:normAutofit/>
          </a:bodyPr>
          <a:lstStyle/>
          <a:p>
            <a:pPr marR="0">
              <a:lnSpc>
                <a:spcPct val="80000"/>
              </a:lnSpc>
            </a:pPr>
            <a:endParaRPr lang="en-US" sz="2200" smtClean="0"/>
          </a:p>
          <a:p>
            <a:pPr marR="0">
              <a:lnSpc>
                <a:spcPct val="80000"/>
              </a:lnSpc>
            </a:pPr>
            <a:endParaRPr lang="en-US" sz="2200" smtClean="0"/>
          </a:p>
          <a:p>
            <a:pPr marR="0">
              <a:lnSpc>
                <a:spcPct val="80000"/>
              </a:lnSpc>
            </a:pPr>
            <a:r>
              <a:rPr lang="en-US" sz="2200" smtClean="0"/>
              <a:t>James M. Byrne, April Pattavina,  Andrew Harris, </a:t>
            </a:r>
          </a:p>
          <a:p>
            <a:pPr marR="0">
              <a:lnSpc>
                <a:spcPct val="80000"/>
              </a:lnSpc>
            </a:pPr>
            <a:r>
              <a:rPr lang="en-US" sz="2200" smtClean="0"/>
              <a:t> Department of Criminal Justice and Criminology,</a:t>
            </a:r>
          </a:p>
          <a:p>
            <a:pPr marR="0">
              <a:lnSpc>
                <a:spcPct val="80000"/>
              </a:lnSpc>
            </a:pPr>
            <a:r>
              <a:rPr lang="en-US" sz="2200" smtClean="0"/>
              <a:t> University of Massachusetts, Lowell</a:t>
            </a:r>
          </a:p>
          <a:p>
            <a:pPr marR="0">
              <a:lnSpc>
                <a:spcPct val="80000"/>
              </a:lnSpc>
            </a:pPr>
            <a:r>
              <a:rPr lang="en-US" sz="2200" smtClean="0"/>
              <a:t>Donald Rebovich, Utica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Research Team for Case Studies</a:t>
            </a:r>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Our research team includes faculty from Utica College and the University of Massachusetts, Lowell. Four  State-Level Case Studies have been completed to date:</a:t>
            </a:r>
          </a:p>
          <a:p>
            <a:pPr marL="274320" indent="-274320" fontAlgn="auto">
              <a:spcAft>
                <a:spcPts val="0"/>
              </a:spcAft>
              <a:buClr>
                <a:schemeClr val="accent3"/>
              </a:buClr>
              <a:buFont typeface="Wingdings 2"/>
              <a:buChar char=""/>
              <a:defRPr/>
            </a:pPr>
            <a:r>
              <a:rPr lang="en-US" dirty="0" smtClean="0">
                <a:solidFill>
                  <a:srgbClr val="FF0000"/>
                </a:solidFill>
              </a:rPr>
              <a:t>Florida</a:t>
            </a:r>
            <a:r>
              <a:rPr lang="en-US" dirty="0" smtClean="0"/>
              <a:t>( Tallahassee and Orlando): Donald </a:t>
            </a:r>
            <a:r>
              <a:rPr lang="en-US" dirty="0" err="1" smtClean="0"/>
              <a:t>Rebovich</a:t>
            </a:r>
            <a:r>
              <a:rPr lang="en-US" dirty="0" smtClean="0"/>
              <a:t> and James Byrne( June, July, 09)</a:t>
            </a:r>
          </a:p>
          <a:p>
            <a:pPr marL="274320" indent="-274320" fontAlgn="auto">
              <a:spcAft>
                <a:spcPts val="0"/>
              </a:spcAft>
              <a:buClr>
                <a:schemeClr val="accent3"/>
              </a:buClr>
              <a:buFont typeface="Wingdings 2"/>
              <a:buChar char=""/>
              <a:defRPr/>
            </a:pPr>
            <a:r>
              <a:rPr lang="en-US" dirty="0" smtClean="0">
                <a:solidFill>
                  <a:srgbClr val="FF0000"/>
                </a:solidFill>
              </a:rPr>
              <a:t>Texas</a:t>
            </a:r>
            <a:r>
              <a:rPr lang="en-US" dirty="0" smtClean="0"/>
              <a:t>( Austin and San Antonio): Andrew Harris and James Byrne( September, 09)</a:t>
            </a:r>
          </a:p>
          <a:p>
            <a:pPr marL="274320" indent="-274320" fontAlgn="auto">
              <a:spcAft>
                <a:spcPts val="0"/>
              </a:spcAft>
              <a:buClr>
                <a:schemeClr val="accent3"/>
              </a:buClr>
              <a:buFont typeface="Wingdings 2"/>
              <a:buChar char=""/>
              <a:defRPr/>
            </a:pPr>
            <a:r>
              <a:rPr lang="en-US" dirty="0" smtClean="0">
                <a:solidFill>
                  <a:srgbClr val="FF0000"/>
                </a:solidFill>
              </a:rPr>
              <a:t>Connecticut</a:t>
            </a:r>
            <a:r>
              <a:rPr lang="en-US" dirty="0" smtClean="0"/>
              <a:t>: April Pattavina and Andrew Harris( June, 09)</a:t>
            </a:r>
          </a:p>
          <a:p>
            <a:pPr marL="274320" indent="-274320" fontAlgn="auto">
              <a:spcAft>
                <a:spcPts val="0"/>
              </a:spcAft>
              <a:buClr>
                <a:schemeClr val="accent3"/>
              </a:buClr>
              <a:buFont typeface="Wingdings 2"/>
              <a:buChar char=""/>
              <a:defRPr/>
            </a:pPr>
            <a:r>
              <a:rPr lang="en-US" dirty="0" smtClean="0">
                <a:solidFill>
                  <a:srgbClr val="FF0000"/>
                </a:solidFill>
              </a:rPr>
              <a:t>California</a:t>
            </a:r>
            <a:r>
              <a:rPr lang="en-US" dirty="0" smtClean="0"/>
              <a:t>( Riverside): James Byrne( June, 09)</a:t>
            </a:r>
          </a:p>
          <a:p>
            <a:pPr marL="274320" indent="-274320" fontAlgn="auto">
              <a:spcAft>
                <a:spcPts val="0"/>
              </a:spcAft>
              <a:buClr>
                <a:schemeClr val="accent3"/>
              </a:buClr>
              <a:buFont typeface="Wingdings 2"/>
              <a:buChar char=""/>
              <a:defRPr/>
            </a:pPr>
            <a:r>
              <a:rPr lang="en-US" dirty="0" smtClean="0"/>
              <a:t>Additional Case Studies will be conducted over the next two months in Ohio, Oklahoma, California( San Diego)and Hawaii.</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mtClean="0"/>
              <a:t>Case Study Site Selection Strategy</a:t>
            </a:r>
            <a:endParaRPr lang="en-US" dirty="0"/>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Three initial criteria: size, location, and innovation</a:t>
            </a:r>
          </a:p>
          <a:p>
            <a:pPr marL="274320" indent="-274320" fontAlgn="auto">
              <a:spcAft>
                <a:spcPts val="0"/>
              </a:spcAft>
              <a:buClr>
                <a:schemeClr val="accent3"/>
              </a:buClr>
              <a:buFont typeface="Wingdings 2"/>
              <a:buChar char=""/>
              <a:defRPr/>
            </a:pPr>
            <a:r>
              <a:rPr lang="en-US" dirty="0" smtClean="0"/>
              <a:t>Our First Site Selection Criterion:  </a:t>
            </a:r>
            <a:r>
              <a:rPr lang="en-US" dirty="0" smtClean="0">
                <a:solidFill>
                  <a:schemeClr val="accent1"/>
                </a:solidFill>
              </a:rPr>
              <a:t>Size</a:t>
            </a:r>
          </a:p>
          <a:p>
            <a:pPr marL="274320" indent="-274320" fontAlgn="auto">
              <a:spcAft>
                <a:spcPts val="0"/>
              </a:spcAft>
              <a:buClr>
                <a:schemeClr val="accent3"/>
              </a:buClr>
              <a:buFont typeface="Wingdings 2"/>
              <a:buChar char=""/>
              <a:defRPr/>
            </a:pPr>
            <a:r>
              <a:rPr lang="en-US" dirty="0" smtClean="0"/>
              <a:t>We have conducted site visits of the three State systems with the largest number of Registered Sex Offenders: </a:t>
            </a:r>
            <a:r>
              <a:rPr lang="en-US" dirty="0" smtClean="0">
                <a:solidFill>
                  <a:srgbClr val="FF0000"/>
                </a:solidFill>
              </a:rPr>
              <a:t>California, Texas, and Florida</a:t>
            </a:r>
            <a:r>
              <a:rPr lang="en-US" dirty="0" smtClean="0"/>
              <a:t>; approximately 33% of all registered sex offenders in the United States reside in these three states.</a:t>
            </a:r>
          </a:p>
          <a:p>
            <a:pPr marL="274320" indent="-274320" fontAlgn="auto">
              <a:spcAft>
                <a:spcPts val="0"/>
              </a:spcAft>
              <a:buClr>
                <a:schemeClr val="accent3"/>
              </a:buClr>
              <a:buFont typeface="Wingdings 2"/>
              <a:buChar char=""/>
              <a:defRPr/>
            </a:pPr>
            <a:r>
              <a:rPr lang="en-US" dirty="0" smtClean="0"/>
              <a:t>We have also identified three </a:t>
            </a:r>
            <a:r>
              <a:rPr lang="en-US" dirty="0" smtClean="0">
                <a:solidFill>
                  <a:srgbClr val="FF0000"/>
                </a:solidFill>
              </a:rPr>
              <a:t>states—Connecticut, Oklahoma, and Hawaii– </a:t>
            </a:r>
            <a:r>
              <a:rPr lang="en-US" dirty="0" smtClean="0"/>
              <a:t>with much smaller number of registered sex offenders to determine whether “size matters” in terms of how sex offenders are monitored, and the techniques used to locate missing sex offenders.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Case Study Site Selection</a:t>
            </a:r>
          </a:p>
        </p:txBody>
      </p:sp>
      <p:sp>
        <p:nvSpPr>
          <p:cNvPr id="24578" name="Content Placeholder 2"/>
          <p:cNvSpPr>
            <a:spLocks noGrp="1"/>
          </p:cNvSpPr>
          <p:nvPr>
            <p:ph idx="1"/>
          </p:nvPr>
        </p:nvSpPr>
        <p:spPr/>
        <p:txBody>
          <a:bodyPr/>
          <a:lstStyle/>
          <a:p>
            <a:r>
              <a:rPr lang="en-US" smtClean="0"/>
              <a:t>Our second criterion was </a:t>
            </a:r>
            <a:r>
              <a:rPr lang="en-US" smtClean="0">
                <a:solidFill>
                  <a:schemeClr val="accent1"/>
                </a:solidFill>
              </a:rPr>
              <a:t>location</a:t>
            </a:r>
            <a:r>
              <a:rPr lang="en-US" smtClean="0"/>
              <a:t>: we wanted to conduct site visits in each region of the country: </a:t>
            </a:r>
          </a:p>
          <a:p>
            <a:r>
              <a:rPr lang="en-US" smtClean="0"/>
              <a:t>Northeast( Connecticut),</a:t>
            </a:r>
          </a:p>
          <a:p>
            <a:r>
              <a:rPr lang="en-US" smtClean="0"/>
              <a:t>Midwest ( Ohio, Oklahoma),</a:t>
            </a:r>
          </a:p>
          <a:p>
            <a:r>
              <a:rPr lang="en-US" smtClean="0"/>
              <a:t>South ( Florida, Texas),</a:t>
            </a:r>
          </a:p>
          <a:p>
            <a:r>
              <a:rPr lang="en-US" smtClean="0"/>
              <a:t>West ( California), and</a:t>
            </a:r>
          </a:p>
          <a:p>
            <a:r>
              <a:rPr lang="en-US" smtClean="0"/>
              <a:t>Islands/territories( Hawaii)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Case Study Site Selection</a:t>
            </a:r>
          </a:p>
        </p:txBody>
      </p:sp>
      <p:sp>
        <p:nvSpPr>
          <p:cNvPr id="25602" name="Content Placeholder 2"/>
          <p:cNvSpPr>
            <a:spLocks noGrp="1"/>
          </p:cNvSpPr>
          <p:nvPr>
            <p:ph idx="1"/>
          </p:nvPr>
        </p:nvSpPr>
        <p:spPr/>
        <p:txBody>
          <a:bodyPr/>
          <a:lstStyle/>
          <a:p>
            <a:r>
              <a:rPr lang="en-US" smtClean="0"/>
              <a:t>Our third criterion was evidence of </a:t>
            </a:r>
            <a:r>
              <a:rPr lang="en-US" smtClean="0">
                <a:solidFill>
                  <a:schemeClr val="accent1"/>
                </a:solidFill>
              </a:rPr>
              <a:t>innovation and effectiveness.</a:t>
            </a:r>
          </a:p>
          <a:p>
            <a:r>
              <a:rPr lang="en-US" smtClean="0"/>
              <a:t> To identify high functioning state systems, we reviewed available data on state-level compliance rates, while also interviewing Sex Offender Sentencing Monitoring Apprehending Registering and Tracking (SMART ) Policy Advisor, Lori McPherson.</a:t>
            </a:r>
          </a:p>
          <a:p>
            <a:r>
              <a:rPr lang="en-US" smtClean="0"/>
              <a:t> Several state systems were identified as potential sites, including Ohio, California, Florida, Texas, and Hawaii.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0"/>
            <a:ext cx="8077200" cy="1847850"/>
          </a:xfrm>
        </p:spPr>
        <p:txBody>
          <a:bodyPr/>
          <a:lstStyle/>
          <a:p>
            <a:r>
              <a:rPr lang="en-US" smtClean="0"/>
              <a:t> Connecticut and California Case Studies</a:t>
            </a:r>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solidFill>
                  <a:srgbClr val="FF0000"/>
                </a:solidFill>
              </a:rPr>
              <a:t>Connecticut:</a:t>
            </a:r>
            <a:r>
              <a:rPr lang="en-US" dirty="0" smtClean="0"/>
              <a:t> Interviews conducted with key members of the Sex Offender Registry Unit( SORU), a division of the Connecticut State Police, including:</a:t>
            </a:r>
          </a:p>
          <a:p>
            <a:pPr marL="274320" indent="-274320" fontAlgn="auto">
              <a:spcAft>
                <a:spcPts val="0"/>
              </a:spcAft>
              <a:buClr>
                <a:schemeClr val="accent3"/>
              </a:buClr>
              <a:buFont typeface="Wingdings 2"/>
              <a:buChar char=""/>
              <a:defRPr/>
            </a:pPr>
            <a:r>
              <a:rPr lang="en-US" dirty="0" smtClean="0"/>
              <a:t> State Police Lieutenant Sam </a:t>
            </a:r>
            <a:r>
              <a:rPr lang="en-US" dirty="0" err="1" smtClean="0"/>
              <a:t>Izzarelli</a:t>
            </a:r>
            <a:r>
              <a:rPr lang="en-US" dirty="0" smtClean="0"/>
              <a:t>, the unit director, and</a:t>
            </a:r>
          </a:p>
          <a:p>
            <a:pPr marL="274320" indent="-274320" fontAlgn="auto">
              <a:spcAft>
                <a:spcPts val="0"/>
              </a:spcAft>
              <a:buClr>
                <a:schemeClr val="accent3"/>
              </a:buClr>
              <a:buFont typeface="Wingdings 2"/>
              <a:buChar char=""/>
              <a:defRPr/>
            </a:pPr>
            <a:r>
              <a:rPr lang="en-US" dirty="0" smtClean="0"/>
              <a:t> Sergeant Joseph </a:t>
            </a:r>
            <a:r>
              <a:rPr lang="en-US" dirty="0" err="1" smtClean="0"/>
              <a:t>Biela</a:t>
            </a:r>
            <a:r>
              <a:rPr lang="en-US" dirty="0" smtClean="0"/>
              <a:t>, the unit’s operations manager.</a:t>
            </a:r>
          </a:p>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Char char=""/>
              <a:defRPr/>
            </a:pPr>
            <a:r>
              <a:rPr lang="en-US" dirty="0" smtClean="0">
                <a:solidFill>
                  <a:srgbClr val="FF0000"/>
                </a:solidFill>
              </a:rPr>
              <a:t>California</a:t>
            </a:r>
            <a:r>
              <a:rPr lang="en-US" dirty="0" smtClean="0"/>
              <a:t>: In Riverside County, interviews were conducted with key members of the Sexual Assault Felony Enforcement(SAFE) Task Force, including </a:t>
            </a:r>
          </a:p>
          <a:p>
            <a:pPr marL="274320" indent="-274320" fontAlgn="auto">
              <a:spcAft>
                <a:spcPts val="0"/>
              </a:spcAft>
              <a:buClr>
                <a:schemeClr val="accent3"/>
              </a:buClr>
              <a:buFont typeface="Wingdings 2"/>
              <a:buChar char=""/>
              <a:defRPr/>
            </a:pPr>
            <a:r>
              <a:rPr lang="en-US" dirty="0" smtClean="0"/>
              <a:t> Task Force Director, Supervising Investigator Ron Garcia from the Riverside County District attorney’s Office; and</a:t>
            </a:r>
          </a:p>
          <a:p>
            <a:pPr marL="274320" indent="-274320" fontAlgn="auto">
              <a:spcAft>
                <a:spcPts val="0"/>
              </a:spcAft>
              <a:buClr>
                <a:schemeClr val="accent3"/>
              </a:buClr>
              <a:buFont typeface="Wingdings 2"/>
              <a:buChar char=""/>
              <a:defRPr/>
            </a:pPr>
            <a:r>
              <a:rPr lang="en-US" dirty="0" smtClean="0"/>
              <a:t> Sergeant Lori Marquette, Task Force Assistant Director from the Riverside County Sheriff’s Department.</a:t>
            </a:r>
          </a:p>
          <a:p>
            <a:pPr marL="274320" indent="-274320" fontAlgn="auto">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 Florida Case Study: Tallahassee</a:t>
            </a:r>
          </a:p>
        </p:txBody>
      </p:sp>
      <p:sp>
        <p:nvSpPr>
          <p:cNvPr id="3" name="Content Placeholder 2"/>
          <p:cNvSpPr>
            <a:spLocks noGrp="1"/>
          </p:cNvSpPr>
          <p:nvPr>
            <p:ph idx="1"/>
          </p:nvPr>
        </p:nvSpPr>
        <p:spPr/>
        <p:txBody>
          <a:bodyPr>
            <a:normAutofit fontScale="85000" lnSpcReduction="20000"/>
          </a:bodyPr>
          <a:lstStyle/>
          <a:p>
            <a:pPr marL="274320" indent="-274320" fontAlgn="auto">
              <a:spcAft>
                <a:spcPts val="0"/>
              </a:spcAft>
              <a:buClr>
                <a:schemeClr val="accent3"/>
              </a:buClr>
              <a:buFont typeface="Wingdings 2"/>
              <a:buChar char=""/>
              <a:defRPr/>
            </a:pPr>
            <a:r>
              <a:rPr lang="en-US" sz="3200" dirty="0" smtClean="0">
                <a:solidFill>
                  <a:srgbClr val="0070C0"/>
                </a:solidFill>
              </a:rPr>
              <a:t>In Tallahassee, Florida </a:t>
            </a:r>
            <a:r>
              <a:rPr lang="en-US" dirty="0" smtClean="0"/>
              <a:t>we interviewed the following individuals: </a:t>
            </a:r>
          </a:p>
          <a:p>
            <a:pPr marL="274320" indent="-274320" fontAlgn="auto">
              <a:spcAft>
                <a:spcPts val="0"/>
              </a:spcAft>
              <a:buClr>
                <a:schemeClr val="accent3"/>
              </a:buClr>
              <a:buFont typeface="Wingdings 2"/>
              <a:buChar char=""/>
              <a:defRPr/>
            </a:pPr>
            <a:r>
              <a:rPr lang="en-US" dirty="0" smtClean="0"/>
              <a:t>Mary Coffee, Planning and Policy Administrator, Florida Offender Registration and Tracking Services(FORTS)</a:t>
            </a:r>
          </a:p>
          <a:p>
            <a:pPr marL="274320" indent="-274320" fontAlgn="auto">
              <a:spcAft>
                <a:spcPts val="0"/>
              </a:spcAft>
              <a:buClr>
                <a:schemeClr val="accent3"/>
              </a:buClr>
              <a:buFont typeface="Wingdings 2"/>
              <a:buChar char=""/>
              <a:defRPr/>
            </a:pPr>
            <a:r>
              <a:rPr lang="en-US" dirty="0" smtClean="0"/>
              <a:t>Members of the absconder team, Registrant Tracking and Systems Development Unit, FORTS; including Jon Roddenberry, Robin Stevens, and Stephanie Hires.</a:t>
            </a:r>
          </a:p>
          <a:p>
            <a:pPr marL="274320" indent="-274320" fontAlgn="auto">
              <a:spcAft>
                <a:spcPts val="0"/>
              </a:spcAft>
              <a:buClr>
                <a:schemeClr val="accent3"/>
              </a:buClr>
              <a:buFont typeface="Wingdings 2"/>
              <a:buChar char=""/>
              <a:defRPr/>
            </a:pPr>
            <a:r>
              <a:rPr lang="en-US" dirty="0" smtClean="0"/>
              <a:t>Florida Computer Crime Center, Florida Department of Law Enforcement, Special Agent Supervisor Mike Phillips.</a:t>
            </a:r>
          </a:p>
          <a:p>
            <a:pPr marL="274320" indent="-274320" fontAlgn="auto">
              <a:spcAft>
                <a:spcPts val="0"/>
              </a:spcAft>
              <a:buClr>
                <a:schemeClr val="accent3"/>
              </a:buClr>
              <a:buFont typeface="Wingdings 2"/>
              <a:buChar char=""/>
              <a:defRPr/>
            </a:pPr>
            <a:r>
              <a:rPr lang="en-US" dirty="0" smtClean="0"/>
              <a:t>District Court Probation, Ronnie </a:t>
            </a:r>
            <a:r>
              <a:rPr lang="en-US" dirty="0" err="1" smtClean="0"/>
              <a:t>Whitmire</a:t>
            </a:r>
            <a:r>
              <a:rPr lang="en-US" dirty="0" smtClean="0"/>
              <a:t>.</a:t>
            </a:r>
          </a:p>
          <a:p>
            <a:pPr marL="274320" indent="-274320" fontAlgn="auto">
              <a:spcAft>
                <a:spcPts val="0"/>
              </a:spcAft>
              <a:buClr>
                <a:schemeClr val="accent3"/>
              </a:buClr>
              <a:buFont typeface="Wingdings 2"/>
              <a:buChar char=""/>
              <a:defRPr/>
            </a:pPr>
            <a:r>
              <a:rPr lang="en-US" dirty="0" smtClean="0"/>
              <a:t>Department of Corrections Absconder Unit Director Vernon Barber.</a:t>
            </a:r>
          </a:p>
          <a:p>
            <a:pPr marL="274320" indent="-274320" fontAlgn="auto">
              <a:spcAft>
                <a:spcPts val="0"/>
              </a:spcAft>
              <a:buClr>
                <a:schemeClr val="accent3"/>
              </a:buClr>
              <a:buFont typeface="Wingdings 2"/>
              <a:buChar char=""/>
              <a:defRPr/>
            </a:pPr>
            <a:r>
              <a:rPr lang="en-US" dirty="0" smtClean="0"/>
              <a:t>Tallahassee Police Department, Officer David Northway</a:t>
            </a:r>
            <a:endParaRPr lang="en-US" dirty="0" smtClean="0">
              <a:solidFill>
                <a:srgbClr val="0070C0"/>
              </a:solidFill>
            </a:endParaRPr>
          </a:p>
          <a:p>
            <a:pPr marL="274320" indent="-274320" fontAlgn="auto">
              <a:spcAft>
                <a:spcPts val="0"/>
              </a:spcAft>
              <a:buClr>
                <a:schemeClr val="accent3"/>
              </a:buClr>
              <a:buFont typeface="Wingdings 2"/>
              <a:buNone/>
              <a:defRPr/>
            </a:pPr>
            <a:endParaRPr lang="en-US" dirty="0" smtClean="0">
              <a:solidFill>
                <a:srgbClr val="0070C0"/>
              </a:solidFill>
            </a:endParaRPr>
          </a:p>
          <a:p>
            <a:pPr marL="274320" indent="-274320" fontAlgn="auto">
              <a:spcAft>
                <a:spcPts val="0"/>
              </a:spcAft>
              <a:buClr>
                <a:schemeClr val="accent3"/>
              </a:buClr>
              <a:buFont typeface="Wingdings 2"/>
              <a:buNone/>
              <a:defRPr/>
            </a:pPr>
            <a:endParaRPr lang="en-US" dirty="0" smtClean="0">
              <a:solidFill>
                <a:srgbClr val="0070C0"/>
              </a:solidFill>
            </a:endParaRPr>
          </a:p>
          <a:p>
            <a:pPr marL="274320" indent="-274320" fontAlgn="auto">
              <a:spcAft>
                <a:spcPts val="0"/>
              </a:spcAft>
              <a:buClr>
                <a:schemeClr val="accent3"/>
              </a:buClr>
              <a:buFont typeface="Wingdings 2"/>
              <a:buNone/>
              <a:defRPr/>
            </a:pPr>
            <a:endParaRPr lang="en-US" dirty="0" smtClean="0">
              <a:solidFill>
                <a:srgbClr val="0070C0"/>
              </a:solidFill>
            </a:endParaRP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Florida Case Study: Osceola County</a:t>
            </a:r>
            <a:endParaRPr lang="en-US" dirty="0"/>
          </a:p>
        </p:txBody>
      </p:sp>
      <p:sp>
        <p:nvSpPr>
          <p:cNvPr id="28674" name="Content Placeholder 2"/>
          <p:cNvSpPr>
            <a:spLocks noGrp="1"/>
          </p:cNvSpPr>
          <p:nvPr>
            <p:ph idx="1"/>
          </p:nvPr>
        </p:nvSpPr>
        <p:spPr/>
        <p:txBody>
          <a:bodyPr/>
          <a:lstStyle/>
          <a:p>
            <a:r>
              <a:rPr lang="en-US" smtClean="0"/>
              <a:t>In </a:t>
            </a:r>
            <a:r>
              <a:rPr lang="en-US" smtClean="0">
                <a:solidFill>
                  <a:schemeClr val="accent1"/>
                </a:solidFill>
              </a:rPr>
              <a:t>Central Florida’s Osceola County</a:t>
            </a:r>
            <a:r>
              <a:rPr lang="en-US" smtClean="0"/>
              <a:t>, interviews  were conducted with the following individuals:</a:t>
            </a:r>
          </a:p>
          <a:p>
            <a:r>
              <a:rPr lang="en-US" smtClean="0"/>
              <a:t>Detective Robert Tyrell, Director, Central Florida Task force</a:t>
            </a:r>
          </a:p>
          <a:p>
            <a:r>
              <a:rPr lang="en-US" smtClean="0"/>
              <a:t>Special Agent Yesenia Leon-Baron, Florida Department of Law Enforcement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Texas Case Study</a:t>
            </a:r>
          </a:p>
        </p:txBody>
      </p:sp>
      <p:sp>
        <p:nvSpPr>
          <p:cNvPr id="29698" name="Content Placeholder 2"/>
          <p:cNvSpPr>
            <a:spLocks noGrp="1"/>
          </p:cNvSpPr>
          <p:nvPr>
            <p:ph idx="1"/>
          </p:nvPr>
        </p:nvSpPr>
        <p:spPr/>
        <p:txBody>
          <a:bodyPr/>
          <a:lstStyle/>
          <a:p>
            <a:r>
              <a:rPr lang="en-US" smtClean="0"/>
              <a:t>In </a:t>
            </a:r>
            <a:r>
              <a:rPr lang="en-US" smtClean="0">
                <a:solidFill>
                  <a:schemeClr val="accent1"/>
                </a:solidFill>
              </a:rPr>
              <a:t>Austin Texas</a:t>
            </a:r>
            <a:r>
              <a:rPr lang="en-US" smtClean="0"/>
              <a:t>, we interviewed the following individuals:</a:t>
            </a:r>
          </a:p>
          <a:p>
            <a:r>
              <a:rPr lang="en-US" smtClean="0"/>
              <a:t> Sergeant Greg Moss, Director, Sex Offender Unit, Austin Police Department</a:t>
            </a:r>
          </a:p>
          <a:p>
            <a:r>
              <a:rPr lang="en-US" smtClean="0"/>
              <a:t>Scott Merchant and Vincent Castilleja, Texas Department of Public Safety</a:t>
            </a:r>
          </a:p>
          <a:p>
            <a:r>
              <a:rPr lang="en-US" smtClean="0"/>
              <a:t>In </a:t>
            </a:r>
            <a:r>
              <a:rPr lang="en-US" smtClean="0">
                <a:solidFill>
                  <a:schemeClr val="accent1"/>
                </a:solidFill>
              </a:rPr>
              <a:t>Dallas Texas</a:t>
            </a:r>
            <a:r>
              <a:rPr lang="en-US" smtClean="0"/>
              <a:t>, an interview was conducted with Agent Andre O’Bryan, a member of the Dallas-fort Worth High Risk sex offender Task force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Key Findings from Initial Site Visits</a:t>
            </a:r>
            <a:endParaRPr lang="en-US" dirty="0"/>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solidFill>
                  <a:srgbClr val="FF0000"/>
                </a:solidFill>
              </a:rPr>
              <a:t>Finding 1: </a:t>
            </a:r>
            <a:r>
              <a:rPr lang="en-US" dirty="0" smtClean="0"/>
              <a:t>The responsibility for monitoring compliance with sex offender registration and for locating absconders varies from state to state. There are three distinct models: Centralized, decentralized, and Hybrid.</a:t>
            </a:r>
          </a:p>
          <a:p>
            <a:pPr marL="274320" indent="-274320" fontAlgn="auto">
              <a:spcAft>
                <a:spcPts val="0"/>
              </a:spcAft>
              <a:buClr>
                <a:schemeClr val="accent3"/>
              </a:buClr>
              <a:buFont typeface="Wingdings 2"/>
              <a:buChar char=""/>
              <a:defRPr/>
            </a:pPr>
            <a:r>
              <a:rPr lang="en-US" dirty="0" smtClean="0">
                <a:solidFill>
                  <a:srgbClr val="FF0000"/>
                </a:solidFill>
              </a:rPr>
              <a:t>Centralized systems </a:t>
            </a:r>
            <a:r>
              <a:rPr lang="en-US" dirty="0" smtClean="0"/>
              <a:t>typically established a statewide sex offender unit to manage compliance/ non-compliance.</a:t>
            </a:r>
          </a:p>
          <a:p>
            <a:pPr marL="274320" indent="-274320" fontAlgn="auto">
              <a:spcAft>
                <a:spcPts val="0"/>
              </a:spcAft>
              <a:buClr>
                <a:schemeClr val="accent3"/>
              </a:buClr>
              <a:buFont typeface="Wingdings 2"/>
              <a:buChar char=""/>
              <a:defRPr/>
            </a:pPr>
            <a:r>
              <a:rPr lang="en-US" dirty="0" smtClean="0">
                <a:solidFill>
                  <a:srgbClr val="FF0000"/>
                </a:solidFill>
              </a:rPr>
              <a:t>Decentralized systems </a:t>
            </a:r>
            <a:r>
              <a:rPr lang="en-US" dirty="0" smtClean="0"/>
              <a:t>view compliance/non-compliance as either a local , county, or regional responsibility of law enforcement.</a:t>
            </a:r>
          </a:p>
          <a:p>
            <a:pPr marL="274320" indent="-274320" fontAlgn="auto">
              <a:spcAft>
                <a:spcPts val="0"/>
              </a:spcAft>
              <a:buClr>
                <a:schemeClr val="accent3"/>
              </a:buClr>
              <a:buFont typeface="Wingdings 2"/>
              <a:buChar char=""/>
              <a:defRPr/>
            </a:pPr>
            <a:r>
              <a:rPr lang="en-US" dirty="0" smtClean="0">
                <a:solidFill>
                  <a:srgbClr val="FF0000"/>
                </a:solidFill>
              </a:rPr>
              <a:t>Hybrid </a:t>
            </a:r>
            <a:r>
              <a:rPr lang="en-US" dirty="0" smtClean="0"/>
              <a:t>Systems combine features of centralization( the registry data base and/or initial registration) and compliance monitoring ( by local police or Task Forces)</a:t>
            </a:r>
          </a:p>
          <a:p>
            <a:pPr marL="274320" indent="-274320" fontAlgn="auto">
              <a:spcAft>
                <a:spcPts val="0"/>
              </a:spcAft>
              <a:buClr>
                <a:schemeClr val="accent3"/>
              </a:buClr>
              <a:buFont typeface="Wingdings 2"/>
              <a:buChar char=""/>
              <a:defRPr/>
            </a:pPr>
            <a:endParaRPr lang="en-US" dirty="0" smtClean="0">
              <a:solidFill>
                <a:srgbClr val="FF0000"/>
              </a:solidFill>
            </a:endParaRPr>
          </a:p>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847850"/>
          </a:xfrm>
        </p:spPr>
        <p:txBody>
          <a:bodyPr>
            <a:normAutofit fontScale="90000"/>
          </a:bodyPr>
          <a:lstStyle/>
          <a:p>
            <a:pPr fontAlgn="auto">
              <a:spcAft>
                <a:spcPts val="0"/>
              </a:spcAft>
              <a:defRPr/>
            </a:pPr>
            <a:r>
              <a:rPr lang="en-US" dirty="0" smtClean="0"/>
              <a:t>De-centralized Sex Offender Registration, Monitoring, and Location</a:t>
            </a:r>
            <a:endParaRPr lang="en-US" dirty="0"/>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solidFill>
                  <a:srgbClr val="FF0000"/>
                </a:solidFill>
              </a:rPr>
              <a:t>Texas: </a:t>
            </a:r>
            <a:r>
              <a:rPr lang="en-US" dirty="0" smtClean="0"/>
              <a:t>In Texas, the initial registration, monitoring compliance, and absconder location/apprehension is a </a:t>
            </a:r>
            <a:r>
              <a:rPr lang="en-US" i="1" dirty="0" smtClean="0"/>
              <a:t>decentralized </a:t>
            </a:r>
            <a:r>
              <a:rPr lang="en-US" dirty="0" smtClean="0"/>
              <a:t>function; in some parts of the state( e.g. Dallas) Multi-Agency Task Forces have been established, but in many areas  the responsibility falls on local police departments. The statewide sex offender registry data base is maintained by the State Office of Public Safety.</a:t>
            </a:r>
          </a:p>
          <a:p>
            <a:pPr marL="274320" indent="-274320" fontAlgn="auto">
              <a:spcAft>
                <a:spcPts val="0"/>
              </a:spcAft>
              <a:buClr>
                <a:schemeClr val="accent3"/>
              </a:buClr>
              <a:buFont typeface="Wingdings 2"/>
              <a:buChar char=""/>
              <a:defRPr/>
            </a:pPr>
            <a:r>
              <a:rPr lang="en-US" dirty="0" smtClean="0">
                <a:solidFill>
                  <a:srgbClr val="FF0000"/>
                </a:solidFill>
              </a:rPr>
              <a:t>California</a:t>
            </a:r>
            <a:r>
              <a:rPr lang="en-US" dirty="0" smtClean="0"/>
              <a:t>: In California, monitoring compliance and absconder location/apprehension is </a:t>
            </a:r>
            <a:r>
              <a:rPr lang="en-US" i="1" dirty="0" smtClean="0"/>
              <a:t>decentralized </a:t>
            </a:r>
            <a:r>
              <a:rPr lang="en-US" dirty="0" smtClean="0"/>
              <a:t>, and county task forces have been established and maintained utilizing Federal grants to support the program, including overtime for project personnel and access to technology designed to locate missing sex offenders.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Trends in Sex Offender Arrest, Conviction, Sentencing, and Control</a:t>
            </a:r>
            <a:endParaRPr lang="en-US" dirty="0"/>
          </a:p>
        </p:txBody>
      </p:sp>
      <p:sp>
        <p:nvSpPr>
          <p:cNvPr id="3" name="Content Placeholder 2"/>
          <p:cNvSpPr>
            <a:spLocks noGrp="1"/>
          </p:cNvSpPr>
          <p:nvPr>
            <p:ph idx="1"/>
          </p:nvPr>
        </p:nvSpPr>
        <p:spPr/>
        <p:txBody>
          <a:bodyPr>
            <a:normAutofit fontScale="62500" lnSpcReduction="20000"/>
          </a:bodyPr>
          <a:lstStyle/>
          <a:p>
            <a:pPr marL="274320" indent="-274320" fontAlgn="auto">
              <a:spcAft>
                <a:spcPts val="0"/>
              </a:spcAft>
              <a:buClr>
                <a:schemeClr val="accent3"/>
              </a:buClr>
              <a:buFont typeface="Wingdings 2"/>
              <a:buChar char=""/>
              <a:defRPr/>
            </a:pPr>
            <a:r>
              <a:rPr lang="en-US" dirty="0" smtClean="0">
                <a:solidFill>
                  <a:srgbClr val="0070C0"/>
                </a:solidFill>
              </a:rPr>
              <a:t>Reported crime</a:t>
            </a:r>
            <a:r>
              <a:rPr lang="en-US" dirty="0" smtClean="0"/>
              <a:t>: Despite the media attention to sex abuse in the Catholic Church, internet solicitation of minors on </a:t>
            </a:r>
            <a:r>
              <a:rPr lang="en-US" i="1" dirty="0" smtClean="0"/>
              <a:t>To Catch A Predator,</a:t>
            </a:r>
            <a:r>
              <a:rPr lang="en-US" dirty="0" smtClean="0"/>
              <a:t> and the recent stranger abduction /assault cases involving Elizabeth Smart and Jaycee Lee </a:t>
            </a:r>
            <a:r>
              <a:rPr lang="en-US" dirty="0" err="1" smtClean="0"/>
              <a:t>Dugart</a:t>
            </a:r>
            <a:r>
              <a:rPr lang="en-US" dirty="0" smtClean="0"/>
              <a:t>, sex crime has been on the decline over the past two decades, mirroring the overall decline in violence in this country since the early 90’s.</a:t>
            </a:r>
          </a:p>
          <a:p>
            <a:pPr marL="274320" indent="-274320" fontAlgn="auto">
              <a:spcAft>
                <a:spcPts val="0"/>
              </a:spcAft>
              <a:buClr>
                <a:schemeClr val="accent3"/>
              </a:buClr>
              <a:buFont typeface="Wingdings 2"/>
              <a:buChar char=""/>
              <a:defRPr/>
            </a:pPr>
            <a:r>
              <a:rPr lang="en-US" dirty="0" smtClean="0">
                <a:solidFill>
                  <a:schemeClr val="accent1"/>
                </a:solidFill>
              </a:rPr>
              <a:t>Sex Crime Locations</a:t>
            </a:r>
            <a:r>
              <a:rPr lang="en-US" dirty="0" smtClean="0"/>
              <a:t>: About 40% of sexual assaults take place in the victim’s own home, and 20% take place in the home of a friend, neighbor or relative (Bureau of Justice Statistics, 1997).</a:t>
            </a:r>
          </a:p>
          <a:p>
            <a:pPr marL="274320" indent="-274320" fontAlgn="auto">
              <a:spcAft>
                <a:spcPts val="0"/>
              </a:spcAft>
              <a:buClr>
                <a:schemeClr val="accent3"/>
              </a:buClr>
              <a:buFont typeface="Wingdings 2"/>
              <a:buChar char=""/>
              <a:defRPr/>
            </a:pPr>
            <a:r>
              <a:rPr lang="en-US" dirty="0" smtClean="0">
                <a:solidFill>
                  <a:srgbClr val="0070C0"/>
                </a:solidFill>
              </a:rPr>
              <a:t>Arrests and Prosecution</a:t>
            </a:r>
            <a:r>
              <a:rPr lang="en-US" dirty="0" smtClean="0"/>
              <a:t>: New categories of sex defendants are entering our federal and state court systems, due to new laws , while new Federal, state, and local law enforcement initiatives appear to have increased both sex crime reporting and clearance rates.</a:t>
            </a:r>
          </a:p>
          <a:p>
            <a:pPr marL="274320" indent="-274320" fontAlgn="auto">
              <a:spcAft>
                <a:spcPts val="0"/>
              </a:spcAft>
              <a:buClr>
                <a:schemeClr val="accent3"/>
              </a:buClr>
              <a:buFont typeface="Wingdings 2"/>
              <a:buChar char=""/>
              <a:defRPr/>
            </a:pPr>
            <a:r>
              <a:rPr lang="en-US" dirty="0" smtClean="0">
                <a:solidFill>
                  <a:srgbClr val="0070C0"/>
                </a:solidFill>
              </a:rPr>
              <a:t>Sentencing</a:t>
            </a:r>
            <a:r>
              <a:rPr lang="en-US" dirty="0" smtClean="0"/>
              <a:t>: Compared to a decade ago, Sentences for convicted sex offenders are now more likely to include incarceration, but the majority(60%) of  all convicted sex offenders are currently in the community corrections system.</a:t>
            </a:r>
          </a:p>
          <a:p>
            <a:pPr marL="274320" indent="-274320" fontAlgn="auto">
              <a:spcAft>
                <a:spcPts val="0"/>
              </a:spcAft>
              <a:buClr>
                <a:schemeClr val="accent3"/>
              </a:buClr>
              <a:buFont typeface="Wingdings 2"/>
              <a:buChar char=""/>
              <a:defRPr/>
            </a:pPr>
            <a:r>
              <a:rPr lang="en-US" dirty="0" smtClean="0">
                <a:solidFill>
                  <a:srgbClr val="0070C0"/>
                </a:solidFill>
              </a:rPr>
              <a:t>Re-Offending</a:t>
            </a:r>
            <a:r>
              <a:rPr lang="en-US" dirty="0" smtClean="0"/>
              <a:t>: Sex Offenders are not a homogeneous group in terms of recidivism risk, but overall, sex offenders pose the lowest risk of re-offending of all offender groups. The U.S. Department of Justice found that over a three year period after being released from prison, 5.3% of sex offenders were rearrested for a new sex crime (Bureau of Justice Statistics, 2003).</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Hybrid Model</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solidFill>
                  <a:srgbClr val="FF0000"/>
                </a:solidFill>
              </a:rPr>
              <a:t>Connecticut</a:t>
            </a:r>
            <a:r>
              <a:rPr lang="en-US" dirty="0" smtClean="0"/>
              <a:t>: In Connecticut, a hybrid model is used. There is a centralized registration process managed by the State Police’s Sex Offender Registry Unit.</a:t>
            </a:r>
          </a:p>
          <a:p>
            <a:pPr marL="274320" indent="-274320" fontAlgn="auto">
              <a:spcAft>
                <a:spcPts val="0"/>
              </a:spcAft>
              <a:buClr>
                <a:schemeClr val="accent3"/>
              </a:buClr>
              <a:buFont typeface="Wingdings 2"/>
              <a:buChar char=""/>
              <a:defRPr/>
            </a:pPr>
            <a:r>
              <a:rPr lang="en-US" dirty="0" smtClean="0"/>
              <a:t> Responsibility for locating and apprehending missing/non-compliant sex offenders  is  generally decentralized and left to local police agencies throughout the state.</a:t>
            </a:r>
          </a:p>
          <a:p>
            <a:pPr marL="274320" indent="-274320" fontAlgn="auto">
              <a:spcAft>
                <a:spcPts val="0"/>
              </a:spcAft>
              <a:buClr>
                <a:schemeClr val="accent3"/>
              </a:buClr>
              <a:buFont typeface="Wingdings 2"/>
              <a:buChar char=""/>
              <a:defRPr/>
            </a:pPr>
            <a:r>
              <a:rPr lang="en-US" dirty="0" smtClean="0"/>
              <a:t>However, the State Police in Connecticut are involved in location and apprehension if the sex offender’s last known residence is in one of the towns covered by the state police.</a:t>
            </a:r>
          </a:p>
          <a:p>
            <a:pPr marL="274320" indent="-274320" fontAlgn="auto">
              <a:spcAft>
                <a:spcPts val="0"/>
              </a:spcAft>
              <a:buClr>
                <a:schemeClr val="accent3"/>
              </a:buClr>
              <a:buFont typeface="Wingdings 2"/>
              <a:buChar char=""/>
              <a:defRPr/>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Finding 2:Reporting Requirements For Registered Sex Offenders Vary</a:t>
            </a:r>
            <a:endParaRPr lang="en-US" dirty="0"/>
          </a:p>
        </p:txBody>
      </p:sp>
      <p:sp>
        <p:nvSpPr>
          <p:cNvPr id="3" name="Content Placeholder 2"/>
          <p:cNvSpPr>
            <a:spLocks noGrp="1"/>
          </p:cNvSpPr>
          <p:nvPr>
            <p:ph idx="1"/>
          </p:nvPr>
        </p:nvSpPr>
        <p:spPr/>
        <p:txBody>
          <a:bodyPr>
            <a:normAutofit fontScale="70000" lnSpcReduction="20000"/>
          </a:bodyPr>
          <a:lstStyle/>
          <a:p>
            <a:pPr marL="274320" indent="-274320" fontAlgn="auto">
              <a:spcAft>
                <a:spcPts val="0"/>
              </a:spcAft>
              <a:buClr>
                <a:schemeClr val="accent3"/>
              </a:buClr>
              <a:buFont typeface="Wingdings 2"/>
              <a:buChar char=""/>
              <a:defRPr/>
            </a:pPr>
            <a:r>
              <a:rPr lang="en-US" dirty="0" smtClean="0">
                <a:solidFill>
                  <a:srgbClr val="FF0000"/>
                </a:solidFill>
              </a:rPr>
              <a:t>Florida</a:t>
            </a:r>
            <a:r>
              <a:rPr lang="en-US" dirty="0" smtClean="0"/>
              <a:t>: The current requirement is one in-person address verification—by the absconder unit-- per year for all registered sex offenders. For those individuals classified as sexual predators, four verifications per year are required. </a:t>
            </a:r>
          </a:p>
          <a:p>
            <a:pPr marL="274320" indent="-274320" fontAlgn="auto">
              <a:spcAft>
                <a:spcPts val="0"/>
              </a:spcAft>
              <a:buClr>
                <a:schemeClr val="accent3"/>
              </a:buClr>
              <a:buFont typeface="Wingdings 2"/>
              <a:buChar char=""/>
              <a:defRPr/>
            </a:pPr>
            <a:r>
              <a:rPr lang="en-US" dirty="0" smtClean="0">
                <a:solidFill>
                  <a:srgbClr val="FF0000"/>
                </a:solidFill>
              </a:rPr>
              <a:t>Texas:</a:t>
            </a:r>
            <a:r>
              <a:rPr lang="en-US" dirty="0" smtClean="0"/>
              <a:t>  The current requirement is one address verification per year. Sex offenders who have been civilly committed( n=1200), or transients( 1500 statewide) are required to verify address every thirty days. Sex offenders with 2 or more priors must appear every 90 days at a local police department.</a:t>
            </a:r>
            <a:endParaRPr lang="en-US" dirty="0" smtClean="0">
              <a:solidFill>
                <a:srgbClr val="FF0000"/>
              </a:solidFill>
            </a:endParaRPr>
          </a:p>
          <a:p>
            <a:pPr marL="274320" indent="-274320" fontAlgn="auto">
              <a:spcAft>
                <a:spcPts val="0"/>
              </a:spcAft>
              <a:buClr>
                <a:schemeClr val="accent3"/>
              </a:buClr>
              <a:buFont typeface="Wingdings 2"/>
              <a:buChar char=""/>
              <a:defRPr/>
            </a:pPr>
            <a:r>
              <a:rPr lang="en-US" dirty="0" smtClean="0">
                <a:solidFill>
                  <a:srgbClr val="FF0000"/>
                </a:solidFill>
              </a:rPr>
              <a:t>Connecticut: </a:t>
            </a:r>
            <a:r>
              <a:rPr lang="en-US" dirty="0" smtClean="0"/>
              <a:t>All registered sex offenders must verify their residence every 90 days, via a </a:t>
            </a:r>
            <a:r>
              <a:rPr lang="en-US" i="1" dirty="0" smtClean="0"/>
              <a:t>mail-based</a:t>
            </a:r>
            <a:r>
              <a:rPr lang="en-US" dirty="0" smtClean="0"/>
              <a:t> address verification system. In addition, they must inform the Registry within 5 days of any changes in name, place of employment, school, and  internet identifiers.</a:t>
            </a:r>
          </a:p>
          <a:p>
            <a:pPr marL="274320" indent="-274320" fontAlgn="auto">
              <a:spcAft>
                <a:spcPts val="0"/>
              </a:spcAft>
              <a:buClr>
                <a:schemeClr val="accent3"/>
              </a:buClr>
              <a:buFont typeface="Wingdings 2"/>
              <a:buChar char=""/>
              <a:defRPr/>
            </a:pPr>
            <a:r>
              <a:rPr lang="en-US" dirty="0" smtClean="0">
                <a:solidFill>
                  <a:srgbClr val="FF0000"/>
                </a:solidFill>
              </a:rPr>
              <a:t>California</a:t>
            </a:r>
            <a:r>
              <a:rPr lang="en-US" dirty="0" smtClean="0"/>
              <a:t>: In Riverside County, SAFE team members conduct at least one address verification per year, but due to contacts/</a:t>
            </a:r>
            <a:r>
              <a:rPr lang="en-US" dirty="0" err="1" smtClean="0"/>
              <a:t>verication</a:t>
            </a:r>
            <a:r>
              <a:rPr lang="en-US" dirty="0" smtClean="0"/>
              <a:t> by </a:t>
            </a:r>
            <a:r>
              <a:rPr lang="en-US" dirty="0" err="1" smtClean="0"/>
              <a:t>probation,local</a:t>
            </a:r>
            <a:r>
              <a:rPr lang="en-US" dirty="0" smtClean="0"/>
              <a:t> law enforcement, and/or the Sheriff’s office, it is estimated that each registered sex offender is “seen” 2-3 times per year.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Finding 3:Intra-and Inter-State-level Variation in Compliance Rates</a:t>
            </a:r>
            <a:endParaRPr lang="en-US" dirty="0"/>
          </a:p>
        </p:txBody>
      </p:sp>
      <p:sp>
        <p:nvSpPr>
          <p:cNvPr id="3" name="Content Placeholder 2"/>
          <p:cNvSpPr>
            <a:spLocks noGrp="1"/>
          </p:cNvSpPr>
          <p:nvPr>
            <p:ph idx="1"/>
          </p:nvPr>
        </p:nvSpPr>
        <p:spPr/>
        <p:txBody>
          <a:bodyPr>
            <a:normAutofit fontScale="77500" lnSpcReduction="20000"/>
          </a:bodyPr>
          <a:lstStyle/>
          <a:p>
            <a:pPr marL="274320" indent="-274320" fontAlgn="auto">
              <a:spcAft>
                <a:spcPts val="0"/>
              </a:spcAft>
              <a:buClr>
                <a:schemeClr val="accent3"/>
              </a:buClr>
              <a:buFont typeface="Wingdings 2"/>
              <a:buChar char=""/>
              <a:defRPr/>
            </a:pPr>
            <a:r>
              <a:rPr lang="en-US" dirty="0" smtClean="0">
                <a:solidFill>
                  <a:schemeClr val="accent1"/>
                </a:solidFill>
              </a:rPr>
              <a:t>Florida</a:t>
            </a:r>
            <a:r>
              <a:rPr lang="en-US" dirty="0" smtClean="0"/>
              <a:t>: Variation in compliance rates identified by county( and within county, by circuit), but overall non-compliance estimated at 5%( with 50,000 registrants).</a:t>
            </a:r>
          </a:p>
          <a:p>
            <a:pPr marL="274320" indent="-274320" fontAlgn="auto">
              <a:spcAft>
                <a:spcPts val="0"/>
              </a:spcAft>
              <a:buClr>
                <a:schemeClr val="accent3"/>
              </a:buClr>
              <a:buFont typeface="Wingdings 2"/>
              <a:buChar char=""/>
              <a:defRPr/>
            </a:pPr>
            <a:r>
              <a:rPr lang="en-US" dirty="0" smtClean="0">
                <a:solidFill>
                  <a:schemeClr val="accent1"/>
                </a:solidFill>
              </a:rPr>
              <a:t>Texas:</a:t>
            </a:r>
            <a:r>
              <a:rPr lang="en-US" dirty="0" smtClean="0"/>
              <a:t> According to the Director of the Sex Offender Registration system, about 12% of the 57,000 active cases on the system are in non-compliance; in a significant number of these non-compliance case, system errors—not offender non-compliance—are the problem.  However, no jurisdiction –specific compliance rates have been calculated to date. </a:t>
            </a:r>
          </a:p>
          <a:p>
            <a:pPr marL="274320" indent="-274320" fontAlgn="auto">
              <a:spcAft>
                <a:spcPts val="0"/>
              </a:spcAft>
              <a:buClr>
                <a:schemeClr val="accent3"/>
              </a:buClr>
              <a:buFont typeface="Wingdings 2"/>
              <a:buChar char=""/>
              <a:defRPr/>
            </a:pPr>
            <a:r>
              <a:rPr lang="en-US" dirty="0" smtClean="0">
                <a:solidFill>
                  <a:schemeClr val="accent1"/>
                </a:solidFill>
              </a:rPr>
              <a:t>Connecticut: </a:t>
            </a:r>
            <a:r>
              <a:rPr lang="en-US" dirty="0" smtClean="0"/>
              <a:t>About 8%(400) of the 5000 registered sex offenders in Connecticut are  currently listed as non-compliant; the majority of these have failed to mail in an address verification.</a:t>
            </a:r>
          </a:p>
          <a:p>
            <a:pPr marL="274320" indent="-274320" fontAlgn="auto">
              <a:spcAft>
                <a:spcPts val="0"/>
              </a:spcAft>
              <a:buClr>
                <a:schemeClr val="accent3"/>
              </a:buClr>
              <a:buFont typeface="Wingdings 2"/>
              <a:buChar char=""/>
              <a:defRPr/>
            </a:pPr>
            <a:r>
              <a:rPr lang="en-US" dirty="0" smtClean="0">
                <a:solidFill>
                  <a:schemeClr val="accent1"/>
                </a:solidFill>
              </a:rPr>
              <a:t>California: </a:t>
            </a:r>
            <a:r>
              <a:rPr lang="en-US" dirty="0" smtClean="0"/>
              <a:t>Significant intra-state variation in non-compliance rates has been identified, with a low of 4.9% in San Diego ( with 4000 registers)to a high of 25% non-compliance in Los Angeles( with over 15,000 registers).</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847850"/>
          </a:xfrm>
        </p:spPr>
        <p:txBody>
          <a:bodyPr>
            <a:normAutofit fontScale="90000"/>
          </a:bodyPr>
          <a:lstStyle/>
          <a:p>
            <a:pPr fontAlgn="auto">
              <a:spcAft>
                <a:spcPts val="0"/>
              </a:spcAft>
              <a:defRPr/>
            </a:pPr>
            <a:r>
              <a:rPr lang="en-US" dirty="0" smtClean="0"/>
              <a:t>Finding 4:We did not find a Link Between Missing Sex Offenders and Identity Theft/Manipulation</a:t>
            </a:r>
            <a:endParaRPr lang="en-US" dirty="0"/>
          </a:p>
        </p:txBody>
      </p:sp>
      <p:sp>
        <p:nvSpPr>
          <p:cNvPr id="35842" name="Content Placeholder 2"/>
          <p:cNvSpPr>
            <a:spLocks noGrp="1"/>
          </p:cNvSpPr>
          <p:nvPr>
            <p:ph idx="1"/>
          </p:nvPr>
        </p:nvSpPr>
        <p:spPr/>
        <p:txBody>
          <a:bodyPr/>
          <a:lstStyle/>
          <a:p>
            <a:r>
              <a:rPr lang="en-US" smtClean="0">
                <a:solidFill>
                  <a:srgbClr val="FF0000"/>
                </a:solidFill>
              </a:rPr>
              <a:t>Florida</a:t>
            </a:r>
            <a:r>
              <a:rPr lang="en-US" smtClean="0"/>
              <a:t>: Offenders certainly use aliases, but ID Theft is rare.</a:t>
            </a:r>
          </a:p>
          <a:p>
            <a:r>
              <a:rPr lang="en-US" smtClean="0">
                <a:solidFill>
                  <a:srgbClr val="FF0000"/>
                </a:solidFill>
              </a:rPr>
              <a:t>Texas</a:t>
            </a:r>
            <a:r>
              <a:rPr lang="en-US" smtClean="0"/>
              <a:t>: No evidence of ID Theft, but aliases are always used to avoid detection during police stops.</a:t>
            </a:r>
          </a:p>
          <a:p>
            <a:r>
              <a:rPr lang="en-US" smtClean="0">
                <a:solidFill>
                  <a:srgbClr val="FF0000"/>
                </a:solidFill>
              </a:rPr>
              <a:t>Connecticut</a:t>
            </a:r>
            <a:r>
              <a:rPr lang="en-US" smtClean="0"/>
              <a:t>: Offenders attempt to change appearance, and use aliases; no cases of stolen identities.</a:t>
            </a:r>
          </a:p>
          <a:p>
            <a:r>
              <a:rPr lang="en-US" smtClean="0">
                <a:solidFill>
                  <a:srgbClr val="FF0000"/>
                </a:solidFill>
              </a:rPr>
              <a:t>California</a:t>
            </a:r>
            <a:r>
              <a:rPr lang="en-US" smtClean="0"/>
              <a:t>: In a few cases, offenders left the country and returned illegally using a “fake” identity.</a:t>
            </a:r>
          </a:p>
          <a:p>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a:xfrm>
            <a:off x="457200" y="2468563"/>
            <a:ext cx="8229600" cy="4389437"/>
          </a:xfrm>
        </p:spPr>
        <p:txBody>
          <a:bodyPr/>
          <a:lstStyle/>
          <a:p>
            <a:r>
              <a:rPr lang="en-US" smtClean="0">
                <a:solidFill>
                  <a:srgbClr val="FF0000"/>
                </a:solidFill>
              </a:rPr>
              <a:t>Florida</a:t>
            </a:r>
            <a:r>
              <a:rPr lang="en-US" smtClean="0"/>
              <a:t>: Investigators have access to a broad range of local, state, and national data bases, including both commercial and public agency data bases.</a:t>
            </a:r>
          </a:p>
          <a:p>
            <a:r>
              <a:rPr lang="en-US" smtClean="0">
                <a:solidFill>
                  <a:srgbClr val="FF0000"/>
                </a:solidFill>
              </a:rPr>
              <a:t>Texas: </a:t>
            </a:r>
            <a:r>
              <a:rPr lang="en-US" smtClean="0"/>
              <a:t>recent cuts in Federal grants have resulted in fewer personnel, which translates to limitations in the types of searches completed on available data bases.</a:t>
            </a:r>
          </a:p>
          <a:p>
            <a:r>
              <a:rPr lang="en-US" smtClean="0">
                <a:solidFill>
                  <a:srgbClr val="FF0000"/>
                </a:solidFill>
              </a:rPr>
              <a:t>Connecticut: </a:t>
            </a:r>
            <a:r>
              <a:rPr lang="en-US" smtClean="0"/>
              <a:t>Investigators rely on U.S. Marshal’s Service to locate “hard to find” missing sex offenders</a:t>
            </a:r>
            <a:r>
              <a:rPr lang="en-US" smtClean="0">
                <a:solidFill>
                  <a:srgbClr val="FF0000"/>
                </a:solidFill>
              </a:rPr>
              <a:t>.</a:t>
            </a:r>
          </a:p>
          <a:p>
            <a:r>
              <a:rPr lang="en-US" smtClean="0">
                <a:solidFill>
                  <a:srgbClr val="FF0000"/>
                </a:solidFill>
              </a:rPr>
              <a:t>California</a:t>
            </a:r>
            <a:r>
              <a:rPr lang="en-US" smtClean="0"/>
              <a:t>: Jurisdictions with active Task Forces appear to have greater access to technology.</a:t>
            </a:r>
          </a:p>
        </p:txBody>
      </p:sp>
      <p:sp>
        <p:nvSpPr>
          <p:cNvPr id="5" name="Title 1"/>
          <p:cNvSpPr>
            <a:spLocks noGrp="1"/>
          </p:cNvSpPr>
          <p:nvPr>
            <p:ph type="title"/>
          </p:nvPr>
        </p:nvSpPr>
        <p:spPr>
          <a:xfrm>
            <a:off x="228600" y="704850"/>
            <a:ext cx="8458200" cy="1809750"/>
          </a:xfrm>
        </p:spPr>
        <p:txBody>
          <a:bodyPr>
            <a:normAutofit fontScale="90000"/>
          </a:bodyPr>
          <a:lstStyle/>
          <a:p>
            <a:pPr fontAlgn="auto">
              <a:spcAft>
                <a:spcPts val="0"/>
              </a:spcAft>
              <a:defRPr/>
            </a:pPr>
            <a:r>
              <a:rPr lang="en-US" dirty="0" smtClean="0"/>
              <a:t>Finding 5:The Technology Available to Locate Missing Sex Offenders varies both within and across states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850"/>
            <a:ext cx="8229600" cy="1143000"/>
          </a:xfrm>
        </p:spPr>
        <p:txBody>
          <a:bodyPr>
            <a:normAutofit fontScale="90000"/>
          </a:bodyPr>
          <a:lstStyle/>
          <a:p>
            <a:pPr fontAlgn="auto">
              <a:spcAft>
                <a:spcPts val="0"/>
              </a:spcAft>
              <a:defRPr/>
            </a:pPr>
            <a:r>
              <a:rPr lang="en-US" dirty="0" smtClean="0"/>
              <a:t>An Overview of Investigative Techniques Used to Locate Missing Sex Offenders</a:t>
            </a:r>
            <a:endParaRPr lang="en-US" dirty="0"/>
          </a:p>
        </p:txBody>
      </p:sp>
      <p:sp>
        <p:nvSpPr>
          <p:cNvPr id="5" name="Content Placeholder 4"/>
          <p:cNvSpPr>
            <a:spLocks noGrp="1"/>
          </p:cNvSpPr>
          <p:nvPr>
            <p:ph sz="half" idx="1"/>
          </p:nvPr>
        </p:nvSpPr>
        <p:spPr>
          <a:xfrm>
            <a:off x="457200" y="1920875"/>
            <a:ext cx="4038600" cy="4433888"/>
          </a:xfrm>
        </p:spPr>
        <p:txBody>
          <a:bodyPr>
            <a:normAutofit fontScale="70000" lnSpcReduction="20000"/>
          </a:bodyPr>
          <a:lstStyle/>
          <a:p>
            <a:pPr marL="274320" indent="-274320" fontAlgn="auto">
              <a:spcAft>
                <a:spcPts val="0"/>
              </a:spcAft>
              <a:buClr>
                <a:schemeClr val="accent3"/>
              </a:buClr>
              <a:buFont typeface="Wingdings 2"/>
              <a:buChar char=""/>
              <a:defRPr/>
            </a:pPr>
            <a:r>
              <a:rPr lang="en-US" dirty="0" smtClean="0">
                <a:solidFill>
                  <a:schemeClr val="accent1"/>
                </a:solidFill>
              </a:rPr>
              <a:t>Technological Techniques</a:t>
            </a:r>
            <a:r>
              <a:rPr lang="en-US" dirty="0" smtClean="0"/>
              <a:t>:</a:t>
            </a:r>
          </a:p>
          <a:p>
            <a:pPr marL="274320" indent="-274320" fontAlgn="auto">
              <a:spcAft>
                <a:spcPts val="0"/>
              </a:spcAft>
              <a:buClr>
                <a:schemeClr val="accent3"/>
              </a:buClr>
              <a:buFont typeface="Wingdings 2"/>
              <a:buChar char=""/>
              <a:defRPr/>
            </a:pPr>
            <a:r>
              <a:rPr lang="en-US" dirty="0" smtClean="0"/>
              <a:t>Registry of motor vehicle address checks</a:t>
            </a:r>
          </a:p>
          <a:p>
            <a:pPr marL="274320" indent="-274320" fontAlgn="auto">
              <a:spcAft>
                <a:spcPts val="0"/>
              </a:spcAft>
              <a:buClr>
                <a:schemeClr val="accent3"/>
              </a:buClr>
              <a:buFont typeface="Wingdings 2"/>
              <a:buChar char=""/>
              <a:defRPr/>
            </a:pPr>
            <a:r>
              <a:rPr lang="en-US" dirty="0" smtClean="0"/>
              <a:t>Check out-of-state drivers license information</a:t>
            </a:r>
          </a:p>
          <a:p>
            <a:pPr marL="274320" indent="-274320" fontAlgn="auto">
              <a:spcAft>
                <a:spcPts val="0"/>
              </a:spcAft>
              <a:buClr>
                <a:schemeClr val="accent3"/>
              </a:buClr>
              <a:buFont typeface="Wingdings 2"/>
              <a:buChar char=""/>
              <a:defRPr/>
            </a:pPr>
            <a:r>
              <a:rPr lang="en-US" dirty="0" smtClean="0"/>
              <a:t>Social Security Administration address checks</a:t>
            </a:r>
          </a:p>
          <a:p>
            <a:pPr marL="274320" indent="-274320" fontAlgn="auto">
              <a:spcAft>
                <a:spcPts val="0"/>
              </a:spcAft>
              <a:buClr>
                <a:schemeClr val="accent3"/>
              </a:buClr>
              <a:buFont typeface="Wingdings 2"/>
              <a:buChar char=""/>
              <a:defRPr/>
            </a:pPr>
            <a:r>
              <a:rPr lang="en-US" dirty="0" smtClean="0"/>
              <a:t>Searches using commercial data bases, including Lexis/Nexus and </a:t>
            </a:r>
            <a:r>
              <a:rPr lang="en-US" dirty="0" err="1" smtClean="0"/>
              <a:t>Accurint</a:t>
            </a:r>
            <a:endParaRPr lang="en-US" dirty="0" smtClean="0"/>
          </a:p>
          <a:p>
            <a:pPr marL="274320" indent="-274320" fontAlgn="auto">
              <a:spcAft>
                <a:spcPts val="0"/>
              </a:spcAft>
              <a:buClr>
                <a:schemeClr val="accent3"/>
              </a:buClr>
              <a:buFont typeface="Wingdings 2"/>
              <a:buChar char=""/>
              <a:defRPr/>
            </a:pPr>
            <a:r>
              <a:rPr lang="en-US" dirty="0" smtClean="0"/>
              <a:t>Check death index, vital statistics</a:t>
            </a:r>
          </a:p>
          <a:p>
            <a:pPr marL="274320" indent="-274320" fontAlgn="auto">
              <a:spcAft>
                <a:spcPts val="0"/>
              </a:spcAft>
              <a:buClr>
                <a:schemeClr val="accent3"/>
              </a:buClr>
              <a:buFont typeface="Wingdings 2"/>
              <a:buChar char=""/>
              <a:defRPr/>
            </a:pPr>
            <a:r>
              <a:rPr lang="en-US" dirty="0" smtClean="0"/>
              <a:t>Check immigration and customs</a:t>
            </a:r>
          </a:p>
          <a:p>
            <a:pPr marL="274320" indent="-274320" fontAlgn="auto">
              <a:spcAft>
                <a:spcPts val="0"/>
              </a:spcAft>
              <a:buClr>
                <a:schemeClr val="accent3"/>
              </a:buClr>
              <a:buFont typeface="Wingdings 2"/>
              <a:buChar char=""/>
              <a:defRPr/>
            </a:pPr>
            <a:r>
              <a:rPr lang="en-US" dirty="0" smtClean="0"/>
              <a:t>Biometrics/ facial recognition scans of drivers license data base</a:t>
            </a:r>
          </a:p>
          <a:p>
            <a:pPr marL="274320" indent="-274320" fontAlgn="auto">
              <a:spcAft>
                <a:spcPts val="0"/>
              </a:spcAft>
              <a:buClr>
                <a:schemeClr val="accent3"/>
              </a:buClr>
              <a:buFont typeface="Wingdings 2"/>
              <a:buChar char=""/>
              <a:defRPr/>
            </a:pPr>
            <a:r>
              <a:rPr lang="en-US" dirty="0" smtClean="0"/>
              <a:t>Check all available in-state law enforcement and corrections data bases</a:t>
            </a:r>
          </a:p>
          <a:p>
            <a:pPr marL="274320" indent="-274320" fontAlgn="auto">
              <a:spcAft>
                <a:spcPts val="0"/>
              </a:spcAft>
              <a:buClr>
                <a:schemeClr val="accent3"/>
              </a:buClr>
              <a:buFont typeface="Wingdings 2"/>
              <a:buChar char=""/>
              <a:defRPr/>
            </a:pPr>
            <a:endParaRPr lang="en-US" dirty="0"/>
          </a:p>
        </p:txBody>
      </p:sp>
      <p:sp>
        <p:nvSpPr>
          <p:cNvPr id="6" name="Content Placeholder 5"/>
          <p:cNvSpPr>
            <a:spLocks noGrp="1"/>
          </p:cNvSpPr>
          <p:nvPr>
            <p:ph sz="half" idx="2"/>
          </p:nvPr>
        </p:nvSpPr>
        <p:spPr>
          <a:xfrm>
            <a:off x="4648200" y="1920875"/>
            <a:ext cx="4038600" cy="4433888"/>
          </a:xfrm>
        </p:spPr>
        <p:txBody>
          <a:bodyPr>
            <a:normAutofit fontScale="70000" lnSpcReduction="20000"/>
          </a:bodyPr>
          <a:lstStyle/>
          <a:p>
            <a:pPr marL="274320" indent="-274320" fontAlgn="auto">
              <a:spcAft>
                <a:spcPts val="0"/>
              </a:spcAft>
              <a:buClr>
                <a:schemeClr val="accent3"/>
              </a:buClr>
              <a:buFont typeface="Wingdings 2"/>
              <a:buChar char=""/>
              <a:defRPr/>
            </a:pPr>
            <a:r>
              <a:rPr lang="en-US" dirty="0" smtClean="0">
                <a:solidFill>
                  <a:schemeClr val="accent1"/>
                </a:solidFill>
              </a:rPr>
              <a:t>Non-technological Techniques</a:t>
            </a:r>
            <a:r>
              <a:rPr lang="en-US" dirty="0" smtClean="0"/>
              <a:t>:</a:t>
            </a:r>
          </a:p>
          <a:p>
            <a:pPr marL="274320" indent="-274320" fontAlgn="auto">
              <a:spcAft>
                <a:spcPts val="0"/>
              </a:spcAft>
              <a:buClr>
                <a:schemeClr val="accent3"/>
              </a:buClr>
              <a:buFont typeface="Wingdings 2"/>
              <a:buChar char=""/>
              <a:defRPr/>
            </a:pPr>
            <a:r>
              <a:rPr lang="en-US" dirty="0" smtClean="0"/>
              <a:t>Check last known address</a:t>
            </a:r>
          </a:p>
          <a:p>
            <a:pPr marL="274320" indent="-274320" fontAlgn="auto">
              <a:spcAft>
                <a:spcPts val="0"/>
              </a:spcAft>
              <a:buClr>
                <a:schemeClr val="accent3"/>
              </a:buClr>
              <a:buFont typeface="Wingdings 2"/>
              <a:buChar char=""/>
              <a:defRPr/>
            </a:pPr>
            <a:r>
              <a:rPr lang="en-US" dirty="0" smtClean="0"/>
              <a:t>Routine follow-up interviews with family, friends, neighbors, and employers</a:t>
            </a:r>
          </a:p>
          <a:p>
            <a:pPr marL="274320" indent="-274320" fontAlgn="auto">
              <a:spcAft>
                <a:spcPts val="0"/>
              </a:spcAft>
              <a:buClr>
                <a:schemeClr val="accent3"/>
              </a:buClr>
              <a:buFont typeface="Wingdings 2"/>
              <a:buChar char=""/>
              <a:defRPr/>
            </a:pPr>
            <a:r>
              <a:rPr lang="en-US" dirty="0" smtClean="0"/>
              <a:t>Arrest warrant issued</a:t>
            </a:r>
          </a:p>
          <a:p>
            <a:pPr marL="274320" indent="-274320" fontAlgn="auto">
              <a:spcAft>
                <a:spcPts val="0"/>
              </a:spcAft>
              <a:buClr>
                <a:schemeClr val="accent3"/>
              </a:buClr>
              <a:buFont typeface="Wingdings 2"/>
              <a:buChar char=""/>
              <a:defRPr/>
            </a:pPr>
            <a:r>
              <a:rPr lang="en-US" dirty="0" smtClean="0"/>
              <a:t>Non-compliance sweeps</a:t>
            </a:r>
          </a:p>
          <a:p>
            <a:pPr marL="274320" indent="-274320" fontAlgn="auto">
              <a:spcAft>
                <a:spcPts val="0"/>
              </a:spcAft>
              <a:buClr>
                <a:schemeClr val="accent3"/>
              </a:buClr>
              <a:buFont typeface="Wingdings 2"/>
              <a:buChar char=""/>
              <a:defRPr/>
            </a:pPr>
            <a:r>
              <a:rPr lang="en-US" dirty="0" smtClean="0"/>
              <a:t>Follow-up  interviews with probation, parole</a:t>
            </a:r>
          </a:p>
          <a:p>
            <a:pPr marL="274320" indent="-274320" fontAlgn="auto">
              <a:spcAft>
                <a:spcPts val="0"/>
              </a:spcAft>
              <a:buClr>
                <a:schemeClr val="accent3"/>
              </a:buClr>
              <a:buFont typeface="Wingdings 2"/>
              <a:buChar char=""/>
              <a:defRPr/>
            </a:pPr>
            <a:r>
              <a:rPr lang="en-US" dirty="0" smtClean="0"/>
              <a:t>Check  with prison/jail  intake to see whether the offender was incarcerated</a:t>
            </a:r>
          </a:p>
          <a:p>
            <a:pPr marL="274320" indent="-274320" fontAlgn="auto">
              <a:spcAft>
                <a:spcPts val="0"/>
              </a:spcAft>
              <a:buClr>
                <a:schemeClr val="accent3"/>
              </a:buClr>
              <a:buFont typeface="Wingdings 2"/>
              <a:buChar char=""/>
              <a:defRPr/>
            </a:pPr>
            <a:r>
              <a:rPr lang="en-US" dirty="0" smtClean="0"/>
              <a:t>Review criminal history for aliases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2057400"/>
          </a:xfrm>
        </p:spPr>
        <p:txBody>
          <a:bodyPr>
            <a:normAutofit fontScale="90000"/>
          </a:bodyPr>
          <a:lstStyle/>
          <a:p>
            <a:pPr fontAlgn="auto">
              <a:spcAft>
                <a:spcPts val="0"/>
              </a:spcAft>
              <a:defRPr/>
            </a:pPr>
            <a:r>
              <a:rPr lang="en-US" sz="4000" dirty="0" smtClean="0"/>
              <a:t>Finding 6:Non-technological “Old School” Investigative Strategies appear to be consistently used across jurisdictions to Locate Missing Sex offenders</a:t>
            </a:r>
            <a:endParaRPr lang="en-US" sz="4000" dirty="0"/>
          </a:p>
        </p:txBody>
      </p:sp>
      <p:sp>
        <p:nvSpPr>
          <p:cNvPr id="3" name="Content Placeholder 2"/>
          <p:cNvSpPr>
            <a:spLocks noGrp="1"/>
          </p:cNvSpPr>
          <p:nvPr>
            <p:ph idx="1"/>
          </p:nvPr>
        </p:nvSpPr>
        <p:spPr>
          <a:xfrm>
            <a:off x="457200" y="2514600"/>
            <a:ext cx="8229600" cy="3810000"/>
          </a:xfrm>
        </p:spPr>
        <p:txBody>
          <a:bodyPr>
            <a:normAutofit fontScale="77500" lnSpcReduction="20000"/>
          </a:bodyPr>
          <a:lstStyle/>
          <a:p>
            <a:pPr marL="274320" indent="-274320" fontAlgn="auto">
              <a:spcAft>
                <a:spcPts val="0"/>
              </a:spcAft>
              <a:buClr>
                <a:schemeClr val="accent3"/>
              </a:buClr>
              <a:buFont typeface="Wingdings 2"/>
              <a:buChar char=""/>
              <a:defRPr/>
            </a:pPr>
            <a:r>
              <a:rPr lang="en-US" dirty="0" smtClean="0">
                <a:solidFill>
                  <a:srgbClr val="FF0000"/>
                </a:solidFill>
              </a:rPr>
              <a:t>Florida</a:t>
            </a:r>
            <a:r>
              <a:rPr lang="en-US" dirty="0" smtClean="0"/>
              <a:t>: Investigators find that even when missing sex offenders move away to avoid detection, they move to areas where they have family ties. In these cases, the key is knowing where relatives reside.</a:t>
            </a:r>
          </a:p>
          <a:p>
            <a:pPr marL="274320" indent="-274320" fontAlgn="auto">
              <a:spcAft>
                <a:spcPts val="0"/>
              </a:spcAft>
              <a:buClr>
                <a:schemeClr val="accent3"/>
              </a:buClr>
              <a:buFont typeface="Wingdings 2"/>
              <a:buChar char=""/>
              <a:defRPr/>
            </a:pPr>
            <a:r>
              <a:rPr lang="en-US" dirty="0" smtClean="0">
                <a:solidFill>
                  <a:srgbClr val="FF0000"/>
                </a:solidFill>
              </a:rPr>
              <a:t>Texas: </a:t>
            </a:r>
            <a:r>
              <a:rPr lang="en-US" dirty="0" smtClean="0"/>
              <a:t>Investigators indicated that they “worked” these cases as fugitive apprehension cases, beginning with interviews of family, friends, relatives, and coordinating intelligence with the statewide fugitive apprehension unit and, where applicable, the U.S. Marshal’s Service.</a:t>
            </a:r>
          </a:p>
          <a:p>
            <a:pPr marL="274320" indent="-274320" fontAlgn="auto">
              <a:spcAft>
                <a:spcPts val="0"/>
              </a:spcAft>
              <a:buClr>
                <a:schemeClr val="accent3"/>
              </a:buClr>
              <a:buFont typeface="Wingdings 2"/>
              <a:buChar char=""/>
              <a:defRPr/>
            </a:pPr>
            <a:r>
              <a:rPr lang="en-US" dirty="0" smtClean="0">
                <a:solidFill>
                  <a:srgbClr val="FF0000"/>
                </a:solidFill>
              </a:rPr>
              <a:t>Connecticut</a:t>
            </a:r>
            <a:r>
              <a:rPr lang="en-US" dirty="0" smtClean="0"/>
              <a:t>: Over half of all missing sex offenders were located last year during grant-supported sweeps of areas where these offenders were thought to reside.</a:t>
            </a:r>
          </a:p>
          <a:p>
            <a:pPr marL="274320" indent="-274320" fontAlgn="auto">
              <a:spcAft>
                <a:spcPts val="0"/>
              </a:spcAft>
              <a:buClr>
                <a:schemeClr val="accent3"/>
              </a:buClr>
              <a:buFont typeface="Wingdings 2"/>
              <a:buChar char=""/>
              <a:defRPr/>
            </a:pPr>
            <a:r>
              <a:rPr lang="en-US" dirty="0" smtClean="0">
                <a:solidFill>
                  <a:srgbClr val="FF0000"/>
                </a:solidFill>
              </a:rPr>
              <a:t>California</a:t>
            </a:r>
            <a:r>
              <a:rPr lang="en-US" dirty="0" smtClean="0"/>
              <a:t>: While new data systems are often a timesaver, it is the “old school” techniques that result in the location of the majority of sex offenders; most are located within three months of being officially listed as “missing”.</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381000" y="0"/>
            <a:ext cx="8229600" cy="1143000"/>
          </a:xfrm>
        </p:spPr>
        <p:txBody>
          <a:bodyPr/>
          <a:lstStyle/>
          <a:p>
            <a:r>
              <a:rPr lang="en-US" sz="4000" smtClean="0"/>
              <a:t>Finding 7:The Role Of The U.S. Marshal Service varied in the Four States</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solidFill>
                  <a:srgbClr val="FF0000"/>
                </a:solidFill>
              </a:rPr>
              <a:t>Florida</a:t>
            </a:r>
            <a:r>
              <a:rPr lang="en-US" dirty="0" smtClean="0"/>
              <a:t>: active role, including Task Force participation.</a:t>
            </a:r>
          </a:p>
          <a:p>
            <a:pPr marL="274320" indent="-274320" fontAlgn="auto">
              <a:spcAft>
                <a:spcPts val="0"/>
              </a:spcAft>
              <a:buClr>
                <a:schemeClr val="accent3"/>
              </a:buClr>
              <a:buFont typeface="Wingdings 2"/>
              <a:buChar char=""/>
              <a:defRPr/>
            </a:pPr>
            <a:r>
              <a:rPr lang="en-US" dirty="0" smtClean="0">
                <a:solidFill>
                  <a:srgbClr val="FF0000"/>
                </a:solidFill>
              </a:rPr>
              <a:t>Texas:</a:t>
            </a:r>
            <a:r>
              <a:rPr lang="en-US" dirty="0" smtClean="0"/>
              <a:t> to date, only a limited role, but due to resource constraints, it is anticipated that the U.S. Marshal’s service will be more active in the future for cases involving out of state location and apprehension.</a:t>
            </a:r>
          </a:p>
          <a:p>
            <a:pPr marL="274320" indent="-274320" fontAlgn="auto">
              <a:spcAft>
                <a:spcPts val="0"/>
              </a:spcAft>
              <a:buClr>
                <a:schemeClr val="accent3"/>
              </a:buClr>
              <a:buFont typeface="Wingdings 2"/>
              <a:buChar char=""/>
              <a:defRPr/>
            </a:pPr>
            <a:r>
              <a:rPr lang="en-US" dirty="0" smtClean="0">
                <a:solidFill>
                  <a:srgbClr val="FF0000"/>
                </a:solidFill>
              </a:rPr>
              <a:t>Connecticut</a:t>
            </a:r>
            <a:r>
              <a:rPr lang="en-US" dirty="0" smtClean="0"/>
              <a:t>: moderate role, linked to hard to find missing sex offenders; every few months, a list of active warrants for missing sex offenders is forwarded to NCMEC.</a:t>
            </a:r>
          </a:p>
          <a:p>
            <a:pPr marL="274320" indent="-274320" fontAlgn="auto">
              <a:spcAft>
                <a:spcPts val="0"/>
              </a:spcAft>
              <a:buClr>
                <a:schemeClr val="accent3"/>
              </a:buClr>
              <a:buFont typeface="Wingdings 2"/>
              <a:buChar char=""/>
              <a:defRPr/>
            </a:pPr>
            <a:r>
              <a:rPr lang="en-US" dirty="0" smtClean="0">
                <a:solidFill>
                  <a:srgbClr val="FF0000"/>
                </a:solidFill>
              </a:rPr>
              <a:t>California:</a:t>
            </a:r>
            <a:r>
              <a:rPr lang="en-US" dirty="0" smtClean="0"/>
              <a:t> limited role in Riverside County, but more active in other parts of the state.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Issues To Consider: Final Thoughts</a:t>
            </a:r>
            <a:endParaRPr lang="en-US" dirty="0"/>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Char char=""/>
              <a:defRPr/>
            </a:pPr>
            <a:r>
              <a:rPr lang="en-US" dirty="0" smtClean="0"/>
              <a:t>Centralized vs. Decentralized Sex Offender Registration, Monitoring, Location, and Apprehension Practices</a:t>
            </a:r>
          </a:p>
          <a:p>
            <a:pPr marL="274320" indent="-274320" fontAlgn="auto">
              <a:spcAft>
                <a:spcPts val="0"/>
              </a:spcAft>
              <a:buClr>
                <a:schemeClr val="accent3"/>
              </a:buClr>
              <a:buFont typeface="Wingdings 2"/>
              <a:buChar char=""/>
              <a:defRPr/>
            </a:pPr>
            <a:r>
              <a:rPr lang="en-US" dirty="0" smtClean="0"/>
              <a:t>Interstate Transfer of Sex Offenders</a:t>
            </a:r>
          </a:p>
          <a:p>
            <a:pPr marL="274320" indent="-274320" fontAlgn="auto">
              <a:spcAft>
                <a:spcPts val="0"/>
              </a:spcAft>
              <a:buClr>
                <a:schemeClr val="accent3"/>
              </a:buClr>
              <a:buFont typeface="Wingdings 2"/>
              <a:buChar char=""/>
              <a:defRPr/>
            </a:pPr>
            <a:r>
              <a:rPr lang="en-US" dirty="0" smtClean="0"/>
              <a:t>Interstate Cooperation in the Location and Apprehension of Missing Sex Offenders</a:t>
            </a:r>
          </a:p>
          <a:p>
            <a:pPr marL="274320" indent="-274320" fontAlgn="auto">
              <a:spcAft>
                <a:spcPts val="0"/>
              </a:spcAft>
              <a:buClr>
                <a:schemeClr val="accent3"/>
              </a:buClr>
              <a:buFont typeface="Wingdings 2"/>
              <a:buChar char=""/>
              <a:defRPr/>
            </a:pPr>
            <a:r>
              <a:rPr lang="en-US" dirty="0" smtClean="0"/>
              <a:t>Identity Theft and Identity Manipulation among Missing Sex Offenders</a:t>
            </a:r>
          </a:p>
          <a:p>
            <a:pPr marL="274320" indent="-274320" fontAlgn="auto">
              <a:spcAft>
                <a:spcPts val="0"/>
              </a:spcAft>
              <a:buClr>
                <a:schemeClr val="accent3"/>
              </a:buClr>
              <a:buFont typeface="Wingdings 2"/>
              <a:buChar char=""/>
              <a:defRPr/>
            </a:pPr>
            <a:r>
              <a:rPr lang="en-US" dirty="0" smtClean="0"/>
              <a:t>Technological vs. Non-technological Location Strategies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Are Missing Sex Offenders Really Missing? </a:t>
            </a:r>
            <a:endParaRPr lang="en-US" dirty="0"/>
          </a:p>
        </p:txBody>
      </p:sp>
      <p:sp>
        <p:nvSpPr>
          <p:cNvPr id="41986" name="Content Placeholder 2"/>
          <p:cNvSpPr>
            <a:spLocks noGrp="1"/>
          </p:cNvSpPr>
          <p:nvPr>
            <p:ph idx="1"/>
          </p:nvPr>
        </p:nvSpPr>
        <p:spPr/>
        <p:txBody>
          <a:bodyPr/>
          <a:lstStyle/>
          <a:p>
            <a:r>
              <a:rPr lang="en-US" smtClean="0">
                <a:solidFill>
                  <a:srgbClr val="FF0000"/>
                </a:solidFill>
              </a:rPr>
              <a:t>Florida</a:t>
            </a:r>
            <a:r>
              <a:rPr lang="en-US" smtClean="0"/>
              <a:t>: Verification of residence becomes more difficult when the offender is homeless.</a:t>
            </a:r>
          </a:p>
          <a:p>
            <a:r>
              <a:rPr lang="en-US" smtClean="0">
                <a:solidFill>
                  <a:srgbClr val="FF0000"/>
                </a:solidFill>
              </a:rPr>
              <a:t>Texas:</a:t>
            </a:r>
            <a:r>
              <a:rPr lang="en-US" smtClean="0"/>
              <a:t> Non-compliance may be a function of clerical errors at the local level in this decentralized system.</a:t>
            </a:r>
          </a:p>
          <a:p>
            <a:r>
              <a:rPr lang="en-US" smtClean="0">
                <a:solidFill>
                  <a:srgbClr val="FF0000"/>
                </a:solidFill>
              </a:rPr>
              <a:t>Connecticut</a:t>
            </a:r>
            <a:r>
              <a:rPr lang="en-US" smtClean="0"/>
              <a:t>: Non-compliance has been linked to mail-in verification system gliches. </a:t>
            </a:r>
          </a:p>
          <a:p>
            <a:r>
              <a:rPr lang="en-US" smtClean="0">
                <a:solidFill>
                  <a:srgbClr val="FF0000"/>
                </a:solidFill>
              </a:rPr>
              <a:t>California</a:t>
            </a:r>
            <a:r>
              <a:rPr lang="en-US" smtClean="0"/>
              <a:t>: In some parts of California, a sex offender can move without notification and not be considered in violation if he subsequently—upon detection—agrees to re-register.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The Community Control of Sex Offenders: New Initiatives</a:t>
            </a:r>
            <a:endParaRPr lang="en-US" dirty="0"/>
          </a:p>
        </p:txBody>
      </p:sp>
      <p:sp>
        <p:nvSpPr>
          <p:cNvPr id="3" name="Content Placeholder 2"/>
          <p:cNvSpPr>
            <a:spLocks noGrp="1"/>
          </p:cNvSpPr>
          <p:nvPr>
            <p:ph idx="1"/>
          </p:nvPr>
        </p:nvSpPr>
        <p:spPr/>
        <p:txBody>
          <a:bodyPr>
            <a:normAutofit fontScale="70000" lnSpcReduction="20000"/>
          </a:bodyPr>
          <a:lstStyle/>
          <a:p>
            <a:pPr marL="274320" indent="-274320" fontAlgn="auto">
              <a:spcAft>
                <a:spcPts val="0"/>
              </a:spcAft>
              <a:buClr>
                <a:schemeClr val="accent3"/>
              </a:buClr>
              <a:buFont typeface="Wingdings 2"/>
              <a:buNone/>
              <a:defRPr/>
            </a:pPr>
            <a:endParaRPr lang="en-US" dirty="0" smtClean="0">
              <a:solidFill>
                <a:srgbClr val="0070C0"/>
              </a:solidFill>
            </a:endParaRPr>
          </a:p>
          <a:p>
            <a:pPr marL="274320" indent="-274320" fontAlgn="auto">
              <a:spcAft>
                <a:spcPts val="0"/>
              </a:spcAft>
              <a:buClr>
                <a:schemeClr val="accent3"/>
              </a:buClr>
              <a:buFont typeface="Wingdings 2"/>
              <a:buChar char=""/>
              <a:defRPr/>
            </a:pPr>
            <a:r>
              <a:rPr lang="en-US" dirty="0" smtClean="0">
                <a:solidFill>
                  <a:srgbClr val="0070C0"/>
                </a:solidFill>
              </a:rPr>
              <a:t>Lifetime Supervision</a:t>
            </a:r>
            <a:r>
              <a:rPr lang="en-US" dirty="0" smtClean="0"/>
              <a:t>: Legislation has been passed allowing lifetime probation or parole  supervision for convicted sex offenders in twenty six states; in these jurisdictions, GPS monitoring  of offender location and movement is also the norm.</a:t>
            </a:r>
          </a:p>
          <a:p>
            <a:pPr marL="274320" indent="-274320" fontAlgn="auto">
              <a:spcAft>
                <a:spcPts val="0"/>
              </a:spcAft>
              <a:buClr>
                <a:schemeClr val="accent3"/>
              </a:buClr>
              <a:buFont typeface="Wingdings 2"/>
              <a:buChar char=""/>
              <a:defRPr/>
            </a:pPr>
            <a:r>
              <a:rPr lang="en-US" dirty="0" smtClean="0">
                <a:solidFill>
                  <a:srgbClr val="0070C0"/>
                </a:solidFill>
              </a:rPr>
              <a:t>New Classification and Reporting Procedures</a:t>
            </a:r>
            <a:r>
              <a:rPr lang="en-US" dirty="0" smtClean="0"/>
              <a:t>: Adam Walsh Act requirements –if implemented fully—will increase the size of the registered sex offender population, and mandate uniform offense-driven reporting requirements. To date, only Ohio has substantially met these requirements.</a:t>
            </a:r>
          </a:p>
          <a:p>
            <a:pPr marL="274320" indent="-274320" fontAlgn="auto">
              <a:spcAft>
                <a:spcPts val="0"/>
              </a:spcAft>
              <a:buClr>
                <a:schemeClr val="accent3"/>
              </a:buClr>
              <a:buFont typeface="Wingdings 2"/>
              <a:buChar char=""/>
              <a:defRPr/>
            </a:pPr>
            <a:r>
              <a:rPr lang="en-US" dirty="0" smtClean="0">
                <a:solidFill>
                  <a:srgbClr val="0070C0"/>
                </a:solidFill>
              </a:rPr>
              <a:t>Residency Restrictions: </a:t>
            </a:r>
            <a:r>
              <a:rPr lang="en-US" dirty="0" smtClean="0"/>
              <a:t>Many jurisdictions have passed legislation that restricts registered sex offenders from living near schools, parks, libraries, bus stops, and other places where children congregate. </a:t>
            </a:r>
          </a:p>
          <a:p>
            <a:pPr marL="274320" indent="-274320" fontAlgn="auto">
              <a:spcAft>
                <a:spcPts val="0"/>
              </a:spcAft>
              <a:buClr>
                <a:schemeClr val="accent3"/>
              </a:buClr>
              <a:buFont typeface="Wingdings 2"/>
              <a:buChar char=""/>
              <a:defRPr/>
            </a:pPr>
            <a:r>
              <a:rPr lang="en-US" dirty="0" smtClean="0">
                <a:solidFill>
                  <a:srgbClr val="0070C0"/>
                </a:solidFill>
              </a:rPr>
              <a:t>Monitoring the Homeless Sex Offender Population</a:t>
            </a:r>
            <a:r>
              <a:rPr lang="en-US" dirty="0" smtClean="0"/>
              <a:t>: Due to residency restrictions, a growing number of sex offenders are registering as homeless, which requires new strategies for  monitoring this subgroup of registered sex offenders.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The Absconders: Where Are They? How do they avoid detection? </a:t>
            </a:r>
            <a:endParaRPr lang="en-US" dirty="0"/>
          </a:p>
        </p:txBody>
      </p:sp>
      <p:sp>
        <p:nvSpPr>
          <p:cNvPr id="3" name="Content Placeholder 2"/>
          <p:cNvSpPr>
            <a:spLocks noGrp="1"/>
          </p:cNvSpPr>
          <p:nvPr>
            <p:ph idx="1"/>
          </p:nvPr>
        </p:nvSpPr>
        <p:spPr/>
        <p:txBody>
          <a:bodyPr>
            <a:normAutofit fontScale="77500" lnSpcReduction="20000"/>
          </a:bodyPr>
          <a:lstStyle/>
          <a:p>
            <a:pPr marL="274320" indent="-274320" fontAlgn="auto">
              <a:spcAft>
                <a:spcPts val="0"/>
              </a:spcAft>
              <a:buClr>
                <a:schemeClr val="accent3"/>
              </a:buClr>
              <a:buFont typeface="Wingdings 2"/>
              <a:buChar char=""/>
              <a:defRPr/>
            </a:pPr>
            <a:r>
              <a:rPr lang="en-US" dirty="0" smtClean="0">
                <a:solidFill>
                  <a:srgbClr val="FF0000"/>
                </a:solidFill>
              </a:rPr>
              <a:t>Florida:</a:t>
            </a:r>
            <a:r>
              <a:rPr lang="en-US" dirty="0" smtClean="0"/>
              <a:t> Investigators believe most absconders remain in the state, but move to large cities, work as day laborers, do not obtain credit cards in their name, and use multiple names during police contacts( in particular Hispanic sex offenders).</a:t>
            </a:r>
          </a:p>
          <a:p>
            <a:pPr marL="274320" indent="-274320" fontAlgn="auto">
              <a:spcAft>
                <a:spcPts val="0"/>
              </a:spcAft>
              <a:buClr>
                <a:schemeClr val="accent3"/>
              </a:buClr>
              <a:buFont typeface="Wingdings 2"/>
              <a:buChar char=""/>
              <a:defRPr/>
            </a:pPr>
            <a:r>
              <a:rPr lang="en-US" dirty="0" smtClean="0">
                <a:solidFill>
                  <a:srgbClr val="FF0000"/>
                </a:solidFill>
              </a:rPr>
              <a:t>Texas:</a:t>
            </a:r>
            <a:r>
              <a:rPr lang="en-US" dirty="0" smtClean="0"/>
              <a:t> The vast majority of missing sex offenders are located within the state, using “old fashioned” non-technological police work( starting with a visit to the last known address)</a:t>
            </a:r>
          </a:p>
          <a:p>
            <a:pPr marL="274320" indent="-274320" fontAlgn="auto">
              <a:spcAft>
                <a:spcPts val="0"/>
              </a:spcAft>
              <a:buClr>
                <a:schemeClr val="accent3"/>
              </a:buClr>
              <a:buFont typeface="Wingdings 2"/>
              <a:buChar char=""/>
              <a:defRPr/>
            </a:pPr>
            <a:r>
              <a:rPr lang="en-US" dirty="0" smtClean="0">
                <a:solidFill>
                  <a:srgbClr val="FF0000"/>
                </a:solidFill>
              </a:rPr>
              <a:t>Connecticut:</a:t>
            </a:r>
            <a:r>
              <a:rPr lang="en-US" dirty="0" smtClean="0"/>
              <a:t> Investigators here believe absconders attempt to use a variety of addresses to avoid initial detection; some will change their physical appearance to avoid detection; others become homeless, making them difficult to track.</a:t>
            </a:r>
          </a:p>
          <a:p>
            <a:pPr marL="274320" indent="-274320" fontAlgn="auto">
              <a:spcAft>
                <a:spcPts val="0"/>
              </a:spcAft>
              <a:buClr>
                <a:schemeClr val="accent3"/>
              </a:buClr>
              <a:buFont typeface="Wingdings 2"/>
              <a:buChar char=""/>
              <a:defRPr/>
            </a:pPr>
            <a:r>
              <a:rPr lang="en-US" dirty="0" smtClean="0">
                <a:solidFill>
                  <a:srgbClr val="FF0000"/>
                </a:solidFill>
              </a:rPr>
              <a:t>California</a:t>
            </a:r>
            <a:r>
              <a:rPr lang="en-US" dirty="0" smtClean="0"/>
              <a:t>: The majority of absconders in Riverside County moved without notification to another part of the state; a small number leave the state and a handful have left the country. In only two cases did the offender employ identity theft to avoid detection.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Next Steps in the Research Process</a:t>
            </a:r>
            <a:endParaRPr lang="en-US" dirty="0"/>
          </a:p>
        </p:txBody>
      </p:sp>
      <p:sp>
        <p:nvSpPr>
          <p:cNvPr id="44034" name="Content Placeholder 2"/>
          <p:cNvSpPr>
            <a:spLocks noGrp="1"/>
          </p:cNvSpPr>
          <p:nvPr>
            <p:ph idx="1"/>
          </p:nvPr>
        </p:nvSpPr>
        <p:spPr/>
        <p:txBody>
          <a:bodyPr/>
          <a:lstStyle/>
          <a:p>
            <a:r>
              <a:rPr lang="en-US" smtClean="0"/>
              <a:t>U.S. Marshal Service Interviews</a:t>
            </a:r>
          </a:p>
          <a:p>
            <a:r>
              <a:rPr lang="en-US" smtClean="0"/>
              <a:t>Florida follow-up</a:t>
            </a:r>
          </a:p>
          <a:p>
            <a:r>
              <a:rPr lang="en-US" smtClean="0"/>
              <a:t>Texas follow-up</a:t>
            </a:r>
          </a:p>
          <a:p>
            <a:r>
              <a:rPr lang="en-US" smtClean="0"/>
              <a:t>Connecticut follow-up</a:t>
            </a:r>
          </a:p>
          <a:p>
            <a:r>
              <a:rPr lang="en-US" smtClean="0"/>
              <a:t>California follow-up</a:t>
            </a:r>
          </a:p>
          <a:p>
            <a:r>
              <a:rPr lang="en-US" smtClean="0"/>
              <a:t>Ohio</a:t>
            </a:r>
          </a:p>
          <a:p>
            <a:r>
              <a:rPr lang="en-US" smtClean="0"/>
              <a:t>Oklahoma</a:t>
            </a:r>
          </a:p>
          <a:p>
            <a:r>
              <a:rPr lang="en-US" smtClean="0"/>
              <a:t>Hawaii</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Examination and Analysis of State-Level Sex Offender Registry Data Sets</a:t>
            </a:r>
            <a:endParaRPr lang="en-US" dirty="0"/>
          </a:p>
        </p:txBody>
      </p:sp>
      <p:sp>
        <p:nvSpPr>
          <p:cNvPr id="45058" name="Content Placeholder 2"/>
          <p:cNvSpPr>
            <a:spLocks noGrp="1"/>
          </p:cNvSpPr>
          <p:nvPr>
            <p:ph idx="1"/>
          </p:nvPr>
        </p:nvSpPr>
        <p:spPr/>
        <p:txBody>
          <a:bodyPr/>
          <a:lstStyle/>
          <a:p>
            <a:r>
              <a:rPr lang="en-US" smtClean="0"/>
              <a:t>Offender Profiles</a:t>
            </a:r>
          </a:p>
          <a:p>
            <a:r>
              <a:rPr lang="en-US" smtClean="0"/>
              <a:t>Offense Profiles</a:t>
            </a:r>
          </a:p>
          <a:p>
            <a:r>
              <a:rPr lang="en-US" smtClean="0"/>
              <a:t>Mapping  Registered Sex Offender Locations</a:t>
            </a:r>
          </a:p>
          <a:p>
            <a:r>
              <a:rPr lang="en-US" smtClean="0"/>
              <a:t>Mapping Missing Sex Offender Locations</a:t>
            </a:r>
          </a:p>
          <a:p>
            <a:r>
              <a:rPr lang="en-US" smtClean="0"/>
              <a:t>Identity Manipulation by Registered and Missing Sex Offenders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53"/>
          <p:cNvPicPr>
            <a:picLocks noChangeAspect="1" noChangeArrowheads="1"/>
          </p:cNvPicPr>
          <p:nvPr/>
        </p:nvPicPr>
        <p:blipFill>
          <a:blip r:embed="rId2"/>
          <a:srcRect/>
          <a:stretch>
            <a:fillRect/>
          </a:stretch>
        </p:blipFill>
        <p:spPr bwMode="auto">
          <a:xfrm>
            <a:off x="0" y="228600"/>
            <a:ext cx="8782050" cy="6424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1"/>
          <p:cNvPicPr>
            <a:picLocks noChangeAspect="1" noChangeArrowheads="1"/>
          </p:cNvPicPr>
          <p:nvPr/>
        </p:nvPicPr>
        <p:blipFill>
          <a:blip r:embed="rId2"/>
          <a:srcRect/>
          <a:stretch>
            <a:fillRect/>
          </a:stretch>
        </p:blipFill>
        <p:spPr bwMode="auto">
          <a:xfrm>
            <a:off x="228600" y="152400"/>
            <a:ext cx="8915400" cy="6456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1066800"/>
            <a:ext cx="1981200" cy="8382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n>
                  <a:solidFill>
                    <a:schemeClr val="tx1"/>
                  </a:solidFill>
                </a:ln>
              </a:rPr>
              <a:t>Step 1: Initial Registration</a:t>
            </a:r>
          </a:p>
        </p:txBody>
      </p:sp>
      <p:sp>
        <p:nvSpPr>
          <p:cNvPr id="3" name="Rectangle 2"/>
          <p:cNvSpPr/>
          <p:nvPr/>
        </p:nvSpPr>
        <p:spPr>
          <a:xfrm>
            <a:off x="3200400" y="2438400"/>
            <a:ext cx="1981200"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n>
                  <a:solidFill>
                    <a:schemeClr val="tx1"/>
                  </a:solidFill>
                </a:ln>
              </a:rPr>
              <a:t>Step 2: Monitoring Compliance</a:t>
            </a:r>
            <a:endParaRPr lang="en-US" dirty="0">
              <a:ln>
                <a:solidFill>
                  <a:schemeClr val="tx1"/>
                </a:solidFill>
              </a:ln>
            </a:endParaRPr>
          </a:p>
        </p:txBody>
      </p:sp>
      <p:sp>
        <p:nvSpPr>
          <p:cNvPr id="8" name="Title 7"/>
          <p:cNvSpPr>
            <a:spLocks noGrp="1"/>
          </p:cNvSpPr>
          <p:nvPr>
            <p:ph type="title"/>
          </p:nvPr>
        </p:nvSpPr>
        <p:spPr>
          <a:xfrm>
            <a:off x="533400" y="304800"/>
            <a:ext cx="8305800" cy="609600"/>
          </a:xfrm>
        </p:spPr>
        <p:txBody>
          <a:bodyPr>
            <a:normAutofit fontScale="90000"/>
          </a:bodyPr>
          <a:lstStyle/>
          <a:p>
            <a:pPr algn="ctr" fontAlgn="auto">
              <a:spcAft>
                <a:spcPts val="0"/>
              </a:spcAft>
              <a:defRPr/>
            </a:pPr>
            <a:r>
              <a:rPr lang="en-US" sz="3200" dirty="0" smtClean="0">
                <a:solidFill>
                  <a:schemeClr val="tx1"/>
                </a:solidFill>
              </a:rPr>
              <a:t>Overview of Florida Sex Offender Registration, Monitoring and Location Process</a:t>
            </a:r>
            <a:endParaRPr lang="en-US" sz="3200" dirty="0">
              <a:solidFill>
                <a:schemeClr val="tx1"/>
              </a:solidFill>
            </a:endParaRPr>
          </a:p>
        </p:txBody>
      </p:sp>
      <p:sp>
        <p:nvSpPr>
          <p:cNvPr id="9" name="Rectangle 8"/>
          <p:cNvSpPr/>
          <p:nvPr/>
        </p:nvSpPr>
        <p:spPr>
          <a:xfrm>
            <a:off x="3200400" y="3886200"/>
            <a:ext cx="1981200"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n>
                  <a:solidFill>
                    <a:schemeClr val="tx1"/>
                  </a:solidFill>
                </a:ln>
              </a:rPr>
              <a:t>Step 3: Location of Absconders</a:t>
            </a:r>
            <a:endParaRPr lang="en-US" dirty="0">
              <a:ln>
                <a:solidFill>
                  <a:schemeClr val="tx1"/>
                </a:solidFill>
              </a:ln>
            </a:endParaRPr>
          </a:p>
        </p:txBody>
      </p:sp>
      <p:sp>
        <p:nvSpPr>
          <p:cNvPr id="10" name="Rectangle 9"/>
          <p:cNvSpPr/>
          <p:nvPr/>
        </p:nvSpPr>
        <p:spPr>
          <a:xfrm>
            <a:off x="3200400" y="5410200"/>
            <a:ext cx="1981200"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n>
                  <a:solidFill>
                    <a:schemeClr val="tx1"/>
                  </a:solidFill>
                </a:ln>
              </a:rPr>
              <a:t>Step 4; Apprehension of Absconders</a:t>
            </a:r>
            <a:endParaRPr lang="en-US" dirty="0">
              <a:ln>
                <a:solidFill>
                  <a:schemeClr val="tx1"/>
                </a:solidFill>
              </a:ln>
            </a:endParaRPr>
          </a:p>
        </p:txBody>
      </p:sp>
      <p:cxnSp>
        <p:nvCxnSpPr>
          <p:cNvPr id="12" name="Straight Arrow Connector 11"/>
          <p:cNvCxnSpPr>
            <a:stCxn id="2" idx="2"/>
            <a:endCxn id="3" idx="0"/>
          </p:cNvCxnSpPr>
          <p:nvPr/>
        </p:nvCxnSpPr>
        <p:spPr>
          <a:xfrm rot="5400000">
            <a:off x="3924301" y="2171700"/>
            <a:ext cx="533400" cy="31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3" idx="2"/>
            <a:endCxn id="9" idx="0"/>
          </p:cNvCxnSpPr>
          <p:nvPr/>
        </p:nvCxnSpPr>
        <p:spPr>
          <a:xfrm rot="5400000">
            <a:off x="3924301" y="3619500"/>
            <a:ext cx="533400" cy="31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2"/>
            <a:endCxn id="10" idx="0"/>
          </p:cNvCxnSpPr>
          <p:nvPr/>
        </p:nvCxnSpPr>
        <p:spPr>
          <a:xfrm rot="5400000">
            <a:off x="3886201" y="5105400"/>
            <a:ext cx="609600" cy="3175"/>
          </a:xfrm>
          <a:prstGeom prst="straightConnector1">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1066800"/>
            <a:ext cx="1981200" cy="8382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n>
                  <a:solidFill>
                    <a:schemeClr val="tx1"/>
                  </a:solidFill>
                </a:ln>
              </a:rPr>
              <a:t>Step 1: Initial Registration</a:t>
            </a:r>
          </a:p>
        </p:txBody>
      </p:sp>
      <p:sp>
        <p:nvSpPr>
          <p:cNvPr id="3" name="Rectangle 2"/>
          <p:cNvSpPr/>
          <p:nvPr/>
        </p:nvSpPr>
        <p:spPr>
          <a:xfrm>
            <a:off x="3200400" y="2438400"/>
            <a:ext cx="1981200"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n>
                  <a:solidFill>
                    <a:schemeClr val="tx1"/>
                  </a:solidFill>
                </a:ln>
              </a:rPr>
              <a:t>Step 2: Monitoring and Verification</a:t>
            </a:r>
            <a:endParaRPr lang="en-US" dirty="0">
              <a:ln>
                <a:solidFill>
                  <a:schemeClr val="tx1"/>
                </a:solidFill>
              </a:ln>
            </a:endParaRPr>
          </a:p>
        </p:txBody>
      </p:sp>
      <p:sp>
        <p:nvSpPr>
          <p:cNvPr id="8" name="Title 7"/>
          <p:cNvSpPr>
            <a:spLocks noGrp="1"/>
          </p:cNvSpPr>
          <p:nvPr>
            <p:ph type="title"/>
          </p:nvPr>
        </p:nvSpPr>
        <p:spPr>
          <a:xfrm>
            <a:off x="533400" y="304800"/>
            <a:ext cx="8305800" cy="609600"/>
          </a:xfrm>
        </p:spPr>
        <p:txBody>
          <a:bodyPr>
            <a:normAutofit fontScale="90000"/>
          </a:bodyPr>
          <a:lstStyle/>
          <a:p>
            <a:pPr algn="ctr" fontAlgn="auto">
              <a:spcAft>
                <a:spcPts val="0"/>
              </a:spcAft>
              <a:defRPr/>
            </a:pPr>
            <a:r>
              <a:rPr lang="en-US" sz="3200" dirty="0" smtClean="0">
                <a:solidFill>
                  <a:schemeClr val="tx1"/>
                </a:solidFill>
              </a:rPr>
              <a:t>Overview of California Sex Offender Registration, Monitoring, and Location Process</a:t>
            </a:r>
            <a:endParaRPr lang="en-US" sz="3200" dirty="0">
              <a:solidFill>
                <a:schemeClr val="tx1"/>
              </a:solidFill>
            </a:endParaRPr>
          </a:p>
        </p:txBody>
      </p:sp>
      <p:sp>
        <p:nvSpPr>
          <p:cNvPr id="9" name="Rectangle 8"/>
          <p:cNvSpPr/>
          <p:nvPr/>
        </p:nvSpPr>
        <p:spPr>
          <a:xfrm>
            <a:off x="3200400" y="3886200"/>
            <a:ext cx="1981200"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n>
                  <a:solidFill>
                    <a:schemeClr val="tx1"/>
                  </a:solidFill>
                </a:ln>
              </a:rPr>
              <a:t>Step 3: Location of Absconders</a:t>
            </a:r>
            <a:endParaRPr lang="en-US" dirty="0">
              <a:ln>
                <a:solidFill>
                  <a:schemeClr val="tx1"/>
                </a:solidFill>
              </a:ln>
            </a:endParaRPr>
          </a:p>
        </p:txBody>
      </p:sp>
      <p:sp>
        <p:nvSpPr>
          <p:cNvPr id="10" name="Rectangle 9"/>
          <p:cNvSpPr/>
          <p:nvPr/>
        </p:nvSpPr>
        <p:spPr>
          <a:xfrm>
            <a:off x="3200400" y="5410200"/>
            <a:ext cx="1981200"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n>
                  <a:solidFill>
                    <a:schemeClr val="tx1"/>
                  </a:solidFill>
                </a:ln>
              </a:rPr>
              <a:t>Step 4: Apprehension of Absconders</a:t>
            </a:r>
            <a:endParaRPr lang="en-US" dirty="0">
              <a:ln>
                <a:solidFill>
                  <a:schemeClr val="tx1"/>
                </a:solidFill>
              </a:ln>
            </a:endParaRPr>
          </a:p>
        </p:txBody>
      </p:sp>
      <p:cxnSp>
        <p:nvCxnSpPr>
          <p:cNvPr id="12" name="Straight Arrow Connector 11"/>
          <p:cNvCxnSpPr>
            <a:stCxn id="2" idx="2"/>
            <a:endCxn id="3" idx="0"/>
          </p:cNvCxnSpPr>
          <p:nvPr/>
        </p:nvCxnSpPr>
        <p:spPr>
          <a:xfrm rot="5400000">
            <a:off x="3924301" y="2171700"/>
            <a:ext cx="533400" cy="31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3" idx="2"/>
            <a:endCxn id="9" idx="0"/>
          </p:cNvCxnSpPr>
          <p:nvPr/>
        </p:nvCxnSpPr>
        <p:spPr>
          <a:xfrm rot="5400000">
            <a:off x="3924301" y="3619500"/>
            <a:ext cx="533400" cy="31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2"/>
            <a:endCxn id="10" idx="0"/>
          </p:cNvCxnSpPr>
          <p:nvPr/>
        </p:nvCxnSpPr>
        <p:spPr>
          <a:xfrm rot="5400000">
            <a:off x="3886201" y="5105400"/>
            <a:ext cx="609600" cy="3175"/>
          </a:xfrm>
          <a:prstGeom prst="straightConnector1">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The Location of Registered Sex offenders in The United States</a:t>
            </a:r>
            <a:endParaRPr lang="en-US" dirty="0"/>
          </a:p>
        </p:txBody>
      </p:sp>
      <p:pic>
        <p:nvPicPr>
          <p:cNvPr id="16386" name="Content Placeholder 3"/>
          <p:cNvPicPr>
            <a:picLocks noGrp="1"/>
          </p:cNvPicPr>
          <p:nvPr>
            <p:ph idx="1"/>
          </p:nvPr>
        </p:nvPicPr>
        <p:blipFill>
          <a:blip r:embed="rId2"/>
          <a:srcRect/>
          <a:stretch>
            <a:fillRect/>
          </a:stretch>
        </p:blipFill>
        <p:spPr>
          <a:xfrm>
            <a:off x="914400" y="1935163"/>
            <a:ext cx="7010400" cy="438943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p:cNvPicPr>
            <a:picLocks noChangeAspect="1" noChangeArrowheads="1"/>
          </p:cNvPicPr>
          <p:nvPr/>
        </p:nvPicPr>
        <p:blipFill>
          <a:blip r:embed="rId2"/>
          <a:srcRect/>
          <a:stretch>
            <a:fillRect/>
          </a:stretch>
        </p:blipFill>
        <p:spPr bwMode="auto">
          <a:xfrm>
            <a:off x="147638" y="71438"/>
            <a:ext cx="8848725" cy="6715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Mapping Registered Sex Offender Locations: An Ohio Illustration</a:t>
            </a:r>
            <a:endParaRPr lang="en-US" dirty="0"/>
          </a:p>
        </p:txBody>
      </p:sp>
      <p:pic>
        <p:nvPicPr>
          <p:cNvPr id="18434" name="Content Placeholder 3" descr="clip_image002.jpg"/>
          <p:cNvPicPr>
            <a:picLocks noGrp="1" noChangeAspect="1"/>
          </p:cNvPicPr>
          <p:nvPr>
            <p:ph idx="1"/>
          </p:nvPr>
        </p:nvPicPr>
        <p:blipFill>
          <a:blip r:embed="rId2"/>
          <a:srcRect/>
          <a:stretch>
            <a:fillRect/>
          </a:stretch>
        </p:blipFill>
        <p:spPr>
          <a:xfrm>
            <a:off x="1731963" y="1935163"/>
            <a:ext cx="5680075" cy="4389437"/>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1847850"/>
          </a:xfrm>
        </p:spPr>
        <p:txBody>
          <a:bodyPr>
            <a:normAutofit fontScale="90000"/>
          </a:bodyPr>
          <a:lstStyle/>
          <a:p>
            <a:pPr fontAlgn="auto">
              <a:spcAft>
                <a:spcPts val="0"/>
              </a:spcAft>
              <a:defRPr/>
            </a:pPr>
            <a:r>
              <a:rPr lang="en-US" dirty="0" smtClean="0"/>
              <a:t> Can Hot Spots Locations For Registered Sex Offenders Be identified?</a:t>
            </a:r>
            <a:endParaRPr lang="en-US" dirty="0"/>
          </a:p>
        </p:txBody>
      </p:sp>
      <p:sp>
        <p:nvSpPr>
          <p:cNvPr id="19458" name="Content Placeholder 2"/>
          <p:cNvSpPr>
            <a:spLocks noGrp="1"/>
          </p:cNvSpPr>
          <p:nvPr>
            <p:ph idx="1"/>
          </p:nvPr>
        </p:nvSpPr>
        <p:spPr/>
        <p:txBody>
          <a:bodyPr/>
          <a:lstStyle/>
          <a:p>
            <a:r>
              <a:rPr lang="en-US" smtClean="0"/>
              <a:t>In the Ohio illustration, it is apparent that registered sex offenders are clustered in a small number of Ohio Counties.</a:t>
            </a:r>
          </a:p>
          <a:p>
            <a:r>
              <a:rPr lang="en-US" smtClean="0"/>
              <a:t>No research has been conducted to date on whether sex offenders are locating in jurisdictions where reporting requirements and/or monitoring strategies are more lenient.</a:t>
            </a:r>
          </a:p>
          <a:p>
            <a:r>
              <a:rPr lang="en-US" smtClean="0"/>
              <a:t>It is also possible that registered sex offenders are locating/ clustering in those areas without residency restrictions for sex offenders.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Estimates of the Size of the </a:t>
            </a:r>
            <a:r>
              <a:rPr lang="en-US" dirty="0" smtClean="0">
                <a:solidFill>
                  <a:srgbClr val="FF0000"/>
                </a:solidFill>
              </a:rPr>
              <a:t>Missing</a:t>
            </a:r>
            <a:r>
              <a:rPr lang="en-US" dirty="0" smtClean="0"/>
              <a:t> Sex Offender Problem</a:t>
            </a:r>
            <a:endParaRPr lang="en-US" dirty="0"/>
          </a:p>
        </p:txBody>
      </p:sp>
      <p:sp>
        <p:nvSpPr>
          <p:cNvPr id="20482" name="Content Placeholder 2"/>
          <p:cNvSpPr>
            <a:spLocks noGrp="1"/>
          </p:cNvSpPr>
          <p:nvPr>
            <p:ph idx="1"/>
          </p:nvPr>
        </p:nvSpPr>
        <p:spPr/>
        <p:txBody>
          <a:bodyPr/>
          <a:lstStyle/>
          <a:p>
            <a:r>
              <a:rPr lang="en-US" smtClean="0"/>
              <a:t>National Compliance Estimates by NCMEC: There are approximately </a:t>
            </a:r>
            <a:r>
              <a:rPr lang="en-US" smtClean="0">
                <a:solidFill>
                  <a:srgbClr val="FF0000"/>
                </a:solidFill>
              </a:rPr>
              <a:t>100,000 sex offenders </a:t>
            </a:r>
            <a:r>
              <a:rPr lang="en-US" smtClean="0"/>
              <a:t>currently not in compliance with sex offender registration/notification requirements.</a:t>
            </a:r>
          </a:p>
          <a:p>
            <a:r>
              <a:rPr lang="en-US" smtClean="0"/>
              <a:t>These estimates are based on telephone survey data, which raises reliability concerns.</a:t>
            </a:r>
          </a:p>
          <a:p>
            <a:r>
              <a:rPr lang="en-US" smtClean="0"/>
              <a:t>Compliance rates are likely to vary both within and across states, due to a variety of factors, including (1)resources,(2) qualifications of personnel ,(3) monitoring frequency, and (4) access to technology.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fontScale="90000"/>
          </a:bodyPr>
          <a:lstStyle/>
          <a:p>
            <a:pPr fontAlgn="auto">
              <a:spcAft>
                <a:spcPts val="0"/>
              </a:spcAft>
              <a:defRPr/>
            </a:pPr>
            <a:r>
              <a:rPr lang="en-US" dirty="0" smtClean="0"/>
              <a:t>An Overview of Our Case Study Research Strategy:</a:t>
            </a:r>
            <a:endParaRPr lang="en-US" dirty="0"/>
          </a:p>
        </p:txBody>
      </p:sp>
      <p:sp>
        <p:nvSpPr>
          <p:cNvPr id="3" name="Content Placeholder 2"/>
          <p:cNvSpPr>
            <a:spLocks noGrp="1"/>
          </p:cNvSpPr>
          <p:nvPr>
            <p:ph idx="1"/>
          </p:nvPr>
        </p:nvSpPr>
        <p:spPr/>
        <p:txBody>
          <a:bodyPr>
            <a:normAutofit fontScale="77500" lnSpcReduction="20000"/>
          </a:bodyPr>
          <a:lstStyle/>
          <a:p>
            <a:pPr marL="274320" indent="-274320" fontAlgn="auto">
              <a:spcAft>
                <a:spcPts val="0"/>
              </a:spcAft>
              <a:buClr>
                <a:schemeClr val="accent3"/>
              </a:buClr>
              <a:buFont typeface="Wingdings 2"/>
              <a:buChar char=""/>
              <a:defRPr/>
            </a:pPr>
            <a:r>
              <a:rPr lang="en-US" dirty="0" smtClean="0">
                <a:solidFill>
                  <a:schemeClr val="accent1"/>
                </a:solidFill>
              </a:rPr>
              <a:t>Compliance:</a:t>
            </a:r>
            <a:r>
              <a:rPr lang="en-US" dirty="0" smtClean="0"/>
              <a:t> We need to understand how compliance with sex offender registration requirements is monitored at the state and local level.</a:t>
            </a:r>
          </a:p>
          <a:p>
            <a:pPr marL="274320" indent="-274320" fontAlgn="auto">
              <a:spcAft>
                <a:spcPts val="0"/>
              </a:spcAft>
              <a:buClr>
                <a:schemeClr val="accent3"/>
              </a:buClr>
              <a:buFont typeface="Wingdings 2"/>
              <a:buChar char=""/>
              <a:defRPr/>
            </a:pPr>
            <a:r>
              <a:rPr lang="en-US" dirty="0" smtClean="0">
                <a:solidFill>
                  <a:schemeClr val="accent1"/>
                </a:solidFill>
              </a:rPr>
              <a:t>Non-compliance: </a:t>
            </a:r>
            <a:r>
              <a:rPr lang="en-US" dirty="0" smtClean="0"/>
              <a:t>We need to understand how investigators identify sex offenders who are not in compliance.</a:t>
            </a:r>
          </a:p>
          <a:p>
            <a:pPr marL="274320" indent="-274320" fontAlgn="auto">
              <a:spcAft>
                <a:spcPts val="0"/>
              </a:spcAft>
              <a:buClr>
                <a:schemeClr val="accent3"/>
              </a:buClr>
              <a:buFont typeface="Wingdings 2"/>
              <a:buChar char=""/>
              <a:defRPr/>
            </a:pPr>
            <a:r>
              <a:rPr lang="en-US" dirty="0" smtClean="0">
                <a:solidFill>
                  <a:schemeClr val="accent1"/>
                </a:solidFill>
              </a:rPr>
              <a:t>Location</a:t>
            </a:r>
            <a:r>
              <a:rPr lang="en-US" dirty="0" smtClean="0"/>
              <a:t>: We need to understand the specific techniques, technologies, and resources investigators use to locate missing sex offenders.</a:t>
            </a:r>
          </a:p>
          <a:p>
            <a:pPr marL="274320" indent="-274320" fontAlgn="auto">
              <a:spcAft>
                <a:spcPts val="0"/>
              </a:spcAft>
              <a:buClr>
                <a:schemeClr val="accent3"/>
              </a:buClr>
              <a:buFont typeface="Wingdings 2"/>
              <a:buChar char=""/>
              <a:defRPr/>
            </a:pPr>
            <a:r>
              <a:rPr lang="en-US" dirty="0" smtClean="0">
                <a:solidFill>
                  <a:schemeClr val="accent1"/>
                </a:solidFill>
              </a:rPr>
              <a:t>Avoiding Detection</a:t>
            </a:r>
            <a:r>
              <a:rPr lang="en-US" dirty="0" smtClean="0"/>
              <a:t>: We need to understand why sex offenders abscond, and how  missing sex offenders avoid apprehension. We are particularly interested in the use of ID Theft and/or ID manipulation.</a:t>
            </a:r>
          </a:p>
          <a:p>
            <a:pPr marL="274320" indent="-274320" fontAlgn="auto">
              <a:spcAft>
                <a:spcPts val="0"/>
              </a:spcAft>
              <a:buClr>
                <a:schemeClr val="accent3"/>
              </a:buClr>
              <a:buFont typeface="Wingdings 2"/>
              <a:buChar char=""/>
              <a:defRPr/>
            </a:pPr>
            <a:r>
              <a:rPr lang="en-US" dirty="0" smtClean="0">
                <a:solidFill>
                  <a:schemeClr val="accent1"/>
                </a:solidFill>
              </a:rPr>
              <a:t>Performance: </a:t>
            </a:r>
            <a:r>
              <a:rPr lang="en-US" dirty="0" smtClean="0"/>
              <a:t>We need to understand the key linkages that facilitate( or impede) intra- and inter-state cooperation and coordination in the location and apprehension of missing sex offenders.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1273</TotalTime>
  <Words>2609</Words>
  <Application>Microsoft Office PowerPoint</Application>
  <PresentationFormat>On-screen Show (4:3)</PresentationFormat>
  <Paragraphs>179</Paragraphs>
  <Slides>36</Slides>
  <Notes>0</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36</vt:i4>
      </vt:variant>
    </vt:vector>
  </HeadingPairs>
  <TitlesOfParts>
    <vt:vector size="44" baseType="lpstr">
      <vt:lpstr>Constantia</vt:lpstr>
      <vt:lpstr>Arial</vt:lpstr>
      <vt:lpstr>Calibri</vt:lpstr>
      <vt:lpstr>Wingdings 2</vt:lpstr>
      <vt:lpstr>Flow</vt:lpstr>
      <vt:lpstr>Flow</vt:lpstr>
      <vt:lpstr>Flow</vt:lpstr>
      <vt:lpstr>Flow</vt:lpstr>
      <vt:lpstr>Slide 1</vt:lpstr>
      <vt:lpstr>Trends in Sex Offender Arrest, Conviction, Sentencing, and Control</vt:lpstr>
      <vt:lpstr>The Community Control of Sex Offenders: New Initiatives</vt:lpstr>
      <vt:lpstr>The Location of Registered Sex offenders in The United States</vt:lpstr>
      <vt:lpstr>Slide 5</vt:lpstr>
      <vt:lpstr>Mapping Registered Sex Offender Locations: An Ohio Illustration</vt:lpstr>
      <vt:lpstr> Can Hot Spots Locations For Registered Sex Offenders Be identified?</vt:lpstr>
      <vt:lpstr>Estimates of the Size of the Missing Sex Offender Problem</vt:lpstr>
      <vt:lpstr>An Overview of Our Case Study Research Strategy:</vt:lpstr>
      <vt:lpstr>Research Team for Case Studies</vt:lpstr>
      <vt:lpstr>Case Study Site Selection Strategy</vt:lpstr>
      <vt:lpstr>Case Study Site Selection</vt:lpstr>
      <vt:lpstr>Case Study Site Selection</vt:lpstr>
      <vt:lpstr> Connecticut and California Case Studies</vt:lpstr>
      <vt:lpstr> Florida Case Study: Tallahassee</vt:lpstr>
      <vt:lpstr>Florida Case Study: Osceola County</vt:lpstr>
      <vt:lpstr>Texas Case Study</vt:lpstr>
      <vt:lpstr>Key Findings from Initial Site Visits</vt:lpstr>
      <vt:lpstr>De-centralized Sex Offender Registration, Monitoring, and Location</vt:lpstr>
      <vt:lpstr>Hybrid Model</vt:lpstr>
      <vt:lpstr>Finding 2:Reporting Requirements For Registered Sex Offenders Vary</vt:lpstr>
      <vt:lpstr>Finding 3:Intra-and Inter-State-level Variation in Compliance Rates</vt:lpstr>
      <vt:lpstr>Finding 4:We did not find a Link Between Missing Sex Offenders and Identity Theft/Manipulation</vt:lpstr>
      <vt:lpstr>Finding 5:The Technology Available to Locate Missing Sex Offenders varies both within and across states</vt:lpstr>
      <vt:lpstr>An Overview of Investigative Techniques Used to Locate Missing Sex Offenders</vt:lpstr>
      <vt:lpstr>Finding 6:Non-technological “Old School” Investigative Strategies appear to be consistently used across jurisdictions to Locate Missing Sex offenders</vt:lpstr>
      <vt:lpstr>Finding 7:The Role Of The U.S. Marshal Service varied in the Four States</vt:lpstr>
      <vt:lpstr>Issues To Consider: Final Thoughts</vt:lpstr>
      <vt:lpstr>Are Missing Sex Offenders Really Missing? </vt:lpstr>
      <vt:lpstr>The Absconders: Where Are They? How do they avoid detection? </vt:lpstr>
      <vt:lpstr>Next Steps in the Research Process</vt:lpstr>
      <vt:lpstr>Examination and Analysis of State-Level Sex Offender Registry Data Sets</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 and Apprehension of Missing Sex Offenders: Technological Versus Non-technological </dc:title>
  <dc:creator>Alexander James Byrne</dc:creator>
  <cp:lastModifiedBy>jbyrne</cp:lastModifiedBy>
  <cp:revision>85</cp:revision>
  <dcterms:created xsi:type="dcterms:W3CDTF">2009-10-18T14:32:00Z</dcterms:created>
  <dcterms:modified xsi:type="dcterms:W3CDTF">2009-10-22T14:18:59Z</dcterms:modified>
</cp:coreProperties>
</file>