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42"/>
  </p:notesMasterIdLst>
  <p:sldIdLst>
    <p:sldId id="256" r:id="rId2"/>
    <p:sldId id="257" r:id="rId3"/>
    <p:sldId id="272" r:id="rId4"/>
    <p:sldId id="269" r:id="rId5"/>
    <p:sldId id="276" r:id="rId6"/>
    <p:sldId id="278" r:id="rId7"/>
    <p:sldId id="280" r:id="rId8"/>
    <p:sldId id="282" r:id="rId9"/>
    <p:sldId id="284" r:id="rId10"/>
    <p:sldId id="286" r:id="rId11"/>
    <p:sldId id="288" r:id="rId12"/>
    <p:sldId id="290" r:id="rId13"/>
    <p:sldId id="292" r:id="rId14"/>
    <p:sldId id="294" r:id="rId15"/>
    <p:sldId id="296" r:id="rId16"/>
    <p:sldId id="297" r:id="rId17"/>
    <p:sldId id="298" r:id="rId18"/>
    <p:sldId id="325" r:id="rId19"/>
    <p:sldId id="324" r:id="rId20"/>
    <p:sldId id="326" r:id="rId21"/>
    <p:sldId id="306" r:id="rId22"/>
    <p:sldId id="302" r:id="rId23"/>
    <p:sldId id="308" r:id="rId24"/>
    <p:sldId id="310" r:id="rId25"/>
    <p:sldId id="312" r:id="rId26"/>
    <p:sldId id="314" r:id="rId27"/>
    <p:sldId id="316" r:id="rId28"/>
    <p:sldId id="318" r:id="rId29"/>
    <p:sldId id="304" r:id="rId30"/>
    <p:sldId id="320" r:id="rId31"/>
    <p:sldId id="259" r:id="rId32"/>
    <p:sldId id="262" r:id="rId33"/>
    <p:sldId id="263" r:id="rId34"/>
    <p:sldId id="264" r:id="rId35"/>
    <p:sldId id="322" r:id="rId36"/>
    <p:sldId id="265" r:id="rId37"/>
    <p:sldId id="260" r:id="rId38"/>
    <p:sldId id="266" r:id="rId39"/>
    <p:sldId id="261" r:id="rId40"/>
    <p:sldId id="300"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482E17-9E95-4707-A835-9D73134664FE}" type="datetimeFigureOut">
              <a:rPr lang="en-US" smtClean="0"/>
              <a:pPr/>
              <a:t>3/23/2015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0D29DD-088E-4BB2-98C5-F337C429472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pPr eaLnBrk="1" hangingPunct="1"/>
            <a:r>
              <a:rPr lang="en-AU" smtClean="0">
                <a:latin typeface="Calibri" pitchFamily="34" charset="0"/>
              </a:rPr>
              <a:t>Recently Completed Systematic Evidence-based Reviews in Juvenile Justice</a:t>
            </a:r>
          </a:p>
          <a:p>
            <a:pPr eaLnBrk="1" hangingPunct="1"/>
            <a:r>
              <a:rPr lang="en-AU" smtClean="0">
                <a:latin typeface="Calibri" pitchFamily="34" charset="0"/>
              </a:rPr>
              <a:t>Few Research  Studies conducted in Australia </a:t>
            </a:r>
          </a:p>
          <a:p>
            <a:pPr eaLnBrk="1" hangingPunct="1"/>
            <a:endParaRPr lang="en-AU" smtClean="0">
              <a:latin typeface="Calibri" pitchFamily="34" charset="0"/>
            </a:endParaRPr>
          </a:p>
        </p:txBody>
      </p:sp>
      <p:sp>
        <p:nvSpPr>
          <p:cNvPr id="76804" name="Slide Number Placeholder 3"/>
          <p:cNvSpPr>
            <a:spLocks noGrp="1"/>
          </p:cNvSpPr>
          <p:nvPr>
            <p:ph type="sldNum" sz="quarter" idx="5"/>
          </p:nvPr>
        </p:nvSpPr>
        <p:spPr>
          <a:noFill/>
        </p:spPr>
        <p:txBody>
          <a:bodyPr/>
          <a:lstStyle/>
          <a:p>
            <a:pPr eaLnBrk="1" hangingPunct="1"/>
            <a:fld id="{7F667B00-8031-46A4-92F8-2952B05CE7A7}" type="slidenum">
              <a:rPr lang="en-AU">
                <a:solidFill>
                  <a:srgbClr val="000000"/>
                </a:solidFill>
                <a:latin typeface="Arial" pitchFamily="34" charset="0"/>
              </a:rPr>
              <a:pPr eaLnBrk="1" hangingPunct="1"/>
              <a:t>19</a:t>
            </a:fld>
            <a:endParaRPr lang="en-AU">
              <a:solidFill>
                <a:srgbClr val="000000"/>
              </a:solidFill>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pPr eaLnBrk="1" hangingPunct="1"/>
            <a:endParaRPr lang="en-AU" smtClean="0">
              <a:latin typeface="Calibri" pitchFamily="34" charset="0"/>
            </a:endParaRPr>
          </a:p>
        </p:txBody>
      </p:sp>
      <p:sp>
        <p:nvSpPr>
          <p:cNvPr id="77828" name="Slide Number Placeholder 3"/>
          <p:cNvSpPr>
            <a:spLocks noGrp="1"/>
          </p:cNvSpPr>
          <p:nvPr>
            <p:ph type="sldNum" sz="quarter" idx="5"/>
          </p:nvPr>
        </p:nvSpPr>
        <p:spPr>
          <a:noFill/>
        </p:spPr>
        <p:txBody>
          <a:bodyPr/>
          <a:lstStyle/>
          <a:p>
            <a:pPr eaLnBrk="1" hangingPunct="1"/>
            <a:fld id="{087005F5-E0E7-4221-8A5F-D041C32E9A08}" type="slidenum">
              <a:rPr lang="en-AU">
                <a:solidFill>
                  <a:srgbClr val="000000"/>
                </a:solidFill>
                <a:latin typeface="Arial" pitchFamily="34" charset="0"/>
              </a:rPr>
              <a:pPr eaLnBrk="1" hangingPunct="1"/>
              <a:t>35</a:t>
            </a:fld>
            <a:endParaRPr lang="en-AU">
              <a:solidFill>
                <a:srgbClr val="000000"/>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35E4DA9-ED53-42BD-8E84-739AFDFEC3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A9573-F7FC-4B94-8E43-A786A5C316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3A1BC-67E0-4D9E-AE4F-14E035C35F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9A631-BECC-433C-B811-AA186EA5E5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DDF5F-240B-4575-8C71-D06DE95A057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4D089-25B4-423C-9EAC-00B14ED730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13F50A-AD14-4843-AF47-FD5806904A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BBA1FE-B34C-4653-B0B7-E508E63AA7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0BDF89-23CF-4ACC-B931-3B5F489AC5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444B2-5719-4D38-A321-77A68DED84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E11EAB1-BC94-4FC4-8A4D-0C6A9F720F3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6B0CD37-8038-447E-B727-4D3314CB836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cecs@edu.a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cecs.edu.au/"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communityjustice.org/_uploads/documents/Informed%20Response1.pdf" TargetMode="External"/><Relationship Id="rId2" Type="http://schemas.openxmlformats.org/officeDocument/2006/relationships/hyperlink" Target="http://www.courtinnovation.org/index.cfm?fuseaction=page.viewPage&amp;pageID=512&amp;documentTopicID=23"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npr.org/templates/story/story.php?storyId=18435256" TargetMode="External"/><Relationship Id="rId2" Type="http://schemas.openxmlformats.org/officeDocument/2006/relationships/hyperlink" Target="http://www.uscourts.gov/itplan/2007/2007report.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ojjdp.ncjrs.gov/programs/ProgSummary.asp?pi=3" TargetMode="External"/><Relationship Id="rId3" Type="http://schemas.openxmlformats.org/officeDocument/2006/relationships/hyperlink" Target="examiningtheoworkofstatecourts.pdf" TargetMode="External"/><Relationship Id="rId7" Type="http://schemas.openxmlformats.org/officeDocument/2006/relationships/hyperlink" Target="http://jurist.law.pitt.edu/courttech6.htm" TargetMode="External"/><Relationship Id="rId2" Type="http://schemas.openxmlformats.org/officeDocument/2006/relationships/hyperlink" Target="http://www.courtinnovation.org/" TargetMode="External"/><Relationship Id="rId1" Type="http://schemas.openxmlformats.org/officeDocument/2006/relationships/slideLayout" Target="../slideLayouts/slideLayout2.xml"/><Relationship Id="rId6" Type="http://schemas.openxmlformats.org/officeDocument/2006/relationships/hyperlink" Target="http://jurist.law.pitt.edu/courttech.htm" TargetMode="External"/><Relationship Id="rId5" Type="http://schemas.openxmlformats.org/officeDocument/2006/relationships/hyperlink" Target="http://www.ncsconline.org/D_Tech/" TargetMode="External"/><Relationship Id="rId10" Type="http://schemas.openxmlformats.org/officeDocument/2006/relationships/hyperlink" Target="http://www.legaltechcenter.net/publications/articles/status.pdf" TargetMode="External"/><Relationship Id="rId4" Type="http://schemas.openxmlformats.org/officeDocument/2006/relationships/hyperlink" Target="http://www.youtube.com/watch?v=AD6TyK2pBn4" TargetMode="External"/><Relationship Id="rId9" Type="http://schemas.openxmlformats.org/officeDocument/2006/relationships/hyperlink" Target="http://www.secretservice.gov/ntac_aapss.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US" dirty="0" smtClean="0"/>
              <a:t>New Technology and the Courts: Does IT have an Impact on </a:t>
            </a:r>
            <a:r>
              <a:rPr lang="en-US" dirty="0"/>
              <a:t>Court </a:t>
            </a:r>
            <a:r>
              <a:rPr lang="en-US" dirty="0" smtClean="0"/>
              <a:t>Performance?</a:t>
            </a:r>
            <a:endParaRPr lang="en-US" dirty="0"/>
          </a:p>
        </p:txBody>
      </p:sp>
      <p:sp>
        <p:nvSpPr>
          <p:cNvPr id="2051" name="Rectangle 3"/>
          <p:cNvSpPr>
            <a:spLocks noGrp="1" noChangeArrowheads="1"/>
          </p:cNvSpPr>
          <p:nvPr>
            <p:ph type="subTitle" idx="1"/>
          </p:nvPr>
        </p:nvSpPr>
        <p:spPr>
          <a:xfrm>
            <a:off x="1600200" y="4114800"/>
            <a:ext cx="6248400" cy="1717393"/>
          </a:xfrm>
        </p:spPr>
        <p:txBody>
          <a:bodyPr wrap="square">
            <a:spAutoFit/>
          </a:bodyPr>
          <a:lstStyle/>
          <a:p>
            <a:r>
              <a:rPr lang="en-AU" sz="1600" dirty="0" smtClean="0"/>
              <a:t> James M. Byrne, PhD., Professor, </a:t>
            </a:r>
          </a:p>
          <a:p>
            <a:r>
              <a:rPr lang="en-AU" sz="1600" dirty="0" smtClean="0"/>
              <a:t>School of Criminology and Criminal Justice, Griffith University.</a:t>
            </a:r>
          </a:p>
          <a:p>
            <a:r>
              <a:rPr lang="en-AU" sz="1600" dirty="0" smtClean="0"/>
              <a:t> Invited Presentation at the American Judges Association/American Judges Foundation </a:t>
            </a:r>
            <a:br>
              <a:rPr lang="en-AU" sz="1600" dirty="0" smtClean="0"/>
            </a:br>
            <a:r>
              <a:rPr lang="en-US" sz="1600" dirty="0" smtClean="0"/>
              <a:t>53rd Annual Educational Conference September 24, 2013 </a:t>
            </a:r>
            <a:endParaRPr lang="en-AU" sz="1600" dirty="0" smtClean="0"/>
          </a:p>
          <a:p>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dirty="0"/>
              <a:t>The New Technology of </a:t>
            </a:r>
            <a:r>
              <a:rPr lang="en-US" dirty="0" smtClean="0"/>
              <a:t>Crime: New Offenders, New Crimes</a:t>
            </a:r>
            <a:endParaRPr lang="en-US" dirty="0"/>
          </a:p>
        </p:txBody>
      </p:sp>
      <p:sp>
        <p:nvSpPr>
          <p:cNvPr id="6147" name="Rectangle 3"/>
          <p:cNvSpPr>
            <a:spLocks noGrp="1" noChangeArrowheads="1"/>
          </p:cNvSpPr>
          <p:nvPr>
            <p:ph idx="1"/>
          </p:nvPr>
        </p:nvSpPr>
        <p:spPr/>
        <p:txBody>
          <a:bodyPr/>
          <a:lstStyle/>
          <a:p>
            <a:r>
              <a:rPr lang="en-US" dirty="0"/>
              <a:t>The Impact of Technology on Criminality – </a:t>
            </a:r>
            <a:r>
              <a:rPr lang="en-US" dirty="0" smtClean="0"/>
              <a:t> New Offenders</a:t>
            </a:r>
            <a:endParaRPr lang="en-US" dirty="0"/>
          </a:p>
          <a:p>
            <a:r>
              <a:rPr lang="en-US" dirty="0"/>
              <a:t>3 Distinct Opportunity Structures—first  identified by Richard Sparks in 1980—can be applied to internet-facilitated crimes:</a:t>
            </a:r>
          </a:p>
          <a:p>
            <a:pPr lvl="1"/>
            <a:r>
              <a:rPr lang="en-US" dirty="0"/>
              <a:t>Crime at work</a:t>
            </a:r>
          </a:p>
          <a:p>
            <a:pPr lvl="1"/>
            <a:r>
              <a:rPr lang="en-US" dirty="0"/>
              <a:t>Crime as work</a:t>
            </a:r>
          </a:p>
          <a:p>
            <a:pPr lvl="1"/>
            <a:r>
              <a:rPr lang="en-US" dirty="0"/>
              <a:t>Crime after work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r>
              <a:rPr lang="en-US" sz="3600" b="1"/>
              <a:t>The New Technology of Crime </a:t>
            </a:r>
            <a:r>
              <a:rPr lang="en-US" sz="3600" b="1" i="1">
                <a:solidFill>
                  <a:srgbClr val="FF0000"/>
                </a:solidFill>
              </a:rPr>
              <a:t>AT</a:t>
            </a:r>
            <a:r>
              <a:rPr lang="en-US" sz="3600" b="1"/>
              <a:t> Work : Some Examples</a:t>
            </a:r>
          </a:p>
        </p:txBody>
      </p:sp>
      <p:sp>
        <p:nvSpPr>
          <p:cNvPr id="27651" name="Rectangle 3"/>
          <p:cNvSpPr>
            <a:spLocks noGrp="1" noChangeArrowheads="1"/>
          </p:cNvSpPr>
          <p:nvPr>
            <p:ph idx="1"/>
          </p:nvPr>
        </p:nvSpPr>
        <p:spPr/>
        <p:txBody>
          <a:bodyPr/>
          <a:lstStyle/>
          <a:p>
            <a:r>
              <a:rPr lang="en-US" sz="2800" dirty="0"/>
              <a:t>Embezzlement</a:t>
            </a:r>
          </a:p>
          <a:p>
            <a:r>
              <a:rPr lang="en-US" sz="2800" dirty="0"/>
              <a:t>Money Laundering/Financial Frauds</a:t>
            </a:r>
          </a:p>
          <a:p>
            <a:r>
              <a:rPr lang="en-US" sz="2800" dirty="0"/>
              <a:t>Credit Card Fraud by Employees</a:t>
            </a:r>
          </a:p>
          <a:p>
            <a:r>
              <a:rPr lang="en-US" sz="2800" dirty="0"/>
              <a:t>Corporate Espionage (via bots, email monitoring, </a:t>
            </a:r>
            <a:r>
              <a:rPr lang="en-US" sz="2800" dirty="0" err="1" smtClean="0"/>
              <a:t>pretexting</a:t>
            </a:r>
            <a:r>
              <a:rPr lang="en-US" sz="2800" dirty="0" smtClean="0"/>
              <a:t>)</a:t>
            </a:r>
            <a:endParaRPr lang="en-US" sz="2800" dirty="0"/>
          </a:p>
          <a:p>
            <a:r>
              <a:rPr lang="en-US" sz="2800" dirty="0"/>
              <a:t>Theft/Sale of Private, Confidential, Personal Data</a:t>
            </a:r>
          </a:p>
          <a:p>
            <a:r>
              <a:rPr lang="en-US" sz="2800" dirty="0"/>
              <a:t>The Spreading of Viruses &amp; Malicious Codes (to gain competitive advantage)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a:t>The New Technology of Crime </a:t>
            </a:r>
            <a:r>
              <a:rPr lang="en-US" b="1" i="1">
                <a:solidFill>
                  <a:srgbClr val="FF0000"/>
                </a:solidFill>
              </a:rPr>
              <a:t>AS</a:t>
            </a:r>
            <a:r>
              <a:rPr lang="en-US"/>
              <a:t> Work: Some Examples</a:t>
            </a:r>
          </a:p>
        </p:txBody>
      </p:sp>
      <p:sp>
        <p:nvSpPr>
          <p:cNvPr id="29699" name="Rectangle 3"/>
          <p:cNvSpPr>
            <a:spLocks noGrp="1" noChangeArrowheads="1"/>
          </p:cNvSpPr>
          <p:nvPr>
            <p:ph idx="1"/>
          </p:nvPr>
        </p:nvSpPr>
        <p:spPr/>
        <p:txBody>
          <a:bodyPr/>
          <a:lstStyle/>
          <a:p>
            <a:r>
              <a:rPr lang="en-US" sz="2000" dirty="0"/>
              <a:t>Internet Fraud Schemes: Nigerian letter, online auctions, drug/health frauds, lottery frauds, </a:t>
            </a:r>
            <a:r>
              <a:rPr lang="en-US" sz="2000" dirty="0" err="1"/>
              <a:t>revictimization</a:t>
            </a:r>
            <a:r>
              <a:rPr lang="en-US" sz="2000" dirty="0"/>
              <a:t> frauds</a:t>
            </a:r>
          </a:p>
          <a:p>
            <a:r>
              <a:rPr lang="en-US" sz="2000" dirty="0"/>
              <a:t>Telemarketing Fraud Schemes: Investments, promotions, sales</a:t>
            </a:r>
          </a:p>
          <a:p>
            <a:r>
              <a:rPr lang="en-US" sz="2000" dirty="0"/>
              <a:t>Identity Theft</a:t>
            </a:r>
          </a:p>
          <a:p>
            <a:r>
              <a:rPr lang="en-US" sz="2000" dirty="0"/>
              <a:t>Credit Card/Check Fraud</a:t>
            </a:r>
          </a:p>
          <a:p>
            <a:r>
              <a:rPr lang="en-US" sz="2000" dirty="0"/>
              <a:t>Phishing (for Profit)</a:t>
            </a:r>
          </a:p>
          <a:p>
            <a:r>
              <a:rPr lang="en-US" sz="2000" dirty="0"/>
              <a:t>Internet Sex Crimes</a:t>
            </a:r>
          </a:p>
          <a:p>
            <a:r>
              <a:rPr lang="en-US" sz="2000" dirty="0"/>
              <a:t>Sale of Private, Confidential, Personal Data</a:t>
            </a:r>
          </a:p>
          <a:p>
            <a:r>
              <a:rPr lang="en-US" sz="2000" dirty="0"/>
              <a:t>Internet </a:t>
            </a:r>
            <a:r>
              <a:rPr lang="en-US" sz="2000" dirty="0" smtClean="0"/>
              <a:t>Piracy</a:t>
            </a:r>
          </a:p>
          <a:p>
            <a:r>
              <a:rPr lang="en-US" sz="2000" dirty="0" smtClean="0"/>
              <a:t>Silk Road: hidden identity/ anonymous online shopping</a:t>
            </a:r>
            <a:endParaRPr lang="en-US" sz="2000" dirty="0"/>
          </a:p>
          <a:p>
            <a:r>
              <a:rPr lang="en-US" sz="2000" dirty="0"/>
              <a:t>Theft of Computers, Computer Software, Internet</a:t>
            </a:r>
            <a:r>
              <a:rPr lang="en-US" sz="2800" dirty="0"/>
              <a:t> </a:t>
            </a:r>
            <a:r>
              <a:rPr lang="en-US" sz="2000" dirty="0"/>
              <a:t>Access</a:t>
            </a:r>
          </a:p>
          <a:p>
            <a:pPr>
              <a:buFontTx/>
              <a:buNone/>
            </a:pP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dirty="0"/>
              <a:t>The New Technology of Crime </a:t>
            </a:r>
            <a:r>
              <a:rPr lang="en-US" b="1" i="1" dirty="0">
                <a:solidFill>
                  <a:srgbClr val="FF0000"/>
                </a:solidFill>
              </a:rPr>
              <a:t>AFTER </a:t>
            </a:r>
            <a:r>
              <a:rPr lang="en-US" dirty="0" smtClean="0">
                <a:solidFill>
                  <a:schemeClr val="tx1"/>
                </a:solidFill>
              </a:rPr>
              <a:t>Work : Some Examples</a:t>
            </a:r>
            <a:endParaRPr lang="en-US" b="1" i="1" dirty="0">
              <a:solidFill>
                <a:srgbClr val="FF0000"/>
              </a:solidFill>
            </a:endParaRPr>
          </a:p>
        </p:txBody>
      </p:sp>
      <p:sp>
        <p:nvSpPr>
          <p:cNvPr id="30723" name="Rectangle 3"/>
          <p:cNvSpPr>
            <a:spLocks noGrp="1" noChangeArrowheads="1"/>
          </p:cNvSpPr>
          <p:nvPr>
            <p:ph idx="1"/>
          </p:nvPr>
        </p:nvSpPr>
        <p:spPr/>
        <p:txBody>
          <a:bodyPr/>
          <a:lstStyle/>
          <a:p>
            <a:r>
              <a:rPr lang="en-US" dirty="0"/>
              <a:t>Internet Sex Crimes (Sex tourism, child pornography, child predators/solicitation)</a:t>
            </a:r>
          </a:p>
          <a:p>
            <a:r>
              <a:rPr lang="en-US" dirty="0"/>
              <a:t>Internet Hate Crimes</a:t>
            </a:r>
          </a:p>
          <a:p>
            <a:r>
              <a:rPr lang="en-US" dirty="0"/>
              <a:t>Internet Stalking</a:t>
            </a:r>
          </a:p>
          <a:p>
            <a:r>
              <a:rPr lang="en-US" dirty="0"/>
              <a:t>Cyber-Terrorism</a:t>
            </a:r>
          </a:p>
          <a:p>
            <a:r>
              <a:rPr lang="en-US" dirty="0"/>
              <a:t>Spreading Viruses and Malicious Codes</a:t>
            </a:r>
          </a:p>
          <a:p>
            <a:r>
              <a:rPr lang="en-US" dirty="0"/>
              <a:t>Hacking/Illegal Access to </a:t>
            </a:r>
            <a:r>
              <a:rPr lang="en-US" dirty="0" smtClean="0"/>
              <a:t>Data</a:t>
            </a:r>
          </a:p>
          <a:p>
            <a:r>
              <a:rPr lang="en-US" dirty="0" err="1" smtClean="0"/>
              <a:t>Sexting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304800"/>
            <a:ext cx="7772400" cy="1143000"/>
          </a:xfrm>
        </p:spPr>
        <p:txBody>
          <a:bodyPr>
            <a:normAutofit fontScale="90000"/>
          </a:bodyPr>
          <a:lstStyle/>
          <a:p>
            <a:r>
              <a:rPr lang="en-US" dirty="0" smtClean="0"/>
              <a:t> </a:t>
            </a:r>
            <a:r>
              <a:rPr lang="en-US" sz="3100" dirty="0" smtClean="0"/>
              <a:t>Assessing the Impact of Technology on Crime and </a:t>
            </a:r>
            <a:r>
              <a:rPr lang="en-US" sz="3100" dirty="0" err="1" smtClean="0"/>
              <a:t>Justice:Three</a:t>
            </a:r>
            <a:r>
              <a:rPr lang="en-US" sz="3100" dirty="0" smtClean="0"/>
              <a:t> </a:t>
            </a:r>
            <a:r>
              <a:rPr lang="en-US" sz="3100" dirty="0"/>
              <a:t>Critical Issues to Consider</a:t>
            </a:r>
          </a:p>
        </p:txBody>
      </p:sp>
      <p:sp>
        <p:nvSpPr>
          <p:cNvPr id="3075" name="Rectangle 3"/>
          <p:cNvSpPr>
            <a:spLocks noGrp="1" noChangeArrowheads="1"/>
          </p:cNvSpPr>
          <p:nvPr>
            <p:ph type="subTitle" idx="1"/>
          </p:nvPr>
        </p:nvSpPr>
        <p:spPr>
          <a:xfrm>
            <a:off x="381000" y="1752600"/>
            <a:ext cx="6400800" cy="1752600"/>
          </a:xfrm>
        </p:spPr>
        <p:txBody>
          <a:bodyPr>
            <a:noAutofit/>
          </a:bodyPr>
          <a:lstStyle/>
          <a:p>
            <a:pPr marL="609600" indent="-609600" algn="l">
              <a:buFontTx/>
              <a:buAutoNum type="arabicPeriod"/>
            </a:pPr>
            <a:r>
              <a:rPr lang="en-US" sz="2400" dirty="0"/>
              <a:t>Will new technology applications in criminal justice result in the replacement of ‘people’ with ‘things’?</a:t>
            </a:r>
          </a:p>
          <a:p>
            <a:pPr marL="609600" indent="-609600" algn="l"/>
            <a:endParaRPr lang="en-US" sz="2400" dirty="0"/>
          </a:p>
          <a:p>
            <a:pPr marL="609600" indent="-609600" algn="l">
              <a:buFontTx/>
              <a:buAutoNum type="arabicPeriod" startAt="2"/>
            </a:pPr>
            <a:r>
              <a:rPr lang="en-US" sz="2400" dirty="0"/>
              <a:t>Will technological advancements in the area of offender control minimize the possibilities for individual &amp; community change? </a:t>
            </a:r>
          </a:p>
          <a:p>
            <a:pPr marL="609600" indent="-609600" algn="l"/>
            <a:r>
              <a:rPr lang="en-US" sz="2400" dirty="0"/>
              <a:t> </a:t>
            </a:r>
          </a:p>
          <a:p>
            <a:pPr marL="609600" indent="-609600" algn="l"/>
            <a:r>
              <a:rPr lang="en-US" sz="2400" dirty="0"/>
              <a:t>3. 	What are the long term consequences of privatization of key  technology related CJ system functions?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sz="2800"/>
              <a:t>The New Technology of Criminal Justice	: Intended vs. Unintended Consequences</a:t>
            </a:r>
          </a:p>
        </p:txBody>
      </p:sp>
      <p:sp>
        <p:nvSpPr>
          <p:cNvPr id="8195" name="Rectangle 3"/>
          <p:cNvSpPr>
            <a:spLocks noGrp="1" noChangeArrowheads="1"/>
          </p:cNvSpPr>
          <p:nvPr>
            <p:ph sz="half" idx="1"/>
          </p:nvPr>
        </p:nvSpPr>
        <p:spPr/>
        <p:txBody>
          <a:bodyPr/>
          <a:lstStyle/>
          <a:p>
            <a:pPr>
              <a:lnSpc>
                <a:spcPct val="90000"/>
              </a:lnSpc>
            </a:pPr>
            <a:endParaRPr lang="en-US" sz="2400" dirty="0"/>
          </a:p>
          <a:p>
            <a:pPr>
              <a:lnSpc>
                <a:spcPct val="90000"/>
              </a:lnSpc>
              <a:buFontTx/>
              <a:buNone/>
            </a:pPr>
            <a:r>
              <a:rPr lang="en-US" sz="2400" dirty="0"/>
              <a:t>Crime Prevention………</a:t>
            </a:r>
          </a:p>
          <a:p>
            <a:pPr>
              <a:lnSpc>
                <a:spcPct val="90000"/>
              </a:lnSpc>
              <a:buFontTx/>
              <a:buNone/>
            </a:pPr>
            <a:endParaRPr lang="en-US" sz="2400" dirty="0"/>
          </a:p>
          <a:p>
            <a:pPr>
              <a:lnSpc>
                <a:spcPct val="90000"/>
              </a:lnSpc>
              <a:buFontTx/>
              <a:buNone/>
            </a:pPr>
            <a:r>
              <a:rPr lang="en-US" sz="2400" dirty="0"/>
              <a:t>Police…………………..</a:t>
            </a:r>
          </a:p>
          <a:p>
            <a:pPr>
              <a:lnSpc>
                <a:spcPct val="90000"/>
              </a:lnSpc>
              <a:buFontTx/>
              <a:buNone/>
            </a:pPr>
            <a:endParaRPr lang="en-US" sz="2400" dirty="0"/>
          </a:p>
          <a:p>
            <a:pPr>
              <a:lnSpc>
                <a:spcPct val="90000"/>
              </a:lnSpc>
              <a:buFontTx/>
              <a:buNone/>
            </a:pPr>
            <a:r>
              <a:rPr lang="en-US" sz="2400" dirty="0"/>
              <a:t>Courts…………………..</a:t>
            </a:r>
          </a:p>
          <a:p>
            <a:pPr>
              <a:lnSpc>
                <a:spcPct val="90000"/>
              </a:lnSpc>
              <a:buFontTx/>
              <a:buNone/>
            </a:pPr>
            <a:r>
              <a:rPr lang="en-US" sz="2400" dirty="0"/>
              <a:t>Institutional </a:t>
            </a:r>
            <a:r>
              <a:rPr lang="en-US" sz="2400" dirty="0" smtClean="0"/>
              <a:t>Corrections</a:t>
            </a:r>
            <a:endParaRPr lang="en-US" sz="2400" dirty="0"/>
          </a:p>
          <a:p>
            <a:pPr>
              <a:lnSpc>
                <a:spcPct val="90000"/>
              </a:lnSpc>
              <a:buFontTx/>
              <a:buNone/>
            </a:pPr>
            <a:endParaRPr lang="en-US" sz="2400" dirty="0"/>
          </a:p>
          <a:p>
            <a:pPr>
              <a:lnSpc>
                <a:spcPct val="90000"/>
              </a:lnSpc>
              <a:buFontTx/>
              <a:buNone/>
            </a:pPr>
            <a:r>
              <a:rPr lang="en-US" sz="2400" dirty="0"/>
              <a:t>Community Corrections	</a:t>
            </a:r>
          </a:p>
        </p:txBody>
      </p:sp>
      <p:sp>
        <p:nvSpPr>
          <p:cNvPr id="8196" name="Rectangle 4"/>
          <p:cNvSpPr>
            <a:spLocks noGrp="1" noChangeArrowheads="1"/>
          </p:cNvSpPr>
          <p:nvPr>
            <p:ph sz="half" idx="2"/>
          </p:nvPr>
        </p:nvSpPr>
        <p:spPr/>
        <p:txBody>
          <a:bodyPr/>
          <a:lstStyle/>
          <a:p>
            <a:pPr>
              <a:lnSpc>
                <a:spcPct val="90000"/>
              </a:lnSpc>
              <a:buFontTx/>
              <a:buNone/>
            </a:pPr>
            <a:r>
              <a:rPr lang="en-US" sz="2400" dirty="0"/>
              <a:t>Intended      </a:t>
            </a:r>
            <a:r>
              <a:rPr lang="en-US" sz="2400" dirty="0" smtClean="0"/>
              <a:t>Unintended</a:t>
            </a:r>
            <a:endParaRPr lang="en-US" sz="2400" dirty="0"/>
          </a:p>
          <a:p>
            <a:pPr>
              <a:lnSpc>
                <a:spcPct val="90000"/>
              </a:lnSpc>
              <a:buFontTx/>
              <a:buNone/>
            </a:pPr>
            <a:r>
              <a:rPr lang="en-US" sz="1800" dirty="0"/>
              <a:t>Less crime           Less Freedom, </a:t>
            </a:r>
          </a:p>
          <a:p>
            <a:pPr>
              <a:lnSpc>
                <a:spcPct val="90000"/>
              </a:lnSpc>
              <a:buFontTx/>
              <a:buNone/>
            </a:pPr>
            <a:r>
              <a:rPr lang="en-US" sz="1800" dirty="0"/>
              <a:t>                         </a:t>
            </a:r>
          </a:p>
          <a:p>
            <a:pPr>
              <a:lnSpc>
                <a:spcPct val="90000"/>
              </a:lnSpc>
              <a:buFontTx/>
              <a:buNone/>
            </a:pPr>
            <a:endParaRPr lang="en-US" sz="1800" dirty="0"/>
          </a:p>
          <a:p>
            <a:pPr>
              <a:lnSpc>
                <a:spcPct val="90000"/>
              </a:lnSpc>
              <a:buFontTx/>
              <a:buNone/>
            </a:pPr>
            <a:r>
              <a:rPr lang="en-US" sz="1800" dirty="0"/>
              <a:t>Less crime          </a:t>
            </a:r>
            <a:r>
              <a:rPr lang="en-US" sz="1800" dirty="0" smtClean="0"/>
              <a:t>More </a:t>
            </a:r>
            <a:r>
              <a:rPr lang="en-US" sz="1800" dirty="0"/>
              <a:t>Distrust</a:t>
            </a:r>
            <a:r>
              <a:rPr lang="en-US" sz="2400" dirty="0"/>
              <a:t>		</a:t>
            </a:r>
          </a:p>
          <a:p>
            <a:pPr>
              <a:lnSpc>
                <a:spcPct val="90000"/>
              </a:lnSpc>
              <a:buFontTx/>
              <a:buNone/>
            </a:pPr>
            <a:r>
              <a:rPr lang="en-US" sz="1800" dirty="0"/>
              <a:t>More efficiency   More Disparity</a:t>
            </a:r>
          </a:p>
          <a:p>
            <a:pPr>
              <a:lnSpc>
                <a:spcPct val="90000"/>
              </a:lnSpc>
              <a:buFontTx/>
              <a:buNone/>
            </a:pPr>
            <a:endParaRPr lang="en-US" sz="1800" dirty="0"/>
          </a:p>
          <a:p>
            <a:pPr>
              <a:lnSpc>
                <a:spcPct val="90000"/>
              </a:lnSpc>
              <a:buFontTx/>
              <a:buNone/>
            </a:pPr>
            <a:r>
              <a:rPr lang="en-US" sz="1800" dirty="0"/>
              <a:t>More Control       Less Change</a:t>
            </a:r>
          </a:p>
          <a:p>
            <a:pPr>
              <a:lnSpc>
                <a:spcPct val="90000"/>
              </a:lnSpc>
              <a:buFontTx/>
              <a:buNone/>
            </a:pPr>
            <a:endParaRPr lang="en-US" sz="1800" dirty="0"/>
          </a:p>
          <a:p>
            <a:pPr>
              <a:lnSpc>
                <a:spcPct val="90000"/>
              </a:lnSpc>
              <a:buFontTx/>
              <a:buNone/>
            </a:pPr>
            <a:r>
              <a:rPr lang="en-US" sz="1800" dirty="0"/>
              <a:t>More Control       Less Change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Evaluation Research and Court Technology</a:t>
            </a:r>
            <a:endParaRPr lang="en-US" dirty="0"/>
          </a:p>
        </p:txBody>
      </p:sp>
      <p:sp>
        <p:nvSpPr>
          <p:cNvPr id="6" name="Content Placeholder 5"/>
          <p:cNvSpPr>
            <a:spLocks noGrp="1"/>
          </p:cNvSpPr>
          <p:nvPr>
            <p:ph idx="1"/>
          </p:nvPr>
        </p:nvSpPr>
        <p:spPr/>
        <p:txBody>
          <a:bodyPr/>
          <a:lstStyle/>
          <a:p>
            <a:r>
              <a:rPr lang="en-US" dirty="0" smtClean="0"/>
              <a:t>Systematic Evidence-based Reviews of the available research come in three forms:</a:t>
            </a:r>
          </a:p>
          <a:p>
            <a:r>
              <a:rPr lang="en-US" dirty="0" smtClean="0"/>
              <a:t>Gold Standard Reviews: </a:t>
            </a:r>
            <a:r>
              <a:rPr lang="en-US" sz="2000" dirty="0" smtClean="0"/>
              <a:t>Focus on the results of randomized control trials( RCTs)</a:t>
            </a:r>
          </a:p>
          <a:p>
            <a:r>
              <a:rPr lang="en-US" sz="2800" dirty="0" smtClean="0"/>
              <a:t>Bronze Standard Reviews: </a:t>
            </a:r>
            <a:r>
              <a:rPr lang="en-US" sz="2000" dirty="0" smtClean="0"/>
              <a:t>Campbell Collaborative Reviews focus on all research studies of level 3 quality and above on a 5 point scale( 1=</a:t>
            </a:r>
            <a:r>
              <a:rPr lang="en-US" sz="2000" dirty="0" err="1" smtClean="0"/>
              <a:t>nonexperimental</a:t>
            </a:r>
            <a:r>
              <a:rPr lang="en-US" sz="2000" dirty="0" smtClean="0"/>
              <a:t> designs- 5=well designed RCTs)</a:t>
            </a:r>
          </a:p>
          <a:p>
            <a:r>
              <a:rPr lang="en-US" sz="2000" dirty="0" smtClean="0"/>
              <a:t>NIJ’s new Crime Solutions. Gov webpage : only 1 level 3 study needed</a:t>
            </a:r>
          </a:p>
          <a:p>
            <a:r>
              <a:rPr lang="en-US" sz="2800" dirty="0" smtClean="0"/>
              <a:t>Nonsystematic or nonsense reviews</a:t>
            </a:r>
            <a:r>
              <a:rPr lang="en-US" sz="2000" dirty="0" smtClean="0"/>
              <a:t>: no minimum review criteria or systematic study identification</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Systematic Evidence-based Reviews and the Courts</a:t>
            </a:r>
            <a:endParaRPr lang="en-US" dirty="0"/>
          </a:p>
        </p:txBody>
      </p:sp>
      <p:sp>
        <p:nvSpPr>
          <p:cNvPr id="3" name="Content Placeholder 2"/>
          <p:cNvSpPr>
            <a:spLocks noGrp="1"/>
          </p:cNvSpPr>
          <p:nvPr>
            <p:ph idx="1"/>
          </p:nvPr>
        </p:nvSpPr>
        <p:spPr/>
        <p:txBody>
          <a:bodyPr>
            <a:normAutofit lnSpcReduction="10000"/>
          </a:bodyPr>
          <a:lstStyle/>
          <a:p>
            <a:r>
              <a:rPr lang="en-US" dirty="0" smtClean="0"/>
              <a:t>No Systematic, Evidence-based Reviews of the research on court technology’s impact available for review</a:t>
            </a:r>
          </a:p>
          <a:p>
            <a:r>
              <a:rPr lang="en-US" dirty="0" smtClean="0"/>
              <a:t>Why? There is not enough high quality research being conducted on the impact of technology on court performance</a:t>
            </a:r>
          </a:p>
          <a:p>
            <a:r>
              <a:rPr lang="en-US" b="1" dirty="0" smtClean="0"/>
              <a:t>Court Performance measures </a:t>
            </a:r>
            <a:r>
              <a:rPr lang="en-US" dirty="0" smtClean="0"/>
              <a:t>are a first step toward achieving three important court outcomes: </a:t>
            </a:r>
            <a:r>
              <a:rPr lang="en-US" dirty="0" err="1" smtClean="0"/>
              <a:t>transparancy</a:t>
            </a:r>
            <a:r>
              <a:rPr lang="en-US" dirty="0" smtClean="0"/>
              <a:t>, efficiency, and effectiveness.</a:t>
            </a:r>
          </a:p>
          <a:p>
            <a:r>
              <a:rPr lang="en-US" dirty="0" smtClean="0"/>
              <a:t>A Small Number of Systematic Reviews of Sentencing Available for Review: What do these studies reveal?</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9750" y="1052513"/>
          <a:ext cx="7992888" cy="4215003"/>
        </p:xfrm>
        <a:graphic>
          <a:graphicData uri="http://schemas.openxmlformats.org/drawingml/2006/table">
            <a:tbl>
              <a:tblPr/>
              <a:tblGrid>
                <a:gridCol w="3384136"/>
                <a:gridCol w="658145"/>
                <a:gridCol w="788738"/>
                <a:gridCol w="619228"/>
                <a:gridCol w="710902"/>
                <a:gridCol w="798250"/>
                <a:gridCol w="1033489"/>
              </a:tblGrid>
              <a:tr h="33148">
                <a:tc>
                  <a:txBody>
                    <a:bodyPr/>
                    <a:lstStyle/>
                    <a:p>
                      <a:pPr marL="0" marR="0">
                        <a:lnSpc>
                          <a:spcPct val="115000"/>
                        </a:lnSpc>
                        <a:spcBef>
                          <a:spcPts val="0"/>
                        </a:spcBef>
                        <a:spcAft>
                          <a:spcPts val="0"/>
                        </a:spcAft>
                      </a:pPr>
                      <a:r>
                        <a:rPr lang="en-AU" sz="600" dirty="0">
                          <a:latin typeface="Times New Roman"/>
                          <a:ea typeface="Calibri"/>
                          <a:cs typeface="Times New Roman"/>
                        </a:rPr>
                        <a:t>Study</a:t>
                      </a:r>
                      <a:endParaRPr lang="en-US" sz="80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dirty="0">
                          <a:latin typeface="Times New Roman"/>
                          <a:ea typeface="Calibri"/>
                          <a:cs typeface="Times New Roman"/>
                        </a:rPr>
                        <a:t>USA</a:t>
                      </a:r>
                      <a:endParaRPr lang="en-US" sz="105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Canada</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UK</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Aust</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Other</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AU" sz="1050">
                          <a:latin typeface="Times New Roman"/>
                          <a:ea typeface="Calibri"/>
                          <a:cs typeface="Times New Roman"/>
                        </a:rPr>
                        <a:t>Total number </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916">
                <a:tc>
                  <a:txBody>
                    <a:bodyPr/>
                    <a:lstStyle/>
                    <a:p>
                      <a:pPr marL="0" marR="0">
                        <a:lnSpc>
                          <a:spcPct val="115000"/>
                        </a:lnSpc>
                        <a:spcBef>
                          <a:spcPts val="0"/>
                        </a:spcBef>
                        <a:spcAft>
                          <a:spcPts val="0"/>
                        </a:spcAft>
                      </a:pPr>
                      <a:r>
                        <a:rPr lang="en-AU" sz="1000" dirty="0" err="1">
                          <a:latin typeface="Times New Roman"/>
                          <a:ea typeface="Calibri"/>
                          <a:cs typeface="Times New Roman"/>
                        </a:rPr>
                        <a:t>Feder</a:t>
                      </a:r>
                      <a:r>
                        <a:rPr lang="en-AU" sz="1000" dirty="0">
                          <a:latin typeface="Times New Roman"/>
                          <a:ea typeface="Calibri"/>
                          <a:cs typeface="Times New Roman"/>
                        </a:rPr>
                        <a:t>, L., Austin, S., &amp; Wilson, D. (2008)</a:t>
                      </a:r>
                      <a:r>
                        <a:rPr lang="en-AU" sz="1000" b="1" dirty="0">
                          <a:latin typeface="Times New Roman"/>
                          <a:ea typeface="Calibri"/>
                          <a:cs typeface="Times New Roman"/>
                        </a:rPr>
                        <a:t>. Court-Mandated Interventions for Individuals Convicted of Domestic Violenc</a:t>
                      </a:r>
                      <a:r>
                        <a:rPr lang="en-AU" sz="1000" dirty="0">
                          <a:latin typeface="Times New Roman"/>
                          <a:ea typeface="Calibri"/>
                          <a:cs typeface="Times New Roman"/>
                        </a:rPr>
                        <a:t>e.</a:t>
                      </a:r>
                      <a:r>
                        <a:rPr lang="en-AU" sz="1000" b="1" dirty="0">
                          <a:latin typeface="Times New Roman"/>
                          <a:ea typeface="Calibri"/>
                          <a:cs typeface="Times New Roman"/>
                        </a:rPr>
                        <a:t> </a:t>
                      </a:r>
                      <a:r>
                        <a:rPr lang="en-AU" sz="1000" i="1" dirty="0">
                          <a:latin typeface="Times New Roman"/>
                          <a:ea typeface="Calibri"/>
                          <a:cs typeface="Times New Roman"/>
                        </a:rPr>
                        <a:t>Campbell Systematic Reviews of Intervention and Policy Evaluations.</a:t>
                      </a:r>
                      <a:endParaRPr lang="en-US" sz="100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dirty="0">
                          <a:latin typeface="Times New Roman"/>
                          <a:ea typeface="Calibri"/>
                          <a:cs typeface="Times New Roman"/>
                        </a:rPr>
                        <a:t>10</a:t>
                      </a:r>
                      <a:endParaRPr lang="en-US" sz="105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dirty="0">
                          <a:latin typeface="Times New Roman"/>
                          <a:ea typeface="Calibri"/>
                          <a:cs typeface="Times New Roman"/>
                        </a:rPr>
                        <a:t>0</a:t>
                      </a:r>
                      <a:endParaRPr lang="en-US" sz="105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dirty="0">
                          <a:latin typeface="Times New Roman"/>
                          <a:ea typeface="Calibri"/>
                          <a:cs typeface="Times New Roman"/>
                        </a:rPr>
                        <a:t>0</a:t>
                      </a:r>
                      <a:endParaRPr lang="en-US" sz="105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dirty="0">
                          <a:latin typeface="Times New Roman"/>
                          <a:ea typeface="Calibri"/>
                          <a:cs typeface="Times New Roman"/>
                        </a:rPr>
                        <a:t>0</a:t>
                      </a:r>
                      <a:endParaRPr lang="en-US" sz="105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0</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AU" sz="1050">
                          <a:latin typeface="Times New Roman"/>
                          <a:ea typeface="Calibri"/>
                          <a:cs typeface="Times New Roman"/>
                        </a:rPr>
                        <a:t>10</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048">
                <a:tc>
                  <a:txBody>
                    <a:bodyPr/>
                    <a:lstStyle/>
                    <a:p>
                      <a:pPr marL="0" marR="0">
                        <a:lnSpc>
                          <a:spcPct val="115000"/>
                        </a:lnSpc>
                        <a:spcBef>
                          <a:spcPts val="0"/>
                        </a:spcBef>
                        <a:spcAft>
                          <a:spcPts val="0"/>
                        </a:spcAft>
                      </a:pPr>
                      <a:r>
                        <a:rPr lang="en-AU" sz="1000" dirty="0" err="1">
                          <a:latin typeface="Times New Roman"/>
                          <a:ea typeface="Calibri"/>
                          <a:cs typeface="Times New Roman"/>
                        </a:rPr>
                        <a:t>Lipsey</a:t>
                      </a:r>
                      <a:r>
                        <a:rPr lang="en-AU" sz="1000" dirty="0">
                          <a:latin typeface="Times New Roman"/>
                          <a:ea typeface="Calibri"/>
                          <a:cs typeface="Times New Roman"/>
                        </a:rPr>
                        <a:t>, M., </a:t>
                      </a:r>
                      <a:r>
                        <a:rPr lang="en-AU" sz="1000" dirty="0" err="1">
                          <a:latin typeface="Times New Roman"/>
                          <a:ea typeface="Calibri"/>
                          <a:cs typeface="Times New Roman"/>
                        </a:rPr>
                        <a:t>Landenberger</a:t>
                      </a:r>
                      <a:r>
                        <a:rPr lang="en-AU" sz="1000" dirty="0">
                          <a:latin typeface="Times New Roman"/>
                          <a:ea typeface="Calibri"/>
                          <a:cs typeface="Times New Roman"/>
                        </a:rPr>
                        <a:t>, N.A., &amp; Wilson, S.J. (2007). Effects of Cognitive-</a:t>
                      </a:r>
                      <a:r>
                        <a:rPr lang="en-AU" sz="1000" dirty="0" err="1">
                          <a:latin typeface="Times New Roman"/>
                          <a:ea typeface="Calibri"/>
                          <a:cs typeface="Times New Roman"/>
                        </a:rPr>
                        <a:t>Behavioral</a:t>
                      </a:r>
                      <a:r>
                        <a:rPr lang="en-AU" sz="1000" dirty="0">
                          <a:latin typeface="Times New Roman"/>
                          <a:ea typeface="Calibri"/>
                          <a:cs typeface="Times New Roman"/>
                        </a:rPr>
                        <a:t> Programs for Criminal Offenders: A Systematic Review.</a:t>
                      </a:r>
                      <a:r>
                        <a:rPr lang="en-AU" sz="1000" b="1" dirty="0">
                          <a:latin typeface="Times New Roman"/>
                          <a:ea typeface="Calibri"/>
                          <a:cs typeface="Times New Roman"/>
                        </a:rPr>
                        <a:t> </a:t>
                      </a:r>
                      <a:r>
                        <a:rPr lang="en-AU" sz="1000" i="1" dirty="0">
                          <a:latin typeface="Times New Roman"/>
                          <a:ea typeface="Calibri"/>
                          <a:cs typeface="Times New Roman"/>
                        </a:rPr>
                        <a:t>Campbell Systematic Reviews of Intervention and Policy Evaluations.</a:t>
                      </a:r>
                      <a:endParaRPr lang="en-US" sz="100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42</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10</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5</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dirty="0">
                          <a:latin typeface="Times New Roman"/>
                          <a:ea typeface="Calibri"/>
                          <a:cs typeface="Times New Roman"/>
                        </a:rPr>
                        <a:t>0</a:t>
                      </a:r>
                      <a:endParaRPr lang="en-US" sz="105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dirty="0">
                          <a:latin typeface="Times New Roman"/>
                          <a:ea typeface="Calibri"/>
                          <a:cs typeface="Times New Roman"/>
                        </a:rPr>
                        <a:t>1</a:t>
                      </a:r>
                      <a:endParaRPr lang="en-US" sz="105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AU" sz="1050">
                          <a:latin typeface="Times New Roman"/>
                          <a:ea typeface="Calibri"/>
                          <a:cs typeface="Times New Roman"/>
                        </a:rPr>
                        <a:t>58</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048">
                <a:tc>
                  <a:txBody>
                    <a:bodyPr/>
                    <a:lstStyle/>
                    <a:p>
                      <a:pPr marL="0" marR="0">
                        <a:lnSpc>
                          <a:spcPct val="115000"/>
                        </a:lnSpc>
                        <a:spcBef>
                          <a:spcPts val="0"/>
                        </a:spcBef>
                        <a:spcAft>
                          <a:spcPts val="0"/>
                        </a:spcAft>
                      </a:pPr>
                      <a:r>
                        <a:rPr lang="en-AU" sz="1000">
                          <a:latin typeface="Times New Roman"/>
                          <a:ea typeface="Calibri"/>
                          <a:cs typeface="Times New Roman"/>
                        </a:rPr>
                        <a:t>McDougall, C., Cohen, M., Swaray, R., &amp; Perry, A. (2008). Benefit-Cost Analyses of Sentencing. </a:t>
                      </a:r>
                      <a:r>
                        <a:rPr lang="en-AU" sz="1000" i="1">
                          <a:latin typeface="Times New Roman"/>
                          <a:ea typeface="Calibri"/>
                          <a:cs typeface="Times New Roman"/>
                        </a:rPr>
                        <a:t>Campbell Systematic Reviews of Intervention and Policy Evaluations.</a:t>
                      </a:r>
                      <a:endParaRPr lang="en-US" sz="100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18</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0</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0</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2</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0</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AU" sz="1050" dirty="0">
                          <a:latin typeface="Times New Roman"/>
                          <a:ea typeface="Calibri"/>
                          <a:cs typeface="Times New Roman"/>
                        </a:rPr>
                        <a:t>20</a:t>
                      </a:r>
                      <a:endParaRPr lang="en-US" sz="105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809">
                <a:tc>
                  <a:txBody>
                    <a:bodyPr/>
                    <a:lstStyle/>
                    <a:p>
                      <a:pPr marL="0" marR="0">
                        <a:lnSpc>
                          <a:spcPct val="115000"/>
                        </a:lnSpc>
                        <a:spcBef>
                          <a:spcPts val="0"/>
                        </a:spcBef>
                        <a:spcAft>
                          <a:spcPts val="0"/>
                        </a:spcAft>
                      </a:pPr>
                      <a:r>
                        <a:rPr lang="en-AU" sz="1000">
                          <a:latin typeface="Times New Roman"/>
                          <a:ea typeface="Calibri"/>
                          <a:cs typeface="Times New Roman"/>
                        </a:rPr>
                        <a:t>Mitchell, O., Wilson, D.B., &amp; MacKenzie, D.L. (2012). The effectiveness of incarceration-based drug treatment on criminal behavior: A Systematic Review. </a:t>
                      </a:r>
                      <a:r>
                        <a:rPr lang="en-AU" sz="1000" i="1">
                          <a:latin typeface="Times New Roman"/>
                          <a:ea typeface="Calibri"/>
                          <a:cs typeface="Times New Roman"/>
                        </a:rPr>
                        <a:t>Campbell Systematic Reviews of Intervention and Policy Evaluations.</a:t>
                      </a:r>
                      <a:endParaRPr lang="en-US" sz="100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65</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4</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1</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3</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1</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AU" sz="1050" dirty="0">
                          <a:latin typeface="Times New Roman"/>
                          <a:ea typeface="Calibri"/>
                          <a:cs typeface="Times New Roman"/>
                        </a:rPr>
                        <a:t>74</a:t>
                      </a:r>
                      <a:endParaRPr lang="en-US" sz="105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809">
                <a:tc>
                  <a:txBody>
                    <a:bodyPr/>
                    <a:lstStyle/>
                    <a:p>
                      <a:pPr marL="0" marR="0">
                        <a:lnSpc>
                          <a:spcPct val="115000"/>
                        </a:lnSpc>
                        <a:spcBef>
                          <a:spcPts val="0"/>
                        </a:spcBef>
                        <a:spcAft>
                          <a:spcPts val="0"/>
                        </a:spcAft>
                      </a:pPr>
                      <a:r>
                        <a:rPr lang="en-AU" sz="1000">
                          <a:latin typeface="Times New Roman"/>
                          <a:ea typeface="Calibri"/>
                          <a:cs typeface="Times New Roman"/>
                        </a:rPr>
                        <a:t>Visher, C.A., Coggeshall, M.B., &amp; Winterfield, L. (2006). Systematic Review of Non-Custodial Employment Programs: Impact on Recidivism Rates of Ex-Offenders. </a:t>
                      </a:r>
                      <a:r>
                        <a:rPr lang="en-AU" sz="1000" i="1">
                          <a:latin typeface="Times New Roman"/>
                          <a:ea typeface="Calibri"/>
                          <a:cs typeface="Times New Roman"/>
                        </a:rPr>
                        <a:t>Campbell Systematic Reviews of Intervention and Policy Evaluations.</a:t>
                      </a:r>
                      <a:endParaRPr lang="en-US" sz="100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8</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0</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0</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0</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0</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AU" sz="1050" dirty="0">
                          <a:latin typeface="Times New Roman"/>
                          <a:ea typeface="Calibri"/>
                          <a:cs typeface="Times New Roman"/>
                        </a:rPr>
                        <a:t>8</a:t>
                      </a:r>
                      <a:endParaRPr lang="en-US" sz="105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048">
                <a:tc>
                  <a:txBody>
                    <a:bodyPr/>
                    <a:lstStyle/>
                    <a:p>
                      <a:pPr marL="0" marR="0">
                        <a:lnSpc>
                          <a:spcPct val="115000"/>
                        </a:lnSpc>
                        <a:spcBef>
                          <a:spcPts val="0"/>
                        </a:spcBef>
                        <a:spcAft>
                          <a:spcPts val="0"/>
                        </a:spcAft>
                      </a:pPr>
                      <a:r>
                        <a:rPr lang="en-AU" sz="1000" dirty="0">
                          <a:latin typeface="Times New Roman"/>
                          <a:ea typeface="Calibri"/>
                          <a:cs typeface="Times New Roman"/>
                        </a:rPr>
                        <a:t>Wilson, D., </a:t>
                      </a:r>
                      <a:r>
                        <a:rPr lang="en-AU" sz="1000" dirty="0" err="1">
                          <a:latin typeface="Times New Roman"/>
                          <a:ea typeface="Calibri"/>
                          <a:cs typeface="Times New Roman"/>
                        </a:rPr>
                        <a:t>MacKenzie</a:t>
                      </a:r>
                      <a:r>
                        <a:rPr lang="en-AU" sz="1000" dirty="0">
                          <a:latin typeface="Times New Roman"/>
                          <a:ea typeface="Calibri"/>
                          <a:cs typeface="Times New Roman"/>
                        </a:rPr>
                        <a:t>, D.L., &amp; Mitchell, F.N. (2005). Effects of Correctional Boot Camps on Offending: A systematic review. </a:t>
                      </a:r>
                      <a:r>
                        <a:rPr lang="en-AU" sz="1000" i="1" dirty="0">
                          <a:latin typeface="Times New Roman"/>
                          <a:ea typeface="Calibri"/>
                          <a:cs typeface="Times New Roman"/>
                        </a:rPr>
                        <a:t>Campbell Systematic Reviews of Intervention and Policy Evaluations.</a:t>
                      </a:r>
                      <a:endParaRPr lang="en-US" sz="100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40</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1</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2</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0</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AU" sz="1050">
                          <a:latin typeface="Times New Roman"/>
                          <a:ea typeface="Calibri"/>
                          <a:cs typeface="Times New Roman"/>
                        </a:rPr>
                        <a:t>0</a:t>
                      </a:r>
                      <a:endParaRPr lang="en-US" sz="105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AU" sz="1050" dirty="0">
                          <a:latin typeface="Times New Roman"/>
                          <a:ea typeface="Calibri"/>
                          <a:cs typeface="Times New Roman"/>
                        </a:rPr>
                        <a:t>43</a:t>
                      </a:r>
                      <a:endParaRPr lang="en-US" sz="105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668" name="Rectangle 1"/>
          <p:cNvSpPr>
            <a:spLocks noChangeArrowheads="1"/>
          </p:cNvSpPr>
          <p:nvPr/>
        </p:nvSpPr>
        <p:spPr bwMode="auto">
          <a:xfrm>
            <a:off x="0" y="-249238"/>
            <a:ext cx="184150" cy="955676"/>
          </a:xfrm>
          <a:prstGeom prst="rect">
            <a:avLst/>
          </a:prstGeom>
          <a:noFill/>
          <a:ln w="9525">
            <a:noFill/>
            <a:miter lim="800000"/>
            <a:headEnd/>
            <a:tailEnd/>
          </a:ln>
        </p:spPr>
        <p:txBody>
          <a:bodyPr wrap="none" anchor="ctr">
            <a:spAutoFit/>
          </a:bodyPr>
          <a:lstStyle/>
          <a:p>
            <a:r>
              <a:rPr lang="en-US"/>
              <a:t/>
            </a:r>
            <a:br>
              <a:rPr lang="en-US"/>
            </a:br>
            <a:endParaRPr lang="en-US"/>
          </a:p>
        </p:txBody>
      </p:sp>
      <p:sp>
        <p:nvSpPr>
          <p:cNvPr id="25669" name="Rectangle 5"/>
          <p:cNvSpPr>
            <a:spLocks noChangeArrowheads="1"/>
          </p:cNvSpPr>
          <p:nvPr/>
        </p:nvSpPr>
        <p:spPr bwMode="auto">
          <a:xfrm>
            <a:off x="1258888" y="0"/>
            <a:ext cx="5868987" cy="646113"/>
          </a:xfrm>
          <a:prstGeom prst="rect">
            <a:avLst/>
          </a:prstGeom>
          <a:noFill/>
          <a:ln w="9525">
            <a:noFill/>
            <a:miter lim="800000"/>
            <a:headEnd/>
            <a:tailEnd/>
          </a:ln>
        </p:spPr>
        <p:txBody>
          <a:bodyPr>
            <a:spAutoFit/>
          </a:bodyPr>
          <a:lstStyle/>
          <a:p>
            <a:r>
              <a:rPr lang="en-AU" sz="1800" b="1">
                <a:cs typeface="Times New Roman" pitchFamily="18" charset="0"/>
              </a:rPr>
              <a:t>Table 2: Campbell Collaboration Systematic Reviews of  Adult Corrections and Sentencing by Country</a:t>
            </a:r>
            <a:endParaRPr lang="en-US" sz="1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381000"/>
            <a:ext cx="8003232" cy="400110"/>
          </a:xfrm>
          <a:ln>
            <a:miter lim="800000"/>
            <a:headEnd/>
            <a:tailEnd/>
          </a:ln>
        </p:spPr>
        <p:txBody>
          <a:bodyPr wrap="square" lIns="91440" tIns="45720" rIns="91440" bIns="45720" numCol="1" anchorCtr="0" compatLnSpc="1">
            <a:prstTxWarp prst="textNoShape">
              <a:avLst/>
            </a:prstTxWarp>
            <a:spAutoFit/>
          </a:bodyPr>
          <a:lstStyle/>
          <a:p>
            <a:pPr eaLnBrk="1" hangingPunct="1">
              <a:defRPr/>
            </a:pPr>
            <a:r>
              <a:rPr lang="en-AU" sz="2000" dirty="0" smtClean="0">
                <a:solidFill>
                  <a:schemeClr val="tx1"/>
                </a:solidFill>
                <a:effectLst/>
                <a:latin typeface="Times New Roman" pitchFamily="18" charset="0"/>
                <a:ea typeface="Times New Roman" pitchFamily="18" charset="0"/>
                <a:cs typeface="Times New Roman" pitchFamily="18" charset="0"/>
              </a:rPr>
              <a:t>Juvenile </a:t>
            </a:r>
            <a:r>
              <a:rPr lang="en-AU" sz="2000" dirty="0" smtClean="0">
                <a:solidFill>
                  <a:schemeClr val="tx1"/>
                </a:solidFill>
                <a:effectLst/>
                <a:latin typeface="Arial" pitchFamily="34" charset="0"/>
                <a:ea typeface="Times New Roman" pitchFamily="18" charset="0"/>
                <a:cs typeface="Arial" pitchFamily="34" charset="0"/>
              </a:rPr>
              <a:t>Corrections</a:t>
            </a:r>
            <a:r>
              <a:rPr lang="en-AU" sz="2000" dirty="0" smtClean="0">
                <a:solidFill>
                  <a:schemeClr val="tx1"/>
                </a:solidFill>
                <a:effectLst/>
                <a:latin typeface="Times New Roman" pitchFamily="18" charset="0"/>
                <a:ea typeface="Times New Roman" pitchFamily="18" charset="0"/>
                <a:cs typeface="Times New Roman" pitchFamily="18" charset="0"/>
              </a:rPr>
              <a:t> and Sentencing: Campbell Collaboration studies</a:t>
            </a:r>
            <a:endParaRPr lang="en-AU" sz="2000" dirty="0" smtClean="0">
              <a:solidFill>
                <a:schemeClr val="tx1"/>
              </a:solidFill>
              <a:effectLst/>
              <a:latin typeface="Arial" pitchFamily="34" charset="0"/>
              <a:ea typeface="+mj-ea"/>
              <a:cs typeface="+mj-cs"/>
            </a:endParaRPr>
          </a:p>
        </p:txBody>
      </p:sp>
      <p:sp>
        <p:nvSpPr>
          <p:cNvPr id="56323" name="Rectangle 2"/>
          <p:cNvSpPr>
            <a:spLocks noChangeArrowheads="1"/>
          </p:cNvSpPr>
          <p:nvPr/>
        </p:nvSpPr>
        <p:spPr bwMode="auto">
          <a:xfrm>
            <a:off x="609600" y="5486400"/>
            <a:ext cx="2894013" cy="461963"/>
          </a:xfrm>
          <a:prstGeom prst="rect">
            <a:avLst/>
          </a:prstGeom>
          <a:noFill/>
          <a:ln w="9525">
            <a:noFill/>
            <a:miter lim="800000"/>
            <a:headEnd/>
            <a:tailEnd/>
          </a:ln>
        </p:spPr>
        <p:txBody>
          <a:bodyPr wrap="none" anchor="ctr">
            <a:spAutoFit/>
          </a:bodyPr>
          <a:lstStyle/>
          <a:p>
            <a:pPr eaLnBrk="1" hangingPunct="1"/>
            <a:r>
              <a:rPr lang="en-AU" sz="1200">
                <a:solidFill>
                  <a:srgbClr val="000000"/>
                </a:solidFill>
                <a:latin typeface="Arial" pitchFamily="34" charset="0"/>
                <a:cs typeface="Times New Roman" pitchFamily="18" charset="0"/>
              </a:rPr>
              <a:t>i New Zealand and Guam.</a:t>
            </a:r>
            <a:endParaRPr lang="en-AU" sz="700">
              <a:solidFill>
                <a:srgbClr val="000000"/>
              </a:solidFill>
              <a:latin typeface="Arial" pitchFamily="34" charset="0"/>
              <a:cs typeface="Times New Roman" pitchFamily="18" charset="0"/>
            </a:endParaRPr>
          </a:p>
          <a:p>
            <a:r>
              <a:rPr lang="en-AU" sz="1200">
                <a:solidFill>
                  <a:srgbClr val="000000"/>
                </a:solidFill>
                <a:latin typeface="Arial" pitchFamily="34" charset="0"/>
                <a:cs typeface="Times New Roman" pitchFamily="18" charset="0"/>
              </a:rPr>
              <a:t>ii China, New Zealand and Netherlands.</a:t>
            </a:r>
            <a:endParaRPr lang="en-AU" sz="1800">
              <a:solidFill>
                <a:srgbClr val="000000"/>
              </a:solidFill>
              <a:latin typeface="Arial" pitchFamily="34" charset="0"/>
              <a:cs typeface="Times New Roman" pitchFamily="18" charset="0"/>
            </a:endParaRPr>
          </a:p>
        </p:txBody>
      </p:sp>
      <p:graphicFrame>
        <p:nvGraphicFramePr>
          <p:cNvPr id="5" name="Table 4"/>
          <p:cNvGraphicFramePr>
            <a:graphicFrameLocks noGrp="1"/>
          </p:cNvGraphicFramePr>
          <p:nvPr/>
        </p:nvGraphicFramePr>
        <p:xfrm>
          <a:off x="381000" y="1125538"/>
          <a:ext cx="8223250" cy="3675064"/>
        </p:xfrm>
        <a:graphic>
          <a:graphicData uri="http://schemas.openxmlformats.org/drawingml/2006/table">
            <a:tbl>
              <a:tblPr/>
              <a:tblGrid>
                <a:gridCol w="4471988"/>
                <a:gridCol w="563562"/>
                <a:gridCol w="728663"/>
                <a:gridCol w="682625"/>
                <a:gridCol w="544512"/>
                <a:gridCol w="609600"/>
                <a:gridCol w="622300"/>
              </a:tblGrid>
              <a:tr h="3444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Study</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USA</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Canada</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UK</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Aust</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Other</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Total </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05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Aftercare programs for reducing recidivism among juvenile and young adult offenders (2010).</a:t>
                      </a:r>
                      <a:r>
                        <a:rPr kumimoji="0" lang="en-AU" sz="12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 </a:t>
                      </a:r>
                      <a:endPar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21</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0</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1</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0</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0</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22</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Drug Courts</a:t>
                      </a:r>
                      <a:r>
                        <a:rPr kumimoji="0" lang="en-AU" altLang="en-US"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a:t>
                      </a: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 Effects on Criminal Offending for Juvenile and Adults (2012). </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146</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2</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0</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4</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2</a:t>
                      </a:r>
                      <a:r>
                        <a:rPr kumimoji="0" lang="en-AU" sz="1200" b="0" i="0" u="none" strike="noStrike" cap="none" normalizeH="0" baseline="30000" smtClean="0">
                          <a:ln>
                            <a:noFill/>
                          </a:ln>
                          <a:solidFill>
                            <a:schemeClr val="tx1"/>
                          </a:solidFill>
                          <a:effectLst/>
                          <a:latin typeface="Times New Roman" pitchFamily="18" charset="0"/>
                          <a:ea typeface="MS PGothic" pitchFamily="34" charset="-128"/>
                          <a:cs typeface="Times New Roman" pitchFamily="18" charset="0"/>
                        </a:rPr>
                        <a:t>i</a:t>
                      </a:r>
                      <a:endPar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154</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05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Serious (Violent and Chronic) Juvenile Offenders: A systematic review of treatment effectiveness in Secure Corrections (2010 &amp; 2007).</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22</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4</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4</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0</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0</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30</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61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Scared Straight and Other Juvenile Awareness Programs for Preventing Juvenile Delinquency: A Systematic Review (2013).</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9</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0</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0</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0</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0</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9</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94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Effects of Early Family/Parent Training Programs on Antisocial Behavior and Delinquency: A Systematic Review (2008). </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38</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2</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5</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7</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3</a:t>
                      </a:r>
                      <a:r>
                        <a:rPr kumimoji="0" lang="en-AU" sz="1200" b="0" i="0" u="none" strike="noStrike" cap="none" normalizeH="0" baseline="30000" smtClean="0">
                          <a:ln>
                            <a:noFill/>
                          </a:ln>
                          <a:solidFill>
                            <a:schemeClr val="tx1"/>
                          </a:solidFill>
                          <a:effectLst/>
                          <a:latin typeface="Times New Roman" pitchFamily="18" charset="0"/>
                          <a:ea typeface="MS PGothic" pitchFamily="34" charset="-128"/>
                          <a:cs typeface="Times New Roman" pitchFamily="18" charset="0"/>
                        </a:rPr>
                        <a:t>ii</a:t>
                      </a:r>
                      <a:endPar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AU" sz="12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55</a:t>
                      </a:r>
                    </a:p>
                  </a:txBody>
                  <a:tcPr marL="55194" marR="551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An Overview of </a:t>
            </a:r>
            <a:r>
              <a:rPr lang="en-US" dirty="0" smtClean="0"/>
              <a:t>Presentation</a:t>
            </a:r>
            <a:endParaRPr lang="en-US" dirty="0"/>
          </a:p>
        </p:txBody>
      </p:sp>
      <p:sp>
        <p:nvSpPr>
          <p:cNvPr id="3075" name="Rectangle 3"/>
          <p:cNvSpPr>
            <a:spLocks noGrp="1" noChangeArrowheads="1"/>
          </p:cNvSpPr>
          <p:nvPr>
            <p:ph idx="1"/>
          </p:nvPr>
        </p:nvSpPr>
        <p:spPr/>
        <p:txBody>
          <a:bodyPr/>
          <a:lstStyle/>
          <a:p>
            <a:pPr>
              <a:lnSpc>
                <a:spcPct val="80000"/>
              </a:lnSpc>
            </a:pPr>
            <a:r>
              <a:rPr lang="en-US" sz="2000" b="1" dirty="0" smtClean="0"/>
              <a:t>A quick overview of the new Global Centre for Evidence-based Corrections and Sentencing </a:t>
            </a:r>
            <a:r>
              <a:rPr lang="en-US" sz="2000" b="1" dirty="0" smtClean="0">
                <a:hlinkClick r:id="rId2"/>
              </a:rPr>
              <a:t>www.gcecs@edu.au</a:t>
            </a:r>
            <a:r>
              <a:rPr lang="en-US" sz="2000" b="1" dirty="0" smtClean="0"/>
              <a:t> </a:t>
            </a:r>
          </a:p>
          <a:p>
            <a:pPr>
              <a:lnSpc>
                <a:spcPct val="80000"/>
              </a:lnSpc>
              <a:buNone/>
            </a:pPr>
            <a:endParaRPr lang="en-US" sz="2000" b="1" dirty="0" smtClean="0"/>
          </a:p>
          <a:p>
            <a:pPr>
              <a:lnSpc>
                <a:spcPct val="80000"/>
              </a:lnSpc>
              <a:buFont typeface="Arial" charset="0"/>
              <a:buChar char="•"/>
            </a:pPr>
            <a:r>
              <a:rPr lang="en-US" sz="2000" b="1" dirty="0" smtClean="0"/>
              <a:t>TECHNOLOGY AND THE CRIMINAL JUSTICE SYSTEM</a:t>
            </a:r>
          </a:p>
          <a:p>
            <a:pPr>
              <a:lnSpc>
                <a:spcPct val="80000"/>
              </a:lnSpc>
              <a:buNone/>
            </a:pPr>
            <a:endParaRPr lang="en-US" sz="2000" b="1" dirty="0" smtClean="0"/>
          </a:p>
          <a:p>
            <a:pPr>
              <a:lnSpc>
                <a:spcPct val="80000"/>
              </a:lnSpc>
            </a:pPr>
            <a:r>
              <a:rPr lang="en-US" sz="2000" b="1" dirty="0" smtClean="0"/>
              <a:t> Innovations in Court </a:t>
            </a:r>
            <a:r>
              <a:rPr lang="en-US" sz="2000" b="1" dirty="0"/>
              <a:t>Technology </a:t>
            </a:r>
            <a:r>
              <a:rPr lang="en-US" sz="2000" b="1" dirty="0" smtClean="0"/>
              <a:t>: An Overview</a:t>
            </a:r>
          </a:p>
          <a:p>
            <a:pPr>
              <a:lnSpc>
                <a:spcPct val="80000"/>
              </a:lnSpc>
            </a:pPr>
            <a:r>
              <a:rPr lang="en-US" sz="2000" b="1" dirty="0" smtClean="0"/>
              <a:t>How  do we assess court performance?</a:t>
            </a:r>
          </a:p>
          <a:p>
            <a:pPr>
              <a:lnSpc>
                <a:spcPct val="80000"/>
              </a:lnSpc>
            </a:pPr>
            <a:r>
              <a:rPr lang="en-US" sz="2000" b="1" dirty="0" smtClean="0"/>
              <a:t>An Introduction to Systematic Evidence-based Reviews: Gold Standard, Bronze Standard, and Non-scientific( or nonsense) reviews</a:t>
            </a:r>
          </a:p>
          <a:p>
            <a:pPr>
              <a:lnSpc>
                <a:spcPct val="80000"/>
              </a:lnSpc>
            </a:pPr>
            <a:r>
              <a:rPr lang="en-US" sz="2000" b="1" dirty="0" smtClean="0"/>
              <a:t>A Review of the Available Research</a:t>
            </a:r>
          </a:p>
          <a:p>
            <a:pPr>
              <a:lnSpc>
                <a:spcPct val="80000"/>
              </a:lnSpc>
            </a:pPr>
            <a:r>
              <a:rPr lang="en-US" sz="2000" b="1" dirty="0" smtClean="0"/>
              <a:t>Court Technology Implementation Issues</a:t>
            </a:r>
          </a:p>
          <a:p>
            <a:pPr>
              <a:lnSpc>
                <a:spcPct val="80000"/>
              </a:lnSpc>
            </a:pPr>
            <a:r>
              <a:rPr lang="en-US" sz="2000" b="1" dirty="0" smtClean="0"/>
              <a:t>Court Technology Impact Issues</a:t>
            </a:r>
          </a:p>
          <a:p>
            <a:pPr>
              <a:lnSpc>
                <a:spcPct val="80000"/>
              </a:lnSpc>
            </a:pPr>
            <a:endParaRPr lang="en-US" sz="2000" b="1" dirty="0" smtClean="0"/>
          </a:p>
          <a:p>
            <a:pPr>
              <a:lnSpc>
                <a:spcPct val="80000"/>
              </a:lnSpc>
            </a:pPr>
            <a:endParaRPr lang="en-US" sz="2000" b="1" dirty="0"/>
          </a:p>
          <a:p>
            <a:pPr>
              <a:lnSpc>
                <a:spcPct val="80000"/>
              </a:lnSpc>
            </a:pP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Findings from Campbell Collaborative Systematic Reviews</a:t>
            </a:r>
            <a:endParaRPr lang="en-US" dirty="0"/>
          </a:p>
        </p:txBody>
      </p:sp>
      <p:sp>
        <p:nvSpPr>
          <p:cNvPr id="3" name="Content Placeholder 2"/>
          <p:cNvSpPr>
            <a:spLocks noGrp="1"/>
          </p:cNvSpPr>
          <p:nvPr>
            <p:ph idx="1"/>
          </p:nvPr>
        </p:nvSpPr>
        <p:spPr/>
        <p:txBody>
          <a:bodyPr>
            <a:normAutofit lnSpcReduction="10000"/>
          </a:bodyPr>
          <a:lstStyle/>
          <a:p>
            <a:r>
              <a:rPr lang="en-US" dirty="0" smtClean="0"/>
              <a:t>What works? What doesn’t work? What is promising? What is unknown?</a:t>
            </a:r>
          </a:p>
          <a:p>
            <a:r>
              <a:rPr lang="en-US" dirty="0" smtClean="0"/>
              <a:t>Adult Sentencing:</a:t>
            </a:r>
          </a:p>
          <a:p>
            <a:r>
              <a:rPr lang="en-US" dirty="0" smtClean="0"/>
              <a:t>Juvenile Sentencing: </a:t>
            </a:r>
          </a:p>
          <a:p>
            <a:r>
              <a:rPr lang="en-US" dirty="0" smtClean="0"/>
              <a:t>Overall, small, but significant recidivism reduction effects have been identified for a limited number of adult and juvenile sentencing options.</a:t>
            </a:r>
          </a:p>
          <a:p>
            <a:endParaRPr lang="en-US" dirty="0" smtClean="0"/>
          </a:p>
          <a:p>
            <a:r>
              <a:rPr lang="en-US" dirty="0" smtClean="0"/>
              <a:t>Next, we will examine the recent advances in court technology, focusing on the USA court system</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t>Hard Technology Applications</a:t>
            </a:r>
          </a:p>
        </p:txBody>
      </p:sp>
      <p:sp>
        <p:nvSpPr>
          <p:cNvPr id="10243" name="Rectangle 3"/>
          <p:cNvSpPr>
            <a:spLocks noGrp="1" noChangeArrowheads="1"/>
          </p:cNvSpPr>
          <p:nvPr>
            <p:ph idx="1"/>
          </p:nvPr>
        </p:nvSpPr>
        <p:spPr/>
        <p:txBody>
          <a:bodyPr/>
          <a:lstStyle/>
          <a:p>
            <a:pPr eaLnBrk="1" hangingPunct="1">
              <a:lnSpc>
                <a:spcPct val="80000"/>
              </a:lnSpc>
              <a:defRPr/>
            </a:pPr>
            <a:r>
              <a:rPr lang="en-US" sz="1800" b="1" smtClean="0"/>
              <a:t>The Courts and Hard Technology</a:t>
            </a:r>
            <a:r>
              <a:rPr lang="en-US" sz="1800" b="1" i="1" smtClean="0"/>
              <a:t>: </a:t>
            </a:r>
            <a:r>
              <a:rPr lang="en-US" sz="1800" i="1" smtClean="0"/>
              <a:t>Recent changes in court structure (e.g. the proliferation of specialized courts), operations, management, and administration have been facilitated by a number</a:t>
            </a:r>
            <a:r>
              <a:rPr lang="en-US" sz="1800" b="1" i="1" smtClean="0"/>
              <a:t> </a:t>
            </a:r>
            <a:r>
              <a:rPr lang="en-US" sz="1800" i="1" smtClean="0"/>
              <a:t>of specific technological advances, particularly related to computers, multimedia technology, and on-site drug testing. Examples include:</a:t>
            </a:r>
            <a:endParaRPr lang="en-US" sz="1800" smtClean="0"/>
          </a:p>
          <a:p>
            <a:pPr eaLnBrk="1" hangingPunct="1">
              <a:lnSpc>
                <a:spcPct val="80000"/>
              </a:lnSpc>
              <a:defRPr/>
            </a:pPr>
            <a:r>
              <a:rPr lang="en-US" sz="1800" smtClean="0"/>
              <a:t>The “High Technology” courtroom (computers, video, cameras, design features of buildings)</a:t>
            </a:r>
          </a:p>
          <a:p>
            <a:pPr eaLnBrk="1" hangingPunct="1">
              <a:lnSpc>
                <a:spcPct val="80000"/>
              </a:lnSpc>
              <a:defRPr/>
            </a:pPr>
            <a:r>
              <a:rPr lang="en-US" sz="1800" smtClean="0"/>
              <a:t>Improvements in weapons detection devices used in courthouse settings</a:t>
            </a:r>
          </a:p>
          <a:p>
            <a:pPr eaLnBrk="1" hangingPunct="1">
              <a:lnSpc>
                <a:spcPct val="80000"/>
              </a:lnSpc>
              <a:defRPr/>
            </a:pPr>
            <a:r>
              <a:rPr lang="en-US" sz="1800" smtClean="0"/>
              <a:t>Focus: the courtroom 21 project at the college of William and Mary Law School</a:t>
            </a:r>
          </a:p>
          <a:p>
            <a:pPr eaLnBrk="1" hangingPunct="1">
              <a:lnSpc>
                <a:spcPct val="80000"/>
              </a:lnSpc>
              <a:defRPr/>
            </a:pPr>
            <a:r>
              <a:rPr lang="en-US" sz="1800" smtClean="0"/>
              <a:t>Other hard technology applications in court (e.g. drug testing for pretrial detaining) </a:t>
            </a:r>
          </a:p>
          <a:p>
            <a:pPr eaLnBrk="1" hangingPunct="1">
              <a:lnSpc>
                <a:spcPct val="80000"/>
              </a:lnSpc>
              <a:defRPr/>
            </a:pPr>
            <a:r>
              <a:rPr lang="en-US" sz="1800" smtClean="0"/>
              <a:t> Electronic Monitoring of Federal and State Pre-trial Releasees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sz="3200"/>
              <a:t>The Courts and Hard Technology: Applying Technological Solutions to Legal Issues - </a:t>
            </a:r>
          </a:p>
        </p:txBody>
      </p:sp>
      <p:sp>
        <p:nvSpPr>
          <p:cNvPr id="14339" name="Rectangle 3"/>
          <p:cNvSpPr>
            <a:spLocks noGrp="1" noChangeArrowheads="1"/>
          </p:cNvSpPr>
          <p:nvPr>
            <p:ph idx="1"/>
          </p:nvPr>
        </p:nvSpPr>
        <p:spPr/>
        <p:txBody>
          <a:bodyPr>
            <a:normAutofit lnSpcReduction="10000"/>
          </a:bodyPr>
          <a:lstStyle/>
          <a:p>
            <a:r>
              <a:rPr lang="en-US" sz="2400" b="1" dirty="0" smtClean="0">
                <a:solidFill>
                  <a:schemeClr val="accent2"/>
                </a:solidFill>
              </a:rPr>
              <a:t>Key Technology </a:t>
            </a:r>
            <a:r>
              <a:rPr lang="en-US" sz="2400" b="1" dirty="0">
                <a:solidFill>
                  <a:schemeClr val="accent2"/>
                </a:solidFill>
              </a:rPr>
              <a:t>Focus</a:t>
            </a:r>
            <a:r>
              <a:rPr lang="en-US" sz="2400" b="1" dirty="0"/>
              <a:t> :</a:t>
            </a:r>
            <a:r>
              <a:rPr lang="en-US" sz="2400" dirty="0"/>
              <a:t> Implementation of technological innovations in courtroom settings&amp; throughout key decision points in the court process (e.g. pretrial preparation &amp; jury deliberations</a:t>
            </a:r>
            <a:r>
              <a:rPr lang="en-US" sz="2400" dirty="0" smtClean="0"/>
              <a:t>). The pace of technology innovations has been slower in courts than in either policing or corrections.</a:t>
            </a:r>
            <a:endParaRPr lang="en-US" sz="2400" dirty="0"/>
          </a:p>
          <a:p>
            <a:r>
              <a:rPr lang="en-US" sz="2400" b="1" dirty="0" smtClean="0">
                <a:solidFill>
                  <a:schemeClr val="accent2"/>
                </a:solidFill>
              </a:rPr>
              <a:t>Key Technology </a:t>
            </a:r>
            <a:r>
              <a:rPr lang="en-US" sz="2400" b="1" dirty="0">
                <a:solidFill>
                  <a:schemeClr val="accent2"/>
                </a:solidFill>
              </a:rPr>
              <a:t>Issues</a:t>
            </a:r>
            <a:r>
              <a:rPr lang="en-US" sz="2400" b="1" dirty="0"/>
              <a:t>:</a:t>
            </a:r>
          </a:p>
          <a:p>
            <a:pPr>
              <a:buFontTx/>
              <a:buNone/>
            </a:pPr>
            <a:r>
              <a:rPr lang="en-US" sz="2400" dirty="0"/>
              <a:t>	1. Little knowledge of ‘what works’ in hard technology for courts</a:t>
            </a:r>
          </a:p>
          <a:p>
            <a:pPr>
              <a:buFontTx/>
              <a:buNone/>
            </a:pPr>
            <a:r>
              <a:rPr lang="en-US" sz="2400" dirty="0"/>
              <a:t>	2. Is slow pace of such innovations warranted, given the potential for disparity in access to new technologies in court?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defRPr/>
            </a:pPr>
            <a:r>
              <a:rPr lang="en-US" dirty="0" smtClean="0"/>
              <a:t>IT: </a:t>
            </a:r>
            <a:r>
              <a:rPr lang="en-US" dirty="0" err="1" smtClean="0"/>
              <a:t>InformationTechnology</a:t>
            </a:r>
            <a:r>
              <a:rPr lang="en-US" dirty="0" smtClean="0"/>
              <a:t> Applications in Courts</a:t>
            </a:r>
          </a:p>
        </p:txBody>
      </p:sp>
      <p:sp>
        <p:nvSpPr>
          <p:cNvPr id="11267" name="Rectangle 3"/>
          <p:cNvSpPr>
            <a:spLocks noGrp="1" noChangeArrowheads="1"/>
          </p:cNvSpPr>
          <p:nvPr>
            <p:ph idx="1"/>
          </p:nvPr>
        </p:nvSpPr>
        <p:spPr/>
        <p:txBody>
          <a:bodyPr>
            <a:normAutofit fontScale="92500"/>
          </a:bodyPr>
          <a:lstStyle/>
          <a:p>
            <a:pPr eaLnBrk="1" hangingPunct="1">
              <a:lnSpc>
                <a:spcPct val="80000"/>
              </a:lnSpc>
              <a:defRPr/>
            </a:pPr>
            <a:r>
              <a:rPr lang="en-US" sz="2100" i="1" dirty="0" smtClean="0"/>
              <a:t>Improvements in information technology</a:t>
            </a:r>
            <a:r>
              <a:rPr lang="en-US" sz="2100" b="1" i="1" dirty="0" smtClean="0"/>
              <a:t> </a:t>
            </a:r>
            <a:r>
              <a:rPr lang="en-US" sz="2100" i="1" dirty="0" smtClean="0"/>
              <a:t>have been applied to the unique problems of offenders in specialized courts (e.g. drug courts, reentry courts, domestic violence courts, family courts), as well as the general court administration problems of intersystem coordination (mental health, public health, welfare) case processing, backlog, and decision  </a:t>
            </a:r>
          </a:p>
          <a:p>
            <a:pPr eaLnBrk="1" hangingPunct="1">
              <a:lnSpc>
                <a:spcPct val="80000"/>
              </a:lnSpc>
              <a:buNone/>
              <a:defRPr/>
            </a:pPr>
            <a:endParaRPr lang="en-US" sz="2100" i="1" dirty="0" smtClean="0"/>
          </a:p>
          <a:p>
            <a:pPr>
              <a:lnSpc>
                <a:spcPct val="80000"/>
              </a:lnSpc>
              <a:defRPr/>
            </a:pPr>
            <a:r>
              <a:rPr lang="en-US" sz="2100" dirty="0" smtClean="0">
                <a:latin typeface="Arial" pitchFamily="34" charset="0"/>
                <a:cs typeface="Arial" pitchFamily="34" charset="0"/>
              </a:rPr>
              <a:t> In a recent review of the use of court technology in European </a:t>
            </a:r>
            <a:r>
              <a:rPr lang="en-US" sz="2100" dirty="0" err="1" smtClean="0">
                <a:latin typeface="Arial" pitchFamily="34" charset="0"/>
                <a:cs typeface="Arial" pitchFamily="34" charset="0"/>
              </a:rPr>
              <a:t>countries,Reiling</a:t>
            </a:r>
            <a:r>
              <a:rPr lang="en-US" sz="2100" dirty="0" smtClean="0">
                <a:latin typeface="Arial" pitchFamily="34" charset="0"/>
                <a:cs typeface="Arial" pitchFamily="34" charset="0"/>
              </a:rPr>
              <a:t> (2012)categorized IT according to the role of the technology in the court process:</a:t>
            </a:r>
          </a:p>
          <a:p>
            <a:pPr>
              <a:lnSpc>
                <a:spcPct val="80000"/>
              </a:lnSpc>
              <a:defRPr/>
            </a:pPr>
            <a:r>
              <a:rPr lang="en-US" sz="2100" dirty="0" smtClean="0">
                <a:latin typeface="Arial" pitchFamily="34" charset="0"/>
                <a:cs typeface="Arial" pitchFamily="34" charset="0"/>
              </a:rPr>
              <a:t> </a:t>
            </a:r>
            <a:r>
              <a:rPr lang="en-US" sz="2100" b="1" dirty="0" smtClean="0">
                <a:latin typeface="Arial" pitchFamily="34" charset="0"/>
                <a:cs typeface="Arial" pitchFamily="34" charset="0"/>
              </a:rPr>
              <a:t>“Direct Support for Judges/Staff”</a:t>
            </a:r>
            <a:r>
              <a:rPr lang="en-US" sz="2100" dirty="0" smtClean="0">
                <a:latin typeface="Arial" pitchFamily="34" charset="0"/>
                <a:cs typeface="Arial" pitchFamily="34" charset="0"/>
              </a:rPr>
              <a:t> (e.g., document production, calendaring, email, jurisprudence databases);</a:t>
            </a:r>
          </a:p>
          <a:p>
            <a:pPr>
              <a:lnSpc>
                <a:spcPct val="80000"/>
              </a:lnSpc>
              <a:defRPr/>
            </a:pPr>
            <a:r>
              <a:rPr lang="en-US" sz="2100" dirty="0" smtClean="0">
                <a:latin typeface="Arial" pitchFamily="34" charset="0"/>
                <a:cs typeface="Arial" pitchFamily="34" charset="0"/>
              </a:rPr>
              <a:t> </a:t>
            </a:r>
            <a:r>
              <a:rPr lang="en-US" sz="2100" b="1" dirty="0" smtClean="0">
                <a:latin typeface="Arial" pitchFamily="34" charset="0"/>
                <a:cs typeface="Arial" pitchFamily="34" charset="0"/>
              </a:rPr>
              <a:t>“Support for Court Management</a:t>
            </a:r>
            <a:r>
              <a:rPr lang="en-US" sz="2100" dirty="0" smtClean="0">
                <a:latin typeface="Arial" pitchFamily="34" charset="0"/>
                <a:cs typeface="Arial" pitchFamily="34" charset="0"/>
              </a:rPr>
              <a:t>”(e.g., case registration, case and court management systems and systems for financial management; and </a:t>
            </a:r>
          </a:p>
          <a:p>
            <a:pPr>
              <a:lnSpc>
                <a:spcPct val="80000"/>
              </a:lnSpc>
              <a:defRPr/>
            </a:pPr>
            <a:r>
              <a:rPr lang="en-US" sz="2100" b="1" dirty="0" smtClean="0">
                <a:latin typeface="Arial" pitchFamily="34" charset="0"/>
                <a:cs typeface="Arial" pitchFamily="34" charset="0"/>
              </a:rPr>
              <a:t>“Support for Interaction Between Courts and Parties” </a:t>
            </a:r>
            <a:r>
              <a:rPr lang="en-US" sz="2100" dirty="0" smtClean="0">
                <a:latin typeface="Arial" pitchFamily="34" charset="0"/>
                <a:cs typeface="Arial" pitchFamily="34" charset="0"/>
              </a:rPr>
              <a:t>(e.g., communication technology to transmit information within the organization and to those outside: parties and the general public</a:t>
            </a:r>
            <a:r>
              <a:rPr lang="en-US" sz="2800" dirty="0" smtClean="0">
                <a:latin typeface="Arial" pitchFamily="34" charset="0"/>
                <a:cs typeface="Arial" pitchFamily="34" charset="0"/>
              </a:rPr>
              <a:t>).</a:t>
            </a:r>
            <a:endParaRPr lang="en-US" sz="2800" dirty="0" smtClean="0"/>
          </a:p>
          <a:p>
            <a:pPr eaLnBrk="1" hangingPunct="1">
              <a:lnSpc>
                <a:spcPct val="80000"/>
              </a:lnSpc>
              <a:defRPr/>
            </a:pPr>
            <a:endParaRPr lang="en-US" sz="2800" dirty="0" smtClean="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hangingPunct="1">
              <a:defRPr/>
            </a:pPr>
            <a:r>
              <a:rPr lang="en-US" smtClean="0"/>
              <a:t>Examples of Soft Technology Innovations in Court Settings</a:t>
            </a:r>
          </a:p>
        </p:txBody>
      </p:sp>
      <p:sp>
        <p:nvSpPr>
          <p:cNvPr id="12291" name="Rectangle 3"/>
          <p:cNvSpPr>
            <a:spLocks noGrp="1" noChangeArrowheads="1"/>
          </p:cNvSpPr>
          <p:nvPr>
            <p:ph idx="1"/>
          </p:nvPr>
        </p:nvSpPr>
        <p:spPr/>
        <p:txBody>
          <a:bodyPr/>
          <a:lstStyle/>
          <a:p>
            <a:pPr eaLnBrk="1" hangingPunct="1">
              <a:lnSpc>
                <a:spcPct val="80000"/>
              </a:lnSpc>
              <a:buFont typeface="Wingdings" pitchFamily="2" charset="2"/>
              <a:buNone/>
              <a:defRPr/>
            </a:pPr>
            <a:endParaRPr lang="en-US" sz="1600" dirty="0" smtClean="0"/>
          </a:p>
          <a:p>
            <a:pPr eaLnBrk="1" hangingPunct="1">
              <a:lnSpc>
                <a:spcPct val="80000"/>
              </a:lnSpc>
              <a:defRPr/>
            </a:pPr>
            <a:r>
              <a:rPr lang="en-US" sz="1600" b="1" dirty="0" smtClean="0">
                <a:solidFill>
                  <a:srgbClr val="FF0000"/>
                </a:solidFill>
              </a:rPr>
              <a:t>Case flow management systems</a:t>
            </a:r>
            <a:r>
              <a:rPr lang="en-US" sz="1600" dirty="0" smtClean="0"/>
              <a:t> for prosecutors( weighing such factors as likelihood of conviction and offense seriousness) </a:t>
            </a:r>
          </a:p>
          <a:p>
            <a:pPr eaLnBrk="1" hangingPunct="1">
              <a:lnSpc>
                <a:spcPct val="80000"/>
              </a:lnSpc>
              <a:defRPr/>
            </a:pPr>
            <a:r>
              <a:rPr lang="en-US" sz="1600" b="1" dirty="0" smtClean="0">
                <a:solidFill>
                  <a:srgbClr val="FF0000"/>
                </a:solidFill>
              </a:rPr>
              <a:t>Case management</a:t>
            </a:r>
            <a:r>
              <a:rPr lang="en-US" sz="1600" dirty="0" smtClean="0"/>
              <a:t> devices/instruments for court administrators, public defenders, and presiding judges (e.g. backlog reduction strategies, jury selection, case classification/ weighting systems, etc.)</a:t>
            </a:r>
          </a:p>
          <a:p>
            <a:pPr eaLnBrk="1" hangingPunct="1">
              <a:lnSpc>
                <a:spcPct val="80000"/>
              </a:lnSpc>
              <a:defRPr/>
            </a:pPr>
            <a:r>
              <a:rPr lang="en-US" sz="1600" b="1" dirty="0" smtClean="0">
                <a:solidFill>
                  <a:srgbClr val="FF0000"/>
                </a:solidFill>
              </a:rPr>
              <a:t>Data Warehousing and data retrieval technology: </a:t>
            </a:r>
            <a:r>
              <a:rPr lang="en-US" sz="1600" dirty="0" smtClean="0"/>
              <a:t>RFID Bar codes on steroids</a:t>
            </a:r>
          </a:p>
          <a:p>
            <a:pPr eaLnBrk="1" hangingPunct="1">
              <a:lnSpc>
                <a:spcPct val="80000"/>
              </a:lnSpc>
              <a:defRPr/>
            </a:pPr>
            <a:r>
              <a:rPr lang="en-US" sz="1600" b="1" dirty="0" smtClean="0">
                <a:solidFill>
                  <a:srgbClr val="FF0000"/>
                </a:solidFill>
              </a:rPr>
              <a:t>Mental health screening for pretrial detainees</a:t>
            </a:r>
            <a:r>
              <a:rPr lang="en-US" sz="1600" dirty="0" smtClean="0"/>
              <a:t>, at arraignment, competency, drug dependency/multiple problem offender identification.</a:t>
            </a:r>
          </a:p>
          <a:p>
            <a:pPr eaLnBrk="1" hangingPunct="1">
              <a:lnSpc>
                <a:spcPct val="80000"/>
              </a:lnSpc>
              <a:defRPr/>
            </a:pPr>
            <a:r>
              <a:rPr lang="en-US" sz="1600" b="1" dirty="0" smtClean="0">
                <a:solidFill>
                  <a:srgbClr val="FF0000"/>
                </a:solidFill>
              </a:rPr>
              <a:t>The use of objective risk screening devices</a:t>
            </a:r>
            <a:r>
              <a:rPr lang="en-US" sz="1600" dirty="0" smtClean="0"/>
              <a:t> by probation officers to aid in PSI completion, and to determine appropriate specialized court referrals</a:t>
            </a:r>
          </a:p>
          <a:p>
            <a:pPr eaLnBrk="1" hangingPunct="1">
              <a:lnSpc>
                <a:spcPct val="80000"/>
              </a:lnSpc>
              <a:defRPr/>
            </a:pPr>
            <a:r>
              <a:rPr lang="en-US" sz="1600" b="1" dirty="0" smtClean="0">
                <a:solidFill>
                  <a:srgbClr val="FF0000"/>
                </a:solidFill>
              </a:rPr>
              <a:t>New sentencing software programs</a:t>
            </a:r>
            <a:r>
              <a:rPr lang="en-US" sz="1600" dirty="0" smtClean="0"/>
              <a:t> that incorporate prior sentencing and recidivism data for large numbers of offenders </a:t>
            </a:r>
          </a:p>
          <a:p>
            <a:pPr eaLnBrk="1" hangingPunct="1">
              <a:lnSpc>
                <a:spcPct val="80000"/>
              </a:lnSpc>
              <a:defRPr/>
            </a:pPr>
            <a:endParaRPr lang="en-US" sz="1600" dirty="0" smtClean="0"/>
          </a:p>
          <a:p>
            <a:pPr eaLnBrk="1" hangingPunct="1">
              <a:lnSpc>
                <a:spcPct val="80000"/>
              </a:lnSpc>
              <a:defRPr/>
            </a:pPr>
            <a:r>
              <a:rPr lang="en-US" sz="1600" b="1" dirty="0" smtClean="0">
                <a:solidFill>
                  <a:srgbClr val="FF0000"/>
                </a:solidFill>
              </a:rPr>
              <a:t>Other soft technology applications</a:t>
            </a:r>
            <a:r>
              <a:rPr lang="en-US" sz="1600" dirty="0" smtClean="0"/>
              <a:t> in the courts (by court type, e.g. reentry courts, drug courts, etc.) </a:t>
            </a:r>
          </a:p>
          <a:p>
            <a:pPr eaLnBrk="1" hangingPunct="1">
              <a:lnSpc>
                <a:spcPct val="80000"/>
              </a:lnSpc>
              <a:defRPr/>
            </a:pPr>
            <a:endParaRPr lang="en-US" sz="1600" dirty="0" smtClean="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NCSC’S </a:t>
            </a:r>
            <a:r>
              <a:rPr lang="en-US" dirty="0" err="1" smtClean="0"/>
              <a:t>CourTools</a:t>
            </a:r>
            <a:endParaRPr lang="en-US" dirty="0" smtClean="0"/>
          </a:p>
        </p:txBody>
      </p:sp>
      <p:sp>
        <p:nvSpPr>
          <p:cNvPr id="3" name="Content Placeholder 2"/>
          <p:cNvSpPr>
            <a:spLocks noGrp="1"/>
          </p:cNvSpPr>
          <p:nvPr>
            <p:ph idx="1"/>
          </p:nvPr>
        </p:nvSpPr>
        <p:spPr/>
        <p:txBody>
          <a:bodyPr/>
          <a:lstStyle/>
          <a:p>
            <a:pPr eaLnBrk="1" hangingPunct="1">
              <a:defRPr/>
            </a:pPr>
            <a:r>
              <a:rPr lang="en-US" dirty="0" smtClean="0"/>
              <a:t>Performance Measures for the Courts using BI( business intelligence) software</a:t>
            </a:r>
          </a:p>
          <a:p>
            <a:pPr eaLnBrk="1" hangingPunct="1">
              <a:defRPr/>
            </a:pPr>
            <a:r>
              <a:rPr lang="en-US" dirty="0" smtClean="0"/>
              <a:t>Key indicators of Performance: efficiency focus</a:t>
            </a:r>
          </a:p>
          <a:p>
            <a:pPr eaLnBrk="1" hangingPunct="1">
              <a:defRPr/>
            </a:pPr>
            <a:r>
              <a:rPr lang="en-US" dirty="0" smtClean="0"/>
              <a:t>Time to disposition</a:t>
            </a:r>
          </a:p>
          <a:p>
            <a:pPr eaLnBrk="1" hangingPunct="1">
              <a:defRPr/>
            </a:pPr>
            <a:r>
              <a:rPr lang="en-US" dirty="0" smtClean="0"/>
              <a:t>Age of active pending caseload</a:t>
            </a:r>
          </a:p>
          <a:p>
            <a:pPr eaLnBrk="1" hangingPunct="1">
              <a:defRPr/>
            </a:pPr>
            <a:r>
              <a:rPr lang="en-US" dirty="0" smtClean="0"/>
              <a:t>Trial date certainty</a:t>
            </a:r>
          </a:p>
          <a:p>
            <a:pPr eaLnBrk="1" hangingPunct="1">
              <a:defRPr/>
            </a:pPr>
            <a:r>
              <a:rPr lang="en-US" dirty="0" smtClean="0"/>
              <a:t>Collection of monetary penalties</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DeKalb County , Georgia‘s RFID Technology</a:t>
            </a:r>
          </a:p>
        </p:txBody>
      </p:sp>
      <p:sp>
        <p:nvSpPr>
          <p:cNvPr id="3" name="Content Placeholder 2"/>
          <p:cNvSpPr>
            <a:spLocks noGrp="1"/>
          </p:cNvSpPr>
          <p:nvPr>
            <p:ph idx="1"/>
          </p:nvPr>
        </p:nvSpPr>
        <p:spPr/>
        <p:txBody>
          <a:bodyPr/>
          <a:lstStyle/>
          <a:p>
            <a:pPr eaLnBrk="1" hangingPunct="1">
              <a:defRPr/>
            </a:pPr>
            <a:r>
              <a:rPr lang="en-US" dirty="0" smtClean="0"/>
              <a:t>Radio frequency identification technology allows quick retrieval of court data</a:t>
            </a:r>
          </a:p>
          <a:p>
            <a:pPr eaLnBrk="1" hangingPunct="1">
              <a:defRPr/>
            </a:pPr>
            <a:r>
              <a:rPr lang="en-US" dirty="0" smtClean="0"/>
              <a:t>RFID involves the tagging of documents with a miniature computer chip that can be read telemetrically by a computer or hand held device</a:t>
            </a:r>
          </a:p>
          <a:p>
            <a:pPr eaLnBrk="1" hangingPunct="1">
              <a:defRPr/>
            </a:pPr>
            <a:r>
              <a:rPr lang="en-US" dirty="0" smtClean="0"/>
              <a:t>New  technology advances in this area in last five years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Data Warehousing and the Courts</a:t>
            </a:r>
          </a:p>
        </p:txBody>
      </p:sp>
      <p:sp>
        <p:nvSpPr>
          <p:cNvPr id="3" name="Content Placeholder 2"/>
          <p:cNvSpPr>
            <a:spLocks noGrp="1"/>
          </p:cNvSpPr>
          <p:nvPr>
            <p:ph idx="1"/>
          </p:nvPr>
        </p:nvSpPr>
        <p:spPr/>
        <p:txBody>
          <a:bodyPr/>
          <a:lstStyle/>
          <a:p>
            <a:pPr eaLnBrk="1" hangingPunct="1">
              <a:defRPr/>
            </a:pPr>
            <a:r>
              <a:rPr lang="en-US" sz="2400" dirty="0" smtClean="0"/>
              <a:t>A single depository for all court data, which is found in a variety of places( data bases, spreadsheets, etc)</a:t>
            </a:r>
          </a:p>
          <a:p>
            <a:pPr eaLnBrk="1" hangingPunct="1">
              <a:defRPr/>
            </a:pPr>
            <a:r>
              <a:rPr lang="en-US" sz="2400" dirty="0" smtClean="0"/>
              <a:t> Pennsylvania’s JNET is an example of one integrated </a:t>
            </a:r>
            <a:r>
              <a:rPr lang="en-US" sz="2400" dirty="0" err="1" smtClean="0"/>
              <a:t>cj</a:t>
            </a:r>
            <a:r>
              <a:rPr lang="en-US" sz="2400" dirty="0" smtClean="0"/>
              <a:t> info system(ICJIS)</a:t>
            </a:r>
          </a:p>
          <a:p>
            <a:pPr eaLnBrk="1" hangingPunct="1">
              <a:defRPr/>
            </a:pPr>
            <a:r>
              <a:rPr lang="en-US" sz="2400" dirty="0" smtClean="0"/>
              <a:t>JNET user base: 18,500 users from 30 state, 30 county, 200 municipalities, and 12 federal agencies</a:t>
            </a:r>
          </a:p>
          <a:p>
            <a:pPr eaLnBrk="1" hangingPunct="1">
              <a:defRPr/>
            </a:pPr>
            <a:r>
              <a:rPr lang="en-US" sz="2400" dirty="0" smtClean="0"/>
              <a:t>JNET linked to the identification of 9/11suspects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Sentencing Support Tools</a:t>
            </a:r>
          </a:p>
        </p:txBody>
      </p:sp>
      <p:sp>
        <p:nvSpPr>
          <p:cNvPr id="3" name="Content Placeholder 2"/>
          <p:cNvSpPr>
            <a:spLocks noGrp="1"/>
          </p:cNvSpPr>
          <p:nvPr>
            <p:ph idx="1"/>
          </p:nvPr>
        </p:nvSpPr>
        <p:spPr/>
        <p:txBody>
          <a:bodyPr/>
          <a:lstStyle/>
          <a:p>
            <a:pPr eaLnBrk="1" hangingPunct="1">
              <a:defRPr/>
            </a:pPr>
            <a:r>
              <a:rPr lang="en-US" dirty="0" smtClean="0"/>
              <a:t>Multnomah County Sentencing Support Tools</a:t>
            </a:r>
          </a:p>
          <a:p>
            <a:pPr eaLnBrk="1" hangingPunct="1">
              <a:defRPr/>
            </a:pPr>
            <a:r>
              <a:rPr lang="en-US" dirty="0" smtClean="0"/>
              <a:t>Utilizes data on the outcome of previous sentencing decisions to predict outcomes for offenders about to be sentenced.</a:t>
            </a:r>
          </a:p>
          <a:p>
            <a:pPr eaLnBrk="1" hangingPunct="1">
              <a:defRPr/>
            </a:pPr>
            <a:r>
              <a:rPr lang="en-US" dirty="0" smtClean="0"/>
              <a:t>Strategy described as smart sentencing</a:t>
            </a:r>
          </a:p>
          <a:p>
            <a:pPr eaLnBrk="1" hangingPunct="1">
              <a:defRPr/>
            </a:pPr>
            <a:r>
              <a:rPr lang="en-US" dirty="0" smtClean="0"/>
              <a:t>No research on impact on court decision making process and outcome</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en-US" sz="3200" dirty="0"/>
              <a:t>The Courts and ‘Soft’ Technology - Corbett</a:t>
            </a:r>
          </a:p>
        </p:txBody>
      </p:sp>
      <p:sp>
        <p:nvSpPr>
          <p:cNvPr id="15363" name="Rectangle 3"/>
          <p:cNvSpPr>
            <a:spLocks noGrp="1" noChangeArrowheads="1"/>
          </p:cNvSpPr>
          <p:nvPr>
            <p:ph idx="1"/>
          </p:nvPr>
        </p:nvSpPr>
        <p:spPr/>
        <p:txBody>
          <a:bodyPr/>
          <a:lstStyle/>
          <a:p>
            <a:pPr marL="609600" indent="-609600">
              <a:lnSpc>
                <a:spcPct val="80000"/>
              </a:lnSpc>
            </a:pPr>
            <a:r>
              <a:rPr lang="en-US" sz="2000" b="1" dirty="0">
                <a:solidFill>
                  <a:schemeClr val="accent2"/>
                </a:solidFill>
              </a:rPr>
              <a:t>Key focus</a:t>
            </a:r>
            <a:r>
              <a:rPr lang="en-US" sz="2000" b="1" dirty="0"/>
              <a:t>:</a:t>
            </a:r>
            <a:r>
              <a:rPr lang="en-US" sz="2000" dirty="0"/>
              <a:t> Current Implementations – automated court record systems, on-line access to case information, electronic court documents, &amp; data warehouses</a:t>
            </a:r>
          </a:p>
          <a:p>
            <a:pPr marL="609600" indent="-609600">
              <a:lnSpc>
                <a:spcPct val="80000"/>
              </a:lnSpc>
            </a:pPr>
            <a:r>
              <a:rPr lang="en-US" sz="2000" b="1" dirty="0">
                <a:solidFill>
                  <a:schemeClr val="accent2"/>
                </a:solidFill>
              </a:rPr>
              <a:t>Key Issues:</a:t>
            </a:r>
          </a:p>
          <a:p>
            <a:pPr marL="609600" indent="-609600">
              <a:lnSpc>
                <a:spcPct val="80000"/>
              </a:lnSpc>
              <a:buFontTx/>
              <a:buAutoNum type="arabicPeriod"/>
            </a:pPr>
            <a:r>
              <a:rPr lang="en-US" sz="2000" dirty="0">
                <a:solidFill>
                  <a:schemeClr val="accent2"/>
                </a:solidFill>
              </a:rPr>
              <a:t>Implementation</a:t>
            </a:r>
            <a:r>
              <a:rPr lang="en-US" sz="2000" dirty="0"/>
              <a:t>: One-third of all IT projects for courts are cancelled before completion; A fraction of IT projects are completed on time and under budget; Most IT projects cost nearly twice as much as projected.</a:t>
            </a:r>
          </a:p>
          <a:p>
            <a:pPr marL="609600" indent="-609600">
              <a:lnSpc>
                <a:spcPct val="80000"/>
              </a:lnSpc>
              <a:buFontTx/>
              <a:buAutoNum type="arabicPeriod"/>
            </a:pPr>
            <a:r>
              <a:rPr lang="en-US" sz="2000" dirty="0">
                <a:solidFill>
                  <a:schemeClr val="accent2"/>
                </a:solidFill>
              </a:rPr>
              <a:t>Impact:</a:t>
            </a:r>
            <a:r>
              <a:rPr lang="en-US" sz="2000" dirty="0"/>
              <a:t> Will “justice” and “fairness” be increased due to these technological innovations? Will improved access to information change court decision-making in ways that actually restrict individual freedom</a:t>
            </a:r>
            <a:r>
              <a:rPr lang="en-US" sz="2000" dirty="0" smtClean="0"/>
              <a:t>? Is technology a Trojan horse?</a:t>
            </a:r>
            <a:endParaRPr lang="en-US" sz="2000" dirty="0"/>
          </a:p>
          <a:p>
            <a:pPr marL="609600" indent="-609600">
              <a:lnSpc>
                <a:spcPct val="80000"/>
              </a:lnSpc>
              <a:buFontTx/>
              <a:buNone/>
            </a:pPr>
            <a:r>
              <a:rPr 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endParaRPr lang="en-AU" sz="2800" dirty="0"/>
          </a:p>
        </p:txBody>
      </p:sp>
      <p:sp>
        <p:nvSpPr>
          <p:cNvPr id="2" name="Content Placeholder 1"/>
          <p:cNvSpPr>
            <a:spLocks noGrp="1"/>
          </p:cNvSpPr>
          <p:nvPr>
            <p:ph idx="1"/>
          </p:nvPr>
        </p:nvSpPr>
        <p:spPr>
          <a:xfrm>
            <a:off x="251521" y="2420888"/>
            <a:ext cx="8537372" cy="4248471"/>
          </a:xfrm>
        </p:spPr>
        <p:txBody>
          <a:bodyPr>
            <a:normAutofit fontScale="25000" lnSpcReduction="20000"/>
          </a:bodyPr>
          <a:lstStyle/>
          <a:p>
            <a:pPr marL="365760" indent="-256032" fontAlgn="auto">
              <a:lnSpc>
                <a:spcPct val="150000"/>
              </a:lnSpc>
              <a:spcAft>
                <a:spcPts val="1000"/>
              </a:spcAft>
              <a:buFont typeface="Wingdings 3"/>
              <a:buChar char=""/>
              <a:defRPr/>
            </a:pPr>
            <a:r>
              <a:rPr lang="en-AU" sz="6400" b="1" dirty="0"/>
              <a:t>(1) High Quality Corrections and Sentencing Research Agenda- </a:t>
            </a:r>
            <a:r>
              <a:rPr lang="en-AU" sz="6400" dirty="0"/>
              <a:t>the Centre will </a:t>
            </a:r>
            <a:r>
              <a:rPr lang="en-AU" sz="4800" dirty="0"/>
              <a:t>develop research projects focusing on evaluating the impact of current corrections and sentencing strategies( adult/juvenile) in Queensland, throughout Australia, and internationally. </a:t>
            </a:r>
          </a:p>
          <a:p>
            <a:pPr marL="365760" indent="-256032" fontAlgn="auto">
              <a:lnSpc>
                <a:spcPct val="150000"/>
              </a:lnSpc>
              <a:spcAft>
                <a:spcPts val="1000"/>
              </a:spcAft>
              <a:buFont typeface="Wingdings 3"/>
              <a:buChar char=""/>
              <a:defRPr/>
            </a:pPr>
            <a:r>
              <a:rPr lang="en-AU" sz="4800" b="1" dirty="0"/>
              <a:t>(2) </a:t>
            </a:r>
            <a:r>
              <a:rPr lang="en-AU" sz="6400" b="1" dirty="0"/>
              <a:t>Knowledge Exchange Seminars and Systematic, Evidence -based Policy Reviews </a:t>
            </a:r>
            <a:r>
              <a:rPr lang="en-AU" sz="4800" dirty="0"/>
              <a:t>-To translate research into practice, the Centre will develop a series of executive session seminars and workshops highlighting corrections and sentencing issues in each global region.</a:t>
            </a:r>
          </a:p>
          <a:p>
            <a:pPr marL="365760" indent="-256032" fontAlgn="auto">
              <a:lnSpc>
                <a:spcPct val="150000"/>
              </a:lnSpc>
              <a:spcAft>
                <a:spcPts val="1000"/>
              </a:spcAft>
              <a:buFont typeface="Wingdings 3"/>
              <a:buChar char=""/>
              <a:defRPr/>
            </a:pPr>
            <a:r>
              <a:rPr lang="en-AU" sz="4800" b="1" dirty="0"/>
              <a:t>(3) </a:t>
            </a:r>
            <a:r>
              <a:rPr lang="en-AU" sz="6400" b="1" dirty="0"/>
              <a:t>Global Evidence-based Corrections and Sentencing Network Development</a:t>
            </a:r>
            <a:r>
              <a:rPr lang="en-AU" sz="4800" b="1" dirty="0"/>
              <a:t>: </a:t>
            </a:r>
            <a:r>
              <a:rPr lang="en-AU" sz="4800" dirty="0"/>
              <a:t>The  Centre—through the Centre’s state of the art website-- will become a global clearinghouse for high quality, evidence-based corrections research, and a primary source of information on global corrections performance, and innovative corrections and sentencing policies and practices.</a:t>
            </a:r>
          </a:p>
          <a:p>
            <a:pPr marL="109728" indent="0" algn="ctr" fontAlgn="auto">
              <a:lnSpc>
                <a:spcPct val="150000"/>
              </a:lnSpc>
              <a:spcAft>
                <a:spcPts val="1000"/>
              </a:spcAft>
              <a:buNone/>
              <a:defRPr/>
            </a:pPr>
            <a:endParaRPr lang="en-AU" sz="2900" dirty="0" smtClean="0">
              <a:solidFill>
                <a:srgbClr val="000000"/>
              </a:solidFill>
              <a:latin typeface="Arial" pitchFamily="34" charset="0"/>
              <a:ea typeface="Calibri"/>
              <a:cs typeface="Arial" pitchFamily="34" charset="0"/>
            </a:endParaRPr>
          </a:p>
          <a:p>
            <a:pPr marL="109728" indent="0" algn="ctr" fontAlgn="auto">
              <a:lnSpc>
                <a:spcPct val="150000"/>
              </a:lnSpc>
              <a:spcAft>
                <a:spcPts val="1000"/>
              </a:spcAft>
              <a:buNone/>
              <a:defRPr/>
            </a:pPr>
            <a:r>
              <a:rPr lang="en-AU" sz="9600" b="1" dirty="0" smtClean="0">
                <a:solidFill>
                  <a:srgbClr val="000000"/>
                </a:solidFill>
                <a:latin typeface="+mj-lt"/>
                <a:ea typeface="Calibri"/>
                <a:cs typeface="Arial" pitchFamily="34" charset="0"/>
              </a:rPr>
              <a:t>                       WEBPAGE</a:t>
            </a:r>
            <a:r>
              <a:rPr lang="en-AU" sz="9600" dirty="0" smtClean="0">
                <a:solidFill>
                  <a:srgbClr val="000000"/>
                </a:solidFill>
                <a:latin typeface="+mj-lt"/>
                <a:ea typeface="Calibri"/>
                <a:cs typeface="Arial" pitchFamily="34" charset="0"/>
              </a:rPr>
              <a:t>: </a:t>
            </a:r>
            <a:r>
              <a:rPr lang="en-AU" sz="9600" b="1" dirty="0" smtClean="0">
                <a:latin typeface="+mj-lt"/>
                <a:ea typeface="Calibri"/>
                <a:cs typeface="Arial" pitchFamily="34" charset="0"/>
                <a:hlinkClick r:id="rId2"/>
              </a:rPr>
              <a:t>WWW.GCECS.EDU.AU</a:t>
            </a:r>
            <a:r>
              <a:rPr lang="en-AU" sz="9600" b="1" dirty="0" smtClean="0">
                <a:latin typeface="+mj-lt"/>
                <a:ea typeface="Calibri"/>
                <a:cs typeface="Arial" pitchFamily="34" charset="0"/>
              </a:rPr>
              <a:t> </a:t>
            </a:r>
          </a:p>
          <a:p>
            <a:pPr marL="109728" indent="0" algn="ctr" fontAlgn="auto">
              <a:lnSpc>
                <a:spcPct val="150000"/>
              </a:lnSpc>
              <a:spcAft>
                <a:spcPts val="1000"/>
              </a:spcAft>
              <a:buNone/>
              <a:defRPr/>
            </a:pPr>
            <a:endParaRPr lang="en-AU" u="sng" dirty="0">
              <a:latin typeface="Arial" pitchFamily="34" charset="0"/>
              <a:ea typeface="Calibri"/>
              <a:cs typeface="Arial" pitchFamily="34" charset="0"/>
            </a:endParaRPr>
          </a:p>
          <a:p>
            <a:pPr marL="109728" indent="0" algn="ctr" fontAlgn="auto">
              <a:lnSpc>
                <a:spcPct val="150000"/>
              </a:lnSpc>
              <a:spcAft>
                <a:spcPts val="1000"/>
              </a:spcAft>
              <a:buNone/>
              <a:defRPr/>
            </a:pPr>
            <a:endParaRPr lang="en-AU" sz="2900" u="sng" dirty="0">
              <a:solidFill>
                <a:schemeClr val="tx1"/>
              </a:solidFill>
              <a:latin typeface="Arial" pitchFamily="34" charset="0"/>
              <a:ea typeface="Calibri"/>
              <a:cs typeface="Arial" pitchFamily="34" charset="0"/>
            </a:endParaRPr>
          </a:p>
        </p:txBody>
      </p:sp>
      <p:sp>
        <p:nvSpPr>
          <p:cNvPr id="4" name="AutoShape 2" descr="data:image/jpeg;base64,/9j/4AAQSkZJRgABAQAAAQABAAD/2wCEAAkGBhQQEBMREBIVFBMWGRQVFhcYFBgYFhQXFxUWFRUYHBcZHSYeFxokGRUVHy8gIykpLDAsFR4xNTAqNiYrLCkBCQoKDgwOGg8PGC8kHyQrKjUpLC0sKjIqLzUsLi0vNCksLC8sLCwsLCwsMDUsLCwsLCwpKTQsNCwwLCwpLS0sLP/AABEIAJUBUgMBIgACEQEDEQH/xAAcAAEAAwEAAwEAAAAAAAAAAAAABAYHBQECAwj/xABOEAABAwICBAcMBgUMAgMAAAABAAIDBBEFEgYHITETIkFRYXGBFDI0NUJyc5GhsbKzIzNSg5KTF0N0gsIWRFNUYqLB0dLh4vEl4xUko//EABsBAQACAwEBAAAAAAAAAAAAAAACAwEEBQYH/8QAPREAAgEDAQQHBQUGBwEAAAAAAAECAwQRIQUSMUETMlFhcYHRIpGhscEGFDRy8DVCQ1KS4RUlM7LC0vEj/9oADAMBAAIRAxEAPwDgoiLnH1YIiIAiIgCIiAIiIAiIgCIiAIiIAiIgCIiAIiIAiIgCIiAIiIAiIgCIiAIiIAiIgCIiAIiIAiIgCIiAIiIAiIgCIiAIiIAiIgCIiAIiIAiIgCIiAIiIAiIgCIiAIiIAiIgCIiAIiIAiIgCIiAIiIAiIgCIiAIiIAiIgCIiAIiIAp9VhZZTwVA72UytPQ5jyPa0j1FQFo2E4N3VgJYBd7XSyM85j3G3a3M3tU4x3smleXH3dQk+Dkk/NP/0zlERQN0nUGFmSKom8mFjT1ufI1jR6i4/uqCtGGDdz4BKSLPl4OV3PYyR5B+G3aSs5U5Rxg0rS56d1GuClheSX1CIigboREQBfWmpHynLGxzzzNaXH1AK76D6vhUNFRVX4M7WR7i8facd4bzAb9+7fo5MNJFf6OGJvU1o/3V0aTayzg3m2oUZ9HSjvS+Hh3mKM0OrCLill7W29hUaqwGoiF5KeVo5zG63rtZalPrPommwdI/pbGbf3rFSqDWFRSkDhshPJI0sH4jxfas9HDtKP8Tvorelb6eD/ALmKIpOKG88xG0cJJbp47lGVB6SLykwvpT0r5HZY2Oe7ma0uPqC+a1jVVPD3K5jLcNmcZB5RF+Iecty7Ou6nCO88Glf3btaPSKOf1xZlU0LmOLXtLXDeHAgjsO1ei0nW3NCWwt2GcOJ2d8I8puDzAuy2vzHpVf1c4GyqqzwoDmRNzlp3OdcBoI5RvNugLLh7W6iulfqVp95nHHd6eJxqDR6oqBeGCR7T5QbZv4jYe1dNuruuP83t1yRf6lr+LYg2mp5Ji24jaXZRsvbcOjbYLMqzWrUva9rY4mZgWgjMXNuLXBva46lNwhHizm2+0b27y6FOKSfPPqvkVOfDZGSmEtzSA5S1hDzflHEvcjoXUg0HrXi4pnjzi1vsc4FaZoDgLKekjkDRwsrWve7ls4ZmtvzAEbOe5ULTbTt9DKyGKNrnFoeS4mwBJAAAtc8U8vMnRpLMg9rV6tboLeCbXN88cXx0XmzM8WwGakLW1DMhdtaM7HEjdezSbbVGqMPkjAdJFIwHcXMc0HqJG1W7RrSFlTiraisyNJZlj+wx4ADbZjs8u3S5aPpFPC2llNTbgi1wIPlbNgHO6+6226wqakm0y2vtStbThSqU8tpZx38lx4eJgjGFxs0Ek7gBcnsC+3/x8v8ARSflu/yXV0G8Y03nH4HLckhT3lks2ltV2dRQUM5WePez84kL3igc/vGudbflaTb1L2q/rH+c74irzqh+uqPMZ8TlXGOXg6F3cOhQlWSzjGhR30UjRcxvAG8ljgB2kL4rctOPF1T5h94WGqU4brwUbNvneU3Nxxh4CIirOkEREAREQBERAERezYidoaT1AoM4PVa7S6IQV2H0vCNyycDEGyN2OHEFgftDoPZZZG5hG8EdYst40S8ApfQxfCFfRSbaZ57btWdKFOdN4eeXgYvpBgjqOodA9wcRYhwvYg7RsO49C1PVl4uZ58vxlUXWb4xf5kfuKvWrHxczz5fjKzTWJtFG1Kkquzqc5cW459zM20zwfuWtljAsxx4RnmvubdhzN/dUfRnCO66qKHySbv6GN4z/AGC3WQtB1sYSHwR1I76N2V3Sx5sPU634io2qTCQGy1R3k8E3oAs5/rJb+FR3PbwbMdo/5d02faSx58P7lh1gi2GTgc0fzWLIMFwl1XOyBhAc8nadwAaXE7OgFa/rC8W1HVH81izbV54yg+8+U9SqLM0jW2RUdOwqzjxTk/dFF9g0KgoqSdzRnl4KW8jht+rdfKNzB1beclY8F+gce8FqPRS/A5fn9jSdgBPUFisksJF2wq06qqTqPLygp2BYd3RUwwnc97QfNvd390FQ3ROG0tI7Cu7oFIG4jTE/acO0xvA9pCqitUdu4m40ZyjxSfyNuYwNAAFgAAANwA3BY7rHxt09Y+K/0cJyNHJmtx3ddzbqHSVsiwnTKAsxCpB/pHO7HWePY5bNZ+yeR2BCMriUnxS096OMi6mi9K2WtgjkaHMc8BwO4ixWufyEof6sz1u/zVEKbkso9De7Tp2c1Cabys6Y9TK9D9Hm11QYXPLAGOfcAE7C0W2+d7Fa8R1VRxQySCeRxYx7gMjdpa0kDtsoWrqMNxSdrRYBs4A5gJWgD1LUZ5QxjnO71oJPUBc+xW04Jx1ONtPaFxSuVGnLTC00M9o9VsbaYvqHv4bIXENIDWHLfLuJdblK5eh+gTK2nE5mfG7M5tmgcluU7VzsU1gVc0jnNlMcZuBGA2wadljccY23n3K+arPF49JJ/gsR3JSwkW3U721tpVKk9W1jHLjlcMFL020LbQRxyNldIXuLTmAG5pN9nUrzoToi2jBmbI55lZHcEABvlbLda5Wt76iD0jvgKi6qcQkklnbJI97WsZlDnucG8YjYCdmxZSSqYwVVZ17jZvSOfbvd+unuL5jOGCpgkgLi0PGUkbSPWqZ+iGL+syfgarNplM5lBUOY4tcGEgtJBG0biNoWM/ygqf6zP+c//NZqOKeqKNk0LqpTk6NTdWezuN5oKURRRxA3DGtYDz5Wht/Yq7pPoEyumEzpXsIYGWDQRsLjfb5y7eBPLqWBziSTFESSbkksaSSeUrOtZ2Jyx1rWxyyMbwTDZsjmi+eTbYHfsCnNpR1RpbPp1p3TjTnuy11On+iCL+sSfgavjiOqxkcT5O6ZHZGPcAWttxWk26Ny5+rTFJpK7LJNI9vByGzpHOF7s22JWk434LP6KX4HKEYxks4N26ury2rqlKrnhyXPyKBq50RbI2KuMjg5r38Swym1279/KtMWJ6B18graaISPEZebsD3ZDxHHvb23rbFKk1u6FG24VI3Ptyzladyy9Cgy6pI3OLu6JNpJ71vKbqPq3ohBXV0IJIjswE7zlkcL+xUqqx6pEjwKmbvnfrn/AGj0q26pZC6oqXOJc4sYSSbkkudckneVVFxclhHWuqFzTtKjrVN5YWNO9F+0gw01NNLA0hpkbludw2jbYb1WINU1MG2fJM53KQ5rR2DKbesqxaU1zoKKeWM2e1ji08x3A9l7qg6tMemfWOiklfIx7Hus95dZzS0gi5NthI7VbLd3kmjkWcblWs6lKe6ovVc3p6Hw0s1cOpY3TwPMkbdr2uAzsH2rjY4Dl2C3TyUpfoTFmg08wO4xyA/gK/PTdwVNWKi9D0Gxbypc05Ko8uLWvieURFSdwIiIAiIgC2HVd4vb6SX4ljy2HVd4vb6ST4ldR6xwtvfhV+ZfJlV1s+GRehb8yRaFol4BS+hi+ELPdbXhkXoW/MkWhaJeAUvoYvhCth12ce+/Z1D9dpmGs3xi/wAyP3FXrVj4uZ58vxlUbWc0jEHXG9kdunYR7wfUrRqnxYOgkpj30bs46Wv3+pwP4goR/wBRm5ewctl02uW637sfU6esvxdL50XzGqNqp8BPpX/CxSdZfi6XzovmNUbVT4CfSv8AhYrP4nkc2P7Lf5/oifrC8W1HVH81izbV54yg+8+U9XjWniwjpBAO+mcB1NYQ9x9eQdqpGrtt8SgtycIT0Dgnj/EetVzf/wBEdLZ0HHZlVvnvY/px8zXMe8FqPRS/A5Zbqs8PHopPexalj3gtR6KX4HLLdVnh49FJ72Kc+ujT2d+BuPD6MvmsXxbP9181ixqjqnRSMlZ3zHNe3raQR7lsusbxbP8AdfNYsVVdbrHU2Ak7WSf8z+SP0Fg2LMqoWTRHiuG7laeVp6QdipGszRJ8jhVwNLiAGytaLusO9eBy7Nh6h0ql6O6UTULy6IgtPfsd3runoPSPatHwzWjSyAcLnhdy3aXN7HNB9oCnvxmsM58rG52fX6WhHej9Oxrj5mdaGn/yFN6Qe4rdlXv5XYffPw8ObntxvddR6vWVRMGyR0h5mRu97gB7VmGILia9/K4vqkZRoyWFjg/RFV1feNqjqqPnNWh6QeCVHopfluWV6GY/DBXyzzOLI3iWxylxu+RrgLNB5L+pXTGNPqKSnmYya7nRyNaODkFyWEAXLbbysQkt3iX7Rtq07qMowbWI6pMyBbBqt8AHpJPeFj60fQLS+lpaPgp5cr873WyPdsNrbWtIVVJpS1OztulOpbbsItvK4LPaStb31FP6R3wFc3VD9dUeYz4nL01jaT09XFC2nkzlry48R7bDKR5QHKoWrnHoaSWZ1Q/IHNYG8VzrkOJPeg86m2ukyaVOhVWynT3XvdmHnrdhoenHi6p8w+8LDVqulWnFHPRzxRTZnvbZo4OQXNxyltgsqUazTehsbCpVKVGSqRa15rHJG/6P+CU/oovltWZ61/Dm+hZ8citmD6fUUdPCx81nNjja4cHIbEMAIuG23hUbWDjMVXVNkgfnYI2tvlc3aHPJFnAHcQrKkk48TnbLtq0L1ynBpa6tPBJ1WeH/AHUnvYtTxvwWf0UvwOWQaA4vFS1fCzuyM4N7b5XO2kttsaCeQq+4pp/RPglY2e7nMe0Dg5NpLSBvbzrFOSUdWNrW1apeKUINrC1SeDOdCHgYhSk/bt62uA9pC3VfnKCYsc17SQ5pDgRvBBuD6wtUwPWnC9obVAxP5XBpdG7pFrub1W7VilNLRmxtyyq1pRq01nCw8cTMsUgMc8rHizmveCP3j/2rrqg+uqPMZ8Tla5tJcMlOd8lO487mAu/vNuqnotpJTU1fWyPkDYpHHgyGOII4RxFg0GwsQsKKjJPJOrdVbu1nT6KSaS5PXVcNC66ceLqnzD7ws51YeMB6OT+FWnSnTijno54opsz3sIaODkFzccpbYKl6CYtHS1glndlZkeL2J2m1tjQTyLM2t9FNjb1Y2FaEoNN5wsPPA2TFPqJfMf8ACV+eW7gtkr9YFE+KRrZ9pY8D6OXaS0geSsbbuWKzTxgv2DRqUoz6SLXDimu08oiKg9GEREAREQBbDqu8Xt9JJ8Sx5bDqu8Xt9JJ8Suo9Y4W3/wAKvzL5MqutrwyL0LfmSLQdEHA0FLY3+ijHaGgH2qi618PkNRHMI3GMRBpeGktBzvNiRu2Eb+dVbAdJp6J2aF/FO1zDtY7rHIekWKlvbs3k1fubvdn0405LMf1juNT080X7sp8zB9NHdzOdw8pnbbZ0gc5WZaHYx3JWxSE2YTwcnmu2EnqNnfurUNGdOoK2zL8HN/RuO/zHeV1b+hUzWZotwMndUQ+jkPHA8mQ8vU7335wszWfbiU7NqShvWFysZzjPfy+qLdrL8Wy+dF8xqjaqfAT6V/wsXJxPGe6sAzE3ex0Ub/OZIwX7W5T2rxorjHcmCzSg8bhJGs89wYG+om/UCs7y389xSreasZUP3ulx8EVzT/Ge6a2SxuyL6JvNxSc57XZuwBX3V3ot3LDw0gtNKASDvYze1vQTvPYORU/V1ov3VPw8ovDEQdv6yTeB0gbHHsHKVoGkmmkFCLOOeXkjaeN0Fx3MHXt5gViC/fkX7RqS3Y2Fss4Szj5fVk/SBwFJUEm30UvwFZdqs8PHopPexcrSHSyetd9K6zBtbG3YwcxP2j0nssu7qtw+TuvhuDdwXBvGfKctyW2AO47juWHLemsF0LKVlY1VUazJfpd5dNY3i2f7r5rFipW1axvFs/3XzWLFCo1usXfZ/wDDS/M/kjvaZYEyjqBFEXFpjY+7iCbuLgdwGzYFwgFbtaHhzfQxe96qTd6rmsSZ1LKcp28JSeW0d3SrAWUtYKeMvLCIzdxBdxzY7QAPYujptoN3E1ssBc+HvX5rFzHcl8oHFOwbt/WF51h+NG+bB712sV0ibBilRBUcalmEbZAdzSYmDP1ch6LHkVmFr4nMjcXG7RlB59huS/m6vx1yjNV2tJsFZTNpnRlx4WBsrsxBs4gXAsBs67r10p0ddRTlh40buNE/7Tev7Q3HsPKF0tPPq6D9kj9wUMYTydF11OpScH7Ms/I+eOaPQUtXTROdJwUjInyEluZudzmkg5bACwO0HlXP0qwPuOqfCCS0WcwneWuGy9gBe9x2Ls6y/r6f9mi+KRe2kZ7sw2lrN8kX/wBeY8v9kntsfvVKSWqNW3rVEqM5PKllPx5P4YKnR0rpZGRsF3Pc1retxsPerV/JSnOKtoWPkLA0h7szc2cRueQOLYDvRuPKvloBA1kk1bIPo6WNz+t7gQ0dds3aQvGgVQ6TFY5Hm7nmZzjzl0byfaViKWmebJ3Vaearg8KEH/U1n4L5nmWmwprnNL627SWnZFvBsfJ6FDxNmHcE7ud1UZdmUSBmTeL3sL7r9tlPq9By6R7u7KIXc82M+0XcTY8XeuTjWjhpWNcainlzHLaKTORsJuRYWGxZeewxRlSlKOKsm+zP9jqYdgNIKBlXVunGeR0dosm8ZrbHN5mnlXzbT4U45eFrI7+U5sZaOkhrb2XUo8Flq8FhjgZncJ3uIzNbsHCC93EDe4LmwatawnjsZE3eXukaQ0cp4pJWcPTCKY1qbc+lruLUpaby4J6aHK0jwB1FNwbnB7XND43jc9h3Hlsdm7/NdiXAKSiYzu98r53tD+Chyjg2ndmc7l37jyHZyqPptikUr4Iad2eOnibEJPtkWBI5xZo29a6Va6mxbJIZ201WGtY9sn1UhG4h3J7+S2y6xhZeCx1arpU5VG0nneaWvdnmk+Lxw7jlV1HQSQvkpppYpGC/BTAHhOSzXM5eu/YNo+eGYEyWgqqlxdnhLA0AjKcxaDcWvy8hCj43oxUUduGZxTsa9pzMd+9yHoNiuzgPifEPOi+Jiwlrqiyc92ipU6jknKOuU9G0ms+upComYbwTDM+rEmUZ8gjy5uW1xey62MYBhtK5jZZKu72Nkbl4M8V1wL8XfsKo7tyt2sb62l/Zove9E9HoKtKSrwiqksS3s69mO4+OD4HSVk00EMkrXZc1MXloDyG3c14Dd97nYd1+bbW54HRucx4LXNJa4HeCDYj1rzT1Do3tewlrmkOaRvBBuCr9UYE3GOArIi2MkhlWL2yFouXi/LYADoc3mKJby04kqlV2k81JNwa4vk0v+Xz8Su4fo/GKKSsqi9rb5IGtIBlftudoPFuOT7LlX13tL8dbUyiOHZTQjg4WjdYbC7tsOwDpXBUZY4I2LbpHFzqcZa47FyXj294REUTaCIiAIiIAth1XeL2+kk+JY8u5g+mlTSRcFC5oZcu2sBNztO0qynJReWczalpO6odHTxnKevmbmq7jOgVJU3Jj4N58uOzT2jvT2hZ5+kyt+2z8tqfpMrfts/LarnVg+J5+lsa9ovepzSfc36ErF9V1RDxqdwmaNoA4kg7CbHsN+hKHTSRjHUeJxvkjcMpLgRMwc/G7+28HfsvcqL+kyt+2z8tqi1+nNRUNyzCGRvM6Fpt1HeD0hV70V1TsRt7qolG5jGWODTaku9aehGfWCCKppWvEkcvBOY8biWSBwdbySWZgQdoLbci9Iq0ywQ0mYMaJJJHucbNFw1oJ58rQ423nNYbVyydvMgVeTqdAsd+c578YyXSq00c2NlFhbHtYBlz5bzSHynBo725ub79vkr0wnVnVTnPORCDtJdxpDflyg7/OIK5mHaaz0zcsDYYxy5YW3PWd7u0qZ+kyt+2z8tqnvRfWOXK3uqScbaMY54ybzJ9709S/4Nq9pKexLOFePKk423ob3o9V+lWUCyxv9Jlb9tn5bU/SZW/bZ+W1WqrBcDkVdj31Z71Sab72/Q0DWN4tn+6+axYoVYMU05qqmJ0MrmFjrXAYAdjg4besBcBU1JKTyju7Ks6lpRcKmM5zp4IuGsSIyvp6xgJhkhjAcNwcC4lpPIeMN/MeZVjC6B9RKyKIZnOIGzbYX2k8wA2kqdg2ldRSAshk4h2ljgHM6dh3dllNqNYNU5pawxwg7zFGGk9puR1iyNxbyydOFxRp9FCKaXB5fxWOXjqfbTuqbJihym4YYWHrbbMOwm3YvnrH8ZTdUXy2qttkIcHcoN+29/epOK4pJVSummIL3WuQLDYA0bOoLDlnJZStXSlTw9Ixa/2+ha9G6xmIUxw6odaRozU0h3ggd502HJytuPJCj6xad0Yoo3izmUzWuF72Ldh28u0KpxSljg5pLXNIII2EEG4I6bqfjePy1jmunIJa3KLNDdhN+RZ3sxw+JWrOULlVIP2NW12NrGnjzO9rL+vp/wBmi+KReugUom7ooHni1EZydEjBcH1bfuwuBi2MyVTmumIJYwRizQOKCSN3WVHoqx0MjJYzZ7CHNPSPeE3vayZjaS+6dC37SWj708p+8tONsNFhsNIRlmncZ5hyhoIDGn1N7WFRdXHjKDql+U9cfGMZlq5eFndmfYN2CwAG4Acm8ntXrhWKPppWzREB7b2JFxtBadnUSsby3kwraf3adN435KWezL+i4eR88QH00vnyfGV8LK0/pKrftx/lNXwrdP6uaN8T3MLHtLXWjANiLHbyI93tLITuVhOmv6n/ANSZVH/wUH7S/wB0qr+EYzJSzMljcbtIJFzZ45WkcoI2LxJjMjqZtKSOCa8yAZRfMc19v7xUJYb4YJUbfEZxmk1KUn5Msmm2FtbMyogH0NU0Sx2G5xtnbYctyDb+1bkXCrqCSB2SZjo3czhb/sdS+78blNOymJBjY7OzZxmON72dvA2nZ0rrUusCrYwMc5kzRu4VgeR27Ce26y91srhG4pQUUlLGVq2m1yfB644/M6GiUj3YdXiYk0wiOTNuEtiQGX6cmwcuXnXxwHxPiHnRfExcjGdK6iraGSvGQbQxjQ1l+TYN/aSotNjMkcEtO0jg5S0vFrk5bWseTcFneRT90qSUpPCcpxeFwWGu7i8dhBduVu1jfW0v7NF73qpKbiuMSVJY6UgljGxtsAOK29uveVFPRo3KlKUq0Jrgt7PnghK2aGvIo8TsT9QPdKqmptDi8kDJo4yA2ZuSS4Bu3buPJ3xSLwxdUnVp7ke1fBpkJERRNkIiIAiIgCIiAIiIAiIgCIiAIiIAiIgCIiAIiIAiIgCIiAIiIAiIgCIiAIiIAiIgCIiAIiIAiIgCIiAIiIAiIgCIiAtdZqzrY+9YyQf2JB7n5VxKvR6pi+sp5Wjn4NxH4gLLf0W06K5Hi6f2grx68U/ev17j84HmRfoeqw6KX62Jj/OY13vC5FToFRSb6drfMLmfCQFB0HyZv0/tFSfXg14YfoYei1qp1UUru8fMzqc1w/vNv7Vy6jVAf1dV2Oi/xDv8FF0pG7DbdnLjJrxT+mTOUVzqNVNW3vXwv/ecD7W29q50+r6uZ/Ny7zXsPszXUdyS5G3DaFrPhUXvx8yuoujNo3VM76mmH3TiPWBZQZIXN75pb1gj3qOGbUakJ9Vp+Z6IvAK8rBMIiIAiIgCIiAIiIAiIgCIiAIiIAiIgCIiAIiIAi8Er6RQOf3rXO6gT7kDeOJ6IunBozVP72mmP3bgPWQAujBq7rn/qMvnSMHsBJUt1vka87uhDrVEvNFbRXen1TVJ7+WFnUXOPwge1dWm1QMH1lS4+bGG+0lykqcnyNOe17OH7+fBP0MzRbFS6sKJnfNkk86Qj2MyrsUmitJF3lNEDzlgcfW65U1RZpVPtBQXVi37kYXS0UkptFG95/stLvcF26LQCtl3QFg53ua32Xzexba1oAsBYLypqiubOfU+0NV9SCXjl+hkw1S1X9LB+J/8AoRayil0UTU/xy77V7giIrTihERAEREAREQBeC2+9EQEWbCIX9/DE7rjafeFBm0No376WLsYG/DZEWMItjWqR6smvNkSTV3Qu/UW6pJB/Eocuq6jO4St6pP8AUCiLG5HsNiN/cx4VJe9kd+qWmPeyzjtYf4FGfqgj8mpkHWxp91kRY6OPYWrat2v4j+B8JNUAG6r9cP8AzXNqNWpZ/OQfuf8A2Iii6cew26G1ruTw5/BehyqjREs/XA/d/wDJc+bCMvl3/d/3RFRKKR6C2uqs+s/giFJFl5V6IiqOxF5R5a25spcGHZvKt2f7rwiyiqtNxWh0INGC79bb9z/kupTavS/+cAfdf80RXxhFnAub+vDqy+C9DqQapMwuav8A/H/2KUzVAzyqp56o2j3krwit6KPYcSW17zP+p8F6EmPVJTjvppj1Fg/gKkx6rKMb+Fd1yf6QERZ6OPYUvaV2/wCIyXFq5oW/qCeuSQ/xKZDoXRM3UsXa3N8V0RZ3V2FEru4lxqS97J0ODwM7yCJvVG0e4KWG23IikUOTlxZ5REQiEREAREQBERAERE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27584" y="5932481"/>
            <a:ext cx="1946564" cy="524368"/>
          </a:xfrm>
          <a:prstGeom prst="rect">
            <a:avLst/>
          </a:prstGeom>
        </p:spPr>
      </p:pic>
      <p:pic>
        <p:nvPicPr>
          <p:cNvPr id="6" name="Picture 4" descr="G:\nilepa\Corrections RC\GCEC Logo\Just banner for facebook.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19274"/>
            <a:ext cx="9143999" cy="20802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946099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defRPr/>
            </a:pPr>
            <a:r>
              <a:rPr lang="en-US" sz="3200" smtClean="0"/>
              <a:t>Problems and Prospects of Technological Innovation in Court Settings</a:t>
            </a:r>
          </a:p>
        </p:txBody>
      </p:sp>
      <p:sp>
        <p:nvSpPr>
          <p:cNvPr id="13315" name="Rectangle 3"/>
          <p:cNvSpPr>
            <a:spLocks noGrp="1" noChangeArrowheads="1"/>
          </p:cNvSpPr>
          <p:nvPr>
            <p:ph idx="1"/>
          </p:nvPr>
        </p:nvSpPr>
        <p:spPr/>
        <p:txBody>
          <a:bodyPr/>
          <a:lstStyle/>
          <a:p>
            <a:pPr eaLnBrk="1" hangingPunct="1">
              <a:lnSpc>
                <a:spcPct val="90000"/>
              </a:lnSpc>
              <a:defRPr/>
            </a:pPr>
            <a:r>
              <a:rPr lang="en-US" dirty="0" smtClean="0"/>
              <a:t>Implementation</a:t>
            </a:r>
          </a:p>
          <a:p>
            <a:pPr eaLnBrk="1" hangingPunct="1">
              <a:lnSpc>
                <a:spcPct val="90000"/>
              </a:lnSpc>
              <a:defRPr/>
            </a:pPr>
            <a:r>
              <a:rPr lang="en-US" dirty="0" smtClean="0"/>
              <a:t>Cost and access issues( potential for increased disparity)</a:t>
            </a:r>
          </a:p>
          <a:p>
            <a:pPr eaLnBrk="1" hangingPunct="1">
              <a:lnSpc>
                <a:spcPct val="90000"/>
              </a:lnSpc>
              <a:defRPr/>
            </a:pPr>
            <a:r>
              <a:rPr lang="en-US" dirty="0" smtClean="0"/>
              <a:t>Role of the Private Sector</a:t>
            </a:r>
          </a:p>
          <a:p>
            <a:pPr eaLnBrk="1" hangingPunct="1">
              <a:lnSpc>
                <a:spcPct val="90000"/>
              </a:lnSpc>
              <a:defRPr/>
            </a:pPr>
            <a:r>
              <a:rPr lang="en-US" dirty="0" smtClean="0"/>
              <a:t>Data Protection and Privacy</a:t>
            </a:r>
          </a:p>
          <a:p>
            <a:pPr eaLnBrk="1" hangingPunct="1">
              <a:lnSpc>
                <a:spcPct val="90000"/>
              </a:lnSpc>
              <a:defRPr/>
            </a:pPr>
            <a:r>
              <a:rPr lang="en-US" dirty="0" smtClean="0"/>
              <a:t>Impact on Several Key Court Performance Measures is unknown( case processing, data availability, decision making, justice, fairness)</a:t>
            </a:r>
          </a:p>
          <a:p>
            <a:pPr eaLnBrk="1" hangingPunct="1">
              <a:lnSpc>
                <a:spcPct val="90000"/>
              </a:lnSpc>
              <a:defRPr/>
            </a:pPr>
            <a:r>
              <a:rPr lang="en-US" dirty="0" smtClean="0"/>
              <a:t>We know more about efficiency and cost; less about other areas of court performance</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sz="4000" dirty="0"/>
              <a:t>The Impact of Technology on the Courts: </a:t>
            </a:r>
            <a:r>
              <a:rPr lang="en-US" sz="4000" dirty="0" smtClean="0"/>
              <a:t> IT and Court Specialization</a:t>
            </a:r>
            <a:endParaRPr lang="en-US" sz="4000" dirty="0"/>
          </a:p>
        </p:txBody>
      </p:sp>
      <p:sp>
        <p:nvSpPr>
          <p:cNvPr id="5123" name="Rectangle 3"/>
          <p:cNvSpPr>
            <a:spLocks noGrp="1" noChangeArrowheads="1"/>
          </p:cNvSpPr>
          <p:nvPr>
            <p:ph idx="1"/>
          </p:nvPr>
        </p:nvSpPr>
        <p:spPr/>
        <p:txBody>
          <a:bodyPr/>
          <a:lstStyle/>
          <a:p>
            <a:pPr>
              <a:lnSpc>
                <a:spcPct val="80000"/>
              </a:lnSpc>
              <a:buFont typeface="Wingdings" pitchFamily="2" charset="2"/>
              <a:buNone/>
            </a:pPr>
            <a:endParaRPr lang="en-US" sz="1800" dirty="0"/>
          </a:p>
          <a:p>
            <a:pPr>
              <a:lnSpc>
                <a:spcPct val="80000"/>
              </a:lnSpc>
            </a:pPr>
            <a:r>
              <a:rPr lang="en-US" sz="1800" dirty="0">
                <a:solidFill>
                  <a:schemeClr val="accent1"/>
                </a:solidFill>
              </a:rPr>
              <a:t>Community Courts</a:t>
            </a:r>
            <a:r>
              <a:rPr lang="en-US" sz="1800" dirty="0"/>
              <a:t>: focus on restorative justice, emphasizing the needs of offenders and victims</a:t>
            </a:r>
          </a:p>
          <a:p>
            <a:pPr>
              <a:lnSpc>
                <a:spcPct val="80000"/>
              </a:lnSpc>
            </a:pPr>
            <a:r>
              <a:rPr lang="en-US" sz="1800" dirty="0"/>
              <a:t> </a:t>
            </a:r>
            <a:r>
              <a:rPr lang="en-US" sz="1800" dirty="0">
                <a:solidFill>
                  <a:schemeClr val="accent1"/>
                </a:solidFill>
              </a:rPr>
              <a:t>Drug Courts</a:t>
            </a:r>
            <a:r>
              <a:rPr lang="en-US" sz="1800" dirty="0"/>
              <a:t>: focus on addiction as a disease and the need for linking offenders to treatment and support</a:t>
            </a:r>
          </a:p>
          <a:p>
            <a:pPr>
              <a:lnSpc>
                <a:spcPct val="80000"/>
              </a:lnSpc>
              <a:buFont typeface="Wingdings" pitchFamily="2" charset="2"/>
              <a:buNone/>
            </a:pPr>
            <a:endParaRPr lang="en-US" sz="1800" dirty="0"/>
          </a:p>
          <a:p>
            <a:pPr>
              <a:lnSpc>
                <a:spcPct val="80000"/>
              </a:lnSpc>
            </a:pPr>
            <a:r>
              <a:rPr lang="en-US" sz="1800" dirty="0"/>
              <a:t> </a:t>
            </a:r>
            <a:r>
              <a:rPr lang="en-US" sz="1800" dirty="0">
                <a:solidFill>
                  <a:schemeClr val="accent1"/>
                </a:solidFill>
              </a:rPr>
              <a:t>DV Courts</a:t>
            </a:r>
            <a:r>
              <a:rPr lang="en-US" sz="1800" dirty="0"/>
              <a:t>: focus on the complex dynamics of family violence; linkages to family, juvenile, and criminal court/ specialized courts; assess risk to children, partners using new assessment technology;</a:t>
            </a:r>
          </a:p>
          <a:p>
            <a:pPr>
              <a:lnSpc>
                <a:spcPct val="80000"/>
              </a:lnSpc>
            </a:pPr>
            <a:r>
              <a:rPr lang="en-US" sz="1800" dirty="0">
                <a:solidFill>
                  <a:schemeClr val="accent1"/>
                </a:solidFill>
              </a:rPr>
              <a:t>Reentry Courts</a:t>
            </a:r>
            <a:r>
              <a:rPr lang="en-US" sz="1800" dirty="0"/>
              <a:t>: Target offenders under community </a:t>
            </a:r>
            <a:r>
              <a:rPr lang="en-US" sz="1800" dirty="0" smtClean="0"/>
              <a:t>supervision and emphasize targeting resources to high risk offenders, times, and places in order to reduce both technical violations and new criminal behavior.</a:t>
            </a:r>
            <a:endParaRPr lang="en-US" sz="1800" dirty="0"/>
          </a:p>
          <a:p>
            <a:pPr>
              <a:lnSpc>
                <a:spcPct val="80000"/>
              </a:lnSpc>
            </a:pPr>
            <a:r>
              <a:rPr lang="en-US" sz="1800" dirty="0"/>
              <a:t> </a:t>
            </a:r>
            <a:r>
              <a:rPr lang="en-US" sz="1800" dirty="0">
                <a:solidFill>
                  <a:schemeClr val="accent1"/>
                </a:solidFill>
              </a:rPr>
              <a:t>Mental Health Courts</a:t>
            </a:r>
            <a:r>
              <a:rPr lang="en-US" sz="1800" dirty="0"/>
              <a:t>: target the growing number of offenders in our court and correctional system with serious mental health problems( 1 in 5); diversion to mental health treatment; civil commitment; sexually dangerous offender statutes.</a:t>
            </a:r>
          </a:p>
          <a:p>
            <a:pPr>
              <a:lnSpc>
                <a:spcPct val="80000"/>
              </a:lnSpc>
              <a:buFont typeface="Wingdings" pitchFamily="2" charset="2"/>
              <a:buNone/>
            </a:pPr>
            <a:endParaRPr lang="en-US" sz="1800" dirty="0"/>
          </a:p>
          <a:p>
            <a:pPr>
              <a:lnSpc>
                <a:spcPct val="80000"/>
              </a:lnSpc>
              <a:buFont typeface="Wingdings" pitchFamily="2" charset="2"/>
              <a:buNone/>
            </a:pPr>
            <a:endParaRPr lang="en-US" sz="1800"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en-US" sz="4000"/>
              <a:t>Domestic Violence Courts</a:t>
            </a:r>
            <a:br>
              <a:rPr lang="en-US" sz="4000"/>
            </a:br>
            <a:endParaRPr lang="en-US" sz="4000"/>
          </a:p>
        </p:txBody>
      </p:sp>
      <p:sp>
        <p:nvSpPr>
          <p:cNvPr id="12291" name="Rectangle 3"/>
          <p:cNvSpPr>
            <a:spLocks noGrp="1" noChangeArrowheads="1"/>
          </p:cNvSpPr>
          <p:nvPr>
            <p:ph idx="1"/>
          </p:nvPr>
        </p:nvSpPr>
        <p:spPr/>
        <p:txBody>
          <a:bodyPr/>
          <a:lstStyle/>
          <a:p>
            <a:r>
              <a:rPr lang="en-US" sz="2800"/>
              <a:t>Why do we need a DV Court?</a:t>
            </a:r>
          </a:p>
          <a:p>
            <a:r>
              <a:rPr lang="en-US" sz="2800"/>
              <a:t>New DV Court Model: video complaints</a:t>
            </a:r>
          </a:p>
          <a:p>
            <a:r>
              <a:rPr lang="en-US" sz="2800"/>
              <a:t>What are the unique info technology needs of a DV Court?</a:t>
            </a:r>
          </a:p>
          <a:p>
            <a:r>
              <a:rPr lang="en-US" sz="2800"/>
              <a:t>Resources: </a:t>
            </a:r>
            <a:r>
              <a:rPr lang="en-US" sz="2800">
                <a:hlinkClick r:id="rId2"/>
              </a:rPr>
              <a:t>Domestic Violence Court</a:t>
            </a:r>
            <a:r>
              <a:rPr lang="en-US" sz="2800"/>
              <a:t>: overview of technology and information</a:t>
            </a:r>
          </a:p>
          <a:p>
            <a:r>
              <a:rPr lang="en-US" sz="2800">
                <a:hlinkClick r:id="rId3"/>
              </a:rPr>
              <a:t>An Informed Response: An overview of the domestic violence court technology application and resource link</a:t>
            </a:r>
            <a:endParaRPr lang="en-US" sz="2800"/>
          </a:p>
          <a:p>
            <a:pPr>
              <a:buFont typeface="Wingdings" pitchFamily="2" charset="2"/>
              <a:buNone/>
            </a:pPr>
            <a:endParaRPr lang="en-US" sz="2800"/>
          </a:p>
          <a:p>
            <a:pPr>
              <a:buFont typeface="Wingdings" pitchFamily="2" charset="2"/>
              <a:buNone/>
            </a:pPr>
            <a:endParaRPr lang="en-US" sz="2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sz="4000"/>
              <a:t>Community Courts and Restorative Justice</a:t>
            </a:r>
          </a:p>
        </p:txBody>
      </p:sp>
      <p:sp>
        <p:nvSpPr>
          <p:cNvPr id="13315" name="Rectangle 3"/>
          <p:cNvSpPr>
            <a:spLocks noGrp="1" noChangeArrowheads="1"/>
          </p:cNvSpPr>
          <p:nvPr>
            <p:ph idx="1"/>
          </p:nvPr>
        </p:nvSpPr>
        <p:spPr/>
        <p:txBody>
          <a:bodyPr/>
          <a:lstStyle/>
          <a:p>
            <a:r>
              <a:rPr lang="en-US"/>
              <a:t>What is restorative justice?</a:t>
            </a:r>
          </a:p>
          <a:p>
            <a:r>
              <a:rPr lang="en-US"/>
              <a:t>Adversarial vs. Resolution-based Court Processes: How and why are they different?</a:t>
            </a:r>
          </a:p>
          <a:p>
            <a:r>
              <a:rPr lang="en-US"/>
              <a:t>Offender, Victim, and Community: can they co-exist?</a:t>
            </a:r>
          </a:p>
          <a:p>
            <a:r>
              <a:rPr lang="en-US"/>
              <a:t>Information technology needs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Drug </a:t>
            </a:r>
            <a:r>
              <a:rPr lang="en-US" dirty="0" smtClean="0"/>
              <a:t>Courts: Technology NEEDS</a:t>
            </a:r>
            <a:endParaRPr lang="en-US" dirty="0"/>
          </a:p>
        </p:txBody>
      </p:sp>
      <p:sp>
        <p:nvSpPr>
          <p:cNvPr id="14339" name="Rectangle 3"/>
          <p:cNvSpPr>
            <a:spLocks noGrp="1" noChangeArrowheads="1"/>
          </p:cNvSpPr>
          <p:nvPr>
            <p:ph idx="1"/>
          </p:nvPr>
        </p:nvSpPr>
        <p:spPr/>
        <p:txBody>
          <a:bodyPr>
            <a:normAutofit lnSpcReduction="10000"/>
          </a:bodyPr>
          <a:lstStyle/>
          <a:p>
            <a:r>
              <a:rPr lang="en-US" dirty="0"/>
              <a:t>What is a drug court?</a:t>
            </a:r>
          </a:p>
          <a:p>
            <a:r>
              <a:rPr lang="en-US" dirty="0"/>
              <a:t>How many drug courts are there ?</a:t>
            </a:r>
          </a:p>
          <a:p>
            <a:r>
              <a:rPr lang="en-US" dirty="0"/>
              <a:t>Who goes to drug court?</a:t>
            </a:r>
          </a:p>
          <a:p>
            <a:r>
              <a:rPr lang="en-US" dirty="0"/>
              <a:t>Who are the key players? Judge, Treatment provider, prosecutor, and probation</a:t>
            </a:r>
          </a:p>
          <a:p>
            <a:r>
              <a:rPr lang="en-US" dirty="0"/>
              <a:t>Information technology </a:t>
            </a:r>
            <a:r>
              <a:rPr lang="en-US" dirty="0" smtClean="0"/>
              <a:t>needs: Information sharing is critical to drug court model; target population is typically the medium risk substance user.</a:t>
            </a:r>
            <a:endParaRPr lang="en-US" dirty="0"/>
          </a:p>
          <a:p>
            <a:r>
              <a:rPr lang="en-US" dirty="0"/>
              <a:t>Evidence of effectiveness</a:t>
            </a:r>
            <a:r>
              <a:rPr lang="en-US" dirty="0" smtClean="0"/>
              <a:t>: Adult drug courts appear to be more effective than juvenile drug courts.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1"/>
          </p:nvPr>
        </p:nvSpPr>
        <p:spPr/>
        <p:txBody>
          <a:bodyPr/>
          <a:lstStyle/>
          <a:p>
            <a:pPr eaLnBrk="1" hangingPunct="1">
              <a:spcAft>
                <a:spcPts val="600"/>
              </a:spcAft>
            </a:pPr>
            <a:r>
              <a:rPr lang="en-AU" sz="1600" smtClean="0">
                <a:latin typeface="Arial" pitchFamily="34" charset="0"/>
                <a:cs typeface="Arial" pitchFamily="34" charset="0"/>
              </a:rPr>
              <a:t>Study found for juvenile drug courts, these courts have considerably smaller effects on recidivism than either adult or DWI (DUI) drug courts. Evaluations of these courts indicate that the average participation in a juvenile drug court is equivalent to a reduction in:</a:t>
            </a:r>
          </a:p>
          <a:p>
            <a:pPr lvl="1" eaLnBrk="1" hangingPunct="1">
              <a:spcAft>
                <a:spcPts val="600"/>
              </a:spcAft>
            </a:pPr>
            <a:r>
              <a:rPr lang="en-AU" sz="1400" smtClean="0">
                <a:latin typeface="Arial" pitchFamily="34" charset="0"/>
                <a:cs typeface="Arial" pitchFamily="34" charset="0"/>
              </a:rPr>
              <a:t>Recidivism from 50% to approximately 43.5%. </a:t>
            </a:r>
          </a:p>
          <a:p>
            <a:pPr lvl="1" eaLnBrk="1" hangingPunct="1">
              <a:spcAft>
                <a:spcPts val="600"/>
              </a:spcAft>
            </a:pPr>
            <a:r>
              <a:rPr lang="en-AU" sz="1400" smtClean="0">
                <a:latin typeface="Arial" pitchFamily="34" charset="0"/>
                <a:cs typeface="Arial" pitchFamily="34" charset="0"/>
              </a:rPr>
              <a:t>This average effect is more than 40% smaller than the average estimated effects of participation in an adult or DWI court. </a:t>
            </a:r>
          </a:p>
          <a:p>
            <a:pPr lvl="1" eaLnBrk="1" hangingPunct="1">
              <a:spcAft>
                <a:spcPts val="600"/>
              </a:spcAft>
            </a:pPr>
            <a:r>
              <a:rPr lang="en-AU" sz="1400" smtClean="0">
                <a:latin typeface="Arial" pitchFamily="34" charset="0"/>
                <a:cs typeface="Arial" pitchFamily="34" charset="0"/>
              </a:rPr>
              <a:t>Programs with less severe populations are more effective in reducing general recidivism. </a:t>
            </a:r>
          </a:p>
          <a:p>
            <a:pPr lvl="1" eaLnBrk="1" hangingPunct="1">
              <a:spcAft>
                <a:spcPts val="600"/>
              </a:spcAft>
            </a:pPr>
            <a:r>
              <a:rPr lang="en-AU" sz="1400" smtClean="0">
                <a:latin typeface="Arial" pitchFamily="34" charset="0"/>
                <a:cs typeface="Arial" pitchFamily="34" charset="0"/>
              </a:rPr>
              <a:t>That courts with violent offenders are less effective in reducing general recidivism.</a:t>
            </a:r>
          </a:p>
          <a:p>
            <a:pPr eaLnBrk="1" hangingPunct="1">
              <a:spcAft>
                <a:spcPts val="600"/>
              </a:spcAft>
            </a:pPr>
            <a:r>
              <a:rPr lang="en-AU" sz="1600" smtClean="0">
                <a:latin typeface="Arial" pitchFamily="34" charset="0"/>
                <a:cs typeface="Arial" pitchFamily="34" charset="0"/>
              </a:rPr>
              <a:t>Why are Juvenile Drug Courts less effective than adult and DWI (DUI) courts?</a:t>
            </a:r>
          </a:p>
          <a:p>
            <a:pPr lvl="1" eaLnBrk="1" hangingPunct="1">
              <a:spcAft>
                <a:spcPts val="600"/>
              </a:spcAft>
            </a:pPr>
            <a:r>
              <a:rPr lang="en-AU" sz="1400" smtClean="0">
                <a:latin typeface="Arial" pitchFamily="34" charset="0"/>
                <a:cs typeface="Arial" pitchFamily="34" charset="0"/>
              </a:rPr>
              <a:t>Generally provide services to relatively high-risk offenders, whereas other kinds of drug courts typically exclude high-risk offenders; and </a:t>
            </a:r>
          </a:p>
          <a:p>
            <a:pPr lvl="1" eaLnBrk="1" hangingPunct="1">
              <a:spcAft>
                <a:spcPts val="600"/>
              </a:spcAft>
            </a:pPr>
            <a:r>
              <a:rPr lang="en-AU" sz="1400" smtClean="0">
                <a:latin typeface="Arial" pitchFamily="34" charset="0"/>
                <a:cs typeface="Arial" pitchFamily="34" charset="0"/>
              </a:rPr>
              <a:t>Appear to be less demanding interventions than adult drug courts, in that, drug testing and status hearings appear to be less frequent, and the program participation appears to be shorter in duration. </a:t>
            </a:r>
          </a:p>
          <a:p>
            <a:pPr eaLnBrk="1" hangingPunct="1"/>
            <a:endParaRPr lang="en-AU" smtClean="0"/>
          </a:p>
        </p:txBody>
      </p:sp>
      <p:sp>
        <p:nvSpPr>
          <p:cNvPr id="2" name="Title 1"/>
          <p:cNvSpPr>
            <a:spLocks noGrp="1"/>
          </p:cNvSpPr>
          <p:nvPr>
            <p:ph type="title"/>
          </p:nvPr>
        </p:nvSpPr>
        <p:spPr/>
        <p:txBody>
          <a:bodyPr/>
          <a:lstStyle/>
          <a:p>
            <a:pPr eaLnBrk="1" fontAlgn="auto" hangingPunct="1">
              <a:spcAft>
                <a:spcPts val="0"/>
              </a:spcAft>
              <a:defRPr/>
            </a:pPr>
            <a:r>
              <a:rPr lang="en-AU" sz="2000" dirty="0">
                <a:solidFill>
                  <a:schemeClr val="tx1"/>
                </a:solidFill>
                <a:latin typeface="Arial" pitchFamily="34" charset="0"/>
                <a:ea typeface="+mj-ea"/>
                <a:cs typeface="Arial" pitchFamily="34" charset="0"/>
              </a:rPr>
              <a:t>Drug Courts’ Effects on Criminal Offending for Juvenile and Adults (2012).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Reentry Courts</a:t>
            </a:r>
          </a:p>
        </p:txBody>
      </p:sp>
      <p:sp>
        <p:nvSpPr>
          <p:cNvPr id="15363" name="Rectangle 3"/>
          <p:cNvSpPr>
            <a:spLocks noGrp="1" noChangeArrowheads="1"/>
          </p:cNvSpPr>
          <p:nvPr>
            <p:ph idx="1"/>
          </p:nvPr>
        </p:nvSpPr>
        <p:spPr/>
        <p:txBody>
          <a:bodyPr/>
          <a:lstStyle/>
          <a:p>
            <a:r>
              <a:rPr lang="en-US" sz="2800"/>
              <a:t> Churning Problem: Movement of offenders from institution to community back to institution</a:t>
            </a:r>
          </a:p>
          <a:p>
            <a:r>
              <a:rPr lang="en-US" sz="2800"/>
              <a:t>Half of all new prison admissions each year are probation and parole technical violators</a:t>
            </a:r>
          </a:p>
          <a:p>
            <a:r>
              <a:rPr lang="en-US" sz="2800"/>
              <a:t>Specialized courts designed to address the unique problems of offender reintegration: housing, jobs, and community culture </a:t>
            </a:r>
          </a:p>
          <a:p>
            <a:endParaRPr lang="en-US" sz="28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sz="4000"/>
              <a:t>Issue: What is the Cost of New Court Technology?</a:t>
            </a:r>
          </a:p>
        </p:txBody>
      </p:sp>
      <p:sp>
        <p:nvSpPr>
          <p:cNvPr id="6147" name="Rectangle 3"/>
          <p:cNvSpPr>
            <a:spLocks noGrp="1" noChangeArrowheads="1"/>
          </p:cNvSpPr>
          <p:nvPr>
            <p:ph idx="1"/>
          </p:nvPr>
        </p:nvSpPr>
        <p:spPr/>
        <p:txBody>
          <a:bodyPr/>
          <a:lstStyle/>
          <a:p>
            <a:r>
              <a:rPr lang="en-US" dirty="0">
                <a:hlinkClick r:id="rId2"/>
              </a:rPr>
              <a:t>Long Range Plan for Information Technology in t he Federal Judiciary</a:t>
            </a:r>
            <a:endParaRPr lang="en-US" dirty="0"/>
          </a:p>
          <a:p>
            <a:r>
              <a:rPr lang="en-US" dirty="0" smtClean="0"/>
              <a:t> 2010 Projected </a:t>
            </a:r>
            <a:r>
              <a:rPr lang="en-US" dirty="0"/>
              <a:t>costs of federal court information system and technology upgrades: over 400 million per year for next five years.</a:t>
            </a:r>
            <a:endParaRPr lang="en-US" dirty="0">
              <a:hlinkClick r:id="rId3"/>
            </a:endParaRP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sz="4000"/>
              <a:t>Issue: Should the Public have to Pay for Access to Court Data?</a:t>
            </a:r>
          </a:p>
        </p:txBody>
      </p:sp>
      <p:sp>
        <p:nvSpPr>
          <p:cNvPr id="16387" name="Rectangle 3"/>
          <p:cNvSpPr>
            <a:spLocks noGrp="1" noChangeArrowheads="1"/>
          </p:cNvSpPr>
          <p:nvPr>
            <p:ph idx="1"/>
          </p:nvPr>
        </p:nvSpPr>
        <p:spPr/>
        <p:txBody>
          <a:bodyPr/>
          <a:lstStyle/>
          <a:p>
            <a:pPr>
              <a:lnSpc>
                <a:spcPct val="90000"/>
              </a:lnSpc>
            </a:pPr>
            <a:r>
              <a:rPr lang="en-US">
                <a:effectLst/>
              </a:rPr>
              <a:t>E-Government Act of 2002</a:t>
            </a:r>
          </a:p>
          <a:p>
            <a:pPr>
              <a:lnSpc>
                <a:spcPct val="90000"/>
              </a:lnSpc>
            </a:pPr>
            <a:r>
              <a:rPr lang="en-US">
                <a:effectLst/>
              </a:rPr>
              <a:t>Federal Courts information system:PACER profits - in millions</a:t>
            </a:r>
          </a:p>
          <a:p>
            <a:pPr>
              <a:lnSpc>
                <a:spcPct val="90000"/>
              </a:lnSpc>
            </a:pPr>
            <a:r>
              <a:rPr lang="en-US">
                <a:effectLst/>
              </a:rPr>
              <a:t>Electronic Public Access Program: $11.6</a:t>
            </a:r>
          </a:p>
          <a:p>
            <a:pPr>
              <a:lnSpc>
                <a:spcPct val="90000"/>
              </a:lnSpc>
            </a:pPr>
            <a:r>
              <a:rPr lang="en-US">
                <a:effectLst/>
              </a:rPr>
              <a:t>Court Administration and Case Management Systems: $16.0</a:t>
            </a:r>
          </a:p>
          <a:p>
            <a:pPr>
              <a:lnSpc>
                <a:spcPct val="90000"/>
              </a:lnSpc>
            </a:pPr>
            <a:r>
              <a:rPr lang="en-US">
                <a:effectLst/>
              </a:rPr>
              <a:t>Fee Collections from Electronic Public Access: $62.3</a:t>
            </a:r>
          </a:p>
          <a:p>
            <a:pPr>
              <a:lnSpc>
                <a:spcPct val="90000"/>
              </a:lnSpc>
              <a:buFont typeface="Wingdings" pitchFamily="2" charset="2"/>
              <a:buNone/>
            </a:pPr>
            <a:endParaRPr lang="en-US">
              <a:effectLs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sz="4000"/>
              <a:t>Impact  of New Technology on Performance</a:t>
            </a:r>
          </a:p>
        </p:txBody>
      </p:sp>
      <p:sp>
        <p:nvSpPr>
          <p:cNvPr id="7171" name="Rectangle 3"/>
          <p:cNvSpPr>
            <a:spLocks noGrp="1" noChangeArrowheads="1"/>
          </p:cNvSpPr>
          <p:nvPr>
            <p:ph idx="1"/>
          </p:nvPr>
        </p:nvSpPr>
        <p:spPr/>
        <p:txBody>
          <a:bodyPr/>
          <a:lstStyle/>
          <a:p>
            <a:pPr>
              <a:lnSpc>
                <a:spcPct val="90000"/>
              </a:lnSpc>
            </a:pPr>
            <a:r>
              <a:rPr lang="en-US" sz="2800"/>
              <a:t>Faster civil court case processing documented( 25% faster)</a:t>
            </a:r>
          </a:p>
          <a:p>
            <a:pPr>
              <a:lnSpc>
                <a:spcPct val="90000"/>
              </a:lnSpc>
            </a:pPr>
            <a:r>
              <a:rPr lang="en-US" sz="2800"/>
              <a:t>Increase workload for attorneys due to new technology as the system becomes more and more self-service.</a:t>
            </a:r>
          </a:p>
          <a:p>
            <a:pPr>
              <a:lnSpc>
                <a:spcPct val="90000"/>
              </a:lnSpc>
            </a:pPr>
            <a:r>
              <a:rPr lang="en-US" sz="2800"/>
              <a:t>Changing roles for court administrators as private sector involvement expands.</a:t>
            </a:r>
          </a:p>
          <a:p>
            <a:pPr>
              <a:lnSpc>
                <a:spcPct val="90000"/>
              </a:lnSpc>
            </a:pPr>
            <a:r>
              <a:rPr lang="en-US" sz="2800"/>
              <a:t>Transparency becoming a reality, leading to increased scrutiny of pre-trial, trial, and sentencing decisions.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r>
              <a:rPr lang="en-US" dirty="0" smtClean="0"/>
              <a:t>New Technology of Crime, Law and Social Control</a:t>
            </a:r>
            <a:endParaRPr lang="en-US" dirty="0"/>
          </a:p>
        </p:txBody>
      </p:sp>
      <p:sp>
        <p:nvSpPr>
          <p:cNvPr id="3075" name="Rectangle 3"/>
          <p:cNvSpPr>
            <a:spLocks noGrp="1" noChangeArrowheads="1"/>
          </p:cNvSpPr>
          <p:nvPr>
            <p:ph idx="1"/>
          </p:nvPr>
        </p:nvSpPr>
        <p:spPr/>
        <p:txBody>
          <a:bodyPr/>
          <a:lstStyle/>
          <a:p>
            <a:pPr>
              <a:lnSpc>
                <a:spcPct val="80000"/>
              </a:lnSpc>
            </a:pPr>
            <a:r>
              <a:rPr lang="en-US" sz="2000" dirty="0" smtClean="0"/>
              <a:t>Technology has had an impact on both crime commission and crime control.</a:t>
            </a:r>
          </a:p>
          <a:p>
            <a:pPr>
              <a:lnSpc>
                <a:spcPct val="80000"/>
              </a:lnSpc>
            </a:pPr>
            <a:r>
              <a:rPr lang="en-US" sz="2000" dirty="0" smtClean="0"/>
              <a:t>To better understand advances in court technology, we will begin with a brief overview of technology innovations in the following areas:</a:t>
            </a:r>
          </a:p>
          <a:p>
            <a:pPr>
              <a:lnSpc>
                <a:spcPct val="80000"/>
              </a:lnSpc>
              <a:buNone/>
            </a:pPr>
            <a:endParaRPr lang="en-US" sz="2000" dirty="0" smtClean="0"/>
          </a:p>
          <a:p>
            <a:pPr>
              <a:lnSpc>
                <a:spcPct val="80000"/>
              </a:lnSpc>
            </a:pPr>
            <a:r>
              <a:rPr lang="en-US" sz="2000" dirty="0" smtClean="0"/>
              <a:t>Crime prevention</a:t>
            </a:r>
          </a:p>
          <a:p>
            <a:pPr>
              <a:lnSpc>
                <a:spcPct val="80000"/>
              </a:lnSpc>
            </a:pPr>
            <a:r>
              <a:rPr lang="en-US" sz="2000" dirty="0" smtClean="0"/>
              <a:t>Policing</a:t>
            </a:r>
          </a:p>
          <a:p>
            <a:pPr>
              <a:lnSpc>
                <a:spcPct val="80000"/>
              </a:lnSpc>
            </a:pPr>
            <a:r>
              <a:rPr lang="en-US" sz="2000" dirty="0" smtClean="0"/>
              <a:t>Courts</a:t>
            </a:r>
          </a:p>
          <a:p>
            <a:pPr>
              <a:lnSpc>
                <a:spcPct val="80000"/>
              </a:lnSpc>
            </a:pPr>
            <a:r>
              <a:rPr lang="en-US" sz="2000" dirty="0" smtClean="0"/>
              <a:t>Institutional Corrections</a:t>
            </a:r>
          </a:p>
          <a:p>
            <a:pPr>
              <a:lnSpc>
                <a:spcPct val="80000"/>
              </a:lnSpc>
            </a:pPr>
            <a:r>
              <a:rPr lang="en-US" sz="2000" dirty="0" smtClean="0"/>
              <a:t>Community Corrections</a:t>
            </a:r>
          </a:p>
          <a:p>
            <a:pPr>
              <a:lnSpc>
                <a:spcPct val="80000"/>
              </a:lnSpc>
            </a:pPr>
            <a:r>
              <a:rPr lang="en-US" sz="2000" dirty="0" smtClean="0"/>
              <a:t>New Technology of crime</a:t>
            </a:r>
            <a:endParaRPr lang="en-US"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An Overview of Key Resources</a:t>
            </a:r>
          </a:p>
        </p:txBody>
      </p:sp>
      <p:sp>
        <p:nvSpPr>
          <p:cNvPr id="3075" name="Rectangle 3"/>
          <p:cNvSpPr>
            <a:spLocks noGrp="1" noChangeArrowheads="1"/>
          </p:cNvSpPr>
          <p:nvPr>
            <p:ph idx="1"/>
          </p:nvPr>
        </p:nvSpPr>
        <p:spPr/>
        <p:txBody>
          <a:bodyPr/>
          <a:lstStyle/>
          <a:p>
            <a:pPr>
              <a:lnSpc>
                <a:spcPct val="80000"/>
              </a:lnSpc>
            </a:pPr>
            <a:r>
              <a:rPr lang="en-US" sz="2000" b="1" dirty="0"/>
              <a:t>Court Technology </a:t>
            </a:r>
            <a:r>
              <a:rPr lang="en-US" sz="2000" b="1" dirty="0" smtClean="0"/>
              <a:t>web-links</a:t>
            </a:r>
          </a:p>
          <a:p>
            <a:pPr>
              <a:lnSpc>
                <a:spcPct val="80000"/>
              </a:lnSpc>
            </a:pPr>
            <a:r>
              <a:rPr lang="en-US" sz="2000" b="1" dirty="0" smtClean="0"/>
              <a:t>The Center for Court Innovation </a:t>
            </a:r>
            <a:r>
              <a:rPr lang="en-US" sz="2000" dirty="0" smtClean="0">
                <a:hlinkClick r:id="rId2"/>
              </a:rPr>
              <a:t>http://www.courtinnovation.org/</a:t>
            </a:r>
            <a:endParaRPr lang="en-US" sz="2000" b="1" dirty="0"/>
          </a:p>
          <a:p>
            <a:pPr>
              <a:lnSpc>
                <a:spcPct val="80000"/>
              </a:lnSpc>
            </a:pPr>
            <a:r>
              <a:rPr lang="en-US" sz="2000" dirty="0">
                <a:hlinkClick r:id="rId3" action="ppaction://hlinkfile"/>
              </a:rPr>
              <a:t>Examining the Work of State Courts</a:t>
            </a:r>
            <a:r>
              <a:rPr lang="en-US" sz="2000" dirty="0"/>
              <a:t> </a:t>
            </a:r>
          </a:p>
          <a:p>
            <a:pPr>
              <a:lnSpc>
                <a:spcPct val="80000"/>
              </a:lnSpc>
            </a:pPr>
            <a:r>
              <a:rPr lang="en-US" sz="2000" dirty="0">
                <a:hlinkClick r:id="rId4"/>
              </a:rPr>
              <a:t>Courtroom 21 Project</a:t>
            </a:r>
            <a:r>
              <a:rPr lang="en-US" sz="2000" dirty="0"/>
              <a:t> </a:t>
            </a:r>
          </a:p>
          <a:p>
            <a:pPr>
              <a:lnSpc>
                <a:spcPct val="80000"/>
              </a:lnSpc>
            </a:pPr>
            <a:r>
              <a:rPr lang="en-US" sz="2000" dirty="0">
                <a:hlinkClick r:id="rId5"/>
              </a:rPr>
              <a:t>National Center for State Courts (NCSC)</a:t>
            </a:r>
            <a:r>
              <a:rPr lang="en-US" sz="2000" dirty="0"/>
              <a:t> - Technology in the Courts </a:t>
            </a:r>
          </a:p>
          <a:p>
            <a:pPr>
              <a:lnSpc>
                <a:spcPct val="80000"/>
              </a:lnSpc>
            </a:pPr>
            <a:r>
              <a:rPr lang="en-US" sz="2000" dirty="0">
                <a:hlinkClick r:id="rId6"/>
              </a:rPr>
              <a:t>Jurist Legal Intelligence</a:t>
            </a:r>
            <a:r>
              <a:rPr lang="en-US" sz="2000" dirty="0"/>
              <a:t> - Technological Applications in the Courts </a:t>
            </a:r>
          </a:p>
          <a:p>
            <a:pPr>
              <a:lnSpc>
                <a:spcPct val="80000"/>
              </a:lnSpc>
            </a:pPr>
            <a:r>
              <a:rPr lang="en-US" sz="2000" dirty="0">
                <a:hlinkClick r:id="rId7"/>
              </a:rPr>
              <a:t>Wired Courts</a:t>
            </a:r>
            <a:r>
              <a:rPr lang="en-US" sz="2000" dirty="0"/>
              <a:t> </a:t>
            </a:r>
          </a:p>
          <a:p>
            <a:pPr>
              <a:lnSpc>
                <a:spcPct val="80000"/>
              </a:lnSpc>
            </a:pPr>
            <a:r>
              <a:rPr lang="en-US" sz="2000" dirty="0">
                <a:hlinkClick r:id="rId8"/>
              </a:rPr>
              <a:t>Internet Crimes Against Children Task Force Program</a:t>
            </a:r>
            <a:r>
              <a:rPr lang="en-US" sz="2000" dirty="0"/>
              <a:t> </a:t>
            </a:r>
          </a:p>
          <a:p>
            <a:pPr>
              <a:lnSpc>
                <a:spcPct val="80000"/>
              </a:lnSpc>
            </a:pPr>
            <a:r>
              <a:rPr lang="en-US" sz="2000" dirty="0">
                <a:hlinkClick r:id="rId9"/>
              </a:rPr>
              <a:t>Preventing Targeted Violence Against Judicial Officials and Courts</a:t>
            </a:r>
            <a:r>
              <a:rPr lang="en-US" sz="2000" dirty="0"/>
              <a:t> </a:t>
            </a:r>
          </a:p>
          <a:p>
            <a:pPr>
              <a:lnSpc>
                <a:spcPct val="80000"/>
              </a:lnSpc>
            </a:pPr>
            <a:r>
              <a:rPr lang="en-US" sz="2000" dirty="0">
                <a:hlinkClick r:id="rId10"/>
              </a:rPr>
              <a:t>Court Technology: A Status Report </a:t>
            </a:r>
            <a:endParaRPr lang="en-US" sz="2000" dirty="0"/>
          </a:p>
          <a:p>
            <a:pPr>
              <a:lnSpc>
                <a:spcPct val="80000"/>
              </a:lnSpc>
            </a:pPr>
            <a:r>
              <a:rPr lang="en-US" sz="2000" dirty="0">
                <a:hlinkClick r:id="rId9"/>
              </a:rPr>
              <a:t>Preventing Targeted Violence Against Judicial Officials and Courts</a:t>
            </a:r>
            <a:r>
              <a:rPr lang="en-US" sz="2000" dirty="0"/>
              <a:t> </a:t>
            </a:r>
          </a:p>
          <a:p>
            <a:pPr>
              <a:lnSpc>
                <a:spcPct val="80000"/>
              </a:lnSpc>
            </a:pP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sz="3600"/>
              <a:t>The New Technology of Crime Prevention</a:t>
            </a:r>
          </a:p>
        </p:txBody>
      </p:sp>
      <p:sp>
        <p:nvSpPr>
          <p:cNvPr id="22531" name="Rectangle 3"/>
          <p:cNvSpPr>
            <a:spLocks noGrp="1" noChangeArrowheads="1"/>
          </p:cNvSpPr>
          <p:nvPr>
            <p:ph sz="half" idx="1"/>
          </p:nvPr>
        </p:nvSpPr>
        <p:spPr/>
        <p:txBody>
          <a:bodyPr/>
          <a:lstStyle/>
          <a:p>
            <a:pPr>
              <a:lnSpc>
                <a:spcPct val="90000"/>
              </a:lnSpc>
            </a:pPr>
            <a:r>
              <a:rPr lang="en-US" sz="2000" b="1"/>
              <a:t>Hard Technology</a:t>
            </a:r>
            <a:endParaRPr lang="en-US" sz="2000"/>
          </a:p>
          <a:p>
            <a:pPr>
              <a:lnSpc>
                <a:spcPct val="90000"/>
              </a:lnSpc>
            </a:pPr>
            <a:endParaRPr lang="en-US" sz="2000"/>
          </a:p>
          <a:p>
            <a:pPr>
              <a:lnSpc>
                <a:spcPct val="90000"/>
              </a:lnSpc>
            </a:pPr>
            <a:r>
              <a:rPr lang="en-US" sz="2000"/>
              <a:t>CCTV</a:t>
            </a:r>
          </a:p>
          <a:p>
            <a:pPr>
              <a:lnSpc>
                <a:spcPct val="90000"/>
              </a:lnSpc>
            </a:pPr>
            <a:r>
              <a:rPr lang="en-US" sz="2000"/>
              <a:t>Street Lighting</a:t>
            </a:r>
          </a:p>
          <a:p>
            <a:pPr>
              <a:lnSpc>
                <a:spcPct val="90000"/>
              </a:lnSpc>
            </a:pPr>
            <a:r>
              <a:rPr lang="en-US" sz="2000"/>
              <a:t>Citizen Protection Devices (e.g. mace, tasers)</a:t>
            </a:r>
          </a:p>
          <a:p>
            <a:pPr>
              <a:lnSpc>
                <a:spcPct val="90000"/>
              </a:lnSpc>
            </a:pPr>
            <a:r>
              <a:rPr lang="en-US" sz="2000"/>
              <a:t>Metal Detectors</a:t>
            </a:r>
          </a:p>
          <a:p>
            <a:pPr>
              <a:lnSpc>
                <a:spcPct val="90000"/>
              </a:lnSpc>
            </a:pPr>
            <a:r>
              <a:rPr lang="en-US" sz="2000"/>
              <a:t>Ignition Interlock Systems (drunk drivers)</a:t>
            </a:r>
          </a:p>
          <a:p>
            <a:pPr>
              <a:lnSpc>
                <a:spcPct val="90000"/>
              </a:lnSpc>
              <a:buFontTx/>
              <a:buNone/>
            </a:pPr>
            <a:endParaRPr lang="en-US" sz="2000" b="1"/>
          </a:p>
        </p:txBody>
      </p:sp>
      <p:sp>
        <p:nvSpPr>
          <p:cNvPr id="22532" name="Rectangle 4"/>
          <p:cNvSpPr>
            <a:spLocks noGrp="1" noChangeArrowheads="1"/>
          </p:cNvSpPr>
          <p:nvPr>
            <p:ph sz="half" idx="2"/>
          </p:nvPr>
        </p:nvSpPr>
        <p:spPr/>
        <p:txBody>
          <a:bodyPr/>
          <a:lstStyle/>
          <a:p>
            <a:pPr>
              <a:lnSpc>
                <a:spcPct val="90000"/>
              </a:lnSpc>
            </a:pPr>
            <a:r>
              <a:rPr lang="en-US" sz="2400" b="1"/>
              <a:t>Soft Technology</a:t>
            </a:r>
            <a:endParaRPr lang="en-US" sz="2400"/>
          </a:p>
          <a:p>
            <a:pPr>
              <a:lnSpc>
                <a:spcPct val="90000"/>
              </a:lnSpc>
            </a:pPr>
            <a:endParaRPr lang="en-US" sz="2400"/>
          </a:p>
          <a:p>
            <a:pPr>
              <a:lnSpc>
                <a:spcPct val="90000"/>
              </a:lnSpc>
            </a:pPr>
            <a:r>
              <a:rPr lang="en-US" sz="2000"/>
              <a:t>Threat Assessment Instruments</a:t>
            </a:r>
          </a:p>
          <a:p>
            <a:pPr>
              <a:lnSpc>
                <a:spcPct val="90000"/>
              </a:lnSpc>
            </a:pPr>
            <a:r>
              <a:rPr lang="en-US" sz="2000"/>
              <a:t>Bullying ID Protocol</a:t>
            </a:r>
          </a:p>
          <a:p>
            <a:pPr>
              <a:lnSpc>
                <a:spcPct val="90000"/>
              </a:lnSpc>
            </a:pPr>
            <a:r>
              <a:rPr lang="en-US" sz="2000"/>
              <a:t>Sex Offender Registration</a:t>
            </a:r>
          </a:p>
          <a:p>
            <a:pPr>
              <a:lnSpc>
                <a:spcPct val="90000"/>
              </a:lnSpc>
            </a:pPr>
            <a:r>
              <a:rPr lang="en-US" sz="2000"/>
              <a:t>Risk Assessment prior to involuntary civil commitment </a:t>
            </a:r>
          </a:p>
          <a:p>
            <a:pPr>
              <a:lnSpc>
                <a:spcPct val="90000"/>
              </a:lnSpc>
            </a:pPr>
            <a:r>
              <a:rPr lang="en-US" sz="2000"/>
              <a:t>Profiling Software to identify suspicious persons</a:t>
            </a:r>
          </a:p>
          <a:p>
            <a:pPr>
              <a:lnSpc>
                <a:spcPct val="90000"/>
              </a:lnSpc>
            </a:pPr>
            <a:endParaRPr lang="en-US" sz="2000"/>
          </a:p>
          <a:p>
            <a:pPr>
              <a:lnSpc>
                <a:spcPct val="90000"/>
              </a:lnSpc>
            </a:pPr>
            <a:endParaRPr lang="en-US" sz="2400" b="1"/>
          </a:p>
          <a:p>
            <a:pPr>
              <a:lnSpc>
                <a:spcPct val="90000"/>
              </a:lnSpc>
            </a:pPr>
            <a:endParaRPr lang="en-US" sz="2400" b="1"/>
          </a:p>
          <a:p>
            <a:pPr>
              <a:lnSpc>
                <a:spcPct val="90000"/>
              </a:lnSpc>
              <a:buFontTx/>
              <a:buNone/>
            </a:pPr>
            <a:endParaRPr lang="en-US" sz="2400" b="1"/>
          </a:p>
          <a:p>
            <a:pPr>
              <a:lnSpc>
                <a:spcPct val="90000"/>
              </a:lnSpc>
            </a:pPr>
            <a:endParaRPr lang="en-US" sz="2400" b="1"/>
          </a:p>
          <a:p>
            <a:pPr>
              <a:lnSpc>
                <a:spcPct val="90000"/>
              </a:lnSpc>
              <a:buFontTx/>
              <a:buNone/>
            </a:pPr>
            <a:endParaRPr lang="en-US" sz="2400"/>
          </a:p>
          <a:p>
            <a:pPr>
              <a:lnSpc>
                <a:spcPct val="90000"/>
              </a:lnSpc>
            </a:pPr>
            <a:endParaRPr lang="en-US" sz="2400" b="1"/>
          </a:p>
          <a:p>
            <a:pPr>
              <a:lnSpc>
                <a:spcPct val="90000"/>
              </a:lnSpc>
              <a:buFontTx/>
              <a:buNone/>
            </a:pPr>
            <a:endParaRPr lang="en-US" sz="24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r>
              <a:rPr lang="en-US"/>
              <a:t>The New Technology of Policing</a:t>
            </a:r>
          </a:p>
        </p:txBody>
      </p:sp>
      <p:sp>
        <p:nvSpPr>
          <p:cNvPr id="23555" name="Rectangle 3"/>
          <p:cNvSpPr>
            <a:spLocks noGrp="1" noChangeArrowheads="1"/>
          </p:cNvSpPr>
          <p:nvPr>
            <p:ph sz="half" idx="1"/>
          </p:nvPr>
        </p:nvSpPr>
        <p:spPr/>
        <p:txBody>
          <a:bodyPr/>
          <a:lstStyle/>
          <a:p>
            <a:pPr>
              <a:lnSpc>
                <a:spcPct val="90000"/>
              </a:lnSpc>
            </a:pPr>
            <a:r>
              <a:rPr lang="en-US" sz="2400" b="1"/>
              <a:t>Hard Technology</a:t>
            </a:r>
          </a:p>
          <a:p>
            <a:pPr>
              <a:lnSpc>
                <a:spcPct val="90000"/>
              </a:lnSpc>
            </a:pPr>
            <a:endParaRPr lang="en-US" sz="2400"/>
          </a:p>
          <a:p>
            <a:pPr>
              <a:lnSpc>
                <a:spcPct val="90000"/>
              </a:lnSpc>
            </a:pPr>
            <a:r>
              <a:rPr lang="en-US" sz="2000"/>
              <a:t>Improved police protection (vests, cars)</a:t>
            </a:r>
          </a:p>
          <a:p>
            <a:pPr>
              <a:lnSpc>
                <a:spcPct val="90000"/>
              </a:lnSpc>
            </a:pPr>
            <a:r>
              <a:rPr lang="en-US" sz="2000"/>
              <a:t>Improved/new weapons</a:t>
            </a:r>
          </a:p>
          <a:p>
            <a:pPr>
              <a:lnSpc>
                <a:spcPct val="90000"/>
              </a:lnSpc>
            </a:pPr>
            <a:r>
              <a:rPr lang="en-US" sz="2000"/>
              <a:t>Less than lethal force</a:t>
            </a:r>
          </a:p>
          <a:p>
            <a:pPr>
              <a:lnSpc>
                <a:spcPct val="90000"/>
              </a:lnSpc>
            </a:pPr>
            <a:r>
              <a:rPr lang="en-US" sz="2000"/>
              <a:t>Computers in squad cars</a:t>
            </a:r>
          </a:p>
          <a:p>
            <a:pPr>
              <a:lnSpc>
                <a:spcPct val="90000"/>
              </a:lnSpc>
            </a:pPr>
            <a:r>
              <a:rPr lang="en-US" sz="2000"/>
              <a:t>Hands free patrol car control (Project 54)</a:t>
            </a:r>
          </a:p>
          <a:p>
            <a:pPr>
              <a:lnSpc>
                <a:spcPct val="90000"/>
              </a:lnSpc>
            </a:pPr>
            <a:r>
              <a:rPr lang="en-US" sz="2000"/>
              <a:t>Offender and citizen ID’s via biometrics/fingerprints</a:t>
            </a:r>
          </a:p>
          <a:p>
            <a:pPr>
              <a:lnSpc>
                <a:spcPct val="90000"/>
              </a:lnSpc>
            </a:pPr>
            <a:r>
              <a:rPr lang="en-US" sz="2000"/>
              <a:t>Gunshot location devices  </a:t>
            </a:r>
          </a:p>
        </p:txBody>
      </p:sp>
      <p:sp>
        <p:nvSpPr>
          <p:cNvPr id="23556" name="Rectangle 4"/>
          <p:cNvSpPr>
            <a:spLocks noGrp="1" noChangeArrowheads="1"/>
          </p:cNvSpPr>
          <p:nvPr>
            <p:ph sz="half" idx="2"/>
          </p:nvPr>
        </p:nvSpPr>
        <p:spPr/>
        <p:txBody>
          <a:bodyPr/>
          <a:lstStyle/>
          <a:p>
            <a:pPr>
              <a:lnSpc>
                <a:spcPct val="90000"/>
              </a:lnSpc>
            </a:pPr>
            <a:r>
              <a:rPr lang="en-US" sz="2000" b="1"/>
              <a:t>Soft Technology</a:t>
            </a:r>
          </a:p>
          <a:p>
            <a:pPr>
              <a:lnSpc>
                <a:spcPct val="90000"/>
              </a:lnSpc>
            </a:pPr>
            <a:endParaRPr lang="en-US" sz="2000"/>
          </a:p>
          <a:p>
            <a:pPr>
              <a:lnSpc>
                <a:spcPct val="90000"/>
              </a:lnSpc>
            </a:pPr>
            <a:r>
              <a:rPr lang="en-US" sz="2000"/>
              <a:t>Crime mapping (hot spots)</a:t>
            </a:r>
          </a:p>
          <a:p>
            <a:pPr>
              <a:lnSpc>
                <a:spcPct val="90000"/>
              </a:lnSpc>
            </a:pPr>
            <a:r>
              <a:rPr lang="en-US" sz="2000"/>
              <a:t>Crime analysis (e.g. COMPSTAT)</a:t>
            </a:r>
          </a:p>
          <a:p>
            <a:pPr>
              <a:lnSpc>
                <a:spcPct val="90000"/>
              </a:lnSpc>
            </a:pPr>
            <a:r>
              <a:rPr lang="en-US" sz="2000"/>
              <a:t>Criminal history data systems enhancement</a:t>
            </a:r>
          </a:p>
          <a:p>
            <a:pPr>
              <a:lnSpc>
                <a:spcPct val="90000"/>
              </a:lnSpc>
            </a:pPr>
            <a:r>
              <a:rPr lang="en-US" sz="2000"/>
              <a:t>Info sharing within CJS and private sector</a:t>
            </a:r>
          </a:p>
          <a:p>
            <a:pPr>
              <a:lnSpc>
                <a:spcPct val="90000"/>
              </a:lnSpc>
            </a:pPr>
            <a:r>
              <a:rPr lang="en-US" sz="2000"/>
              <a:t>CCTV police applications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a:t>The New Technology of Law and Courts</a:t>
            </a:r>
          </a:p>
        </p:txBody>
      </p:sp>
      <p:sp>
        <p:nvSpPr>
          <p:cNvPr id="24579" name="Rectangle 3"/>
          <p:cNvSpPr>
            <a:spLocks noGrp="1" noChangeArrowheads="1"/>
          </p:cNvSpPr>
          <p:nvPr>
            <p:ph sz="half" idx="1"/>
          </p:nvPr>
        </p:nvSpPr>
        <p:spPr/>
        <p:txBody>
          <a:bodyPr>
            <a:normAutofit lnSpcReduction="10000"/>
          </a:bodyPr>
          <a:lstStyle/>
          <a:p>
            <a:pPr>
              <a:lnSpc>
                <a:spcPct val="90000"/>
              </a:lnSpc>
            </a:pPr>
            <a:r>
              <a:rPr lang="en-US" sz="2400" b="1"/>
              <a:t>Hard Technology</a:t>
            </a:r>
          </a:p>
          <a:p>
            <a:pPr>
              <a:lnSpc>
                <a:spcPct val="90000"/>
              </a:lnSpc>
              <a:buFontTx/>
              <a:buNone/>
            </a:pPr>
            <a:endParaRPr lang="en-US" sz="2400" b="1"/>
          </a:p>
          <a:p>
            <a:pPr>
              <a:lnSpc>
                <a:spcPct val="90000"/>
              </a:lnSpc>
            </a:pPr>
            <a:r>
              <a:rPr lang="en-US" sz="2400"/>
              <a:t>The high tech courtroom (computers, video, cameras, design features of buildings)</a:t>
            </a:r>
          </a:p>
          <a:p>
            <a:pPr>
              <a:lnSpc>
                <a:spcPct val="90000"/>
              </a:lnSpc>
            </a:pPr>
            <a:r>
              <a:rPr lang="en-US" sz="2400"/>
              <a:t>Weapon detection devices</a:t>
            </a:r>
          </a:p>
          <a:p>
            <a:pPr>
              <a:lnSpc>
                <a:spcPct val="90000"/>
              </a:lnSpc>
            </a:pPr>
            <a:r>
              <a:rPr lang="en-US" sz="2400"/>
              <a:t>Video conferencing</a:t>
            </a:r>
          </a:p>
          <a:p>
            <a:pPr>
              <a:lnSpc>
                <a:spcPct val="90000"/>
              </a:lnSpc>
            </a:pPr>
            <a:r>
              <a:rPr lang="en-US" sz="2400"/>
              <a:t>Electronic court documents</a:t>
            </a:r>
          </a:p>
          <a:p>
            <a:pPr>
              <a:lnSpc>
                <a:spcPct val="90000"/>
              </a:lnSpc>
            </a:pPr>
            <a:r>
              <a:rPr lang="en-US" sz="2400"/>
              <a:t>Drug testing at pretrial stage</a:t>
            </a:r>
          </a:p>
        </p:txBody>
      </p:sp>
      <p:sp>
        <p:nvSpPr>
          <p:cNvPr id="24580" name="Rectangle 4"/>
          <p:cNvSpPr>
            <a:spLocks noGrp="1" noChangeArrowheads="1"/>
          </p:cNvSpPr>
          <p:nvPr>
            <p:ph sz="half" idx="2"/>
          </p:nvPr>
        </p:nvSpPr>
        <p:spPr/>
        <p:txBody>
          <a:bodyPr>
            <a:normAutofit lnSpcReduction="10000"/>
          </a:bodyPr>
          <a:lstStyle/>
          <a:p>
            <a:pPr>
              <a:lnSpc>
                <a:spcPct val="90000"/>
              </a:lnSpc>
            </a:pPr>
            <a:r>
              <a:rPr lang="en-US" sz="2000" b="1" dirty="0"/>
              <a:t>Soft Technology</a:t>
            </a:r>
          </a:p>
          <a:p>
            <a:pPr>
              <a:lnSpc>
                <a:spcPct val="90000"/>
              </a:lnSpc>
            </a:pPr>
            <a:endParaRPr lang="en-US" sz="2000" dirty="0"/>
          </a:p>
          <a:p>
            <a:pPr>
              <a:lnSpc>
                <a:spcPct val="90000"/>
              </a:lnSpc>
            </a:pPr>
            <a:r>
              <a:rPr lang="en-US" sz="2000" dirty="0"/>
              <a:t>Case flow management systems</a:t>
            </a:r>
          </a:p>
          <a:p>
            <a:pPr>
              <a:lnSpc>
                <a:spcPct val="90000"/>
              </a:lnSpc>
            </a:pPr>
            <a:r>
              <a:rPr lang="en-US" sz="2000" dirty="0"/>
              <a:t>Radio frequency identification technology</a:t>
            </a:r>
          </a:p>
          <a:p>
            <a:pPr>
              <a:lnSpc>
                <a:spcPct val="90000"/>
              </a:lnSpc>
            </a:pPr>
            <a:r>
              <a:rPr lang="en-US" sz="2000" dirty="0"/>
              <a:t>Data warehousing</a:t>
            </a:r>
          </a:p>
          <a:p>
            <a:pPr>
              <a:lnSpc>
                <a:spcPct val="90000"/>
              </a:lnSpc>
            </a:pPr>
            <a:r>
              <a:rPr lang="en-US" sz="2000" dirty="0"/>
              <a:t>Automation of court </a:t>
            </a:r>
            <a:r>
              <a:rPr lang="en-US" sz="2000" dirty="0" smtClean="0"/>
              <a:t>records</a:t>
            </a:r>
          </a:p>
          <a:p>
            <a:pPr>
              <a:lnSpc>
                <a:spcPct val="90000"/>
              </a:lnSpc>
            </a:pPr>
            <a:r>
              <a:rPr lang="en-US" sz="2000" dirty="0" smtClean="0"/>
              <a:t>Sentencing Support tools</a:t>
            </a:r>
            <a:endParaRPr lang="en-US" sz="2000" dirty="0"/>
          </a:p>
          <a:p>
            <a:pPr>
              <a:lnSpc>
                <a:spcPct val="90000"/>
              </a:lnSpc>
            </a:pPr>
            <a:r>
              <a:rPr lang="en-US" sz="2000" dirty="0"/>
              <a:t>Problem-oriented courts with unique information system requirements( drug, reentry, gun, domestic violence, and community courts)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a:t>The New Technology of Institutional Corrections</a:t>
            </a:r>
          </a:p>
        </p:txBody>
      </p:sp>
      <p:sp>
        <p:nvSpPr>
          <p:cNvPr id="25603" name="Rectangle 3"/>
          <p:cNvSpPr>
            <a:spLocks noGrp="1" noChangeArrowheads="1"/>
          </p:cNvSpPr>
          <p:nvPr>
            <p:ph sz="half" idx="1"/>
          </p:nvPr>
        </p:nvSpPr>
        <p:spPr/>
        <p:txBody>
          <a:bodyPr>
            <a:normAutofit/>
          </a:bodyPr>
          <a:lstStyle/>
          <a:p>
            <a:pPr>
              <a:lnSpc>
                <a:spcPct val="90000"/>
              </a:lnSpc>
            </a:pPr>
            <a:r>
              <a:rPr lang="en-US" sz="2400" b="1"/>
              <a:t>Hard Technology</a:t>
            </a:r>
          </a:p>
          <a:p>
            <a:pPr>
              <a:lnSpc>
                <a:spcPct val="90000"/>
              </a:lnSpc>
            </a:pPr>
            <a:endParaRPr lang="en-US" sz="2400"/>
          </a:p>
          <a:p>
            <a:pPr>
              <a:lnSpc>
                <a:spcPct val="90000"/>
              </a:lnSpc>
            </a:pPr>
            <a:r>
              <a:rPr lang="en-US" sz="2000"/>
              <a:t>Contraband detection devices</a:t>
            </a:r>
          </a:p>
          <a:p>
            <a:pPr>
              <a:lnSpc>
                <a:spcPct val="90000"/>
              </a:lnSpc>
            </a:pPr>
            <a:r>
              <a:rPr lang="en-US" sz="2000"/>
              <a:t>Duress alarm systems</a:t>
            </a:r>
          </a:p>
          <a:p>
            <a:pPr>
              <a:lnSpc>
                <a:spcPct val="90000"/>
              </a:lnSpc>
            </a:pPr>
            <a:r>
              <a:rPr lang="en-US" sz="2000"/>
              <a:t>Language translation devices</a:t>
            </a:r>
          </a:p>
          <a:p>
            <a:pPr>
              <a:lnSpc>
                <a:spcPct val="90000"/>
              </a:lnSpc>
            </a:pPr>
            <a:r>
              <a:rPr lang="en-US" sz="2000"/>
              <a:t>Remote monitoring</a:t>
            </a:r>
          </a:p>
          <a:p>
            <a:pPr>
              <a:lnSpc>
                <a:spcPct val="90000"/>
              </a:lnSpc>
            </a:pPr>
            <a:r>
              <a:rPr lang="en-US" sz="2000"/>
              <a:t>Perimeter screening</a:t>
            </a:r>
          </a:p>
          <a:p>
            <a:pPr>
              <a:lnSpc>
                <a:spcPct val="90000"/>
              </a:lnSpc>
            </a:pPr>
            <a:r>
              <a:rPr lang="en-US" sz="2000"/>
              <a:t>Less than lethal force in prison</a:t>
            </a:r>
          </a:p>
          <a:p>
            <a:pPr>
              <a:lnSpc>
                <a:spcPct val="90000"/>
              </a:lnSpc>
            </a:pPr>
            <a:r>
              <a:rPr lang="en-US" sz="2000"/>
              <a:t>Prison design options/ expansion of super-max prisons</a:t>
            </a:r>
          </a:p>
          <a:p>
            <a:pPr>
              <a:lnSpc>
                <a:spcPct val="90000"/>
              </a:lnSpc>
            </a:pPr>
            <a:r>
              <a:rPr lang="en-US" sz="2000"/>
              <a:t>Expanded use of segregation units</a:t>
            </a:r>
          </a:p>
        </p:txBody>
      </p:sp>
      <p:sp>
        <p:nvSpPr>
          <p:cNvPr id="25604" name="Rectangle 4"/>
          <p:cNvSpPr>
            <a:spLocks noGrp="1" noChangeArrowheads="1"/>
          </p:cNvSpPr>
          <p:nvPr>
            <p:ph sz="half" idx="2"/>
          </p:nvPr>
        </p:nvSpPr>
        <p:spPr/>
        <p:txBody>
          <a:bodyPr>
            <a:normAutofit/>
          </a:bodyPr>
          <a:lstStyle/>
          <a:p>
            <a:pPr>
              <a:lnSpc>
                <a:spcPct val="90000"/>
              </a:lnSpc>
            </a:pPr>
            <a:r>
              <a:rPr lang="en-US" sz="2400" b="1"/>
              <a:t>Soft Technology</a:t>
            </a:r>
          </a:p>
          <a:p>
            <a:pPr>
              <a:lnSpc>
                <a:spcPct val="90000"/>
              </a:lnSpc>
            </a:pPr>
            <a:endParaRPr lang="en-US" sz="2400"/>
          </a:p>
          <a:p>
            <a:pPr>
              <a:lnSpc>
                <a:spcPct val="90000"/>
              </a:lnSpc>
            </a:pPr>
            <a:r>
              <a:rPr lang="en-US" sz="2000"/>
              <a:t>Use of simulations as training tools (mock riots)</a:t>
            </a:r>
          </a:p>
          <a:p>
            <a:pPr>
              <a:lnSpc>
                <a:spcPct val="90000"/>
              </a:lnSpc>
            </a:pPr>
            <a:r>
              <a:rPr lang="en-US" sz="2000"/>
              <a:t>Facial Recognition software</a:t>
            </a:r>
          </a:p>
          <a:p>
            <a:pPr>
              <a:lnSpc>
                <a:spcPct val="90000"/>
              </a:lnSpc>
            </a:pPr>
            <a:r>
              <a:rPr lang="en-US" sz="2000"/>
              <a:t>New inmate classification systems (external/internal)</a:t>
            </a:r>
          </a:p>
          <a:p>
            <a:pPr>
              <a:lnSpc>
                <a:spcPct val="90000"/>
              </a:lnSpc>
            </a:pPr>
            <a:r>
              <a:rPr lang="en-US" sz="2000"/>
              <a:t>Within prison crime analysis ( predicting hot spots; high rate offenders; and prison violence)</a:t>
            </a:r>
          </a:p>
          <a:p>
            <a:pPr>
              <a:lnSpc>
                <a:spcPct val="90000"/>
              </a:lnSpc>
            </a:pPr>
            <a:r>
              <a:rPr lang="en-US" sz="2000"/>
              <a:t>Info sharing with police, community, victims, and community-based corrections (reentry)</a:t>
            </a:r>
          </a:p>
          <a:p>
            <a:pPr>
              <a:lnSpc>
                <a:spcPct val="90000"/>
              </a:lnSpc>
            </a:pPr>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US"/>
              <a:t>The New Technology of Community Corrections</a:t>
            </a:r>
          </a:p>
        </p:txBody>
      </p:sp>
      <p:sp>
        <p:nvSpPr>
          <p:cNvPr id="26627" name="Rectangle 3"/>
          <p:cNvSpPr>
            <a:spLocks noGrp="1" noChangeArrowheads="1"/>
          </p:cNvSpPr>
          <p:nvPr>
            <p:ph sz="half" idx="1"/>
          </p:nvPr>
        </p:nvSpPr>
        <p:spPr/>
        <p:txBody>
          <a:bodyPr>
            <a:normAutofit/>
          </a:bodyPr>
          <a:lstStyle/>
          <a:p>
            <a:pPr>
              <a:lnSpc>
                <a:spcPct val="90000"/>
              </a:lnSpc>
            </a:pPr>
            <a:r>
              <a:rPr lang="en-US" b="1"/>
              <a:t>Hard Technology</a:t>
            </a:r>
          </a:p>
          <a:p>
            <a:pPr>
              <a:lnSpc>
                <a:spcPct val="90000"/>
              </a:lnSpc>
            </a:pPr>
            <a:endParaRPr lang="en-US"/>
          </a:p>
          <a:p>
            <a:pPr>
              <a:lnSpc>
                <a:spcPct val="90000"/>
              </a:lnSpc>
            </a:pPr>
            <a:r>
              <a:rPr lang="en-US"/>
              <a:t>GPS, language translators</a:t>
            </a:r>
          </a:p>
          <a:p>
            <a:pPr>
              <a:lnSpc>
                <a:spcPct val="90000"/>
              </a:lnSpc>
            </a:pPr>
            <a:r>
              <a:rPr lang="en-US"/>
              <a:t>Breathalyzers, instant drug tests</a:t>
            </a:r>
          </a:p>
          <a:p>
            <a:pPr>
              <a:lnSpc>
                <a:spcPct val="90000"/>
              </a:lnSpc>
            </a:pPr>
            <a:r>
              <a:rPr lang="en-US"/>
              <a:t>Polygraph tests</a:t>
            </a:r>
          </a:p>
          <a:p>
            <a:pPr>
              <a:lnSpc>
                <a:spcPct val="90000"/>
              </a:lnSpc>
            </a:pPr>
            <a:r>
              <a:rPr lang="en-US"/>
              <a:t>Laptops for line staff</a:t>
            </a:r>
          </a:p>
          <a:p>
            <a:pPr>
              <a:lnSpc>
                <a:spcPct val="90000"/>
              </a:lnSpc>
            </a:pPr>
            <a:r>
              <a:rPr lang="en-US"/>
              <a:t>GPS for staff location</a:t>
            </a:r>
          </a:p>
        </p:txBody>
      </p:sp>
      <p:sp>
        <p:nvSpPr>
          <p:cNvPr id="26628" name="Rectangle 4"/>
          <p:cNvSpPr>
            <a:spLocks noGrp="1" noChangeArrowheads="1"/>
          </p:cNvSpPr>
          <p:nvPr>
            <p:ph sz="half" idx="2"/>
          </p:nvPr>
        </p:nvSpPr>
        <p:spPr/>
        <p:txBody>
          <a:bodyPr>
            <a:normAutofit/>
          </a:bodyPr>
          <a:lstStyle/>
          <a:p>
            <a:pPr>
              <a:lnSpc>
                <a:spcPct val="90000"/>
              </a:lnSpc>
            </a:pPr>
            <a:r>
              <a:rPr lang="en-US" b="1" dirty="0"/>
              <a:t>Soft Technology</a:t>
            </a:r>
          </a:p>
          <a:p>
            <a:pPr>
              <a:lnSpc>
                <a:spcPct val="90000"/>
              </a:lnSpc>
            </a:pPr>
            <a:endParaRPr lang="en-US" sz="2400" dirty="0"/>
          </a:p>
          <a:p>
            <a:pPr>
              <a:lnSpc>
                <a:spcPct val="90000"/>
              </a:lnSpc>
            </a:pPr>
            <a:r>
              <a:rPr lang="en-US" dirty="0"/>
              <a:t>New classification devices for sex, drugs, and MI offenders</a:t>
            </a:r>
          </a:p>
          <a:p>
            <a:pPr>
              <a:lnSpc>
                <a:spcPct val="90000"/>
              </a:lnSpc>
            </a:pPr>
            <a:r>
              <a:rPr lang="en-US" dirty="0"/>
              <a:t>New workload software/ and Treatment Technology</a:t>
            </a:r>
          </a:p>
          <a:p>
            <a:pPr>
              <a:lnSpc>
                <a:spcPct val="90000"/>
              </a:lnSpc>
            </a:pPr>
            <a:r>
              <a:rPr lang="en-US" sz="2400" dirty="0"/>
              <a:t>Info sharing with community, police, treatment </a:t>
            </a:r>
            <a:r>
              <a:rPr lang="en-US" dirty="0"/>
              <a:t>providers</a:t>
            </a:r>
          </a:p>
          <a:p>
            <a:pPr>
              <a:lnSpc>
                <a:spcPct val="90000"/>
              </a:lnSpc>
            </a:pP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330</TotalTime>
  <Words>3198</Words>
  <Application>Microsoft Office PowerPoint</Application>
  <PresentationFormat>On-screen Show (4:3)</PresentationFormat>
  <Paragraphs>421</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New Technology and the Courts: Does IT have an Impact on Court Performance?</vt:lpstr>
      <vt:lpstr>An Overview of Presentation</vt:lpstr>
      <vt:lpstr>Slide 3</vt:lpstr>
      <vt:lpstr>New Technology of Crime, Law and Social Control</vt:lpstr>
      <vt:lpstr>The New Technology of Crime Prevention</vt:lpstr>
      <vt:lpstr>The New Technology of Policing</vt:lpstr>
      <vt:lpstr>The New Technology of Law and Courts</vt:lpstr>
      <vt:lpstr>The New Technology of Institutional Corrections</vt:lpstr>
      <vt:lpstr>The New Technology of Community Corrections</vt:lpstr>
      <vt:lpstr>The New Technology of Crime: New Offenders, New Crimes</vt:lpstr>
      <vt:lpstr>The New Technology of Crime AT Work : Some Examples</vt:lpstr>
      <vt:lpstr>The New Technology of Crime AS Work: Some Examples</vt:lpstr>
      <vt:lpstr>The New Technology of Crime AFTER Work : Some Examples</vt:lpstr>
      <vt:lpstr> Assessing the Impact of Technology on Crime and Justice:Three Critical Issues to Consider</vt:lpstr>
      <vt:lpstr>The New Technology of Criminal Justice : Intended vs. Unintended Consequences</vt:lpstr>
      <vt:lpstr>Evaluation Research and Court Technology</vt:lpstr>
      <vt:lpstr>Systematic Evidence-based Reviews and the Courts</vt:lpstr>
      <vt:lpstr>Slide 18</vt:lpstr>
      <vt:lpstr>Juvenile Corrections and Sentencing: Campbell Collaboration studies</vt:lpstr>
      <vt:lpstr>Key Findings from Campbell Collaborative Systematic Reviews</vt:lpstr>
      <vt:lpstr>Hard Technology Applications</vt:lpstr>
      <vt:lpstr>The Courts and Hard Technology: Applying Technological Solutions to Legal Issues - </vt:lpstr>
      <vt:lpstr>IT: InformationTechnology Applications in Courts</vt:lpstr>
      <vt:lpstr>Examples of Soft Technology Innovations in Court Settings</vt:lpstr>
      <vt:lpstr>NCSC’S CourTools</vt:lpstr>
      <vt:lpstr>DeKalb County , Georgia‘s RFID Technology</vt:lpstr>
      <vt:lpstr>Data Warehousing and the Courts</vt:lpstr>
      <vt:lpstr>Sentencing Support Tools</vt:lpstr>
      <vt:lpstr>The Courts and ‘Soft’ Technology - Corbett</vt:lpstr>
      <vt:lpstr>Problems and Prospects of Technological Innovation in Court Settings</vt:lpstr>
      <vt:lpstr>The Impact of Technology on the Courts:  IT and Court Specialization</vt:lpstr>
      <vt:lpstr>Domestic Violence Courts </vt:lpstr>
      <vt:lpstr>Community Courts and Restorative Justice</vt:lpstr>
      <vt:lpstr>Drug Courts: Technology NEEDS</vt:lpstr>
      <vt:lpstr>Drug Courts’ Effects on Criminal Offending for Juvenile and Adults (2012). </vt:lpstr>
      <vt:lpstr>Reentry Courts</vt:lpstr>
      <vt:lpstr>Issue: What is the Cost of New Court Technology?</vt:lpstr>
      <vt:lpstr>Issue: Should the Public have to Pay for Access to Court Data?</vt:lpstr>
      <vt:lpstr>Impact  of New Technology on Performance</vt:lpstr>
      <vt:lpstr>An Overview of Key Resources</vt:lpstr>
    </vt:vector>
  </TitlesOfParts>
  <Company>Indiana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Court Technology and Court Performance</dc:title>
  <dc:creator>Alexander James Byrne</dc:creator>
  <cp:lastModifiedBy>Carol</cp:lastModifiedBy>
  <cp:revision>28</cp:revision>
  <dcterms:created xsi:type="dcterms:W3CDTF">2008-11-25T15:05:15Z</dcterms:created>
  <dcterms:modified xsi:type="dcterms:W3CDTF">2015-03-23T05:01:48Z</dcterms:modified>
</cp:coreProperties>
</file>