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7" r:id="rId2"/>
    <p:sldId id="268" r:id="rId3"/>
    <p:sldId id="428" r:id="rId4"/>
    <p:sldId id="433" r:id="rId5"/>
    <p:sldId id="277" r:id="rId6"/>
    <p:sldId id="371" r:id="rId7"/>
    <p:sldId id="402" r:id="rId8"/>
    <p:sldId id="414" r:id="rId9"/>
    <p:sldId id="417" r:id="rId10"/>
    <p:sldId id="287" r:id="rId11"/>
    <p:sldId id="288" r:id="rId12"/>
    <p:sldId id="285" r:id="rId13"/>
    <p:sldId id="462" r:id="rId14"/>
    <p:sldId id="354" r:id="rId15"/>
    <p:sldId id="299" r:id="rId16"/>
    <p:sldId id="305" r:id="rId17"/>
    <p:sldId id="293" r:id="rId18"/>
    <p:sldId id="48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49500"/>
    <a:srgbClr val="D09E00"/>
    <a:srgbClr val="EEB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5" autoAdjust="0"/>
    <p:restoredTop sz="94715" autoAdjust="0"/>
  </p:normalViewPr>
  <p:slideViewPr>
    <p:cSldViewPr>
      <p:cViewPr varScale="1">
        <p:scale>
          <a:sx n="81" d="100"/>
          <a:sy n="81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7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0FFA9F-4CDD-4349-9ECB-2124EA275553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76AA42-08FB-4F4E-B99F-CD0C5E5E9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17BA9F-943B-4A11-9316-E7937306F08E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3" rIns="91409" bIns="4570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09" tIns="45703" rIns="91409" bIns="4570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27E25C-8B5F-42E4-B19B-B6F55694F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DC561-2604-4305-ACDB-9234CA5103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C09C1-7A04-44D6-97A0-2F465D9572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5961A-BF98-44A2-A61B-B78CDC9B1A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14CD8-12F6-4C63-B571-6C89F3F739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65BD4-2FE0-4C4E-A587-C875E27E9F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7825E-381D-4A09-9B17-51B67F1629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B13D7-1680-465B-B239-BFA17B2637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EA17BF-BC35-430A-BE96-7CC328B744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16B2C-4261-4F31-8F27-66D55678F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4BAAF-0E3A-4F27-BE16-0116C2BD9C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140B9-F46F-45AC-881D-3054600296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A7FF6-A505-436F-80F2-3EAF0D2D42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E75F7-49B8-4D1A-9C0C-6587B738FE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83981-BD1F-41C0-91BF-4BD64696A0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7213E-AE26-4BAF-B4AE-121332E372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CAAF4-4648-48F4-BA15-AF8243CCD1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7C43B-4033-4380-A0FE-D76466126E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533400" y="152400"/>
            <a:ext cx="7315200" cy="838200"/>
          </a:xfrm>
          <a:prstGeom prst="rect">
            <a:avLst/>
          </a:prstGeom>
          <a:scene3d>
            <a:camera prst="orthographicFront"/>
            <a:lightRig rig="contrasting" dir="t">
              <a:rot lat="0" lon="0" rev="7500000"/>
            </a:lightRig>
          </a:scene3d>
          <a:sp3d prstMaterial="metal">
            <a:bevelT w="130810" h="31750" prst="relaxedInset"/>
          </a:sp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BUREAU OF JUSTICE STATISTICS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CF66-24BC-43EA-B9A6-25C747B2BAC4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4074-52F8-40D1-9F37-E0C9D0C4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3DFB-90D5-48BD-A5DB-F1EED011386F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62A8-8117-4474-ABC6-34E2EF8F8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3C4A-F082-4033-8134-8F889923C4FF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97E8-A079-43A0-B890-01B8ECDF4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 userDrawn="1"/>
        </p:nvSpPr>
        <p:spPr>
          <a:xfrm>
            <a:off x="6248400" y="617220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www.               .</a:t>
            </a:r>
            <a:r>
              <a:rPr lang="en-US" sz="2000" b="1" i="1" dirty="0" err="1">
                <a:solidFill>
                  <a:srgbClr val="C00000"/>
                </a:solidFill>
                <a:latin typeface="+mn-lt"/>
              </a:rPr>
              <a:t>gov</a:t>
            </a:r>
            <a:endParaRPr lang="en-US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239000" y="5936159"/>
            <a:ext cx="13716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31750" prst="relaxedInset"/>
          </a:sp3d>
        </p:spPr>
        <p:txBody>
          <a:bodyPr>
            <a:spAutoFit/>
            <a:sp3d extrusionH="57150">
              <a:bevelT w="130810" h="31750" prst="relaxedInse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Photina Casual Black" pitchFamily="18" charset="0"/>
              </a:rPr>
              <a:t>BJS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228600" y="1066800"/>
            <a:ext cx="609600" cy="3581400"/>
          </a:xfrm>
          <a:prstGeom prst="rect">
            <a:avLst/>
          </a:prstGeom>
          <a:scene3d>
            <a:camera prst="orthographicFront"/>
            <a:lightRig rig="contrasting" dir="t">
              <a:rot lat="0" lon="0" rev="7500000"/>
            </a:lightRig>
          </a:scene3d>
          <a:sp3d prstMaterial="metal">
            <a:bevelT w="130810" h="31750" prst="relaxedInset"/>
          </a:sp3d>
        </p:spPr>
        <p:txBody>
          <a:bodyPr vert="vert27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Bureau of Justice Statistics</a:t>
            </a:r>
          </a:p>
        </p:txBody>
      </p:sp>
      <p:pic>
        <p:nvPicPr>
          <p:cNvPr id="4" name="Picture 8" descr="OJP seal cmyk sm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4360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76200" y="4796135"/>
            <a:ext cx="738664" cy="918865"/>
          </a:xfrm>
          <a:prstGeom prst="rect">
            <a:avLst/>
          </a:prstGeom>
        </p:spPr>
        <p:txBody>
          <a:bodyPr vert="vert270">
            <a:spAutoFit/>
            <a:scene3d>
              <a:camera prst="orthographicFront"/>
              <a:lightRig rig="contrasting" dir="t">
                <a:rot lat="0" lon="0" rev="7500000"/>
              </a:lightRig>
            </a:scene3d>
            <a:sp3d extrusionH="57150" contourW="6350" prstMaterial="metal">
              <a:bevelT w="130810" h="31750" prst="relaxedInset"/>
              <a:contourClr>
                <a:srgbClr val="D09E00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D09E00"/>
                </a:solidFill>
                <a:latin typeface="Photina Casual Black" pitchFamily="18" charset="0"/>
              </a:rPr>
              <a:t>BJS</a:t>
            </a:r>
            <a:endParaRPr lang="en-US" sz="3600" dirty="0">
              <a:solidFill>
                <a:srgbClr val="D09E00"/>
              </a:solidFill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2133600" cy="365125"/>
          </a:xfrm>
        </p:spPr>
        <p:txBody>
          <a:bodyPr/>
          <a:lstStyle>
            <a:lvl1pPr>
              <a:defRPr sz="2000" i="1"/>
            </a:lvl1pPr>
          </a:lstStyle>
          <a:p>
            <a:pPr>
              <a:defRPr/>
            </a:pPr>
            <a:r>
              <a:rPr lang="en-US"/>
              <a:t>www.bjs.gov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096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C34E-517B-46D0-BFF7-C50AB0F48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OJP seal cmyk sm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5775" y="15240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52400" y="0"/>
            <a:ext cx="137160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contrasting" dir="t">
                <a:rot lat="0" lon="0" rev="7500000"/>
              </a:lightRig>
            </a:scene3d>
            <a:sp3d extrusionH="57150" contourW="6350" prstMaterial="metal">
              <a:bevelT w="130810" h="31750" prst="relaxedInset"/>
              <a:contourClr>
                <a:srgbClr val="D09E00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n-lt"/>
              </a:rPr>
              <a:t> </a:t>
            </a:r>
            <a:r>
              <a:rPr lang="en-US" sz="4400" dirty="0">
                <a:solidFill>
                  <a:srgbClr val="D09E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hotina Casual Black" pitchFamily="18" charset="0"/>
              </a:rPr>
              <a:t>BJS</a:t>
            </a:r>
            <a:endParaRPr lang="en-US" sz="4400" dirty="0">
              <a:solidFill>
                <a:srgbClr val="D09E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3581400" cy="533400"/>
          </a:xfrm>
          <a:prstGeom prst="rect">
            <a:avLst/>
          </a:prstGeom>
          <a:scene3d>
            <a:camera prst="orthographicFront"/>
            <a:lightRig rig="contrasting" dir="t">
              <a:rot lat="0" lon="0" rev="7500000"/>
            </a:lightRig>
          </a:scene3d>
          <a:sp3d prstMaterial="metal">
            <a:bevelT w="130810" h="31750" prst="relaxedInset"/>
          </a:sp3d>
        </p:spPr>
        <p:txBody>
          <a:bodyPr>
            <a:normAutofit/>
          </a:bodyPr>
          <a:lstStyle/>
          <a:p>
            <a:r>
              <a:rPr lang="en-US" dirty="0" smtClean="0"/>
              <a:t>Bureau of Justice Statistics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www.bjs.gov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8AE0-EDFE-431D-8F8F-8FEDB4527C53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1EEB-8C76-48BD-9073-CA7CEFBB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0374-11EC-4442-B0F8-8C5D5856439C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4E4E-59EF-4156-8834-9CEEFE87E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5F23-5E0E-4BCD-B90F-49C3C7A36309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F3DC-8F60-441E-86CD-C5AE19B43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2848-B30C-419D-8849-8967B49A7F5E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EE53-E697-4CFA-8F8F-775423FB5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8768-8A6E-467B-9DF0-C1E4556D58FC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22FF4-83BC-421B-83D4-0CA72C3C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U.S. Department of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Office of Justice Programs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191000"/>
            <a:ext cx="7315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orbel" pitchFamily="34" charset="0"/>
                <a:ea typeface="+mj-ea"/>
                <a:cs typeface="+mj-cs"/>
              </a:rPr>
              <a:t>CORRECTIONS  IN  THE  UNITED  STATES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81000" y="476250"/>
            <a:ext cx="1981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>
                <a:latin typeface="Times New Roman" pitchFamily="18" charset="0"/>
                <a:cs typeface="Times New Roman" pitchFamily="18" charset="0"/>
              </a:rPr>
              <a:t>U.S. Department of Justice</a:t>
            </a:r>
          </a:p>
          <a:p>
            <a:pPr>
              <a:spcAft>
                <a:spcPts val="300"/>
              </a:spcAft>
            </a:pPr>
            <a:r>
              <a:rPr lang="en-US" sz="1000" i="1">
                <a:latin typeface="Times New Roman" pitchFamily="18" charset="0"/>
                <a:cs typeface="Times New Roman" pitchFamily="18" charset="0"/>
              </a:rPr>
              <a:t>Office of Justice Programs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81600" y="5029200"/>
            <a:ext cx="3429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029200"/>
            <a:ext cx="5943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Trends in correctional populations,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	common perceptions of incarceration,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		and the role of corrections in society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553200" y="492125"/>
            <a:ext cx="2209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i="1">
                <a:solidFill>
                  <a:srgbClr val="000000"/>
                </a:solidFill>
                <a:latin typeface="Calibri" pitchFamily="34" charset="0"/>
              </a:rPr>
              <a:t>Presented by</a:t>
            </a:r>
          </a:p>
          <a:p>
            <a:pPr algn="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James P. Lynch, Ph.D.</a:t>
            </a:r>
          </a:p>
          <a:p>
            <a:pPr algn="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Director</a:t>
            </a:r>
          </a:p>
          <a:p>
            <a:pPr algn="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Bureau of Justice Statistics</a:t>
            </a:r>
          </a:p>
          <a:p>
            <a:pPr algn="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May 4, 2012</a:t>
            </a:r>
          </a:p>
        </p:txBody>
      </p:sp>
      <p:sp>
        <p:nvSpPr>
          <p:cNvPr id="14343" name="Subtitle 2"/>
          <p:cNvSpPr txBox="1">
            <a:spLocks/>
          </p:cNvSpPr>
          <p:nvPr/>
        </p:nvSpPr>
        <p:spPr bwMode="auto">
          <a:xfrm>
            <a:off x="6096000" y="5105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www.               .gov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6600" y="4869359"/>
            <a:ext cx="13716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31750" prst="relaxedInset"/>
          </a:sp3d>
        </p:spPr>
        <p:txBody>
          <a:bodyPr>
            <a:spAutoFit/>
            <a:sp3d extrusionH="57150">
              <a:bevelT w="130810" h="31750" prst="relaxedInse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Photina Casual Black" pitchFamily="18" charset="0"/>
              </a:rPr>
              <a:t>BJS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4345" name="Picture 10" descr="OJP seal cmyk 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227513"/>
            <a:ext cx="5730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9.  Sentenced male prisoners under state or federal jurisdiction per 100,000 residents, by race and Hispanic origin, 1980–2010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746750"/>
            <a:ext cx="6324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Note: Data for whites and blacks from 1980 through 1999 include persons of Hispanic origin.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Prisoner Statistics Program and Survey of Inmates in State Correctional Facilities, 2004.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Myriad Pro Cond" pitchFamily="34" charset="0"/>
            </a:endParaRPr>
          </a:p>
        </p:txBody>
      </p:sp>
      <p:pic>
        <p:nvPicPr>
          <p:cNvPr id="23556" name="Picture 5" descr="caf09_prison_race_ma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323975"/>
            <a:ext cx="63341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10.  Sentenced female prisoners under state or federal jurisdiction per 100,000 residents, by race and Hispanic origin, </a:t>
            </a:r>
            <a:br>
              <a:rPr lang="en-US" smtClean="0"/>
            </a:br>
            <a:r>
              <a:rPr lang="en-US" smtClean="0"/>
              <a:t>1980–2010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746750"/>
            <a:ext cx="63246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Note: Data for whites and blacks from 1980 through 1999 include persons of Hispanic origin.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Prisoner Statistics Program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and Survey of Inmates in State Correctional Facilities, 2004.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Myriad Pro Cond" pitchFamily="34" charset="0"/>
            </a:endParaRPr>
          </a:p>
        </p:txBody>
      </p:sp>
      <p:pic>
        <p:nvPicPr>
          <p:cNvPr id="24580" name="Picture 4" descr="caf10_prison_race_fema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388" y="1323975"/>
            <a:ext cx="62452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11. Drug offenders in state prison, by race and Hispanic 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746750"/>
            <a:ext cx="6324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Note: Other race includes American Indian or Alaska Native, Asian, Native Hawaiian or other Pacific Islander.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Survey of Inmates in State Correctional Facilities.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Myriad Pro Cond" pitchFamily="34" charset="0"/>
            </a:endParaRPr>
          </a:p>
        </p:txBody>
      </p:sp>
      <p:pic>
        <p:nvPicPr>
          <p:cNvPr id="25604" name="Picture 5" descr="caf11_prison_drug_by_race_and_offen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1323975"/>
            <a:ext cx="62706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12.  Number of federal prisoners, by offense, 1988–2010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715000"/>
            <a:ext cx="6019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Federal Justice Statistics Program.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 </a:t>
            </a:r>
          </a:p>
        </p:txBody>
      </p:sp>
      <p:pic>
        <p:nvPicPr>
          <p:cNvPr id="26628" name="Picture 6" descr="caf12_fed_prison_by_offen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5" y="1323975"/>
            <a:ext cx="6432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13.  Sentenced male prisoners, by age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613400"/>
            <a:ext cx="32004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Prisoner Statistics Program, Survey of Inmates in State and Federal Correctional  Facilities,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National Inmate Survey, and Federal Justice Statistics Program.</a:t>
            </a:r>
          </a:p>
        </p:txBody>
      </p:sp>
      <p:pic>
        <p:nvPicPr>
          <p:cNvPr id="27652" name="Picture 6" descr="caf13_prison_males_by_age_1996-20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1323975"/>
            <a:ext cx="63150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14.  State prison inmate deaths in custody, by age, 2001–2009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172200"/>
            <a:ext cx="48006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Note: Detail may not sum to total due to missing data.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Deaths in Custody Reporting Program, 2001–2009.</a:t>
            </a:r>
          </a:p>
        </p:txBody>
      </p:sp>
      <p:pic>
        <p:nvPicPr>
          <p:cNvPr id="28676" name="Picture 6" descr="caf14_prison_deaths_elders_vs_tot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763" y="809625"/>
            <a:ext cx="63404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15.  Jail inmate deaths in custody, 2000–2009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5943600"/>
            <a:ext cx="48006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Deaths in Custody Reporting Program, 2000–2009.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7239000" y="415925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9701" name="Picture 5" descr="caf15_jail_death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588" y="1146175"/>
            <a:ext cx="507682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16.  Parents in state prison and their children under age 18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5715000"/>
            <a:ext cx="4572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Survey of Inmates in State Correctional Facilities, 2004. </a:t>
            </a:r>
          </a:p>
        </p:txBody>
      </p:sp>
      <p:pic>
        <p:nvPicPr>
          <p:cNvPr id="30724" name="Picture 5" descr="caf16_prison_parents_and_their_ki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275" y="1323975"/>
            <a:ext cx="65214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17.  State expenditures, by function, 1982–2010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867400"/>
            <a:ext cx="48006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Note: Interpret with caution. Scale has been adjusted to show subtle changes in data.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Justice Expenditures and Employment Extract Tables.</a:t>
            </a:r>
          </a:p>
        </p:txBody>
      </p:sp>
      <p:pic>
        <p:nvPicPr>
          <p:cNvPr id="31748" name="Picture 6" descr="caf17_state_expe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60463"/>
            <a:ext cx="61912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8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1.  Adult correctional population on probation, in jail or prison, or on parole, 1980–2010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5670550"/>
            <a:ext cx="4572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Note: Prison data based on custody counts. Includes inmates held in privately operated facilities.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Annual Parole Survey, Annual Probation Survey, Annual Survey of Jails,  Census of Jails, and National Prisoner Statistics Program.</a:t>
            </a:r>
          </a:p>
        </p:txBody>
      </p:sp>
      <p:pic>
        <p:nvPicPr>
          <p:cNvPr id="15364" name="Picture 5" descr="caf01_tot_corr_pop_by_statu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1323975"/>
            <a:ext cx="65309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2.  Adult correctional population and annual percent change, 1980–2010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5527675"/>
            <a:ext cx="4572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Annual Parole Survey, Annual Probation Survey,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Annual Survey of Jails, Census of Jails, and National Prisoner Statistics Program.</a:t>
            </a:r>
          </a:p>
        </p:txBody>
      </p:sp>
      <p:pic>
        <p:nvPicPr>
          <p:cNvPr id="16388" name="Picture 6" descr="caf02_tot_corr_pop_and_percent_ch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1560513"/>
            <a:ext cx="51244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3.  Incarcerated adult correctional population in state or federal prison or local jail,1980–2010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715000"/>
            <a:ext cx="5029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Note: Prison custody counts are for December 31 within the reporting year; jail population counts are for June 30.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Annual Survey of Jails, Census of Jails, and National Prisoner Statistics Program.</a:t>
            </a:r>
          </a:p>
        </p:txBody>
      </p:sp>
      <p:pic>
        <p:nvPicPr>
          <p:cNvPr id="17412" name="Picture 4" descr="caf03_tot_corr_pop_by_statu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863" y="1323975"/>
            <a:ext cx="65182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4.  Number of state prisoners, by offense, 1980–2009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680075"/>
            <a:ext cx="48006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Prisoner Statistics Program, National Corrections Reporting Program, and Survey of Inmates in State Correctional Facilities, 2004.</a:t>
            </a:r>
          </a:p>
        </p:txBody>
      </p:sp>
      <p:pic>
        <p:nvPicPr>
          <p:cNvPr id="18436" name="Picture 4" descr="caf04_state_prison_by_offen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963" y="1323975"/>
            <a:ext cx="64420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5. Violent offenders in state prison, by admissions and releases, 1980–2009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765800"/>
            <a:ext cx="6324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Corrections Reporting Program and National Prisoner Statistics Program.</a:t>
            </a:r>
          </a:p>
        </p:txBody>
      </p:sp>
      <p:pic>
        <p:nvPicPr>
          <p:cNvPr id="19460" name="Picture 5" descr="caf05_adm_rel_state_viol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1323975"/>
            <a:ext cx="64484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820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6. Drug offenders in state prison, by admissions and releases, 1980–2009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765800"/>
            <a:ext cx="6324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Corrections Reporting Program and National Prisoner Statistics Program.</a:t>
            </a:r>
          </a:p>
        </p:txBody>
      </p:sp>
      <p:pic>
        <p:nvPicPr>
          <p:cNvPr id="20484" name="Picture 6" descr="caf06_adm_rel_state_dru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323975"/>
            <a:ext cx="64389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7. New court commitments to state prison, by offense, </a:t>
            </a:r>
            <a:br>
              <a:rPr lang="en-US" smtClean="0"/>
            </a:br>
            <a:r>
              <a:rPr lang="en-US" smtClean="0"/>
              <a:t>1986–2006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91200"/>
            <a:ext cx="6324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Prisoner Statistics Program and National Corrections Reporting Program.</a:t>
            </a:r>
          </a:p>
        </p:txBody>
      </p:sp>
      <p:pic>
        <p:nvPicPr>
          <p:cNvPr id="21508" name="Picture 5" descr="caf07_admissions_state_prisoner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5" y="1330325"/>
            <a:ext cx="64325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8. Parole violators admitted to state prison, by offense, </a:t>
            </a:r>
            <a:br>
              <a:rPr lang="en-US" smtClean="0"/>
            </a:br>
            <a:r>
              <a:rPr lang="en-US" smtClean="0"/>
              <a:t>1986–2006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765800"/>
            <a:ext cx="6324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Myriad Pro Cond" pitchFamily="34" charset="0"/>
              </a:rPr>
              <a:t>Source: Bureau of Justice Statistics, National Prisoner Statistics Program and National Corrections Reporting Program.</a:t>
            </a:r>
          </a:p>
        </p:txBody>
      </p:sp>
      <p:pic>
        <p:nvPicPr>
          <p:cNvPr id="22532" name="Picture 5" descr="caf08_admissions_state_prisoner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1330325"/>
            <a:ext cx="639127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6091</TotalTime>
  <Words>765</Words>
  <Application>Microsoft Office PowerPoint</Application>
  <PresentationFormat>On-screen Show (4:3)</PresentationFormat>
  <Paragraphs>75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Figure 1.  Adult correctional population on probation, in jail or prison, or on parole, 1980–2010</vt:lpstr>
      <vt:lpstr>Figure 2.  Adult correctional population and annual percent change, 1980–2010</vt:lpstr>
      <vt:lpstr>Figure 3.  Incarcerated adult correctional population in state or federal prison or local jail,1980–2010</vt:lpstr>
      <vt:lpstr>Figure 4.  Number of state prisoners, by offense, 1980–2009</vt:lpstr>
      <vt:lpstr>Figure 5. Violent offenders in state prison, by admissions and releases, 1980–2009</vt:lpstr>
      <vt:lpstr>Figure 6. Drug offenders in state prison, by admissions and releases, 1980–2009</vt:lpstr>
      <vt:lpstr>Figure 7. New court commitments to state prison, by offense,  1986–2006 </vt:lpstr>
      <vt:lpstr>Figure 8. Parole violators admitted to state prison, by offense,  1986–2006 </vt:lpstr>
      <vt:lpstr>Figure 9.  Sentenced male prisoners under state or federal jurisdiction per 100,000 residents, by race and Hispanic origin, 1980–2010</vt:lpstr>
      <vt:lpstr>Figure 10.  Sentenced female prisoners under state or federal jurisdiction per 100,000 residents, by race and Hispanic origin,  1980–2010</vt:lpstr>
      <vt:lpstr>Figure 11. Drug offenders in state prison, by race and Hispanic origin</vt:lpstr>
      <vt:lpstr>Figure 12.  Number of federal prisoners, by offense, 1988–2010</vt:lpstr>
      <vt:lpstr>Figure 13.  Sentenced male prisoners, by age</vt:lpstr>
      <vt:lpstr>Figure 14.  State prison inmate deaths in custody, by age, 2001–2009</vt:lpstr>
      <vt:lpstr>Figure 15.  Jail inmate deaths in custody, 2000–2009</vt:lpstr>
      <vt:lpstr>Figure 16.  Parents in state prison and their children under age 18</vt:lpstr>
      <vt:lpstr>Figure 17.  State expenditures, by function, 1982–2010</vt:lpstr>
    </vt:vector>
  </TitlesOfParts>
  <Company>OJP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youngmo</dc:creator>
  <cp:lastModifiedBy>Carol</cp:lastModifiedBy>
  <cp:revision>1303</cp:revision>
  <dcterms:created xsi:type="dcterms:W3CDTF">2012-02-14T15:03:29Z</dcterms:created>
  <dcterms:modified xsi:type="dcterms:W3CDTF">2015-04-30T16:59:27Z</dcterms:modified>
</cp:coreProperties>
</file>