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2" r:id="rId4"/>
    <p:sldId id="263" r:id="rId5"/>
    <p:sldId id="257" r:id="rId6"/>
    <p:sldId id="258" r:id="rId7"/>
    <p:sldId id="260" r:id="rId8"/>
    <p:sldId id="259" r:id="rId9"/>
    <p:sldId id="261" r:id="rId10"/>
    <p:sldId id="264" r:id="rId11"/>
    <p:sldId id="266" r:id="rId12"/>
    <p:sldId id="268" r:id="rId13"/>
    <p:sldId id="269" r:id="rId14"/>
    <p:sldId id="270" r:id="rId15"/>
    <p:sldId id="271" r:id="rId16"/>
    <p:sldId id="272" r:id="rId17"/>
    <p:sldId id="273" r:id="rId18"/>
    <p:sldId id="275"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91" autoAdjust="0"/>
    <p:restoredTop sz="94660"/>
  </p:normalViewPr>
  <p:slideViewPr>
    <p:cSldViewPr>
      <p:cViewPr>
        <p:scale>
          <a:sx n="79" d="100"/>
          <a:sy n="79" d="100"/>
        </p:scale>
        <p:origin x="-150" y="23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F5AC94-9CC8-48DE-863C-5B5802BBCB13}"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8F5AC94-9CC8-48DE-863C-5B5802BBCB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380E6-F067-4857-B83D-4A1C08CA12DB}" type="datetimeFigureOut">
              <a:rPr lang="en-US" smtClean="0"/>
              <a:pPr/>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ED380E6-F067-4857-B83D-4A1C08CA12DB}" type="datetimeFigureOut">
              <a:rPr lang="en-US" smtClean="0"/>
              <a:pPr/>
              <a:t>10/3/2016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8F5AC94-9CC8-48DE-863C-5B5802BBC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cbi.nlm.nih.gov/pmc/articles/PMC339217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ss.gov/eohhs/gov/departments/dph/programs/substance-abuse/addictions/drugs-and-alcohol/section-35-faq.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dc.gov/mmwr/pdf/ss/ss630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ss.gov/ago/about-the-attorney-generals-office/community-programs/bullying-and-cyberbully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il.google.com/mail/u/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saicmethod.com/documents/DOJ_Study.pdf" TargetMode="External"/><Relationship Id="rId2" Type="http://schemas.openxmlformats.org/officeDocument/2006/relationships/hyperlink" Target="https://www.mosaicmethod.com/?page=video_learning" TargetMode="External"/><Relationship Id="rId1" Type="http://schemas.openxmlformats.org/officeDocument/2006/relationships/slideLayout" Target="../slideLayouts/slideLayout2.xml"/><Relationship Id="rId4" Type="http://schemas.openxmlformats.org/officeDocument/2006/relationships/hyperlink" Target="https://www.mosaicmethod.com/?page=what_is_mosaic"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opcenter.org/25techniqu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Crime Prevention Technology</a:t>
            </a:r>
            <a:endParaRPr lang="en-US" dirty="0"/>
          </a:p>
        </p:txBody>
      </p:sp>
      <p:sp>
        <p:nvSpPr>
          <p:cNvPr id="3" name="Subtitle 2"/>
          <p:cNvSpPr>
            <a:spLocks noGrp="1"/>
          </p:cNvSpPr>
          <p:nvPr>
            <p:ph type="subTitle" idx="1"/>
          </p:nvPr>
        </p:nvSpPr>
        <p:spPr/>
        <p:txBody>
          <a:bodyPr>
            <a:normAutofit/>
          </a:bodyPr>
          <a:lstStyle/>
          <a:p>
            <a:r>
              <a:rPr lang="en-US" dirty="0" smtClean="0"/>
              <a:t>Professor James Byrne</a:t>
            </a:r>
          </a:p>
          <a:p>
            <a:endParaRPr lang="en-US" dirty="0"/>
          </a:p>
        </p:txBody>
      </p:sp>
    </p:spTree>
    <p:extLst>
      <p:ext uri="{BB962C8B-B14F-4D97-AF65-F5344CB8AC3E}">
        <p14:creationId xmlns:p14="http://schemas.microsoft.com/office/powerpoint/2010/main" xmlns="" val="370849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Offender Registration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Sex Offender Registration: </a:t>
            </a:r>
            <a:r>
              <a:rPr lang="en-US" b="0" dirty="0" smtClean="0"/>
              <a:t>All convicted sex offenders must register with the local/state sex offender registry</a:t>
            </a:r>
            <a:endParaRPr lang="en-US" dirty="0"/>
          </a:p>
          <a:p>
            <a:r>
              <a:rPr lang="en-US" dirty="0" smtClean="0"/>
              <a:t> Sex Offenders:  </a:t>
            </a:r>
            <a:r>
              <a:rPr lang="en-US" b="0" dirty="0" smtClean="0"/>
              <a:t>there are approximately 800,000 registered Sex Offenders nationwide.</a:t>
            </a:r>
          </a:p>
          <a:p>
            <a:r>
              <a:rPr lang="en-US" dirty="0"/>
              <a:t>Technology</a:t>
            </a:r>
            <a:r>
              <a:rPr lang="en-US" dirty="0" smtClean="0"/>
              <a:t>: </a:t>
            </a:r>
            <a:r>
              <a:rPr lang="en-US" b="0" dirty="0" smtClean="0"/>
              <a:t>As </a:t>
            </a:r>
            <a:r>
              <a:rPr lang="en-US" b="0" dirty="0"/>
              <a:t>with general risk and threat assessment, sex offender registries pre-date and are not philosophically tied to technological issues; but as is common, technology facilitate the dissemination of information to a far broader audience</a:t>
            </a:r>
            <a:r>
              <a:rPr lang="en-US" b="0" dirty="0" smtClean="0"/>
              <a:t>.</a:t>
            </a:r>
          </a:p>
          <a:p>
            <a:r>
              <a:rPr lang="en-US" dirty="0"/>
              <a:t>Effectiveness: </a:t>
            </a:r>
            <a:r>
              <a:rPr lang="en-US" b="0" dirty="0"/>
              <a:t>A growing body of research has demonstrated that sex offender registries are inaccurate and do little to impact offender behavior and that the harm to offenders may greatly outweigh the benefits to society (Tewksbury, 2006: Tewksbury, 2005). </a:t>
            </a:r>
            <a:endParaRPr lang="en-US" b="0" dirty="0" smtClean="0"/>
          </a:p>
          <a:p>
            <a:r>
              <a:rPr lang="en-US" b="0" dirty="0" smtClean="0"/>
              <a:t>Thus</a:t>
            </a:r>
            <a:r>
              <a:rPr lang="en-US" b="0" dirty="0"/>
              <a:t>, as a crime prevention strategy, the evidence suggests sex offender registries do not influence offender behavior to a significant degree and may in fact exacerbate existing issues that hamper rehabilitation and reintegration of offenders back to communities.</a:t>
            </a:r>
          </a:p>
        </p:txBody>
      </p:sp>
    </p:spTree>
    <p:extLst>
      <p:ext uri="{BB962C8B-B14F-4D97-AF65-F5344CB8AC3E}">
        <p14:creationId xmlns:p14="http://schemas.microsoft.com/office/powerpoint/2010/main" xmlns="" val="363260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Civil Commitment : Special Populations</a:t>
            </a:r>
            <a:endParaRPr lang="en-US" dirty="0"/>
          </a:p>
        </p:txBody>
      </p:sp>
      <p:sp>
        <p:nvSpPr>
          <p:cNvPr id="3" name="Content Placeholder 2"/>
          <p:cNvSpPr>
            <a:spLocks noGrp="1"/>
          </p:cNvSpPr>
          <p:nvPr>
            <p:ph idx="1"/>
          </p:nvPr>
        </p:nvSpPr>
        <p:spPr>
          <a:xfrm>
            <a:off x="822960" y="1100628"/>
            <a:ext cx="7520940" cy="4157172"/>
          </a:xfrm>
        </p:spPr>
        <p:txBody>
          <a:bodyPr>
            <a:normAutofit lnSpcReduction="10000"/>
          </a:bodyPr>
          <a:lstStyle/>
          <a:p>
            <a:r>
              <a:rPr lang="en-US" dirty="0" smtClean="0"/>
              <a:t>Involuntary civil commitment has become more difficult due to changes in statutes beginning in late 60’s across the USA.</a:t>
            </a:r>
          </a:p>
          <a:p>
            <a:r>
              <a:rPr lang="en-US" dirty="0" smtClean="0"/>
              <a:t>Mentally ill: </a:t>
            </a:r>
            <a:r>
              <a:rPr lang="en-US" b="0" dirty="0">
                <a:solidFill>
                  <a:srgbClr val="000000"/>
                </a:solidFill>
                <a:latin typeface="Times New Roman"/>
              </a:rPr>
              <a:t>S</a:t>
            </a:r>
            <a:r>
              <a:rPr lang="en-US" b="0" dirty="0" smtClean="0">
                <a:solidFill>
                  <a:srgbClr val="000000"/>
                </a:solidFill>
                <a:latin typeface="Times New Roman"/>
              </a:rPr>
              <a:t>ince </a:t>
            </a:r>
            <a:r>
              <a:rPr lang="en-US" b="0" dirty="0">
                <a:solidFill>
                  <a:srgbClr val="000000"/>
                </a:solidFill>
                <a:latin typeface="Times New Roman"/>
              </a:rPr>
              <a:t>the tightening of criteria for involuntary psychiatric hospitalization, the United States has seen a trend of persons with mental illness being marginalized to unsafe and inappropriate settings. Since deinstitutionalization, there has been a tremendous increase in America's population of people with mental illness who are living on the </a:t>
            </a:r>
            <a:r>
              <a:rPr lang="en-US" b="0" dirty="0" smtClean="0">
                <a:solidFill>
                  <a:srgbClr val="000000"/>
                </a:solidFill>
                <a:latin typeface="Times New Roman"/>
              </a:rPr>
              <a:t>streets.</a:t>
            </a:r>
            <a:r>
              <a:rPr lang="en-US" b="0" dirty="0">
                <a:solidFill>
                  <a:srgbClr val="000000"/>
                </a:solidFill>
                <a:latin typeface="Times New Roman"/>
              </a:rPr>
              <a:t> The latest estimates by the United States' Substance Abuse and Mental Health Services Administration reveal that up to 25 percent of our country's homeless population is made up of individuals with mental disorders, despite the fact that only approximately six percent of the general population suffers from mental </a:t>
            </a:r>
            <a:r>
              <a:rPr lang="en-US" b="0" dirty="0" smtClean="0">
                <a:solidFill>
                  <a:srgbClr val="000000"/>
                </a:solidFill>
                <a:latin typeface="Times New Roman"/>
              </a:rPr>
              <a:t>illness.</a:t>
            </a:r>
            <a:endParaRPr lang="en-US" dirty="0" smtClean="0"/>
          </a:p>
          <a:p>
            <a:r>
              <a:rPr lang="en-US" dirty="0" smtClean="0"/>
              <a:t>Statutory Shift: </a:t>
            </a:r>
            <a:r>
              <a:rPr lang="en-US" b="0" dirty="0" smtClean="0">
                <a:solidFill>
                  <a:srgbClr val="000000"/>
                </a:solidFill>
                <a:latin typeface="Times New Roman"/>
              </a:rPr>
              <a:t>Under </a:t>
            </a:r>
            <a:r>
              <a:rPr lang="en-US" b="0" dirty="0">
                <a:solidFill>
                  <a:srgbClr val="000000"/>
                </a:solidFill>
                <a:latin typeface="Times New Roman"/>
              </a:rPr>
              <a:t>treatment-driven criteria for commitment, these persons would have gained access to the system through hospitalization on an involuntary basis if necessary. However, under standards based on dangerousness, the medical system will not intervene against a person's wishes until he or she becomes suicidal, physically violent, or grossly unable to perform activities of daily living</a:t>
            </a:r>
            <a:r>
              <a:rPr lang="en-US" b="0" dirty="0" smtClean="0">
                <a:solidFill>
                  <a:srgbClr val="000000"/>
                </a:solidFill>
                <a:latin typeface="Times New Roman"/>
              </a:rPr>
              <a:t>.</a:t>
            </a:r>
          </a:p>
          <a:p>
            <a:r>
              <a:rPr lang="en-US" dirty="0">
                <a:hlinkClick r:id="rId2"/>
              </a:rPr>
              <a:t>http://www.ncbi.nlm.nih.gov/pmc/articles/PMC3392176</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xmlns="" val="28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Civil Commitment and Risk Assessment Technology</a:t>
            </a:r>
            <a:endParaRPr lang="en-US" dirty="0"/>
          </a:p>
        </p:txBody>
      </p:sp>
      <p:sp>
        <p:nvSpPr>
          <p:cNvPr id="3" name="Content Placeholder 2"/>
          <p:cNvSpPr>
            <a:spLocks noGrp="1"/>
          </p:cNvSpPr>
          <p:nvPr>
            <p:ph idx="1"/>
          </p:nvPr>
        </p:nvSpPr>
        <p:spPr/>
        <p:txBody>
          <a:bodyPr>
            <a:normAutofit fontScale="92500"/>
          </a:bodyPr>
          <a:lstStyle/>
          <a:p>
            <a:r>
              <a:rPr lang="en-US" dirty="0" smtClean="0"/>
              <a:t> Potential Target Groups: </a:t>
            </a:r>
            <a:r>
              <a:rPr lang="en-US" b="0" dirty="0" smtClean="0"/>
              <a:t>Violent offenders , mentally ill offenders, sex offenders, and drug users</a:t>
            </a:r>
          </a:p>
          <a:p>
            <a:r>
              <a:rPr lang="en-US" dirty="0" smtClean="0"/>
              <a:t>Involuntary Civil Commitment Statutes: </a:t>
            </a:r>
            <a:r>
              <a:rPr lang="en-US" b="0" dirty="0" smtClean="0"/>
              <a:t>used to hold individuals because they have been assessed as a significant threat to others or to </a:t>
            </a:r>
            <a:r>
              <a:rPr lang="en-US" b="0" dirty="0"/>
              <a:t>themselves. Attention in recent decades to dangerous sexual predators (or the perception of) led  </a:t>
            </a:r>
            <a:r>
              <a:rPr lang="en-US" b="0" dirty="0" smtClean="0"/>
              <a:t>to several US </a:t>
            </a:r>
            <a:r>
              <a:rPr lang="en-US" b="0" dirty="0"/>
              <a:t>states loosening criteria for involuntary civil commitment; criteria that had been rather extensive and required a strict demonstration of evidence in most contexts. </a:t>
            </a:r>
            <a:endParaRPr lang="en-US" b="0" dirty="0" smtClean="0"/>
          </a:p>
          <a:p>
            <a:r>
              <a:rPr lang="en-US" dirty="0" smtClean="0"/>
              <a:t>Slippery </a:t>
            </a:r>
            <a:r>
              <a:rPr lang="en-US" smtClean="0"/>
              <a:t>Slope Argument</a:t>
            </a:r>
            <a:r>
              <a:rPr lang="en-US" b="0" smtClean="0"/>
              <a:t>:Technology </a:t>
            </a:r>
            <a:r>
              <a:rPr lang="en-US" b="0" dirty="0"/>
              <a:t>bringing together risk assessment protocols and increased surveillance, coupled with an attitudinal shift in the general public (and lawmakers) to a punitive stance in dealing with sexual offenders has resulted in additional sanctions being imposed on offenders and, critics contend, an open door to extending this strategy to other types of offenders and even those deemed at risk for committing dangerous offenses in the future.</a:t>
            </a:r>
          </a:p>
        </p:txBody>
      </p:sp>
    </p:spTree>
    <p:extLst>
      <p:ext uri="{BB962C8B-B14F-4D97-AF65-F5344CB8AC3E}">
        <p14:creationId xmlns:p14="http://schemas.microsoft.com/office/powerpoint/2010/main" xmlns="" val="21021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Populations targeted for Involuntary Civil Commitment</a:t>
            </a:r>
            <a:endParaRPr lang="en-US" dirty="0"/>
          </a:p>
        </p:txBody>
      </p:sp>
      <p:sp>
        <p:nvSpPr>
          <p:cNvPr id="3" name="Content Placeholder 2"/>
          <p:cNvSpPr>
            <a:spLocks noGrp="1"/>
          </p:cNvSpPr>
          <p:nvPr>
            <p:ph idx="1"/>
          </p:nvPr>
        </p:nvSpPr>
        <p:spPr/>
        <p:txBody>
          <a:bodyPr/>
          <a:lstStyle/>
          <a:p>
            <a:r>
              <a:rPr lang="en-US" dirty="0" smtClean="0"/>
              <a:t>NGRI: </a:t>
            </a:r>
            <a:r>
              <a:rPr lang="en-US" b="0" dirty="0">
                <a:solidFill>
                  <a:srgbClr val="000000"/>
                </a:solidFill>
                <a:latin typeface="Times New Roman"/>
              </a:rPr>
              <a:t> insanity </a:t>
            </a:r>
            <a:r>
              <a:rPr lang="en-US" b="0" dirty="0" err="1">
                <a:solidFill>
                  <a:srgbClr val="000000"/>
                </a:solidFill>
                <a:latin typeface="Times New Roman"/>
              </a:rPr>
              <a:t>acquittees</a:t>
            </a:r>
            <a:r>
              <a:rPr lang="en-US" b="0" dirty="0">
                <a:solidFill>
                  <a:srgbClr val="000000"/>
                </a:solidFill>
                <a:latin typeface="Times New Roman"/>
              </a:rPr>
              <a:t> are not quickly released to society. Although these persons are technically acquitted by the justice system, they are almost always subsequently remanded to the medical system with the expectation that they will receive psychiatric care. </a:t>
            </a:r>
            <a:endParaRPr lang="en-US" b="0" dirty="0" smtClean="0">
              <a:solidFill>
                <a:srgbClr val="000000"/>
              </a:solidFill>
              <a:latin typeface="Times New Roman"/>
            </a:endParaRPr>
          </a:p>
          <a:p>
            <a:r>
              <a:rPr lang="en-US" b="0" dirty="0" smtClean="0">
                <a:solidFill>
                  <a:srgbClr val="000000"/>
                </a:solidFill>
                <a:latin typeface="Times New Roman"/>
              </a:rPr>
              <a:t>This </a:t>
            </a:r>
            <a:r>
              <a:rPr lang="en-US" b="0" dirty="0">
                <a:solidFill>
                  <a:srgbClr val="000000"/>
                </a:solidFill>
                <a:latin typeface="Times New Roman"/>
              </a:rPr>
              <a:t>expectation is met through civil commitment, and insanity </a:t>
            </a:r>
            <a:r>
              <a:rPr lang="en-US" b="0" dirty="0" err="1">
                <a:solidFill>
                  <a:srgbClr val="000000"/>
                </a:solidFill>
                <a:latin typeface="Times New Roman"/>
              </a:rPr>
              <a:t>acquittees</a:t>
            </a:r>
            <a:r>
              <a:rPr lang="en-US" b="0" dirty="0">
                <a:solidFill>
                  <a:srgbClr val="000000"/>
                </a:solidFill>
                <a:latin typeface="Times New Roman"/>
              </a:rPr>
              <a:t> remain hospitalized until they can prove that they have been sufficiently psychiatrically rehabilitated to no longer pose a risk to </a:t>
            </a:r>
            <a:r>
              <a:rPr lang="en-US" b="0" dirty="0" smtClean="0">
                <a:solidFill>
                  <a:srgbClr val="000000"/>
                </a:solidFill>
                <a:latin typeface="Times New Roman"/>
              </a:rPr>
              <a:t>society.</a:t>
            </a:r>
            <a:endParaRPr lang="en-US" b="0" baseline="30000" dirty="0">
              <a:solidFill>
                <a:srgbClr val="642A8F"/>
              </a:solidFill>
              <a:latin typeface="Times New Roman"/>
            </a:endParaRPr>
          </a:p>
          <a:p>
            <a:r>
              <a:rPr lang="en-US" b="0" dirty="0" smtClean="0">
                <a:solidFill>
                  <a:srgbClr val="000000"/>
                </a:solidFill>
                <a:latin typeface="Times New Roman"/>
              </a:rPr>
              <a:t>The </a:t>
            </a:r>
            <a:r>
              <a:rPr lang="en-US" b="0" dirty="0">
                <a:solidFill>
                  <a:srgbClr val="000000"/>
                </a:solidFill>
                <a:latin typeface="Times New Roman"/>
              </a:rPr>
              <a:t>process of release from commitment for persons found NGRI can be very lengthy and complicated, and the time </a:t>
            </a:r>
            <a:r>
              <a:rPr lang="en-US" b="0" dirty="0" err="1">
                <a:solidFill>
                  <a:srgbClr val="000000"/>
                </a:solidFill>
                <a:latin typeface="Times New Roman"/>
              </a:rPr>
              <a:t>acquittees</a:t>
            </a:r>
            <a:r>
              <a:rPr lang="en-US" b="0" dirty="0">
                <a:solidFill>
                  <a:srgbClr val="000000"/>
                </a:solidFill>
                <a:latin typeface="Times New Roman"/>
              </a:rPr>
              <a:t> spend in psychiatric facilities may exceed the term of the jail sentence that they would have served if found guilty of the crime that they committed</a:t>
            </a:r>
            <a:endParaRPr lang="en-US" dirty="0"/>
          </a:p>
        </p:txBody>
      </p:sp>
    </p:spTree>
    <p:extLst>
      <p:ext uri="{BB962C8B-B14F-4D97-AF65-F5344CB8AC3E}">
        <p14:creationId xmlns:p14="http://schemas.microsoft.com/office/powerpoint/2010/main" xmlns="" val="84987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Sexually Violent Predators</a:t>
            </a:r>
            <a:endParaRPr lang="en-US" dirty="0"/>
          </a:p>
        </p:txBody>
      </p:sp>
      <p:sp>
        <p:nvSpPr>
          <p:cNvPr id="3" name="Content Placeholder 2"/>
          <p:cNvSpPr>
            <a:spLocks noGrp="1"/>
          </p:cNvSpPr>
          <p:nvPr>
            <p:ph idx="1"/>
          </p:nvPr>
        </p:nvSpPr>
        <p:spPr/>
        <p:txBody>
          <a:bodyPr/>
          <a:lstStyle/>
          <a:p>
            <a:r>
              <a:rPr lang="en-US" dirty="0"/>
              <a:t>Sexually violent predator (SVP) commitment laws </a:t>
            </a:r>
            <a:r>
              <a:rPr lang="en-US" b="0" dirty="0"/>
              <a:t>exist in the legal statutes of 20 states as well as in federal </a:t>
            </a:r>
            <a:r>
              <a:rPr lang="en-US" b="0" dirty="0" smtClean="0"/>
              <a:t>law. Massachusetts is one of these states.</a:t>
            </a:r>
            <a:endParaRPr lang="en-US" b="0" baseline="30000" dirty="0"/>
          </a:p>
          <a:p>
            <a:r>
              <a:rPr lang="en-US" b="0" dirty="0" smtClean="0"/>
              <a:t>These </a:t>
            </a:r>
            <a:r>
              <a:rPr lang="en-US" b="0" dirty="0"/>
              <a:t>laws allow civil commitment of individuals who have been convicted of sexually violent crimes provided that they have been diagnosed with a mental illness and are judged to present a risk to the general public because of their </a:t>
            </a:r>
            <a:r>
              <a:rPr lang="en-US" b="0" dirty="0" smtClean="0"/>
              <a:t>diagnoses.</a:t>
            </a:r>
            <a:endParaRPr lang="en-US" b="0" baseline="30000" dirty="0"/>
          </a:p>
          <a:p>
            <a:r>
              <a:rPr lang="en-US" b="0" dirty="0" smtClean="0"/>
              <a:t> </a:t>
            </a:r>
            <a:r>
              <a:rPr lang="en-US" dirty="0" smtClean="0"/>
              <a:t>Issue to consider:</a:t>
            </a:r>
            <a:r>
              <a:rPr lang="en-US" b="0" dirty="0" smtClean="0"/>
              <a:t> </a:t>
            </a:r>
            <a:r>
              <a:rPr lang="en-US" b="0" dirty="0" smtClean="0">
                <a:solidFill>
                  <a:srgbClr val="000000"/>
                </a:solidFill>
                <a:latin typeface="Times New Roman"/>
              </a:rPr>
              <a:t>The </a:t>
            </a:r>
            <a:r>
              <a:rPr lang="en-US" b="0" dirty="0">
                <a:solidFill>
                  <a:srgbClr val="000000"/>
                </a:solidFill>
                <a:latin typeface="Times New Roman"/>
              </a:rPr>
              <a:t>American Psychiatric Association formally opposed SVP commitment </a:t>
            </a:r>
            <a:r>
              <a:rPr lang="en-US" b="0" dirty="0" smtClean="0">
                <a:solidFill>
                  <a:srgbClr val="000000"/>
                </a:solidFill>
                <a:latin typeface="Times New Roman"/>
              </a:rPr>
              <a:t>laws,</a:t>
            </a:r>
            <a:r>
              <a:rPr lang="en-US" b="0" dirty="0">
                <a:solidFill>
                  <a:srgbClr val="000000"/>
                </a:solidFill>
                <a:latin typeface="Times New Roman"/>
              </a:rPr>
              <a:t> and a large number of psychiatrists over the years have expressed professional concerns that these laws mandate physicians to serve the inappropriate, nonclinical function of incarcerating persons with criminal pasts in facilities that were established for treatment of psychiatric disorders</a:t>
            </a:r>
            <a:r>
              <a:rPr lang="en-US" b="0" dirty="0" smtClean="0">
                <a:solidFill>
                  <a:srgbClr val="000000"/>
                </a:solidFill>
                <a:latin typeface="Times New Roman"/>
              </a:rPr>
              <a:t>.</a:t>
            </a:r>
            <a:endParaRPr lang="en-US" dirty="0"/>
          </a:p>
        </p:txBody>
      </p:sp>
    </p:spTree>
    <p:extLst>
      <p:ext uri="{BB962C8B-B14F-4D97-AF65-F5344CB8AC3E}">
        <p14:creationId xmlns:p14="http://schemas.microsoft.com/office/powerpoint/2010/main" xmlns="" val="406028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Special populations targeted for involuntary civil commitment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Eating Disorders: </a:t>
            </a:r>
            <a:r>
              <a:rPr lang="en-US" b="0" dirty="0" smtClean="0">
                <a:solidFill>
                  <a:srgbClr val="000000"/>
                </a:solidFill>
                <a:latin typeface="Times New Roman"/>
              </a:rPr>
              <a:t>Despite </a:t>
            </a:r>
            <a:r>
              <a:rPr lang="en-US" b="0" dirty="0">
                <a:solidFill>
                  <a:srgbClr val="000000"/>
                </a:solidFill>
                <a:latin typeface="Times New Roman"/>
              </a:rPr>
              <a:t>the potential lethality of the disorders, the fact that an inpatient setting is often the most appropriate setting for weight restoration and intense psychiatric treatment, and the commonality of treatment refusal among those with the disorders, commitment of individuals with eating disorders is </a:t>
            </a:r>
            <a:r>
              <a:rPr lang="en-US" b="0" dirty="0" smtClean="0">
                <a:solidFill>
                  <a:srgbClr val="000000"/>
                </a:solidFill>
                <a:latin typeface="Times New Roman"/>
              </a:rPr>
              <a:t>uncommon.</a:t>
            </a:r>
            <a:r>
              <a:rPr lang="en-US" b="0" dirty="0">
                <a:solidFill>
                  <a:srgbClr val="000000"/>
                </a:solidFill>
                <a:latin typeface="Times New Roman"/>
              </a:rPr>
              <a:t> Although many states have statutes that allow for commitment of patients whose behavior renders them gravely disabled, the behavior has to be so disabling as to create an imminent risk of harm to the patient. </a:t>
            </a:r>
            <a:endParaRPr lang="en-US" dirty="0" smtClean="0"/>
          </a:p>
          <a:p>
            <a:r>
              <a:rPr lang="en-US" dirty="0" smtClean="0"/>
              <a:t>Substance Abuse: </a:t>
            </a:r>
            <a:r>
              <a:rPr lang="en-US" b="0" dirty="0" smtClean="0">
                <a:solidFill>
                  <a:srgbClr val="000000"/>
                </a:solidFill>
                <a:latin typeface="Times New Roman"/>
              </a:rPr>
              <a:t>Currently</a:t>
            </a:r>
            <a:r>
              <a:rPr lang="en-US" b="0" dirty="0">
                <a:solidFill>
                  <a:srgbClr val="000000"/>
                </a:solidFill>
                <a:latin typeface="Times New Roman"/>
              </a:rPr>
              <a:t>, there are many states with systems in place that allow persons convicted of drug offenses to go to treatment as an alternative to going to jail. Research has shown that these individuals, who are coerced into treatment, have just as favorable outcomes as do voluntary </a:t>
            </a:r>
            <a:r>
              <a:rPr lang="en-US" b="0" dirty="0" smtClean="0">
                <a:solidFill>
                  <a:srgbClr val="000000"/>
                </a:solidFill>
                <a:latin typeface="Times New Roman"/>
              </a:rPr>
              <a:t>patients.</a:t>
            </a:r>
            <a:r>
              <a:rPr lang="en-US" b="0" dirty="0">
                <a:solidFill>
                  <a:srgbClr val="000000"/>
                </a:solidFill>
                <a:latin typeface="Times New Roman"/>
              </a:rPr>
              <a:t> </a:t>
            </a:r>
            <a:r>
              <a:rPr lang="en-US" b="0" dirty="0" smtClean="0">
                <a:solidFill>
                  <a:srgbClr val="000000"/>
                </a:solidFill>
                <a:latin typeface="Times New Roman"/>
              </a:rPr>
              <a:t>Because </a:t>
            </a:r>
            <a:r>
              <a:rPr lang="en-US" b="0" dirty="0">
                <a:solidFill>
                  <a:srgbClr val="000000"/>
                </a:solidFill>
                <a:latin typeface="Times New Roman"/>
              </a:rPr>
              <a:t>of limited access to programs and a widely shared belief that resources should be prioritized for people who truly want to be in recovery of their own accord, the practice of committing addicted individuals who have not broken laws is rare</a:t>
            </a:r>
            <a:endParaRPr lang="en-US" dirty="0" smtClean="0"/>
          </a:p>
          <a:p>
            <a:r>
              <a:rPr lang="en-US" dirty="0" smtClean="0"/>
              <a:t>Personality Disorders: </a:t>
            </a:r>
            <a:r>
              <a:rPr lang="en-US" b="0" dirty="0" smtClean="0">
                <a:solidFill>
                  <a:srgbClr val="000000"/>
                </a:solidFill>
                <a:latin typeface="Times New Roman"/>
              </a:rPr>
              <a:t>With </a:t>
            </a:r>
            <a:r>
              <a:rPr lang="en-US" b="0" dirty="0">
                <a:solidFill>
                  <a:srgbClr val="000000"/>
                </a:solidFill>
                <a:latin typeface="Times New Roman"/>
              </a:rPr>
              <a:t>regard to a personality disorder, antisocial personality disorder, which predisposes individuals to dangerousness, there is controversy regarding the issue of civil commitment. Psychiatrists disagree about whether this diagnosis alone should be grounds for commitment, and there have been conflicting legal decisions on the matter. </a:t>
            </a:r>
            <a:endParaRPr lang="en-US" dirty="0"/>
          </a:p>
        </p:txBody>
      </p:sp>
    </p:spTree>
    <p:extLst>
      <p:ext uri="{BB962C8B-B14F-4D97-AF65-F5344CB8AC3E}">
        <p14:creationId xmlns:p14="http://schemas.microsoft.com/office/powerpoint/2010/main" xmlns="" val="421217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35 in Massachusetts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222222"/>
                </a:solidFill>
                <a:latin typeface="Tahoma"/>
              </a:rPr>
              <a:t>About </a:t>
            </a:r>
            <a:r>
              <a:rPr lang="en-US" dirty="0">
                <a:solidFill>
                  <a:srgbClr val="222222"/>
                </a:solidFill>
                <a:latin typeface="Tahoma"/>
              </a:rPr>
              <a:t>the Statute</a:t>
            </a:r>
          </a:p>
          <a:p>
            <a:r>
              <a:rPr lang="en-US" b="0" dirty="0">
                <a:solidFill>
                  <a:srgbClr val="222222"/>
                </a:solidFill>
                <a:latin typeface="Arial"/>
              </a:rPr>
              <a:t>Massachusetts General Laws Chapter 123, Section 35 permits the courts to involuntarily commit someone whose alcohol or drug use puts themselves or others at risk. Such a commitment can lead to an inpatient substance abuse treatment for a period of up to 90 days.</a:t>
            </a:r>
          </a:p>
          <a:p>
            <a:r>
              <a:rPr lang="en-US" b="0" dirty="0">
                <a:solidFill>
                  <a:srgbClr val="222222"/>
                </a:solidFill>
                <a:latin typeface="Arial"/>
              </a:rPr>
              <a:t>Under the law, the person can be committed to a licensed treatment facility or, if none is available, to a separate unit at the correctional facility at Bridgewater for men or Framingham for women.</a:t>
            </a:r>
          </a:p>
          <a:p>
            <a:r>
              <a:rPr lang="en-US" b="0" dirty="0">
                <a:solidFill>
                  <a:srgbClr val="222222"/>
                </a:solidFill>
                <a:latin typeface="Arial"/>
              </a:rPr>
              <a:t>In 2006, a new system of care for women was established and in 2008, a similar one was established for men. The Women's Addiction Treatment Center (WATC) is in New Bedford and the Men's Addiction Treatment Center (MATC) is in Brockton both provide intake and treatment for those civilly committed under this law.</a:t>
            </a:r>
          </a:p>
          <a:p>
            <a:r>
              <a:rPr lang="en-US" dirty="0">
                <a:hlinkClick r:id="rId2"/>
              </a:rPr>
              <a:t>http://</a:t>
            </a:r>
            <a:r>
              <a:rPr lang="en-US" dirty="0" smtClean="0">
                <a:hlinkClick r:id="rId2"/>
              </a:rPr>
              <a:t>www.mass.gov/eohhs/gov/departments/dph/programs/substance-abuse/addictions/drugs-and-alcohol/section-35-faq.html#treatment</a:t>
            </a:r>
            <a:r>
              <a:rPr lang="en-US" dirty="0" smtClean="0"/>
              <a:t> </a:t>
            </a:r>
            <a:endParaRPr lang="en-US" dirty="0"/>
          </a:p>
        </p:txBody>
      </p:sp>
    </p:spTree>
    <p:extLst>
      <p:ext uri="{BB962C8B-B14F-4D97-AF65-F5344CB8AC3E}">
        <p14:creationId xmlns:p14="http://schemas.microsoft.com/office/powerpoint/2010/main" xmlns="" val="3399623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Application for Short Term Hospitalization</a:t>
            </a:r>
            <a:endParaRPr lang="en-US" dirty="0"/>
          </a:p>
        </p:txBody>
      </p:sp>
      <p:sp>
        <p:nvSpPr>
          <p:cNvPr id="3" name="Content Placeholder 2"/>
          <p:cNvSpPr>
            <a:spLocks noGrp="1"/>
          </p:cNvSpPr>
          <p:nvPr>
            <p:ph idx="1"/>
          </p:nvPr>
        </p:nvSpPr>
        <p:spPr/>
        <p:txBody>
          <a:bodyPr>
            <a:normAutofit fontScale="47500" lnSpcReduction="20000"/>
          </a:bodyPr>
          <a:lstStyle/>
          <a:p>
            <a:r>
              <a:rPr lang="en-US" sz="2500" dirty="0"/>
              <a:t>Mental Illness: </a:t>
            </a:r>
            <a:r>
              <a:rPr lang="en-US" dirty="0"/>
              <a:t>For purposes of admission to an inpatient facility under Section 12, “Mental Illness” means a</a:t>
            </a:r>
          </a:p>
          <a:p>
            <a:r>
              <a:rPr lang="en-US" dirty="0"/>
              <a:t>substantial disorder of thought, mood, perception, orientation, or memory which grossly impairs judgment, behavior,</a:t>
            </a:r>
          </a:p>
          <a:p>
            <a:r>
              <a:rPr lang="en-US" dirty="0"/>
              <a:t>capacity to recognize reality or ability to meet the ordinary demands of life. Symptoms caused solely by alcohol or drug</a:t>
            </a:r>
          </a:p>
          <a:p>
            <a:r>
              <a:rPr lang="en-US" dirty="0"/>
              <a:t>intake, organic brain damage or intellectual disability do not constitute a serious mental illness. Specify evidence</a:t>
            </a:r>
          </a:p>
          <a:p>
            <a:r>
              <a:rPr lang="en-US" dirty="0"/>
              <a:t>including behavior and symptoms:</a:t>
            </a:r>
          </a:p>
          <a:p>
            <a:r>
              <a:rPr lang="en-US" dirty="0"/>
              <a:t>_______________________________________________________________________________________</a:t>
            </a:r>
          </a:p>
          <a:p>
            <a:r>
              <a:rPr lang="en-US" dirty="0"/>
              <a:t>_______________________________________________________________________________________</a:t>
            </a:r>
          </a:p>
          <a:p>
            <a:r>
              <a:rPr lang="en-US" dirty="0"/>
              <a:t> B). </a:t>
            </a:r>
            <a:r>
              <a:rPr lang="en-US" sz="2500" dirty="0"/>
              <a:t>Likelihood of Serious Harm </a:t>
            </a:r>
            <a:r>
              <a:rPr lang="en-US" dirty="0"/>
              <a:t>(check all categories that apply):</a:t>
            </a:r>
          </a:p>
          <a:p>
            <a:r>
              <a:rPr lang="en-US" dirty="0"/>
              <a:t>_____ (1) Substantial risk of physical harm to the person himself/herself as manifested by evidence of threats of, or</a:t>
            </a:r>
          </a:p>
          <a:p>
            <a:r>
              <a:rPr lang="en-US" dirty="0"/>
              <a:t>attempts at suicide or serious bodily harm; and/or</a:t>
            </a:r>
          </a:p>
          <a:p>
            <a:r>
              <a:rPr lang="en-US" dirty="0"/>
              <a:t>_____ (2) Substantial risk of physical harm to other persons as manifested by evidence of homicidal or other violent</a:t>
            </a:r>
          </a:p>
          <a:p>
            <a:r>
              <a:rPr lang="en-US" dirty="0"/>
              <a:t>behavior or evidence that others are placed in reasonable fear of violent behavior and serious physical harm to</a:t>
            </a:r>
          </a:p>
          <a:p>
            <a:r>
              <a:rPr lang="en-US" dirty="0"/>
              <a:t>them; and/or</a:t>
            </a:r>
          </a:p>
          <a:p>
            <a:r>
              <a:rPr lang="en-US" dirty="0"/>
              <a:t>_____ (3) Very substantial risk of physical impairment or injury to the person himself/herself as manifested by evidence</a:t>
            </a:r>
          </a:p>
          <a:p>
            <a:r>
              <a:rPr lang="en-US" dirty="0"/>
              <a:t>that such person’s judgment is so affected that he/she is unable to protect himself/herself in the community and</a:t>
            </a:r>
          </a:p>
          <a:p>
            <a:r>
              <a:rPr lang="en-US" dirty="0"/>
              <a:t>the reasonable provision of his/her protection is not available in the community.</a:t>
            </a:r>
          </a:p>
          <a:p>
            <a:r>
              <a:rPr lang="en-US" dirty="0"/>
              <a:t>Specify evidence including behavior and symptoms:______________________________________________________</a:t>
            </a:r>
          </a:p>
          <a:p>
            <a:endParaRPr lang="en-US" dirty="0"/>
          </a:p>
        </p:txBody>
      </p:sp>
    </p:spTree>
    <p:extLst>
      <p:ext uri="{BB962C8B-B14F-4D97-AF65-F5344CB8AC3E}">
        <p14:creationId xmlns:p14="http://schemas.microsoft.com/office/powerpoint/2010/main" xmlns="" val="1210807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Bullying</a:t>
            </a:r>
            <a:endParaRPr lang="en-US" dirty="0"/>
          </a:p>
        </p:txBody>
      </p:sp>
      <p:sp>
        <p:nvSpPr>
          <p:cNvPr id="3" name="Content Placeholder 2"/>
          <p:cNvSpPr>
            <a:spLocks noGrp="1"/>
          </p:cNvSpPr>
          <p:nvPr>
            <p:ph idx="1"/>
          </p:nvPr>
        </p:nvSpPr>
        <p:spPr/>
        <p:txBody>
          <a:bodyPr/>
          <a:lstStyle/>
          <a:p>
            <a:pPr>
              <a:buFont typeface="Arial"/>
              <a:buChar char="•"/>
            </a:pPr>
            <a:r>
              <a:rPr lang="en-US" b="0" dirty="0">
                <a:solidFill>
                  <a:srgbClr val="000000"/>
                </a:solidFill>
                <a:latin typeface="Calibri"/>
              </a:rPr>
              <a:t>One out of every four students (22%) report being bullied during the school year (National Center for Educational Statistics, 2015).</a:t>
            </a:r>
          </a:p>
          <a:p>
            <a:pPr>
              <a:buFont typeface="Arial"/>
              <a:buChar char="•"/>
            </a:pPr>
            <a:r>
              <a:rPr lang="en-US" b="0" dirty="0">
                <a:solidFill>
                  <a:srgbClr val="000000"/>
                </a:solidFill>
                <a:latin typeface="Calibri"/>
              </a:rPr>
              <a:t>19.6% of high school students in the US report being bullied at school in the past year. 14.8% reported being bullied online (</a:t>
            </a:r>
            <a:r>
              <a:rPr lang="en-US" dirty="0">
                <a:solidFill>
                  <a:srgbClr val="CE0000"/>
                </a:solidFill>
                <a:latin typeface="Calibri"/>
                <a:hlinkClick r:id="rId2"/>
              </a:rPr>
              <a:t>Center for Disease Control, 2014</a:t>
            </a:r>
            <a:r>
              <a:rPr lang="en-US" b="0" dirty="0">
                <a:solidFill>
                  <a:srgbClr val="000000"/>
                </a:solidFill>
                <a:latin typeface="Calibri"/>
              </a:rPr>
              <a:t>).</a:t>
            </a:r>
          </a:p>
          <a:p>
            <a:pPr>
              <a:buFont typeface="Arial"/>
              <a:buChar char="•"/>
            </a:pPr>
            <a:r>
              <a:rPr lang="en-US" b="0" dirty="0">
                <a:solidFill>
                  <a:srgbClr val="000000"/>
                </a:solidFill>
                <a:latin typeface="Calibri"/>
              </a:rPr>
              <a:t>64 percent of children who were bullied did not report it; only 36 percent reported the bullying (</a:t>
            </a:r>
            <a:r>
              <a:rPr lang="en-US" b="0" dirty="0" err="1">
                <a:solidFill>
                  <a:srgbClr val="000000"/>
                </a:solidFill>
                <a:latin typeface="Calibri"/>
              </a:rPr>
              <a:t>Petrosina</a:t>
            </a:r>
            <a:r>
              <a:rPr lang="en-US" b="0" dirty="0">
                <a:solidFill>
                  <a:srgbClr val="000000"/>
                </a:solidFill>
                <a:latin typeface="Calibri"/>
              </a:rPr>
              <a:t>, </a:t>
            </a:r>
            <a:r>
              <a:rPr lang="en-US" b="0" dirty="0" err="1">
                <a:solidFill>
                  <a:srgbClr val="000000"/>
                </a:solidFill>
                <a:latin typeface="Calibri"/>
              </a:rPr>
              <a:t>Guckenburg</a:t>
            </a:r>
            <a:r>
              <a:rPr lang="en-US" b="0" dirty="0">
                <a:solidFill>
                  <a:srgbClr val="000000"/>
                </a:solidFill>
                <a:latin typeface="Calibri"/>
              </a:rPr>
              <a:t>, </a:t>
            </a:r>
            <a:r>
              <a:rPr lang="en-US" b="0" dirty="0" err="1">
                <a:solidFill>
                  <a:srgbClr val="000000"/>
                </a:solidFill>
                <a:latin typeface="Calibri"/>
              </a:rPr>
              <a:t>DeVoe</a:t>
            </a:r>
            <a:r>
              <a:rPr lang="en-US" b="0" dirty="0">
                <a:solidFill>
                  <a:srgbClr val="000000"/>
                </a:solidFill>
                <a:latin typeface="Calibri"/>
              </a:rPr>
              <a:t>, and Hanson, 2010). </a:t>
            </a:r>
          </a:p>
          <a:p>
            <a:pPr>
              <a:buFont typeface="Arial"/>
              <a:buChar char="•"/>
            </a:pPr>
            <a:r>
              <a:rPr lang="en-US" b="0" dirty="0">
                <a:solidFill>
                  <a:srgbClr val="000000"/>
                </a:solidFill>
                <a:latin typeface="Calibri"/>
              </a:rPr>
              <a:t>More than half of bullying situations (57 percent) stop when a peer intervenes on behalf of the student being bullied (Hawkins, </a:t>
            </a:r>
            <a:r>
              <a:rPr lang="en-US" b="0" dirty="0" err="1">
                <a:solidFill>
                  <a:srgbClr val="000000"/>
                </a:solidFill>
                <a:latin typeface="Calibri"/>
              </a:rPr>
              <a:t>Pepler</a:t>
            </a:r>
            <a:r>
              <a:rPr lang="en-US" b="0" dirty="0">
                <a:solidFill>
                  <a:srgbClr val="000000"/>
                </a:solidFill>
                <a:latin typeface="Calibri"/>
              </a:rPr>
              <a:t>, and Craig, 2001). </a:t>
            </a:r>
          </a:p>
          <a:p>
            <a:pPr>
              <a:buFont typeface="Arial"/>
              <a:buChar char="•"/>
            </a:pPr>
            <a:r>
              <a:rPr lang="en-US" b="0" dirty="0" smtClean="0">
                <a:solidFill>
                  <a:srgbClr val="000000"/>
                </a:solidFill>
                <a:latin typeface="Calibri"/>
              </a:rPr>
              <a:t>The </a:t>
            </a:r>
            <a:r>
              <a:rPr lang="en-US" b="0" dirty="0">
                <a:solidFill>
                  <a:srgbClr val="000000"/>
                </a:solidFill>
                <a:latin typeface="Calibri"/>
              </a:rPr>
              <a:t>reasons for being bullied reported most often by students were looks (55%), body shape (37%), and race (16%) (Davis and Nixon, 2010).</a:t>
            </a:r>
          </a:p>
          <a:p>
            <a:endParaRPr lang="en-US" dirty="0"/>
          </a:p>
        </p:txBody>
      </p:sp>
    </p:spTree>
    <p:extLst>
      <p:ext uri="{BB962C8B-B14F-4D97-AF65-F5344CB8AC3E}">
        <p14:creationId xmlns:p14="http://schemas.microsoft.com/office/powerpoint/2010/main" xmlns="" val="49409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Technology to identify School Bullying and Monitor Online Bullying</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a:t>
            </a:r>
            <a:r>
              <a:rPr lang="en-US" dirty="0"/>
              <a:t>Bullying Identification Tools: </a:t>
            </a:r>
            <a:r>
              <a:rPr lang="en-US" b="0" dirty="0"/>
              <a:t>In developing a risk profile for students who may be at risk of becoming/being victims of bullying, a host of individual-level variables relative to students themselves as well as contextual variables relating to the school environment have been analyzed to determine significance. </a:t>
            </a:r>
            <a:endParaRPr lang="en-US" b="0" dirty="0" smtClean="0"/>
          </a:p>
          <a:p>
            <a:r>
              <a:rPr lang="en-US" dirty="0" smtClean="0"/>
              <a:t>Causes of </a:t>
            </a:r>
            <a:r>
              <a:rPr lang="en-US" dirty="0"/>
              <a:t>the Problem</a:t>
            </a:r>
            <a:r>
              <a:rPr lang="en-US" b="0" dirty="0"/>
              <a:t>: Prior research has shown that institutional culture (e.g., a school’s anti-bullying protocol, level of security, staff training) is a significant factor in determining bullying risk (Sweeney, 2007; </a:t>
            </a:r>
            <a:r>
              <a:rPr lang="en-US" b="0" dirty="0" err="1"/>
              <a:t>Gottfredson</a:t>
            </a:r>
            <a:r>
              <a:rPr lang="en-US" b="0" dirty="0"/>
              <a:t>, 2001). </a:t>
            </a:r>
            <a:endParaRPr lang="en-US" b="0" dirty="0" smtClean="0"/>
          </a:p>
          <a:p>
            <a:r>
              <a:rPr lang="en-US" dirty="0" smtClean="0"/>
              <a:t>Prevention: </a:t>
            </a:r>
            <a:r>
              <a:rPr lang="en-US" b="0" dirty="0">
                <a:solidFill>
                  <a:srgbClr val="000000"/>
                </a:solidFill>
                <a:latin typeface="Calibri"/>
              </a:rPr>
              <a:t>School-based bullying prevention programs decrease bullying by up to 25% (</a:t>
            </a:r>
            <a:r>
              <a:rPr lang="en-US" b="0" dirty="0" err="1">
                <a:solidFill>
                  <a:srgbClr val="000000"/>
                </a:solidFill>
                <a:latin typeface="Calibri"/>
              </a:rPr>
              <a:t>McCallion</a:t>
            </a:r>
            <a:r>
              <a:rPr lang="en-US" b="0" dirty="0">
                <a:solidFill>
                  <a:srgbClr val="000000"/>
                </a:solidFill>
                <a:latin typeface="Calibri"/>
              </a:rPr>
              <a:t> and </a:t>
            </a:r>
            <a:r>
              <a:rPr lang="en-US" b="0" dirty="0" err="1">
                <a:solidFill>
                  <a:srgbClr val="000000"/>
                </a:solidFill>
                <a:latin typeface="Calibri"/>
              </a:rPr>
              <a:t>Feder</a:t>
            </a:r>
            <a:r>
              <a:rPr lang="en-US" b="0" dirty="0">
                <a:solidFill>
                  <a:srgbClr val="000000"/>
                </a:solidFill>
                <a:latin typeface="Calibri"/>
              </a:rPr>
              <a:t>, 2013</a:t>
            </a:r>
            <a:r>
              <a:rPr lang="en-US" b="0" dirty="0" smtClean="0">
                <a:solidFill>
                  <a:srgbClr val="000000"/>
                </a:solidFill>
                <a:latin typeface="Calibri"/>
              </a:rPr>
              <a:t>). </a:t>
            </a:r>
            <a:r>
              <a:rPr lang="en-US" b="0" dirty="0">
                <a:solidFill>
                  <a:srgbClr val="000000"/>
                </a:solidFill>
                <a:latin typeface="Calibri"/>
              </a:rPr>
              <a:t> http://</a:t>
            </a:r>
            <a:r>
              <a:rPr lang="en-US" b="0" dirty="0" smtClean="0">
                <a:solidFill>
                  <a:srgbClr val="000000"/>
                </a:solidFill>
                <a:latin typeface="Calibri"/>
              </a:rPr>
              <a:t>www.pacer.org/bullying/about/media-kit/stats.asp  </a:t>
            </a:r>
          </a:p>
          <a:p>
            <a:r>
              <a:rPr lang="en-US" dirty="0" smtClean="0">
                <a:solidFill>
                  <a:srgbClr val="000000"/>
                </a:solidFill>
                <a:latin typeface="Calibri"/>
              </a:rPr>
              <a:t>Massachusetts Response to Bullying and </a:t>
            </a:r>
            <a:r>
              <a:rPr lang="en-US" dirty="0">
                <a:solidFill>
                  <a:srgbClr val="000000"/>
                </a:solidFill>
                <a:latin typeface="Calibri"/>
              </a:rPr>
              <a:t>Cyber Bullying: </a:t>
            </a:r>
            <a:r>
              <a:rPr lang="en-US" b="0" dirty="0">
                <a:solidFill>
                  <a:srgbClr val="000000"/>
                </a:solidFill>
                <a:latin typeface="Calibri"/>
                <a:hlinkClick r:id="rId2"/>
              </a:rPr>
              <a:t>http://www.mass.gov/ago/about-the-attorney-generals-office/community-programs/bullying-and-cyberbullying</a:t>
            </a:r>
            <a:r>
              <a:rPr lang="en-US" b="0" dirty="0" smtClean="0">
                <a:solidFill>
                  <a:srgbClr val="000000"/>
                </a:solidFill>
                <a:latin typeface="Calibri"/>
                <a:hlinkClick r:id="rId2"/>
              </a:rPr>
              <a:t>/</a:t>
            </a:r>
            <a:r>
              <a:rPr lang="en-US" b="0" dirty="0" smtClean="0">
                <a:solidFill>
                  <a:srgbClr val="000000"/>
                </a:solidFill>
                <a:latin typeface="Calibri"/>
              </a:rPr>
              <a:t> </a:t>
            </a:r>
            <a:endParaRPr lang="en-US" b="0" dirty="0">
              <a:solidFill>
                <a:srgbClr val="000000"/>
              </a:solidFill>
              <a:latin typeface="Calibri"/>
            </a:endParaRPr>
          </a:p>
          <a:p>
            <a:endParaRPr lang="en-US" b="0" dirty="0"/>
          </a:p>
        </p:txBody>
      </p:sp>
    </p:spTree>
    <p:extLst>
      <p:ext uri="{BB962C8B-B14F-4D97-AF65-F5344CB8AC3E}">
        <p14:creationId xmlns:p14="http://schemas.microsoft.com/office/powerpoint/2010/main" xmlns="" val="68816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Prevent Techno-crime?</a:t>
            </a:r>
            <a:endParaRPr lang="en-US" dirty="0"/>
          </a:p>
        </p:txBody>
      </p:sp>
      <p:sp>
        <p:nvSpPr>
          <p:cNvPr id="3" name="Content Placeholder 2"/>
          <p:cNvSpPr>
            <a:spLocks noGrp="1"/>
          </p:cNvSpPr>
          <p:nvPr>
            <p:ph idx="1"/>
          </p:nvPr>
        </p:nvSpPr>
        <p:spPr/>
        <p:txBody>
          <a:bodyPr/>
          <a:lstStyle/>
          <a:p>
            <a:r>
              <a:rPr lang="en-US" dirty="0" smtClean="0"/>
              <a:t>To prevent various types of techno-crime, we need to understand how techno-criminals commit these crimes. We will cover this topic in a later lecture on preventing cybercrime.</a:t>
            </a:r>
          </a:p>
          <a:p>
            <a:r>
              <a:rPr lang="en-US" dirty="0" smtClean="0"/>
              <a:t>Examples of cyber crimes: Viruses and Malware. What are they?</a:t>
            </a:r>
            <a:endParaRPr lang="en-US" dirty="0"/>
          </a:p>
          <a:p>
            <a:r>
              <a:rPr lang="en-US" dirty="0" smtClean="0"/>
              <a:t>Video: James </a:t>
            </a:r>
            <a:r>
              <a:rPr lang="en-US" dirty="0" err="1" smtClean="0"/>
              <a:t>Lyne</a:t>
            </a:r>
            <a:r>
              <a:rPr lang="en-US" dirty="0" smtClean="0"/>
              <a:t> Ted Talk</a:t>
            </a:r>
          </a:p>
          <a:p>
            <a:r>
              <a:rPr lang="en-US" dirty="0">
                <a:hlinkClick r:id="rId2"/>
              </a:rPr>
              <a:t>https://mail.google.com/mail/u/0/#</a:t>
            </a:r>
            <a:r>
              <a:rPr lang="en-US" dirty="0" smtClean="0">
                <a:hlinkClick r:id="rId2"/>
              </a:rPr>
              <a:t>inbox/15743b8b273caf35?projector=1</a:t>
            </a:r>
            <a:r>
              <a:rPr lang="en-US" dirty="0" smtClean="0"/>
              <a:t> </a:t>
            </a:r>
          </a:p>
          <a:p>
            <a:endParaRPr lang="en-US" dirty="0"/>
          </a:p>
        </p:txBody>
      </p:sp>
    </p:spTree>
    <p:extLst>
      <p:ext uri="{BB962C8B-B14F-4D97-AF65-F5344CB8AC3E}">
        <p14:creationId xmlns:p14="http://schemas.microsoft.com/office/powerpoint/2010/main" xmlns="" val="205283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smtClean="0"/>
              <a:t> New Technology: Computer </a:t>
            </a:r>
            <a:r>
              <a:rPr lang="en-US" sz="1600" b="1" dirty="0"/>
              <a:t>Recognition of Biomarkers, including Facial Recognition, Palm/Fingerprint Detection, and Retinal/Iris scanning</a:t>
            </a:r>
            <a:endParaRPr lang="en-US" sz="1600" dirty="0"/>
          </a:p>
        </p:txBody>
      </p:sp>
      <p:sp>
        <p:nvSpPr>
          <p:cNvPr id="3" name="Content Placeholder 2"/>
          <p:cNvSpPr>
            <a:spLocks noGrp="1"/>
          </p:cNvSpPr>
          <p:nvPr>
            <p:ph idx="1"/>
          </p:nvPr>
        </p:nvSpPr>
        <p:spPr/>
        <p:txBody>
          <a:bodyPr>
            <a:normAutofit lnSpcReduction="10000"/>
          </a:bodyPr>
          <a:lstStyle/>
          <a:p>
            <a:r>
              <a:rPr lang="en-US" dirty="0">
                <a:latin typeface="Times New Roman"/>
                <a:ea typeface="Calibri"/>
              </a:rPr>
              <a:t>The technology of access control </a:t>
            </a:r>
            <a:r>
              <a:rPr lang="en-US" b="0" dirty="0">
                <a:latin typeface="Times New Roman"/>
                <a:ea typeface="Calibri"/>
              </a:rPr>
              <a:t>has been evolving in our midst for some time and individual identifiers hold the potential to make mechanical forms of access control (i.e., keyed locks and access cards) obsolete in the very near future. </a:t>
            </a:r>
            <a:endParaRPr lang="en-US" b="0" dirty="0" smtClean="0">
              <a:latin typeface="Times New Roman"/>
              <a:ea typeface="Calibri"/>
            </a:endParaRPr>
          </a:p>
          <a:p>
            <a:r>
              <a:rPr lang="en-US" dirty="0" smtClean="0">
                <a:latin typeface="Times New Roman"/>
                <a:ea typeface="Calibri"/>
              </a:rPr>
              <a:t> Identification Technology: </a:t>
            </a:r>
            <a:r>
              <a:rPr lang="en-US" b="0" dirty="0" smtClean="0">
                <a:latin typeface="Times New Roman"/>
                <a:ea typeface="Calibri"/>
              </a:rPr>
              <a:t>Researchers </a:t>
            </a:r>
            <a:r>
              <a:rPr lang="en-US" b="0" dirty="0">
                <a:latin typeface="Times New Roman"/>
                <a:ea typeface="Calibri"/>
              </a:rPr>
              <a:t>at the University of Texas at Dallas in conjunction with the National Institute of Standards and Technology found that newly created computer algorithms designed to recognize human facial features did so with greater accuracy than humans themselves, thus demonstrating that machines can in fact </a:t>
            </a:r>
            <a:r>
              <a:rPr lang="en-US" b="0" dirty="0" smtClean="0">
                <a:latin typeface="Times New Roman"/>
                <a:ea typeface="Calibri"/>
              </a:rPr>
              <a:t>substitute </a:t>
            </a:r>
            <a:r>
              <a:rPr lang="en-US" b="0" dirty="0">
                <a:latin typeface="Times New Roman"/>
                <a:ea typeface="Calibri"/>
              </a:rPr>
              <a:t>for human eye witness </a:t>
            </a:r>
            <a:r>
              <a:rPr lang="en-US" b="0" dirty="0" smtClean="0">
                <a:latin typeface="Times New Roman"/>
                <a:ea typeface="Calibri"/>
              </a:rPr>
              <a:t>identification.</a:t>
            </a:r>
          </a:p>
          <a:p>
            <a:r>
              <a:rPr lang="en-US" dirty="0">
                <a:latin typeface="Times New Roman"/>
              </a:rPr>
              <a:t>Access Technology</a:t>
            </a:r>
            <a:r>
              <a:rPr lang="en-US" b="0" dirty="0">
                <a:latin typeface="Times New Roman"/>
              </a:rPr>
              <a:t>: Fingerprint scanning has been in use for current generations of smartphones produced by companies such as Apple and Samsung and those corporations are experimenting with retinal and iris (with iris scanning thought to be the superior and more secure) scanning technology for the next generation of their devices. Many private and public sector entities are using these advances to eliminate key and key card access to restricted locations within their facilities.</a:t>
            </a:r>
            <a:endParaRPr lang="en-US" b="0" dirty="0"/>
          </a:p>
        </p:txBody>
      </p:sp>
    </p:spTree>
    <p:extLst>
      <p:ext uri="{BB962C8B-B14F-4D97-AF65-F5344CB8AC3E}">
        <p14:creationId xmlns:p14="http://schemas.microsoft.com/office/powerpoint/2010/main" xmlns="" val="4086814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20940" cy="548640"/>
          </a:xfrm>
        </p:spPr>
        <p:txBody>
          <a:bodyPr/>
          <a:lstStyle/>
          <a:p>
            <a:r>
              <a:rPr lang="en-US" b="1" dirty="0"/>
              <a:t>Residential and Commercial Property </a:t>
            </a:r>
            <a:r>
              <a:rPr lang="en-US" b="1" dirty="0" smtClean="0"/>
              <a:t>Monitoring Technology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Home/ Commercial Security is Big Business: </a:t>
            </a:r>
            <a:r>
              <a:rPr lang="en-US" b="0" dirty="0" smtClean="0">
                <a:latin typeface="Times New Roman"/>
                <a:ea typeface="Calibri"/>
              </a:rPr>
              <a:t>Worldwide</a:t>
            </a:r>
            <a:r>
              <a:rPr lang="en-US" b="0" dirty="0">
                <a:latin typeface="Times New Roman"/>
                <a:ea typeface="Calibri"/>
              </a:rPr>
              <a:t>, property security systems (or ‘alarm systems’ as they are colloquially referred in many locales) are a nearly 3 billion US dollar market, of which roughly 40 percent is spent on the security of private homes (Knott, 2013). While this figure represents but a fraction of the monies spend annually around the world on crime prevention strategies, it nevertheless is a significant amount that is projected to increase at roughly a five percent rate annually through 2017 (Knott, 2013</a:t>
            </a:r>
            <a:r>
              <a:rPr lang="en-US" b="0" dirty="0" smtClean="0">
                <a:latin typeface="Times New Roman"/>
                <a:ea typeface="Calibri"/>
              </a:rPr>
              <a:t>).</a:t>
            </a:r>
          </a:p>
          <a:p>
            <a:r>
              <a:rPr lang="en-US" dirty="0">
                <a:latin typeface="Times New Roman"/>
                <a:ea typeface="Calibri"/>
              </a:rPr>
              <a:t>The epitome of the controlled </a:t>
            </a:r>
            <a:r>
              <a:rPr lang="en-US" dirty="0" smtClean="0">
                <a:latin typeface="Times New Roman"/>
                <a:ea typeface="Calibri"/>
              </a:rPr>
              <a:t>environment </a:t>
            </a:r>
            <a:r>
              <a:rPr lang="en-US" b="0" dirty="0" smtClean="0">
                <a:latin typeface="Times New Roman"/>
                <a:ea typeface="Calibri"/>
              </a:rPr>
              <a:t>is </a:t>
            </a:r>
            <a:r>
              <a:rPr lang="en-US" b="0" dirty="0">
                <a:latin typeface="Times New Roman"/>
                <a:ea typeface="Calibri"/>
              </a:rPr>
              <a:t>the fully secured gated community (also typically known globally as a Common Interest Development, or CID). Such a community plan takes the notion of residential security to the next level by effectively isolating an entire planned development, layered with both security personnel and technology, with a cost-structure only feasible for a select subset of the wealthiest citizens (Le </a:t>
            </a:r>
            <a:r>
              <a:rPr lang="en-US" b="0" dirty="0" err="1">
                <a:latin typeface="Times New Roman"/>
                <a:ea typeface="Calibri"/>
              </a:rPr>
              <a:t>Goix</a:t>
            </a:r>
            <a:r>
              <a:rPr lang="en-US" b="0" dirty="0">
                <a:latin typeface="Times New Roman"/>
                <a:ea typeface="Calibri"/>
              </a:rPr>
              <a:t> and Webster, 2008).</a:t>
            </a:r>
            <a:endParaRPr lang="en-US" b="0" dirty="0"/>
          </a:p>
        </p:txBody>
      </p:sp>
    </p:spTree>
    <p:extLst>
      <p:ext uri="{BB962C8B-B14F-4D97-AF65-F5344CB8AC3E}">
        <p14:creationId xmlns:p14="http://schemas.microsoft.com/office/powerpoint/2010/main" xmlns="" val="176358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760"/>
            <a:ext cx="7581900" cy="320040"/>
          </a:xfrm>
        </p:spPr>
        <p:txBody>
          <a:bodyPr/>
          <a:lstStyle/>
          <a:p>
            <a:r>
              <a:rPr lang="en-US" sz="2400" dirty="0" smtClean="0"/>
              <a:t>Crime Prevention Technology: An Overview</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0952652"/>
              </p:ext>
            </p:extLst>
          </p:nvPr>
        </p:nvGraphicFramePr>
        <p:xfrm>
          <a:off x="2759602" y="725964"/>
          <a:ext cx="3647020" cy="6054090"/>
        </p:xfrm>
        <a:graphic>
          <a:graphicData uri="http://schemas.openxmlformats.org/drawingml/2006/table">
            <a:tbl>
              <a:tblPr firstRow="1" firstCol="1" bandRow="1">
                <a:tableStyleId>{5C22544A-7EE6-4342-B048-85BDC9FD1C3A}</a:tableStyleId>
              </a:tblPr>
              <a:tblGrid>
                <a:gridCol w="1823510"/>
                <a:gridCol w="1823510"/>
              </a:tblGrid>
              <a:tr h="136393">
                <a:tc>
                  <a:txBody>
                    <a:bodyPr/>
                    <a:lstStyle/>
                    <a:p>
                      <a:pPr marL="0" marR="0">
                        <a:lnSpc>
                          <a:spcPct val="115000"/>
                        </a:lnSpc>
                        <a:spcBef>
                          <a:spcPts val="0"/>
                        </a:spcBef>
                        <a:spcAft>
                          <a:spcPts val="1000"/>
                        </a:spcAft>
                      </a:pPr>
                      <a:r>
                        <a:rPr lang="en-US" sz="800" dirty="0">
                          <a:effectLst/>
                        </a:rPr>
                        <a:t>System Component</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Technological Application</a:t>
                      </a:r>
                      <a:endParaRPr lang="en-US" sz="700" dirty="0">
                        <a:effectLst/>
                        <a:latin typeface="Calibri"/>
                        <a:ea typeface="Calibri"/>
                        <a:cs typeface="Times New Roman"/>
                      </a:endParaRPr>
                    </a:p>
                  </a:txBody>
                  <a:tcPr marL="44476" marR="44476" marT="0" marB="0"/>
                </a:tc>
              </a:tr>
              <a:tr h="1502954">
                <a:tc>
                  <a:txBody>
                    <a:bodyPr/>
                    <a:lstStyle/>
                    <a:p>
                      <a:pPr marL="0" marR="0">
                        <a:lnSpc>
                          <a:spcPct val="115000"/>
                        </a:lnSpc>
                        <a:spcBef>
                          <a:spcPts val="0"/>
                        </a:spcBef>
                        <a:spcAft>
                          <a:spcPts val="1000"/>
                        </a:spcAft>
                      </a:pPr>
                      <a:r>
                        <a:rPr lang="en-US" sz="800" dirty="0">
                          <a:effectLst/>
                        </a:rPr>
                        <a:t>Crime </a:t>
                      </a:r>
                      <a:r>
                        <a:rPr lang="en-US" sz="800" dirty="0" smtClean="0">
                          <a:effectLst/>
                        </a:rPr>
                        <a:t>Prevention in the Public and Private Sector</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-threat assessment </a:t>
                      </a:r>
                      <a:r>
                        <a:rPr lang="en-US" sz="800" dirty="0" smtClean="0">
                          <a:effectLst/>
                        </a:rPr>
                        <a:t>instruments</a:t>
                      </a:r>
                    </a:p>
                    <a:p>
                      <a:pPr marL="0" marR="0">
                        <a:lnSpc>
                          <a:spcPct val="115000"/>
                        </a:lnSpc>
                        <a:spcBef>
                          <a:spcPts val="0"/>
                        </a:spcBef>
                        <a:spcAft>
                          <a:spcPts val="1000"/>
                        </a:spcAft>
                      </a:pPr>
                      <a:r>
                        <a:rPr lang="en-US" sz="700" dirty="0" smtClean="0">
                          <a:effectLst/>
                        </a:rPr>
                        <a:t>-CCTV( street lighting, gunshot location)</a:t>
                      </a:r>
                      <a:endParaRPr lang="en-US" sz="700" dirty="0">
                        <a:effectLst/>
                      </a:endParaRPr>
                    </a:p>
                    <a:p>
                      <a:pPr marL="0" marR="0">
                        <a:lnSpc>
                          <a:spcPct val="115000"/>
                        </a:lnSpc>
                        <a:spcBef>
                          <a:spcPts val="0"/>
                        </a:spcBef>
                        <a:spcAft>
                          <a:spcPts val="1000"/>
                        </a:spcAft>
                      </a:pPr>
                      <a:r>
                        <a:rPr lang="en-US" sz="800" dirty="0">
                          <a:effectLst/>
                        </a:rPr>
                        <a:t>--sex offender registration</a:t>
                      </a:r>
                      <a:endParaRPr lang="en-US" sz="700" dirty="0">
                        <a:effectLst/>
                      </a:endParaRPr>
                    </a:p>
                    <a:p>
                      <a:pPr marL="0" marR="0">
                        <a:lnSpc>
                          <a:spcPct val="115000"/>
                        </a:lnSpc>
                        <a:spcBef>
                          <a:spcPts val="0"/>
                        </a:spcBef>
                        <a:spcAft>
                          <a:spcPts val="1000"/>
                        </a:spcAft>
                      </a:pPr>
                      <a:r>
                        <a:rPr lang="en-US" sz="800" dirty="0">
                          <a:effectLst/>
                        </a:rPr>
                        <a:t>-criminal risk assessment </a:t>
                      </a:r>
                      <a:r>
                        <a:rPr lang="en-US" sz="800" dirty="0" smtClean="0">
                          <a:effectLst/>
                        </a:rPr>
                        <a:t>instruments</a:t>
                      </a:r>
                    </a:p>
                    <a:p>
                      <a:pPr marL="0" marR="0">
                        <a:lnSpc>
                          <a:spcPct val="115000"/>
                        </a:lnSpc>
                        <a:spcBef>
                          <a:spcPts val="0"/>
                        </a:spcBef>
                        <a:spcAft>
                          <a:spcPts val="1000"/>
                        </a:spcAft>
                      </a:pPr>
                      <a:r>
                        <a:rPr lang="en-US" sz="800" dirty="0" smtClean="0">
                          <a:effectLst/>
                        </a:rPr>
                        <a:t>-dangerousness assessment</a:t>
                      </a:r>
                    </a:p>
                    <a:p>
                      <a:pPr marL="0" marR="0">
                        <a:lnSpc>
                          <a:spcPct val="115000"/>
                        </a:lnSpc>
                        <a:spcBef>
                          <a:spcPts val="0"/>
                        </a:spcBef>
                        <a:spcAft>
                          <a:spcPts val="1000"/>
                        </a:spcAft>
                      </a:pPr>
                      <a:r>
                        <a:rPr lang="en-US" sz="800" dirty="0" smtClean="0">
                          <a:effectLst/>
                        </a:rPr>
                        <a:t>-involuntary </a:t>
                      </a:r>
                      <a:r>
                        <a:rPr lang="en-US" sz="800" dirty="0">
                          <a:effectLst/>
                        </a:rPr>
                        <a:t>civil </a:t>
                      </a:r>
                      <a:r>
                        <a:rPr lang="en-US" sz="800" dirty="0" smtClean="0">
                          <a:effectLst/>
                        </a:rPr>
                        <a:t>commitment</a:t>
                      </a:r>
                    </a:p>
                    <a:p>
                      <a:pPr marL="0" marR="0">
                        <a:lnSpc>
                          <a:spcPct val="115000"/>
                        </a:lnSpc>
                        <a:spcBef>
                          <a:spcPts val="0"/>
                        </a:spcBef>
                        <a:spcAft>
                          <a:spcPts val="1000"/>
                        </a:spcAft>
                      </a:pPr>
                      <a:r>
                        <a:rPr lang="en-US" sz="800" dirty="0" smtClean="0">
                          <a:effectLst/>
                        </a:rPr>
                        <a:t>-personal protection technology</a:t>
                      </a:r>
                    </a:p>
                    <a:p>
                      <a:pPr marL="0" marR="0">
                        <a:lnSpc>
                          <a:spcPct val="115000"/>
                        </a:lnSpc>
                        <a:spcBef>
                          <a:spcPts val="0"/>
                        </a:spcBef>
                        <a:spcAft>
                          <a:spcPts val="1000"/>
                        </a:spcAft>
                      </a:pPr>
                      <a:r>
                        <a:rPr lang="en-US" sz="800" dirty="0" smtClean="0">
                          <a:effectLst/>
                        </a:rPr>
                        <a:t>-internet and </a:t>
                      </a:r>
                      <a:r>
                        <a:rPr lang="en-US" sz="800" dirty="0" err="1" smtClean="0">
                          <a:effectLst/>
                        </a:rPr>
                        <a:t>darknet</a:t>
                      </a:r>
                      <a:r>
                        <a:rPr lang="en-US" sz="800" dirty="0" smtClean="0">
                          <a:effectLst/>
                        </a:rPr>
                        <a:t> </a:t>
                      </a:r>
                      <a:r>
                        <a:rPr lang="en-US" sz="800" dirty="0" err="1" smtClean="0">
                          <a:effectLst/>
                        </a:rPr>
                        <a:t>monitorng</a:t>
                      </a:r>
                      <a:endParaRPr lang="en-US" sz="700" dirty="0">
                        <a:effectLst/>
                      </a:endParaRPr>
                    </a:p>
                    <a:p>
                      <a:pPr marL="0" marR="0">
                        <a:lnSpc>
                          <a:spcPct val="115000"/>
                        </a:lnSpc>
                        <a:spcBef>
                          <a:spcPts val="0"/>
                        </a:spcBef>
                        <a:spcAft>
                          <a:spcPts val="1000"/>
                        </a:spcAft>
                      </a:pPr>
                      <a:r>
                        <a:rPr lang="en-US" sz="800" dirty="0">
                          <a:effectLst/>
                        </a:rPr>
                        <a:t>-bullying ID protocol</a:t>
                      </a:r>
                      <a:endParaRPr lang="en-US" sz="700" dirty="0">
                        <a:effectLst/>
                      </a:endParaRPr>
                    </a:p>
                    <a:p>
                      <a:pPr marL="0" marR="0">
                        <a:lnSpc>
                          <a:spcPct val="115000"/>
                        </a:lnSpc>
                        <a:spcBef>
                          <a:spcPts val="0"/>
                        </a:spcBef>
                        <a:spcAft>
                          <a:spcPts val="1000"/>
                        </a:spcAft>
                      </a:pPr>
                      <a:r>
                        <a:rPr lang="en-US" sz="800" dirty="0">
                          <a:effectLst/>
                        </a:rPr>
                        <a:t>-facial recognition software </a:t>
                      </a:r>
                      <a:endParaRPr lang="en-US" sz="700" dirty="0">
                        <a:effectLst/>
                      </a:endParaRPr>
                    </a:p>
                    <a:p>
                      <a:pPr marL="0" marR="0">
                        <a:lnSpc>
                          <a:spcPct val="115000"/>
                        </a:lnSpc>
                        <a:spcBef>
                          <a:spcPts val="0"/>
                        </a:spcBef>
                        <a:spcAft>
                          <a:spcPts val="1000"/>
                        </a:spcAft>
                      </a:pPr>
                      <a:r>
                        <a:rPr lang="en-US" sz="800" dirty="0">
                          <a:effectLst/>
                        </a:rPr>
                        <a:t>-residential and commercial property monitoring</a:t>
                      </a:r>
                      <a:endParaRPr lang="en-US" sz="700" dirty="0">
                        <a:effectLst/>
                        <a:latin typeface="Calibri"/>
                        <a:ea typeface="Calibri"/>
                        <a:cs typeface="Times New Roman"/>
                      </a:endParaRPr>
                    </a:p>
                  </a:txBody>
                  <a:tcPr marL="44476" marR="44476" marT="0" marB="0"/>
                </a:tc>
              </a:tr>
              <a:tr h="1940465">
                <a:tc>
                  <a:txBody>
                    <a:bodyPr/>
                    <a:lstStyle/>
                    <a:p>
                      <a:pPr marL="0" marR="0">
                        <a:lnSpc>
                          <a:spcPct val="115000"/>
                        </a:lnSpc>
                        <a:spcBef>
                          <a:spcPts val="0"/>
                        </a:spcBef>
                        <a:spcAft>
                          <a:spcPts val="1000"/>
                        </a:spcAft>
                      </a:pPr>
                      <a:r>
                        <a:rPr lang="en-US" sz="800" dirty="0" smtClean="0">
                          <a:effectLst/>
                        </a:rPr>
                        <a:t>Police –led</a:t>
                      </a:r>
                      <a:r>
                        <a:rPr lang="en-US" sz="800" baseline="0" dirty="0" smtClean="0">
                          <a:effectLst/>
                        </a:rPr>
                        <a:t> </a:t>
                      </a:r>
                      <a:r>
                        <a:rPr lang="en-US" sz="800" dirty="0" smtClean="0">
                          <a:effectLst/>
                        </a:rPr>
                        <a:t>crime prevention</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-crime mapping (hot spots)</a:t>
                      </a:r>
                      <a:endParaRPr lang="en-US" sz="700" dirty="0">
                        <a:effectLst/>
                      </a:endParaRPr>
                    </a:p>
                    <a:p>
                      <a:pPr marL="0" marR="0">
                        <a:lnSpc>
                          <a:spcPct val="115000"/>
                        </a:lnSpc>
                        <a:spcBef>
                          <a:spcPts val="0"/>
                        </a:spcBef>
                        <a:spcAft>
                          <a:spcPts val="1000"/>
                        </a:spcAft>
                      </a:pPr>
                      <a:r>
                        <a:rPr lang="en-US" sz="800" dirty="0">
                          <a:effectLst/>
                        </a:rPr>
                        <a:t>-crime analysis (COMPSTAT)</a:t>
                      </a:r>
                      <a:endParaRPr lang="en-US" sz="700" dirty="0">
                        <a:effectLst/>
                      </a:endParaRPr>
                    </a:p>
                    <a:p>
                      <a:pPr marL="0" marR="0">
                        <a:lnSpc>
                          <a:spcPct val="115000"/>
                        </a:lnSpc>
                        <a:spcBef>
                          <a:spcPts val="0"/>
                        </a:spcBef>
                        <a:spcAft>
                          <a:spcPts val="1000"/>
                        </a:spcAft>
                      </a:pPr>
                      <a:r>
                        <a:rPr lang="en-US" sz="800" dirty="0">
                          <a:effectLst/>
                        </a:rPr>
                        <a:t>-criminal history data systems enhancement</a:t>
                      </a:r>
                      <a:endParaRPr lang="en-US" sz="700" dirty="0">
                        <a:effectLst/>
                      </a:endParaRPr>
                    </a:p>
                    <a:p>
                      <a:pPr marL="0" marR="0">
                        <a:lnSpc>
                          <a:spcPct val="115000"/>
                        </a:lnSpc>
                        <a:spcBef>
                          <a:spcPts val="0"/>
                        </a:spcBef>
                        <a:spcAft>
                          <a:spcPts val="1000"/>
                        </a:spcAft>
                      </a:pPr>
                      <a:r>
                        <a:rPr lang="en-US" sz="800" dirty="0">
                          <a:effectLst/>
                        </a:rPr>
                        <a:t>-info sharing within CJS and private </a:t>
                      </a:r>
                      <a:r>
                        <a:rPr lang="en-US" sz="800" dirty="0" smtClean="0">
                          <a:effectLst/>
                        </a:rPr>
                        <a:t>sector</a:t>
                      </a:r>
                    </a:p>
                    <a:p>
                      <a:pPr marL="0" marR="0">
                        <a:lnSpc>
                          <a:spcPct val="115000"/>
                        </a:lnSpc>
                        <a:spcBef>
                          <a:spcPts val="0"/>
                        </a:spcBef>
                        <a:spcAft>
                          <a:spcPts val="1000"/>
                        </a:spcAft>
                      </a:pPr>
                      <a:r>
                        <a:rPr lang="en-US" sz="800" dirty="0" smtClean="0">
                          <a:effectLst/>
                        </a:rPr>
                        <a:t>-global cybercrime prevention initiatives</a:t>
                      </a:r>
                      <a:endParaRPr lang="en-US" sz="700" dirty="0">
                        <a:effectLst/>
                      </a:endParaRPr>
                    </a:p>
                    <a:p>
                      <a:pPr marL="0" marR="0">
                        <a:lnSpc>
                          <a:spcPct val="115000"/>
                        </a:lnSpc>
                        <a:spcBef>
                          <a:spcPts val="0"/>
                        </a:spcBef>
                        <a:spcAft>
                          <a:spcPts val="1000"/>
                        </a:spcAft>
                      </a:pPr>
                      <a:r>
                        <a:rPr lang="en-US" sz="800" dirty="0">
                          <a:effectLst/>
                        </a:rPr>
                        <a:t>-technologies to monitor cell and electronic communications</a:t>
                      </a:r>
                      <a:endParaRPr lang="en-US" sz="700" dirty="0">
                        <a:effectLst/>
                      </a:endParaRPr>
                    </a:p>
                    <a:p>
                      <a:pPr marL="0" marR="0">
                        <a:lnSpc>
                          <a:spcPct val="115000"/>
                        </a:lnSpc>
                        <a:spcBef>
                          <a:spcPts val="0"/>
                        </a:spcBef>
                        <a:spcAft>
                          <a:spcPts val="1000"/>
                        </a:spcAft>
                      </a:pPr>
                      <a:r>
                        <a:rPr lang="en-US" sz="800" dirty="0">
                          <a:effectLst/>
                        </a:rPr>
                        <a:t>amber alerts</a:t>
                      </a:r>
                      <a:endParaRPr lang="en-US" sz="700" dirty="0">
                        <a:effectLst/>
                      </a:endParaRPr>
                    </a:p>
                    <a:p>
                      <a:pPr marL="0" marR="0">
                        <a:lnSpc>
                          <a:spcPct val="115000"/>
                        </a:lnSpc>
                        <a:spcBef>
                          <a:spcPts val="0"/>
                        </a:spcBef>
                        <a:spcAft>
                          <a:spcPts val="1000"/>
                        </a:spcAft>
                      </a:pPr>
                      <a:r>
                        <a:rPr lang="en-US" sz="800" dirty="0">
                          <a:effectLst/>
                        </a:rPr>
                        <a:t>-watch lists of potential offenders</a:t>
                      </a:r>
                      <a:endParaRPr lang="en-US" sz="700" dirty="0">
                        <a:effectLst/>
                      </a:endParaRPr>
                    </a:p>
                    <a:p>
                      <a:pPr marL="0" marR="0">
                        <a:lnSpc>
                          <a:spcPct val="115000"/>
                        </a:lnSpc>
                        <a:spcBef>
                          <a:spcPts val="0"/>
                        </a:spcBef>
                        <a:spcAft>
                          <a:spcPts val="1000"/>
                        </a:spcAft>
                      </a:pPr>
                      <a:r>
                        <a:rPr lang="en-US" sz="800" dirty="0" smtClean="0">
                          <a:effectLst/>
                        </a:rPr>
                        <a:t>- Police CCTV (gunshot </a:t>
                      </a:r>
                      <a:r>
                        <a:rPr lang="en-US" sz="800" dirty="0">
                          <a:effectLst/>
                        </a:rPr>
                        <a:t>location </a:t>
                      </a:r>
                      <a:r>
                        <a:rPr lang="en-US" sz="800" dirty="0" smtClean="0">
                          <a:effectLst/>
                        </a:rPr>
                        <a:t>devices)</a:t>
                      </a:r>
                      <a:endParaRPr lang="en-US" sz="700" dirty="0">
                        <a:effectLst/>
                        <a:latin typeface="Calibri"/>
                        <a:ea typeface="Calibri"/>
                        <a:cs typeface="Times New Roman"/>
                      </a:endParaRPr>
                    </a:p>
                  </a:txBody>
                  <a:tcPr marL="44476" marR="44476" marT="0" marB="0"/>
                </a:tc>
              </a:tr>
            </a:tbl>
          </a:graphicData>
        </a:graphic>
      </p:graphicFrame>
    </p:spTree>
    <p:extLst>
      <p:ext uri="{BB962C8B-B14F-4D97-AF65-F5344CB8AC3E}">
        <p14:creationId xmlns:p14="http://schemas.microsoft.com/office/powerpoint/2010/main" xmlns="" val="199934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Assessment Instruments</a:t>
            </a:r>
            <a:endParaRPr lang="en-US" dirty="0"/>
          </a:p>
        </p:txBody>
      </p:sp>
      <p:sp>
        <p:nvSpPr>
          <p:cNvPr id="3" name="Content Placeholder 2"/>
          <p:cNvSpPr>
            <a:spLocks noGrp="1"/>
          </p:cNvSpPr>
          <p:nvPr>
            <p:ph idx="1"/>
          </p:nvPr>
        </p:nvSpPr>
        <p:spPr/>
        <p:txBody>
          <a:bodyPr/>
          <a:lstStyle/>
          <a:p>
            <a:r>
              <a:rPr lang="en-US" b="0" dirty="0" smtClean="0"/>
              <a:t> </a:t>
            </a:r>
            <a:r>
              <a:rPr lang="en-US" dirty="0" smtClean="0"/>
              <a:t>Threat Assessment</a:t>
            </a:r>
            <a:r>
              <a:rPr lang="en-US" b="0" dirty="0" smtClean="0"/>
              <a:t>: Among </a:t>
            </a:r>
            <a:r>
              <a:rPr lang="en-US" b="0" dirty="0"/>
              <a:t>the more widely cited, and most controversial, crime prevention strategies over the past few decades are various threat assessment instruments tailored specifically to threats against a particular target. </a:t>
            </a:r>
            <a:endParaRPr lang="en-US" b="0" dirty="0" smtClean="0"/>
          </a:p>
          <a:p>
            <a:r>
              <a:rPr lang="en-US" dirty="0" smtClean="0"/>
              <a:t>Assessment </a:t>
            </a:r>
            <a:r>
              <a:rPr lang="en-US" dirty="0"/>
              <a:t>instruments </a:t>
            </a:r>
            <a:r>
              <a:rPr lang="en-US" b="0" dirty="0"/>
              <a:t>can be generally focused to examine an offender type (MOSAIC) or can be offense-specific (i.e., SARA) and are used frequently by law enforcement, private protection services, and other government entities. </a:t>
            </a:r>
            <a:endParaRPr lang="en-US" b="0" dirty="0" smtClean="0"/>
          </a:p>
          <a:p>
            <a:r>
              <a:rPr lang="en-US" dirty="0"/>
              <a:t>Research Findings to date </a:t>
            </a:r>
            <a:r>
              <a:rPr lang="en-US" b="0" dirty="0"/>
              <a:t>:While the validity of threat assessment instruments can best be termed mixed (e.g., Campbell, Webster, and Glass, 2009; Reddy, </a:t>
            </a:r>
            <a:r>
              <a:rPr lang="en-US" b="0" dirty="0" err="1"/>
              <a:t>Borum</a:t>
            </a:r>
            <a:r>
              <a:rPr lang="en-US" b="0" dirty="0"/>
              <a:t>, Berglund, </a:t>
            </a:r>
            <a:r>
              <a:rPr lang="en-US" b="0" dirty="0" err="1"/>
              <a:t>Vossekuil</a:t>
            </a:r>
            <a:r>
              <a:rPr lang="en-US" b="0" dirty="0"/>
              <a:t>, Fein, and </a:t>
            </a:r>
            <a:r>
              <a:rPr lang="en-US" b="0" dirty="0" err="1"/>
              <a:t>Modzeleski</a:t>
            </a:r>
            <a:r>
              <a:rPr lang="en-US" b="0" dirty="0"/>
              <a:t>, 2001), researchers and risk threat consultants have been developing and modifying these instruments for commercial use and profit. </a:t>
            </a:r>
          </a:p>
        </p:txBody>
      </p:sp>
    </p:spTree>
    <p:extLst>
      <p:ext uri="{BB962C8B-B14F-4D97-AF65-F5344CB8AC3E}">
        <p14:creationId xmlns:p14="http://schemas.microsoft.com/office/powerpoint/2010/main" xmlns="" val="1395692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Crime : MOSAIC SOFTWARE</a:t>
            </a:r>
            <a:endParaRPr lang="en-US" dirty="0"/>
          </a:p>
        </p:txBody>
      </p:sp>
      <p:sp>
        <p:nvSpPr>
          <p:cNvPr id="3" name="Content Placeholder 2"/>
          <p:cNvSpPr>
            <a:spLocks noGrp="1"/>
          </p:cNvSpPr>
          <p:nvPr>
            <p:ph idx="1"/>
          </p:nvPr>
        </p:nvSpPr>
        <p:spPr>
          <a:xfrm>
            <a:off x="822960" y="1100628"/>
            <a:ext cx="7482840" cy="3928572"/>
          </a:xfrm>
        </p:spPr>
        <p:txBody>
          <a:bodyPr>
            <a:normAutofit fontScale="92500"/>
          </a:bodyPr>
          <a:lstStyle/>
          <a:p>
            <a:endParaRPr lang="en-US" dirty="0" smtClean="0">
              <a:hlinkClick r:id="rId2"/>
            </a:endParaRPr>
          </a:p>
          <a:p>
            <a:r>
              <a:rPr lang="en-US" dirty="0" smtClean="0">
                <a:hlinkClick r:id="rId2"/>
              </a:rPr>
              <a:t>What is MOSAIC?</a:t>
            </a:r>
            <a:r>
              <a:rPr lang="en-US" b="0" dirty="0">
                <a:solidFill>
                  <a:srgbClr val="333333"/>
                </a:solidFill>
                <a:latin typeface="verdana"/>
              </a:rPr>
              <a:t> A development team of experts in psychology, law enforcement, victims' advocacy, prosecution, mental health, and threat assessment determines what areas of inquiry will produce the highest quality assessments. MOSAIC poses those questions to users, accompanied by a range of possible answers. MOSAIC calculates the value of the answers selected by the assessor, and expresses the results on a scale of 1 to 10. MOSAIC automatically produces a full written report, describing the factors that were considered.</a:t>
            </a:r>
            <a:endParaRPr lang="en-US" dirty="0">
              <a:hlinkClick r:id="rId2"/>
            </a:endParaRPr>
          </a:p>
          <a:p>
            <a:r>
              <a:rPr lang="en-US" dirty="0" smtClean="0">
                <a:hlinkClick r:id="rId2"/>
              </a:rPr>
              <a:t>Video:  MOSAIC </a:t>
            </a:r>
          </a:p>
          <a:p>
            <a:r>
              <a:rPr lang="en-US" dirty="0" smtClean="0">
                <a:hlinkClick r:id="rId2"/>
              </a:rPr>
              <a:t> https</a:t>
            </a:r>
            <a:r>
              <a:rPr lang="en-US" dirty="0">
                <a:hlinkClick r:id="rId2"/>
              </a:rPr>
              <a:t>://www.mosaicmethod.com/?</a:t>
            </a:r>
            <a:r>
              <a:rPr lang="en-US" dirty="0" smtClean="0">
                <a:hlinkClick r:id="rId2"/>
              </a:rPr>
              <a:t>page=video_learning</a:t>
            </a:r>
            <a:r>
              <a:rPr lang="en-US" dirty="0" smtClean="0"/>
              <a:t> </a:t>
            </a:r>
          </a:p>
          <a:p>
            <a:r>
              <a:rPr lang="en-US" dirty="0" smtClean="0"/>
              <a:t>Research on predictive accuracy of MOSAIC:</a:t>
            </a:r>
            <a:endParaRPr lang="en-US" dirty="0"/>
          </a:p>
          <a:p>
            <a:r>
              <a:rPr lang="en-US" dirty="0">
                <a:hlinkClick r:id="rId3"/>
              </a:rPr>
              <a:t>https://</a:t>
            </a:r>
            <a:r>
              <a:rPr lang="en-US" dirty="0" smtClean="0">
                <a:hlinkClick r:id="rId3"/>
              </a:rPr>
              <a:t>www.mosaicmethod.com/documents/DOJ_Study.pdf</a:t>
            </a:r>
            <a:r>
              <a:rPr lang="en-US" dirty="0" smtClean="0"/>
              <a:t> </a:t>
            </a:r>
          </a:p>
          <a:p>
            <a:r>
              <a:rPr lang="en-US" dirty="0">
                <a:hlinkClick r:id="rId4"/>
              </a:rPr>
              <a:t>https://www.mosaicmethod.com/?</a:t>
            </a:r>
            <a:r>
              <a:rPr lang="en-US" dirty="0" smtClean="0">
                <a:hlinkClick r:id="rId4"/>
              </a:rPr>
              <a:t>page=what_is_mosaic</a:t>
            </a:r>
            <a:r>
              <a:rPr lang="en-US" dirty="0" smtClean="0"/>
              <a:t> </a:t>
            </a:r>
            <a:endParaRPr lang="en-US" dirty="0"/>
          </a:p>
        </p:txBody>
      </p:sp>
    </p:spTree>
    <p:extLst>
      <p:ext uri="{BB962C8B-B14F-4D97-AF65-F5344CB8AC3E}">
        <p14:creationId xmlns:p14="http://schemas.microsoft.com/office/powerpoint/2010/main" xmlns="" val="91212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635240" cy="1005840"/>
          </a:xfrm>
        </p:spPr>
        <p:txBody>
          <a:bodyPr/>
          <a:lstStyle/>
          <a:p>
            <a:r>
              <a:rPr lang="en-US" dirty="0" smtClean="0"/>
              <a:t>SARA Model: Scanning</a:t>
            </a:r>
            <a:r>
              <a:rPr lang="en-US" dirty="0"/>
              <a:t>, Analysis, Response and Assessment </a:t>
            </a:r>
            <a:r>
              <a:rPr lang="en-US" sz="1600" dirty="0"/>
              <a:t>http://www.popcenter.org/about/?p=sara</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1676400"/>
            <a:ext cx="4758267" cy="2438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5903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49540" cy="2225040"/>
          </a:xfrm>
        </p:spPr>
        <p:txBody>
          <a:bodyPr/>
          <a:lstStyle/>
          <a:p>
            <a:pPr fontAlgn="base"/>
            <a:r>
              <a:rPr lang="en-US" dirty="0" smtClean="0"/>
              <a:t>Problem Analysis Triangle:</a:t>
            </a:r>
            <a:br>
              <a:rPr lang="en-US" dirty="0" smtClean="0"/>
            </a:br>
            <a:r>
              <a:rPr lang="en-US" sz="1800" dirty="0"/>
              <a:t>a suitable target is available.</a:t>
            </a:r>
            <a:br>
              <a:rPr lang="en-US" sz="1800" dirty="0"/>
            </a:br>
            <a:r>
              <a:rPr lang="en-US" sz="1800" dirty="0"/>
              <a:t>there is the lack of a suitable guardian to prevent the crime from happening.</a:t>
            </a:r>
            <a:br>
              <a:rPr lang="en-US" sz="1800" dirty="0"/>
            </a:br>
            <a:r>
              <a:rPr lang="en-US" sz="1800" dirty="0"/>
              <a:t>a motivated offender is present.</a:t>
            </a:r>
            <a:br>
              <a:rPr lang="en-US" sz="1800" dirty="0"/>
            </a:br>
            <a:r>
              <a:rPr lang="en-US" dirty="0"/>
              <a:t/>
            </a:r>
            <a:br>
              <a:rPr lang="en-US" dirty="0"/>
            </a:br>
            <a:r>
              <a:rPr lang="en-US" dirty="0" smtClean="0"/>
              <a:t/>
            </a:r>
            <a:br>
              <a:rPr lang="en-US" dirty="0" smtClean="0"/>
            </a:b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03120" y="1737360"/>
            <a:ext cx="2849880" cy="27402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6634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Crime Prevention</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Situational Crime Prevention</a:t>
            </a:r>
          </a:p>
          <a:p>
            <a:pPr fontAlgn="base"/>
            <a:r>
              <a:rPr lang="en-US" b="0" dirty="0"/>
              <a:t>While the Problem Analysis Triangle helps to analyze problems, situational crime prevention provides a framework for intervention. By assessing the opportunities that specific situations offer for crime, situational crime prevention has identified five main ways in which situations can be modified. These are:</a:t>
            </a:r>
          </a:p>
          <a:p>
            <a:pPr fontAlgn="base"/>
            <a:r>
              <a:rPr lang="en-US" b="0" dirty="0"/>
              <a:t>Increasing the effort the offender must make to carry out the crime.</a:t>
            </a:r>
          </a:p>
          <a:p>
            <a:pPr fontAlgn="base"/>
            <a:r>
              <a:rPr lang="en-US" b="0" dirty="0"/>
              <a:t>Increasing the risks the offender must face in completing the crime.</a:t>
            </a:r>
          </a:p>
          <a:p>
            <a:pPr fontAlgn="base"/>
            <a:r>
              <a:rPr lang="en-US" b="0" dirty="0"/>
              <a:t>Reducing the rewards or benefits the offender expects to obtain from the crime.</a:t>
            </a:r>
          </a:p>
          <a:p>
            <a:pPr fontAlgn="base"/>
            <a:r>
              <a:rPr lang="en-US" b="0" dirty="0"/>
              <a:t>Removing excuses that offenders may use to “rationalize” or justify their actions.</a:t>
            </a:r>
          </a:p>
          <a:p>
            <a:pPr fontAlgn="base"/>
            <a:r>
              <a:rPr lang="en-US" b="0" dirty="0"/>
              <a:t>Reducing or avoiding provocations that may tempt or incite offenders into criminal acts.</a:t>
            </a:r>
          </a:p>
          <a:p>
            <a:endParaRPr lang="en-US" dirty="0"/>
          </a:p>
        </p:txBody>
      </p:sp>
    </p:spTree>
    <p:extLst>
      <p:ext uri="{BB962C8B-B14F-4D97-AF65-F5344CB8AC3E}">
        <p14:creationId xmlns:p14="http://schemas.microsoft.com/office/powerpoint/2010/main" xmlns="" val="132480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Situational Crime Prevention Techniques</a:t>
            </a:r>
            <a:endParaRPr lang="en-US" dirty="0"/>
          </a:p>
        </p:txBody>
      </p:sp>
      <p:sp>
        <p:nvSpPr>
          <p:cNvPr id="3" name="Content Placeholder 2"/>
          <p:cNvSpPr>
            <a:spLocks noGrp="1"/>
          </p:cNvSpPr>
          <p:nvPr>
            <p:ph idx="1"/>
          </p:nvPr>
        </p:nvSpPr>
        <p:spPr/>
        <p:txBody>
          <a:bodyPr/>
          <a:lstStyle/>
          <a:p>
            <a:r>
              <a:rPr lang="en-US" dirty="0">
                <a:hlinkClick r:id="rId2"/>
              </a:rPr>
              <a:t>http://www.popcenter.org/25techniques</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xmlns="" val="5096157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1651</TotalTime>
  <Words>2321</Words>
  <Application>Microsoft Office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Angles</vt:lpstr>
      <vt:lpstr>Crime Prevention Technology</vt:lpstr>
      <vt:lpstr>Can we Prevent Techno-crime?</vt:lpstr>
      <vt:lpstr>Crime Prevention Technology: An Overview</vt:lpstr>
      <vt:lpstr>Threat Assessment Instruments</vt:lpstr>
      <vt:lpstr>Preventing Crime : MOSAIC SOFTWARE</vt:lpstr>
      <vt:lpstr>SARA Model: Scanning, Analysis, Response and Assessment http://www.popcenter.org/about/?p=sara</vt:lpstr>
      <vt:lpstr>Problem Analysis Triangle: a suitable target is available. there is the lack of a suitable guardian to prevent the crime from happening. a motivated offender is present.   </vt:lpstr>
      <vt:lpstr>Situational Crime Prevention</vt:lpstr>
      <vt:lpstr>25  Situational Crime Prevention Techniques</vt:lpstr>
      <vt:lpstr>Sex Offender Registration</vt:lpstr>
      <vt:lpstr>Involuntary Civil Commitment : Special Populations</vt:lpstr>
      <vt:lpstr>Involuntary Civil Commitment and Risk Assessment Technology</vt:lpstr>
      <vt:lpstr>Special Populations targeted for Involuntary Civil Commitment</vt:lpstr>
      <vt:lpstr>Sexually Violent Predators</vt:lpstr>
      <vt:lpstr>Other Special populations targeted for involuntary civil commitment</vt:lpstr>
      <vt:lpstr>Chapter 35 in Massachusetts</vt:lpstr>
      <vt:lpstr>Chapter 12: Application for Short Term Hospitalization</vt:lpstr>
      <vt:lpstr>School Bullying</vt:lpstr>
      <vt:lpstr>Using Technology to identify School Bullying and Monitor Online Bullying</vt:lpstr>
      <vt:lpstr> New Technology: Computer Recognition of Biomarkers, including Facial Recognition, Palm/Fingerprint Detection, and Retinal/Iris scanning</vt:lpstr>
      <vt:lpstr>Residential and Commercial Property Monitoring Technology </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Prevention Technology</dc:title>
  <dc:creator>UMass Lowell</dc:creator>
  <cp:lastModifiedBy>Carol</cp:lastModifiedBy>
  <cp:revision>21</cp:revision>
  <dcterms:created xsi:type="dcterms:W3CDTF">2015-10-01T04:27:12Z</dcterms:created>
  <dcterms:modified xsi:type="dcterms:W3CDTF">2016-10-03T16:42:26Z</dcterms:modified>
</cp:coreProperties>
</file>