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256" r:id="rId2"/>
    <p:sldId id="257" r:id="rId3"/>
    <p:sldId id="261" r:id="rId4"/>
    <p:sldId id="262" r:id="rId5"/>
    <p:sldId id="269" r:id="rId6"/>
    <p:sldId id="263" r:id="rId7"/>
    <p:sldId id="258" r:id="rId8"/>
    <p:sldId id="259" r:id="rId9"/>
    <p:sldId id="268" r:id="rId10"/>
    <p:sldId id="267" r:id="rId11"/>
    <p:sldId id="260" r:id="rId12"/>
    <p:sldId id="264" r:id="rId13"/>
    <p:sldId id="265" r:id="rId14"/>
    <p:sldId id="266"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4716463" y="5345113"/>
            <a:ext cx="4427537" cy="1512887"/>
            <a:chOff x="2971" y="3367"/>
            <a:chExt cx="2789" cy="953"/>
          </a:xfrm>
        </p:grpSpPr>
        <p:sp>
          <p:nvSpPr>
            <p:cNvPr id="4403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4403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3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3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3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404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44050"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4405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052" name="Rectangle 20"/>
          <p:cNvSpPr>
            <a:spLocks noGrp="1" noChangeArrowheads="1"/>
          </p:cNvSpPr>
          <p:nvPr>
            <p:ph type="dt" sz="quarter" idx="2"/>
          </p:nvPr>
        </p:nvSpPr>
        <p:spPr/>
        <p:txBody>
          <a:bodyPr/>
          <a:lstStyle>
            <a:lvl1pPr>
              <a:defRPr/>
            </a:lvl1pPr>
          </a:lstStyle>
          <a:p>
            <a:endParaRPr lang="en-US"/>
          </a:p>
        </p:txBody>
      </p:sp>
      <p:sp>
        <p:nvSpPr>
          <p:cNvPr id="44053" name="Rectangle 21"/>
          <p:cNvSpPr>
            <a:spLocks noGrp="1" noChangeArrowheads="1"/>
          </p:cNvSpPr>
          <p:nvPr>
            <p:ph type="ftr" sz="quarter" idx="3"/>
          </p:nvPr>
        </p:nvSpPr>
        <p:spPr/>
        <p:txBody>
          <a:bodyPr/>
          <a:lstStyle>
            <a:lvl1pPr>
              <a:defRPr/>
            </a:lvl1pPr>
          </a:lstStyle>
          <a:p>
            <a:endParaRPr lang="en-US"/>
          </a:p>
        </p:txBody>
      </p:sp>
      <p:sp>
        <p:nvSpPr>
          <p:cNvPr id="44054" name="Rectangle 22"/>
          <p:cNvSpPr>
            <a:spLocks noGrp="1" noChangeArrowheads="1"/>
          </p:cNvSpPr>
          <p:nvPr>
            <p:ph type="sldNum" sz="quarter" idx="4"/>
          </p:nvPr>
        </p:nvSpPr>
        <p:spPr/>
        <p:txBody>
          <a:bodyPr/>
          <a:lstStyle>
            <a:lvl1pPr>
              <a:defRPr/>
            </a:lvl1pPr>
          </a:lstStyle>
          <a:p>
            <a:fld id="{03A17EE3-D5A7-4C11-8A13-9EE9805F1C3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AE5721-8134-4D23-A66F-EEB6E466D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493E6A-A098-44E6-A0E2-24AF0FBD6CF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EB226B-F4EE-4E96-A6A4-776BD94CCE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49F567-03BD-469A-8D05-FCA5F6C28A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E26BDF-7843-4496-959F-52A8B94DBCF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478DB4-1528-4316-9566-77AF737D419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D52239-42F7-453A-8A3B-25422867B13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46B6FEA-40BC-4714-83B3-16A50BE7985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7C9AF3-BCB9-433F-B4E8-9BC1C83E4E0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18BF1B-73C7-4092-95A1-4D986146758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4716463" y="5345113"/>
            <a:ext cx="4427537" cy="1512887"/>
            <a:chOff x="2971" y="3367"/>
            <a:chExt cx="2789" cy="953"/>
          </a:xfrm>
        </p:grpSpPr>
        <p:sp>
          <p:nvSpPr>
            <p:cNvPr id="43011"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43012"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13"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14"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15"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16"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17"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18"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19"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20"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21"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22"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23"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24"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3025"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43026"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3027"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3028"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3029"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9E9032E-E717-4C37-B17F-2B6E0E657D30}" type="slidenum">
              <a:rPr lang="en-US"/>
              <a:pPr/>
              <a:t>‹#›</a:t>
            </a:fld>
            <a:endParaRPr lang="en-US"/>
          </a:p>
        </p:txBody>
      </p:sp>
      <p:sp>
        <p:nvSpPr>
          <p:cNvPr id="4303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47800" y="3048000"/>
            <a:ext cx="6400800" cy="1752600"/>
          </a:xfrm>
        </p:spPr>
        <p:txBody>
          <a:bodyPr/>
          <a:lstStyle/>
          <a:p>
            <a:pPr>
              <a:lnSpc>
                <a:spcPct val="80000"/>
              </a:lnSpc>
            </a:pPr>
            <a:r>
              <a:rPr lang="en-US" sz="2400" dirty="0">
                <a:solidFill>
                  <a:srgbClr val="FFFF00"/>
                </a:solidFill>
              </a:rPr>
              <a:t>New Technology in Prisons and Jails: Impact on Safety, Cost, and Offender </a:t>
            </a:r>
            <a:r>
              <a:rPr lang="en-US" sz="2400" dirty="0" smtClean="0">
                <a:solidFill>
                  <a:srgbClr val="FFFF00"/>
                </a:solidFill>
              </a:rPr>
              <a:t>Rehabilitation</a:t>
            </a:r>
            <a:endParaRPr lang="en-US" sz="2400" dirty="0"/>
          </a:p>
          <a:p>
            <a:pPr>
              <a:lnSpc>
                <a:spcPct val="80000"/>
              </a:lnSpc>
            </a:pPr>
            <a:r>
              <a:rPr lang="en-US" sz="2400" dirty="0"/>
              <a:t>Professor James Byrne</a:t>
            </a:r>
          </a:p>
        </p:txBody>
      </p:sp>
      <p:pic>
        <p:nvPicPr>
          <p:cNvPr id="2052" name="Picture 4"/>
          <p:cNvPicPr>
            <a:picLocks noChangeAspect="1" noChangeArrowheads="1"/>
          </p:cNvPicPr>
          <p:nvPr>
            <p:ph type="ctrTitle"/>
          </p:nvPr>
        </p:nvPicPr>
        <p:blipFill>
          <a:blip r:embed="rId2" cstate="print"/>
          <a:srcRect/>
          <a:stretch>
            <a:fillRect/>
          </a:stretch>
        </p:blipFill>
        <p:spPr>
          <a:xfrm>
            <a:off x="2743200" y="1219200"/>
            <a:ext cx="3675063" cy="1470025"/>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a:t>Mapping Offender Reentry: Why Do It?</a:t>
            </a:r>
          </a:p>
        </p:txBody>
      </p:sp>
      <p:sp>
        <p:nvSpPr>
          <p:cNvPr id="45059" name="Rectangle 3"/>
          <p:cNvSpPr>
            <a:spLocks noGrp="1" noChangeArrowheads="1"/>
          </p:cNvSpPr>
          <p:nvPr>
            <p:ph type="body" idx="1"/>
          </p:nvPr>
        </p:nvSpPr>
        <p:spPr/>
        <p:txBody>
          <a:bodyPr/>
          <a:lstStyle/>
          <a:p>
            <a:r>
              <a:rPr lang="en-US">
                <a:solidFill>
                  <a:srgbClr val="FFFF00"/>
                </a:solidFill>
              </a:rPr>
              <a:t>High Risk Offenders vs. High Stakes Offenders</a:t>
            </a:r>
            <a:r>
              <a:rPr lang="en-US"/>
              <a:t>: Who should we Target?</a:t>
            </a:r>
          </a:p>
          <a:p>
            <a:r>
              <a:rPr lang="en-US">
                <a:solidFill>
                  <a:srgbClr val="FFFF00"/>
                </a:solidFill>
              </a:rPr>
              <a:t>High Risk Locations</a:t>
            </a:r>
            <a:r>
              <a:rPr lang="en-US"/>
              <a:t>: Can we change community risk level?</a:t>
            </a:r>
          </a:p>
          <a:p>
            <a:r>
              <a:rPr lang="en-US">
                <a:solidFill>
                  <a:srgbClr val="FFFF00"/>
                </a:solidFill>
              </a:rPr>
              <a:t>High Risk Times</a:t>
            </a:r>
            <a:r>
              <a:rPr lang="en-US"/>
              <a:t>: When are returning offenders most likely to fail?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cstate="print"/>
          <a:srcRect/>
          <a:stretch>
            <a:fillRect/>
          </a:stretch>
        </p:blipFill>
        <p:spPr bwMode="auto">
          <a:xfrm>
            <a:off x="744538" y="500063"/>
            <a:ext cx="7653337" cy="58578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cstate="print"/>
          <a:srcRect/>
          <a:stretch>
            <a:fillRect/>
          </a:stretch>
        </p:blipFill>
        <p:spPr bwMode="auto">
          <a:xfrm>
            <a:off x="120650" y="0"/>
            <a:ext cx="8901113"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cstate="print"/>
          <a:srcRect/>
          <a:stretch>
            <a:fillRect/>
          </a:stretch>
        </p:blipFill>
        <p:spPr bwMode="auto">
          <a:xfrm>
            <a:off x="120650" y="0"/>
            <a:ext cx="8901113"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cstate="print"/>
          <a:srcRect/>
          <a:stretch>
            <a:fillRect/>
          </a:stretch>
        </p:blipFill>
        <p:spPr bwMode="auto">
          <a:xfrm>
            <a:off x="120650" y="0"/>
            <a:ext cx="8901113"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sz="4000"/>
              <a:t>Hard And Soft Prison Technology</a:t>
            </a:r>
          </a:p>
        </p:txBody>
      </p:sp>
      <p:sp>
        <p:nvSpPr>
          <p:cNvPr id="26629" name="Rectangle 5"/>
          <p:cNvSpPr>
            <a:spLocks noGrp="1" noChangeArrowheads="1"/>
          </p:cNvSpPr>
          <p:nvPr>
            <p:ph type="body" sz="half" idx="1"/>
          </p:nvPr>
        </p:nvSpPr>
        <p:spPr>
          <a:xfrm>
            <a:off x="457200" y="2057400"/>
            <a:ext cx="4038600" cy="4530725"/>
          </a:xfrm>
        </p:spPr>
        <p:txBody>
          <a:bodyPr/>
          <a:lstStyle/>
          <a:p>
            <a:pPr marL="533400" indent="-533400">
              <a:lnSpc>
                <a:spcPct val="80000"/>
              </a:lnSpc>
            </a:pPr>
            <a:r>
              <a:rPr lang="en-US" sz="1800">
                <a:solidFill>
                  <a:srgbClr val="FFFF00"/>
                </a:solidFill>
              </a:rPr>
              <a:t>Hard Technology</a:t>
            </a:r>
          </a:p>
          <a:p>
            <a:pPr marL="533400" indent="-533400">
              <a:lnSpc>
                <a:spcPct val="80000"/>
              </a:lnSpc>
            </a:pPr>
            <a:r>
              <a:rPr lang="en-US" sz="1400"/>
              <a:t>Contraband detection devices used in prison/jail</a:t>
            </a:r>
          </a:p>
          <a:p>
            <a:pPr marL="533400" indent="-533400">
              <a:lnSpc>
                <a:spcPct val="80000"/>
              </a:lnSpc>
            </a:pPr>
            <a:r>
              <a:rPr lang="en-US" sz="1400"/>
              <a:t>Duress alarm systems for corrections officers in indoor and outdoor settings</a:t>
            </a:r>
          </a:p>
          <a:p>
            <a:pPr marL="533400" indent="-533400">
              <a:lnSpc>
                <a:spcPct val="80000"/>
              </a:lnSpc>
            </a:pPr>
            <a:r>
              <a:rPr lang="en-US" sz="1400"/>
              <a:t>Language translation devices for use within prisons </a:t>
            </a:r>
          </a:p>
          <a:p>
            <a:pPr marL="533400" indent="-533400">
              <a:lnSpc>
                <a:spcPct val="80000"/>
              </a:lnSpc>
            </a:pPr>
            <a:r>
              <a:rPr lang="en-US" sz="1400"/>
              <a:t>Remote monitoring of inmate movements in cells and throughout prison</a:t>
            </a:r>
          </a:p>
          <a:p>
            <a:pPr marL="533400" indent="-533400">
              <a:lnSpc>
                <a:spcPct val="80000"/>
              </a:lnSpc>
            </a:pPr>
            <a:r>
              <a:rPr lang="en-US" sz="1400"/>
              <a:t>Perimeter security technology; new cell extraction technology</a:t>
            </a:r>
          </a:p>
          <a:p>
            <a:pPr marL="533400" indent="-533400">
              <a:lnSpc>
                <a:spcPct val="80000"/>
              </a:lnSpc>
            </a:pPr>
            <a:r>
              <a:rPr lang="en-US" sz="1400"/>
              <a:t>Less than lethal force in prison</a:t>
            </a:r>
          </a:p>
          <a:p>
            <a:pPr marL="533400" indent="-533400">
              <a:lnSpc>
                <a:spcPct val="80000"/>
              </a:lnSpc>
            </a:pPr>
            <a:r>
              <a:rPr lang="en-US" sz="1400"/>
              <a:t>Othe r(e.g. the Supermax prison) </a:t>
            </a:r>
          </a:p>
          <a:p>
            <a:pPr marL="533400" indent="-533400">
              <a:lnSpc>
                <a:spcPct val="80000"/>
              </a:lnSpc>
              <a:buFont typeface="Wingdings" pitchFamily="2" charset="2"/>
              <a:buNone/>
            </a:pPr>
            <a:r>
              <a:rPr lang="en-US" sz="1400"/>
              <a:t> </a:t>
            </a:r>
          </a:p>
        </p:txBody>
      </p:sp>
      <p:sp>
        <p:nvSpPr>
          <p:cNvPr id="26630" name="Rectangle 6"/>
          <p:cNvSpPr>
            <a:spLocks noGrp="1" noChangeArrowheads="1"/>
          </p:cNvSpPr>
          <p:nvPr>
            <p:ph type="body" sz="half" idx="2"/>
          </p:nvPr>
        </p:nvSpPr>
        <p:spPr>
          <a:xfrm>
            <a:off x="4648200" y="1981200"/>
            <a:ext cx="4038600" cy="4530725"/>
          </a:xfrm>
        </p:spPr>
        <p:txBody>
          <a:bodyPr/>
          <a:lstStyle/>
          <a:p>
            <a:pPr>
              <a:lnSpc>
                <a:spcPct val="80000"/>
              </a:lnSpc>
            </a:pPr>
            <a:r>
              <a:rPr lang="en-US" sz="1800">
                <a:solidFill>
                  <a:srgbClr val="FFFF00"/>
                </a:solidFill>
              </a:rPr>
              <a:t>Soft Technology</a:t>
            </a:r>
          </a:p>
          <a:p>
            <a:pPr>
              <a:lnSpc>
                <a:spcPct val="80000"/>
              </a:lnSpc>
            </a:pPr>
            <a:r>
              <a:rPr lang="en-US" sz="1400"/>
              <a:t> inmate classifications systems</a:t>
            </a:r>
          </a:p>
          <a:p>
            <a:pPr>
              <a:lnSpc>
                <a:spcPct val="80000"/>
              </a:lnSpc>
            </a:pPr>
            <a:r>
              <a:rPr lang="en-US" sz="1400"/>
              <a:t>New monitoring technology for inmate phone calls and financial transactions</a:t>
            </a:r>
          </a:p>
          <a:p>
            <a:pPr>
              <a:lnSpc>
                <a:spcPct val="80000"/>
              </a:lnSpc>
            </a:pPr>
            <a:r>
              <a:rPr lang="en-US" sz="1400"/>
              <a:t>Within-prison crime analysis and response capabilities (examination of incident/sanctioning patterns, including transfer, segregation, loss of privileges, etc. identification of high rate offenders and/or prison hot-spot locations)</a:t>
            </a:r>
          </a:p>
          <a:p>
            <a:pPr>
              <a:lnSpc>
                <a:spcPct val="80000"/>
              </a:lnSpc>
            </a:pPr>
            <a:r>
              <a:rPr lang="en-US" sz="1400"/>
              <a:t> Information sharing with community corrections, police, treatment providers (continuity/seamless system), and public health system</a:t>
            </a:r>
          </a:p>
          <a:p>
            <a:pPr>
              <a:lnSpc>
                <a:spcPct val="80000"/>
              </a:lnSpc>
            </a:pPr>
            <a:r>
              <a:rPr lang="en-US" sz="1400"/>
              <a:t> Monitoring of inmate health problems (e.g. mental and physical)</a:t>
            </a:r>
          </a:p>
          <a:p>
            <a:pPr>
              <a:lnSpc>
                <a:spcPct val="80000"/>
              </a:lnSpc>
            </a:pPr>
            <a:r>
              <a:rPr lang="en-US" sz="1400"/>
              <a:t>Other  (e.g. testing new technologies in a simulated “mock” riot; using software to model death row outcomes </a:t>
            </a:r>
          </a:p>
          <a:p>
            <a:pPr>
              <a:lnSpc>
                <a:spcPct val="80000"/>
              </a:lnSpc>
            </a:pPr>
            <a:endParaRPr 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000">
                <a:solidFill>
                  <a:srgbClr val="FFFF00"/>
                </a:solidFill>
              </a:rPr>
              <a:t>What is the Link between New Technology and Safety?</a:t>
            </a:r>
          </a:p>
        </p:txBody>
      </p:sp>
      <p:sp>
        <p:nvSpPr>
          <p:cNvPr id="31747" name="Rectangle 3"/>
          <p:cNvSpPr>
            <a:spLocks noGrp="1" noChangeArrowheads="1"/>
          </p:cNvSpPr>
          <p:nvPr>
            <p:ph type="body" idx="1"/>
          </p:nvPr>
        </p:nvSpPr>
        <p:spPr/>
        <p:txBody>
          <a:bodyPr/>
          <a:lstStyle/>
          <a:p>
            <a:r>
              <a:rPr lang="en-US">
                <a:solidFill>
                  <a:srgbClr val="FFFF00"/>
                </a:solidFill>
              </a:rPr>
              <a:t>Staff Safety</a:t>
            </a:r>
            <a:r>
              <a:rPr lang="en-US"/>
              <a:t>: Public vs. private; security level variations</a:t>
            </a:r>
          </a:p>
          <a:p>
            <a:r>
              <a:rPr lang="en-US">
                <a:solidFill>
                  <a:srgbClr val="FFFF00"/>
                </a:solidFill>
              </a:rPr>
              <a:t>Inmate Safety</a:t>
            </a:r>
            <a:r>
              <a:rPr lang="en-US"/>
              <a:t>: Variations by type of injury( self-injury, assaults by inmates, assaults by staff)</a:t>
            </a:r>
          </a:p>
          <a:p>
            <a:r>
              <a:rPr lang="en-US">
                <a:solidFill>
                  <a:srgbClr val="FFFF00"/>
                </a:solidFill>
              </a:rPr>
              <a:t>Community Safety</a:t>
            </a:r>
            <a:r>
              <a:rPr lang="en-US"/>
              <a:t>: Escapes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87338"/>
            <a:ext cx="8229600" cy="1130300"/>
          </a:xfrm>
        </p:spPr>
        <p:txBody>
          <a:bodyPr/>
          <a:lstStyle/>
          <a:p>
            <a:r>
              <a:rPr lang="en-US" sz="4000">
                <a:solidFill>
                  <a:srgbClr val="FFFF00"/>
                </a:solidFill>
              </a:rPr>
              <a:t>Is New Technology Cost Effective?</a:t>
            </a:r>
          </a:p>
        </p:txBody>
      </p:sp>
      <p:sp>
        <p:nvSpPr>
          <p:cNvPr id="32771" name="Rectangle 3"/>
          <p:cNvSpPr>
            <a:spLocks noGrp="1" noChangeArrowheads="1"/>
          </p:cNvSpPr>
          <p:nvPr>
            <p:ph type="body" idx="1"/>
          </p:nvPr>
        </p:nvSpPr>
        <p:spPr/>
        <p:txBody>
          <a:bodyPr/>
          <a:lstStyle/>
          <a:p>
            <a:r>
              <a:rPr lang="en-US">
                <a:solidFill>
                  <a:srgbClr val="FFFF00"/>
                </a:solidFill>
              </a:rPr>
              <a:t>Cost of Corrections</a:t>
            </a:r>
            <a:r>
              <a:rPr lang="en-US"/>
              <a:t>: 60 Billion and climbing</a:t>
            </a:r>
          </a:p>
          <a:p>
            <a:r>
              <a:rPr lang="en-US">
                <a:solidFill>
                  <a:srgbClr val="FFFF00"/>
                </a:solidFill>
              </a:rPr>
              <a:t>Cost of New Technology</a:t>
            </a:r>
            <a:r>
              <a:rPr lang="en-US"/>
              <a:t>: People vs. thing Technology; short-term control vs. long term change</a:t>
            </a:r>
          </a:p>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a:t>New Technology and Justice Reinvestment</a:t>
            </a:r>
          </a:p>
        </p:txBody>
      </p:sp>
      <p:sp>
        <p:nvSpPr>
          <p:cNvPr id="47107" name="Rectangle 3"/>
          <p:cNvSpPr>
            <a:spLocks noGrp="1" noChangeArrowheads="1"/>
          </p:cNvSpPr>
          <p:nvPr>
            <p:ph type="body" idx="1"/>
          </p:nvPr>
        </p:nvSpPr>
        <p:spPr/>
        <p:txBody>
          <a:bodyPr/>
          <a:lstStyle/>
          <a:p>
            <a:r>
              <a:rPr lang="en-US"/>
              <a:t>What is </a:t>
            </a:r>
            <a:r>
              <a:rPr lang="en-US">
                <a:solidFill>
                  <a:srgbClr val="FFFF00"/>
                </a:solidFill>
              </a:rPr>
              <a:t>Justice Reinvestment</a:t>
            </a:r>
            <a:r>
              <a:rPr lang="en-US"/>
              <a:t>? Reallocation of prison funds to community corrections initiatives</a:t>
            </a:r>
          </a:p>
          <a:p>
            <a:r>
              <a:rPr lang="en-US"/>
              <a:t>How can </a:t>
            </a:r>
            <a:r>
              <a:rPr lang="en-US">
                <a:solidFill>
                  <a:srgbClr val="FFFF00"/>
                </a:solidFill>
              </a:rPr>
              <a:t>Simulation Modeling</a:t>
            </a:r>
            <a:r>
              <a:rPr lang="en-US"/>
              <a:t> be applied to impact assessment? BJA study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a:solidFill>
                  <a:srgbClr val="FFFF00"/>
                </a:solidFill>
              </a:rPr>
              <a:t>Can We Use Technology Change Prisoners: What Works?</a:t>
            </a:r>
          </a:p>
        </p:txBody>
      </p:sp>
      <p:sp>
        <p:nvSpPr>
          <p:cNvPr id="33795" name="Rectangle 3"/>
          <p:cNvSpPr>
            <a:spLocks noGrp="1" noChangeArrowheads="1"/>
          </p:cNvSpPr>
          <p:nvPr>
            <p:ph type="body" idx="1"/>
          </p:nvPr>
        </p:nvSpPr>
        <p:spPr/>
        <p:txBody>
          <a:bodyPr/>
          <a:lstStyle/>
          <a:p>
            <a:r>
              <a:rPr lang="en-US">
                <a:solidFill>
                  <a:srgbClr val="FFFF00"/>
                </a:solidFill>
              </a:rPr>
              <a:t>Technology of Control</a:t>
            </a:r>
            <a:r>
              <a:rPr lang="en-US"/>
              <a:t>: we can reduce inmate-on inmate violence using control strategies, but it will increase the level of self-injury and assaults on staff</a:t>
            </a:r>
          </a:p>
          <a:p>
            <a:r>
              <a:rPr lang="en-US">
                <a:solidFill>
                  <a:srgbClr val="FFFF00"/>
                </a:solidFill>
              </a:rPr>
              <a:t>Technology of Offender Change</a:t>
            </a:r>
            <a:r>
              <a:rPr lang="en-US"/>
              <a:t>: Prison programming matters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Prison Violence </a:t>
            </a:r>
          </a:p>
        </p:txBody>
      </p:sp>
      <p:sp>
        <p:nvSpPr>
          <p:cNvPr id="28675" name="Rectangle 3"/>
          <p:cNvSpPr>
            <a:spLocks noGrp="1" noChangeArrowheads="1"/>
          </p:cNvSpPr>
          <p:nvPr>
            <p:ph type="body" idx="1"/>
          </p:nvPr>
        </p:nvSpPr>
        <p:spPr/>
        <p:txBody>
          <a:bodyPr/>
          <a:lstStyle/>
          <a:p>
            <a:r>
              <a:rPr lang="en-US" sz="2800">
                <a:effectLst/>
              </a:rPr>
              <a:t>A review of the official data on the extent of the prison violence problem (murder, rape, and assault) suggests that the most serious forms of violence are rare in federal and state prisons</a:t>
            </a:r>
          </a:p>
          <a:p>
            <a:r>
              <a:rPr lang="en-US" sz="2800">
                <a:effectLst/>
              </a:rPr>
              <a:t> The rate of violence in federal and state prisons is actually slightly on the decline, despite the doubling of our prison population in the last decade (Useem &amp; Piehl, 2006).</a:t>
            </a:r>
          </a:p>
        </p:txBody>
      </p:sp>
      <p:pic>
        <p:nvPicPr>
          <p:cNvPr id="28677" name="Picture 5" descr="prisons picture"/>
          <p:cNvPicPr>
            <a:picLocks noChangeAspect="1" noChangeArrowheads="1"/>
          </p:cNvPicPr>
          <p:nvPr/>
        </p:nvPicPr>
        <p:blipFill>
          <a:blip r:embed="rId2" cstate="print"/>
          <a:srcRect/>
          <a:stretch>
            <a:fillRect/>
          </a:stretch>
        </p:blipFill>
        <p:spPr bwMode="auto">
          <a:xfrm>
            <a:off x="6629400" y="381000"/>
            <a:ext cx="1905000" cy="12668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Numbers Vs. Rates</a:t>
            </a:r>
          </a:p>
        </p:txBody>
      </p:sp>
      <p:sp>
        <p:nvSpPr>
          <p:cNvPr id="29699" name="Rectangle 3"/>
          <p:cNvSpPr>
            <a:spLocks noGrp="1" noChangeArrowheads="1"/>
          </p:cNvSpPr>
          <p:nvPr>
            <p:ph type="body" idx="1"/>
          </p:nvPr>
        </p:nvSpPr>
        <p:spPr/>
        <p:txBody>
          <a:bodyPr/>
          <a:lstStyle/>
          <a:p>
            <a:r>
              <a:rPr lang="en-US" sz="2800">
                <a:effectLst/>
              </a:rPr>
              <a:t>Examination of data from the 2000 </a:t>
            </a:r>
            <a:r>
              <a:rPr lang="en-US" sz="2800" i="1">
                <a:effectLst/>
              </a:rPr>
              <a:t>Census of State and Federal Correctional Facilities </a:t>
            </a:r>
            <a:r>
              <a:rPr lang="en-US" sz="2800">
                <a:effectLst/>
              </a:rPr>
              <a:t>revealed that “the number of assaults, including both physical and sexual assaults, was 32% higher [in 2000] than in a similar period preceding the 1995 census” (Stephan &amp; Karberg, 2003, p. vi).</a:t>
            </a:r>
          </a:p>
          <a:p>
            <a:r>
              <a:rPr lang="en-US" sz="2800">
                <a:effectLst/>
              </a:rPr>
              <a:t> In 2000,there were 34,000 inmate-on-inmate assaults reported.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a:t>Do We have a Prison Violence Problem?</a:t>
            </a:r>
          </a:p>
        </p:txBody>
      </p:sp>
      <p:sp>
        <p:nvSpPr>
          <p:cNvPr id="46083" name="Rectangle 3"/>
          <p:cNvSpPr>
            <a:spLocks noGrp="1" noChangeArrowheads="1"/>
          </p:cNvSpPr>
          <p:nvPr>
            <p:ph type="body" idx="1"/>
          </p:nvPr>
        </p:nvSpPr>
        <p:spPr/>
        <p:txBody>
          <a:bodyPr/>
          <a:lstStyle/>
          <a:p>
            <a:pPr>
              <a:lnSpc>
                <a:spcPct val="90000"/>
              </a:lnSpc>
            </a:pPr>
            <a:r>
              <a:rPr lang="en-US">
                <a:solidFill>
                  <a:srgbClr val="FFFF00"/>
                </a:solidFill>
              </a:rPr>
              <a:t>The Debate</a:t>
            </a:r>
            <a:r>
              <a:rPr lang="en-US"/>
              <a:t>: Official vs Unofficial Estimates of the  Level and Rate of Violence in Prison vary significantly for both violence and disorder.</a:t>
            </a:r>
          </a:p>
          <a:p>
            <a:pPr>
              <a:lnSpc>
                <a:spcPct val="90000"/>
              </a:lnSpc>
            </a:pPr>
            <a:r>
              <a:rPr lang="en-US">
                <a:solidFill>
                  <a:srgbClr val="FFFF00"/>
                </a:solidFill>
              </a:rPr>
              <a:t>Prison vs. Community Safety</a:t>
            </a:r>
            <a:r>
              <a:rPr lang="en-US"/>
              <a:t>: A Recent BJS Report found that the Likelihood of homicide victimization among prisoners was 9 times greater in the community than in prison.</a:t>
            </a:r>
          </a:p>
        </p:txBody>
      </p:sp>
    </p:spTree>
  </p:cSld>
  <p:clrMapOvr>
    <a:masterClrMapping/>
  </p:clrMapOvr>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Cliff</Template>
  <TotalTime>284</TotalTime>
  <Words>586</Words>
  <Application>Microsoft Office PowerPoint</Application>
  <PresentationFormat>On-screen Show (4:3)</PresentationFormat>
  <Paragraphs>45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Verdana</vt:lpstr>
      <vt:lpstr>Wingdings</vt:lpstr>
      <vt:lpstr>Cliff</vt:lpstr>
      <vt:lpstr>Slide 1</vt:lpstr>
      <vt:lpstr>Hard And Soft Prison Technology</vt:lpstr>
      <vt:lpstr>What is the Link between New Technology and Safety?</vt:lpstr>
      <vt:lpstr>Is New Technology Cost Effective?</vt:lpstr>
      <vt:lpstr>New Technology and Justice Reinvestment</vt:lpstr>
      <vt:lpstr>Can We Use Technology Change Prisoners: What Works?</vt:lpstr>
      <vt:lpstr>Prison Violence </vt:lpstr>
      <vt:lpstr>Numbers Vs. Rates</vt:lpstr>
      <vt:lpstr>Do We have a Prison Violence Problem?</vt:lpstr>
      <vt:lpstr>Mapping Offender Reentry: Why Do It?</vt:lpstr>
      <vt:lpstr>Slide 11</vt:lpstr>
      <vt:lpstr>Slide 12</vt:lpstr>
      <vt:lpstr>Slide 13</vt:lpstr>
      <vt:lpstr>Slide 14</vt:lpstr>
    </vt:vector>
  </TitlesOfParts>
  <Company>UMass Lowell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Faculty_Staff</dc:creator>
  <cp:lastModifiedBy>Carol</cp:lastModifiedBy>
  <cp:revision>8</cp:revision>
  <dcterms:created xsi:type="dcterms:W3CDTF">2009-11-17T00:51:42Z</dcterms:created>
  <dcterms:modified xsi:type="dcterms:W3CDTF">2015-04-29T15:30:34Z</dcterms:modified>
</cp:coreProperties>
</file>