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57" r:id="rId10"/>
    <p:sldId id="279" r:id="rId11"/>
    <p:sldId id="258" r:id="rId12"/>
    <p:sldId id="274" r:id="rId13"/>
    <p:sldId id="278" r:id="rId14"/>
    <p:sldId id="259" r:id="rId15"/>
    <p:sldId id="275" r:id="rId16"/>
    <p:sldId id="260" r:id="rId17"/>
    <p:sldId id="276" r:id="rId18"/>
    <p:sldId id="277" r:id="rId19"/>
    <p:sldId id="280" r:id="rId20"/>
    <p:sldId id="262" r:id="rId21"/>
    <p:sldId id="263" r:id="rId22"/>
    <p:sldId id="264" r:id="rId23"/>
    <p:sldId id="266" r:id="rId24"/>
    <p:sldId id="26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2A89BA-5538-4D9C-9256-5C6638E306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AC6FF-5632-4FF6-BF34-74CC876A3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35FF7-B659-458D-9D2D-AB3189AD29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CD59-EB4D-40E2-96F1-57BDFB945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0FEF-AF78-4CE5-A9F6-085FEA192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E7851-46B0-4E28-9E47-0527CA4BA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88D4E-A360-4FE5-A028-8BA0993C4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32067-6BA3-40D6-88F1-F42ADA215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B8C5D-14C1-4554-B6E9-861FA4547F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4E6E8-FEB4-4AF2-9A90-919D49E76D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1C6D0-AC47-4ABD-9564-734188868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59A7AA2-EF1D-4CFC-A12C-3709D0BE7E6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fuZJVpNWR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qPPyoN-CXE" TargetMode="External"/><Relationship Id="rId2" Type="http://schemas.openxmlformats.org/officeDocument/2006/relationships/hyperlink" Target="http://www.popcenter.org/Problems/problem-check-card-fraud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pcenter.org/Problems/problem-druglabs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pcenter.org/Problems/problem-prescription-fraud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omberg.com/news/features/2015-06-18/the-hunt-for-the-financial-industry-s-most-wanted-hacker" TargetMode="External"/><Relationship Id="rId2" Type="http://schemas.openxmlformats.org/officeDocument/2006/relationships/hyperlink" Target="http://www.dailymail.co.uk/news/article-2646946/Department-Justice-warns-public-protect-PCs-Russian-led-hacking-r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bi.gov/wanted/cyber/@@wanted-group-list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bi.gov/filelink.html?file=/majcases/fraud/fraud_alert.pdf" TargetMode="External"/><Relationship Id="rId2" Type="http://schemas.openxmlformats.org/officeDocument/2006/relationships/hyperlink" Target="http://www.fbi.gov/majcases/fraud/fraudschemes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bi.gov/publications/leb/2003/mar2003/mar03leb.htm" TargetMode="External"/><Relationship Id="rId2" Type="http://schemas.openxmlformats.org/officeDocument/2006/relationships/hyperlink" Target="http://www.cdc.gov/Features/ElectronicAggress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ET43wwyqteM" TargetMode="External"/><Relationship Id="rId4" Type="http://schemas.openxmlformats.org/officeDocument/2006/relationships/hyperlink" Target="http://www.perverted-justice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.gov/usss/index.shtml" TargetMode="External"/><Relationship Id="rId2" Type="http://schemas.openxmlformats.org/officeDocument/2006/relationships/hyperlink" Target="http://www.fbi.gov/contact/fo/fo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eas.gov/usss/counterfeit.shtml" TargetMode="External"/><Relationship Id="rId4" Type="http://schemas.openxmlformats.org/officeDocument/2006/relationships/hyperlink" Target="http://www.ic3.gov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.gov/" TargetMode="External"/><Relationship Id="rId2" Type="http://schemas.openxmlformats.org/officeDocument/2006/relationships/hyperlink" Target="http://www.fbi.gov/contact/fo/fo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ps.com/postalinspectors/" TargetMode="External"/><Relationship Id="rId4" Type="http://schemas.openxmlformats.org/officeDocument/2006/relationships/hyperlink" Target="http://www.ic3.gov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tf.gov/field/index.htm" TargetMode="External"/><Relationship Id="rId3" Type="http://schemas.openxmlformats.org/officeDocument/2006/relationships/hyperlink" Target="http://www.treas.gov/usss/financial_crimes.shtml" TargetMode="External"/><Relationship Id="rId7" Type="http://schemas.openxmlformats.org/officeDocument/2006/relationships/hyperlink" Target="http://www.ic3.gov/" TargetMode="External"/><Relationship Id="rId2" Type="http://schemas.openxmlformats.org/officeDocument/2006/relationships/hyperlink" Target="http://www.fbi.gov/contact/fo/f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c.gov/complaint.shtml" TargetMode="External"/><Relationship Id="rId5" Type="http://schemas.openxmlformats.org/officeDocument/2006/relationships/hyperlink" Target="http://www.sec.gov/" TargetMode="External"/><Relationship Id="rId4" Type="http://schemas.openxmlformats.org/officeDocument/2006/relationships/hyperlink" Target="http://www.ftc.gov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bi.gov/majcases/fraud/fraudschemes.htm" TargetMode="External"/><Relationship Id="rId3" Type="http://schemas.openxmlformats.org/officeDocument/2006/relationships/hyperlink" Target="http://www.popcenter.org/Problems/problem-druglabs.htm" TargetMode="External"/><Relationship Id="rId7" Type="http://schemas.openxmlformats.org/officeDocument/2006/relationships/hyperlink" Target="http://faculty.uml.edu/jbyrne/44.203/jr000252d.pdf" TargetMode="External"/><Relationship Id="rId2" Type="http://schemas.openxmlformats.org/officeDocument/2006/relationships/hyperlink" Target="http://www.popcenter.org/Problems/problem-check-card-fraud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pcenter.org/Problems/problem-rave_parties.htm" TargetMode="External"/><Relationship Id="rId5" Type="http://schemas.openxmlformats.org/officeDocument/2006/relationships/hyperlink" Target="http://www.popcenter.org/Problems/problem-prescription-fraud.htm" TargetMode="External"/><Relationship Id="rId4" Type="http://schemas.openxmlformats.org/officeDocument/2006/relationships/hyperlink" Target="http://www.popcenter.org/Problems/problem-misuse-91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Techno-Crime in America: New Opportunities, Techniques, Offenders, and Victims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Lecture: </a:t>
            </a:r>
          </a:p>
          <a:p>
            <a:r>
              <a:rPr lang="en-US" dirty="0"/>
              <a:t>Professor James </a:t>
            </a:r>
            <a:r>
              <a:rPr lang="en-US" dirty="0" smtClean="0"/>
              <a:t>Byrne</a:t>
            </a:r>
          </a:p>
          <a:p>
            <a:r>
              <a:rPr lang="en-US" dirty="0" smtClean="0"/>
              <a:t>Spring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 and criminal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Inside the </a:t>
            </a:r>
            <a:r>
              <a:rPr lang="en-US" dirty="0" err="1" smtClean="0"/>
              <a:t>Darknet</a:t>
            </a:r>
            <a:r>
              <a:rPr lang="en-US" dirty="0" smtClean="0"/>
              <a:t>: Silk Road and other </a:t>
            </a:r>
            <a:r>
              <a:rPr lang="en-US" dirty="0" err="1" smtClean="0"/>
              <a:t>darknet</a:t>
            </a:r>
            <a:r>
              <a:rPr lang="en-US" dirty="0" smtClean="0"/>
              <a:t> sites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www.youtube.com/watch?v=HfuZJVpNWR4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26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384300"/>
          </a:xfrm>
        </p:spPr>
        <p:txBody>
          <a:bodyPr/>
          <a:lstStyle/>
          <a:p>
            <a:r>
              <a:rPr lang="en-US" sz="4000" dirty="0">
                <a:hlinkClick r:id="rId2"/>
              </a:rPr>
              <a:t>Check and Credit Card Fraud</a:t>
            </a:r>
            <a:r>
              <a:rPr lang="en-US" sz="4000" dirty="0"/>
              <a:t>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The Global cost of credit card fraud was 14 billion in 2013 </a:t>
            </a:r>
            <a:r>
              <a:rPr lang="en-US" sz="2800" dirty="0" err="1" smtClean="0"/>
              <a:t>alone.Visa</a:t>
            </a:r>
            <a:r>
              <a:rPr lang="en-US" sz="2800" dirty="0" smtClean="0"/>
              <a:t> </a:t>
            </a:r>
            <a:r>
              <a:rPr lang="en-US" sz="2800" dirty="0"/>
              <a:t>International estimated that the yearly cost of fraud worldwide was about 0.05 cent per every dollar spent.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000" dirty="0" smtClean="0"/>
              <a:t>In 2012, the U.S. accounted for 23.5% of  global payment card volume, but 47.3% of payment card fraud, according to a report by </a:t>
            </a:r>
            <a:r>
              <a:rPr lang="en-US" sz="2000" dirty="0" err="1" smtClean="0"/>
              <a:t>Nilson</a:t>
            </a:r>
            <a:r>
              <a:rPr lang="en-US" sz="2000" dirty="0" smtClean="0"/>
              <a:t>. We are </a:t>
            </a:r>
            <a:r>
              <a:rPr lang="en-US" sz="2000" dirty="0" err="1" smtClean="0"/>
              <a:t>targetted</a:t>
            </a:r>
            <a:r>
              <a:rPr lang="en-US" sz="2000" dirty="0" smtClean="0"/>
              <a:t>: Why? One reason is that the U.S. has not adopted the “chip card” standard like other countries. Also, record data breaches( Target fraud cost 500 million)</a:t>
            </a:r>
            <a:endParaRPr lang="en-US" sz="2000" dirty="0"/>
          </a:p>
          <a:p>
            <a:r>
              <a:rPr lang="en-US" sz="2000" dirty="0"/>
              <a:t>In the United States , the losses from online credit card fraud </a:t>
            </a:r>
            <a:r>
              <a:rPr lang="en-US" sz="2000" i="1" dirty="0"/>
              <a:t>alone </a:t>
            </a:r>
            <a:r>
              <a:rPr lang="en-US" sz="2000" dirty="0" smtClean="0"/>
              <a:t>have grown from </a:t>
            </a:r>
            <a:r>
              <a:rPr lang="en-US" sz="2000" dirty="0"/>
              <a:t>$3.2 billion in </a:t>
            </a:r>
            <a:r>
              <a:rPr lang="en-US" sz="2000" dirty="0" smtClean="0"/>
              <a:t>2007 to over 7.1 billion </a:t>
            </a:r>
            <a:r>
              <a:rPr lang="en-US" sz="2800" dirty="0" smtClean="0"/>
              <a:t>in 2013.</a:t>
            </a:r>
          </a:p>
          <a:p>
            <a:r>
              <a:rPr lang="en-US" sz="2800" dirty="0" smtClean="0"/>
              <a:t>Electronic pickpocketing </a:t>
            </a:r>
            <a:r>
              <a:rPr lang="en-US" sz="2800" dirty="0"/>
              <a:t>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www.youtube.com/watch?v=7qPPyoN-CXE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do offenders illegally acquire checks and cards?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</a:t>
            </a:r>
          </a:p>
          <a:p>
            <a:pPr>
              <a:lnSpc>
                <a:spcPct val="80000"/>
              </a:lnSpc>
            </a:pPr>
            <a:r>
              <a:rPr lang="en-US" sz="1600" b="1"/>
              <a:t>  </a:t>
            </a:r>
            <a:r>
              <a:rPr lang="en-US" sz="1600">
                <a:solidFill>
                  <a:schemeClr val="hlink"/>
                </a:solidFill>
              </a:rPr>
              <a:t>Altering checks and cards</a:t>
            </a:r>
            <a:r>
              <a:rPr lang="en-US" sz="1600"/>
              <a:t>. Offenders can do so with the simplest equipment. However, altered checks and cards are sometimes easy to detect. 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Counterfeiting checks and cards</a:t>
            </a:r>
            <a:r>
              <a:rPr lang="en-US" sz="1600"/>
              <a:t>. Reasonably priced machines for embossing, encoding, and applying holograms to cards are available on the Internet. 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Committing application fraud</a:t>
            </a:r>
            <a:r>
              <a:rPr lang="en-US" sz="1600"/>
              <a:t>. Offenders get a checking or credit card account by using another person's identity or a fictitious one. 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Stealing checks and cards</a:t>
            </a:r>
            <a:r>
              <a:rPr lang="en-US" sz="1600"/>
              <a:t> through muggings, pickpocketing, theft from cars, and burglaries.  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Intercepting checks and cards in the mail</a:t>
            </a:r>
            <a:r>
              <a:rPr lang="en-US" sz="1600"/>
              <a:t>.  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Getting another person's PIN</a:t>
            </a:r>
            <a:r>
              <a:rPr lang="en-US" sz="1600"/>
              <a:t> through trickery, for example, by "shimming" (watching as the person punches in a PIN). 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Manufacturing and marketing counterfeit cards</a:t>
            </a:r>
            <a:r>
              <a:rPr lang="en-US" sz="1600"/>
              <a:t> via internationally organized crime rings. 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Renting or selling stolen or counterfeit cards</a:t>
            </a:r>
            <a:r>
              <a:rPr lang="en-US" sz="1600"/>
              <a:t> to a group of "steady customers" via locally organized crime rings. 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Hacking into a retailer's customer database</a:t>
            </a:r>
            <a:r>
              <a:rPr lang="en-US" sz="1600"/>
              <a:t> to get credit card numbers. 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hlink"/>
                </a:solidFill>
              </a:rPr>
              <a:t>Setting up bogus websites</a:t>
            </a:r>
            <a:r>
              <a:rPr lang="en-US" sz="1600"/>
              <a:t> that request credit card and other personal information. </a:t>
            </a:r>
          </a:p>
          <a:p>
            <a:pPr>
              <a:lnSpc>
                <a:spcPct val="80000"/>
              </a:lnSpc>
            </a:pPr>
            <a:endParaRPr lang="en-US"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Technology means New Fraud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Credit cards.com identifies three techniques:</a:t>
            </a:r>
          </a:p>
          <a:p>
            <a:r>
              <a:rPr lang="en-US" sz="2800" dirty="0" smtClean="0"/>
              <a:t>QR code fraud powered by gift cards that are designed to include malware that steals info. Like bank accounts</a:t>
            </a:r>
          </a:p>
          <a:p>
            <a:r>
              <a:rPr lang="en-US" sz="2800" dirty="0" smtClean="0"/>
              <a:t>FBI scam for desktop computers: says you have a virus and for a fee that you need to pay with a gift card, they will repair it.</a:t>
            </a:r>
          </a:p>
          <a:p>
            <a:r>
              <a:rPr lang="en-US" sz="2800" dirty="0" smtClean="0"/>
              <a:t>Mobile Malware: fake apps that download viruses and malware onto </a:t>
            </a:r>
            <a:r>
              <a:rPr lang="en-US" sz="2800" dirty="0" err="1" smtClean="0"/>
              <a:t>smartphones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Drugs, New Crimes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hlinkClick r:id="rId2"/>
              </a:rPr>
              <a:t>Clandestine Drug Labs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Harms Caused by Clandestine Methamphetamine Labs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Clandestine methamphetamine labs cause three main types of harm: (1) physical injury from explosions, fires, chemical burns, and toxic fumes; (2) environmental hazards; and (3) child endangerment.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Party Drugs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Synthetic marijuana and variations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Steroids, HGH, etc.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New drugs, New Crimes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Rave-Related Drugs </a:t>
            </a:r>
          </a:p>
          <a:p>
            <a:pPr>
              <a:lnSpc>
                <a:spcPct val="80000"/>
              </a:lnSpc>
            </a:pPr>
            <a:r>
              <a:rPr lang="en-US" sz="2400"/>
              <a:t>Although ravers might use any number of legal and illegal drugs, certain drugs are most commonly associated with the rave scene. Among them are: </a:t>
            </a:r>
          </a:p>
          <a:p>
            <a:pPr>
              <a:lnSpc>
                <a:spcPct val="80000"/>
              </a:lnSpc>
            </a:pPr>
            <a:r>
              <a:rPr lang="en-US" sz="2400"/>
              <a:t>Ecstasy (or MDMA),† † MDMA is only one of perhaps over 200 analogues to the chemical MDA (3,4 - methylenedioxyamphetamine) (Spruit 1999).</a:t>
            </a:r>
          </a:p>
          <a:p>
            <a:pPr>
              <a:lnSpc>
                <a:spcPct val="80000"/>
              </a:lnSpc>
            </a:pPr>
            <a:r>
              <a:rPr lang="en-US" sz="2400"/>
              <a:t>Ketamine,†† †† Because Ketamine is used as a veterinary anesthetic, trafficking in it is often connected to burglaries of veterinary clinics and pharmacies </a:t>
            </a:r>
          </a:p>
          <a:p>
            <a:pPr>
              <a:lnSpc>
                <a:spcPct val="80000"/>
              </a:lnSpc>
            </a:pPr>
            <a:r>
              <a:rPr lang="en-US" sz="2400"/>
              <a:t>LSD (or "acid"), </a:t>
            </a:r>
          </a:p>
          <a:p>
            <a:pPr>
              <a:lnSpc>
                <a:spcPct val="80000"/>
              </a:lnSpc>
            </a:pPr>
            <a:r>
              <a:rPr lang="en-US" sz="2400"/>
              <a:t>Rohypnol, and GHB . 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Drugs and the Internet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We spend billions on prescription drugs in the U.S. each year. Unfortunately, there is a serious problem related to the sale of fake drugs on the internet.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 A recent study concluded that the number of people who abuse prescription drugs each year roughly equals the number who abuse cocaine­­—about 2 to 4 percent of the population</a:t>
            </a:r>
            <a:r>
              <a:rPr lang="en-US" sz="2800" dirty="0" smtClean="0"/>
              <a:t>. 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A variety of illegal drugs are bought and sold on the internet</a:t>
            </a:r>
            <a:r>
              <a:rPr lang="en-US" sz="2800" dirty="0" smtClean="0"/>
              <a:t>. Website: </a:t>
            </a:r>
            <a:r>
              <a:rPr lang="en-US" sz="2800" dirty="0" err="1" smtClean="0"/>
              <a:t>Silkroad</a:t>
            </a:r>
            <a:r>
              <a:rPr lang="en-US" sz="2800" dirty="0" smtClean="0"/>
              <a:t> and other </a:t>
            </a:r>
            <a:r>
              <a:rPr lang="en-US" sz="2800" dirty="0" err="1" smtClean="0"/>
              <a:t>darknet</a:t>
            </a:r>
            <a:r>
              <a:rPr lang="en-US" sz="2800" dirty="0" smtClean="0"/>
              <a:t> websites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hlinkClick r:id="rId2"/>
              </a:rPr>
              <a:t>Prescription Fraud</a:t>
            </a:r>
            <a:r>
              <a:rPr lang="en-US" sz="4000"/>
              <a:t> </a:t>
            </a:r>
            <a:br>
              <a:rPr lang="en-US" sz="4000"/>
            </a:br>
            <a:endParaRPr lang="en-US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 commit prescription fraud in numerous ways, including </a:t>
            </a:r>
          </a:p>
          <a:p>
            <a:r>
              <a:rPr lang="en-US"/>
              <a:t>forging prescriptions,</a:t>
            </a:r>
          </a:p>
          <a:p>
            <a:r>
              <a:rPr lang="en-US"/>
              <a:t> going to several doctors to get multiple prescriptions (termed “doctor shopping”),</a:t>
            </a:r>
          </a:p>
          <a:p>
            <a:r>
              <a:rPr lang="en-US"/>
              <a:t> and altering prescriptions to increase the quantity 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Fake Drugs and New Crimes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Throughout history, scam artists have sold fake remedies for various diseases.</a:t>
            </a:r>
          </a:p>
          <a:p>
            <a:r>
              <a:rPr lang="en-US" sz="2800"/>
              <a:t>Today, the internet is being used to sell fake drugs to cure a variety of diseases, including AIDS, and various forms of Cancer.</a:t>
            </a:r>
          </a:p>
          <a:p>
            <a:r>
              <a:rPr lang="en-US" sz="2800"/>
              <a:t>Internet scams also target hair loss, anti-aging, weight loss, and human growth drugs.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84300"/>
          </a:xfrm>
        </p:spPr>
        <p:txBody>
          <a:bodyPr/>
          <a:lstStyle/>
          <a:p>
            <a:r>
              <a:rPr lang="en-US" sz="3200" dirty="0" smtClean="0"/>
              <a:t>Cyber espionage: Game over Zeus Software and FBI’s Most Wanted Cyber Criminals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54864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http://www.dailymail.co.uk/news/article-2646946/Department-Justice-warns-public-protect-PCs-Russian-led-hacking-ring.html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http://www.bloomberg.com/news/features/2015-06-18/the-hunt-for-the-financial-industry-s-most-wanted-hacker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https://www.fbi.gov/wanted/cyber/@@wanted-group-listing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New Opportunities for Crime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The old world adage still applies – crime follows opportunity.</a:t>
            </a:r>
          </a:p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New technologies  create provide new opportunities for crime.</a:t>
            </a:r>
          </a:p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Today, computers provide new opportunities for crime and victimization</a:t>
            </a:r>
          </a:p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Almost a century ago, it was the invention of the car</a:t>
            </a:r>
          </a:p>
          <a:p>
            <a:pPr>
              <a:lnSpc>
                <a:spcPct val="80000"/>
              </a:lnSpc>
            </a:pPr>
            <a:endParaRPr lang="en-US" sz="280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endParaRPr lang="en-US" sz="2800">
              <a:effectLst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Common Fraud Schemes</a:t>
            </a:r>
            <a:r>
              <a:rPr lang="en-US"/>
              <a:t> - FBI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Common Fraud Scams</a:t>
            </a:r>
            <a:r>
              <a:rPr lang="en-US"/>
              <a:t>- </a:t>
            </a:r>
            <a:r>
              <a:rPr lang="en-US">
                <a:hlinkClick r:id="" action="ppaction://noaction"/>
              </a:rPr>
              <a:t>Telemarketing Fraud</a:t>
            </a:r>
            <a:r>
              <a:rPr lang="en-US"/>
              <a:t>- </a:t>
            </a:r>
            <a:r>
              <a:rPr lang="en-US">
                <a:hlinkClick r:id="rId3"/>
              </a:rPr>
              <a:t>Fraud Alert</a:t>
            </a:r>
            <a:r>
              <a:rPr lang="en-US"/>
              <a:t> - </a:t>
            </a:r>
            <a:r>
              <a:rPr lang="en-US">
                <a:hlinkClick r:id="" action="ppaction://noaction"/>
              </a:rPr>
              <a:t>Nigerian Letter or 419 Fraud</a:t>
            </a:r>
            <a:r>
              <a:rPr lang="en-US"/>
              <a:t>-</a:t>
            </a:r>
            <a:r>
              <a:rPr lang="en-US">
                <a:hlinkClick r:id="" action="ppaction://noaction"/>
              </a:rPr>
              <a:t>Impersonation/Identity Fraud</a:t>
            </a:r>
            <a:r>
              <a:rPr lang="en-US"/>
              <a:t>-</a:t>
            </a:r>
            <a:r>
              <a:rPr lang="en-US">
                <a:hlinkClick r:id="" action="ppaction://noaction"/>
              </a:rPr>
              <a:t>Advance Fee Scheme</a:t>
            </a:r>
            <a:r>
              <a:rPr lang="en-US"/>
              <a:t>-</a:t>
            </a:r>
            <a:r>
              <a:rPr lang="en-US">
                <a:hlinkClick r:id="" action="ppaction://noaction"/>
              </a:rPr>
              <a:t>Health Insurance</a:t>
            </a:r>
            <a:r>
              <a:rPr lang="en-US"/>
              <a:t> -</a:t>
            </a:r>
            <a:r>
              <a:rPr lang="en-US">
                <a:hlinkClick r:id="" action="ppaction://noaction"/>
              </a:rPr>
              <a:t>Redemption/Strawman/Bond Fraud</a:t>
            </a:r>
            <a:r>
              <a:rPr lang="en-US"/>
              <a:t> </a:t>
            </a:r>
          </a:p>
          <a:p>
            <a:r>
              <a:rPr lang="en-US" b="1"/>
              <a:t>Investment Related Scams</a:t>
            </a:r>
            <a:r>
              <a:rPr lang="en-US"/>
              <a:t>- </a:t>
            </a:r>
            <a:r>
              <a:rPr lang="en-US">
                <a:hlinkClick r:id="" action="ppaction://noaction"/>
              </a:rPr>
              <a:t>Letter of Credit Fraud</a:t>
            </a:r>
            <a:r>
              <a:rPr lang="en-US"/>
              <a:t>- </a:t>
            </a:r>
            <a:r>
              <a:rPr lang="en-US">
                <a:hlinkClick r:id="" action="ppaction://noaction"/>
              </a:rPr>
              <a:t>Prime Bank Note</a:t>
            </a:r>
            <a:r>
              <a:rPr lang="en-US"/>
              <a:t>-</a:t>
            </a:r>
            <a:r>
              <a:rPr lang="en-US">
                <a:hlinkClick r:id="" action="ppaction://noaction"/>
              </a:rPr>
              <a:t>Ponzi Scheme</a:t>
            </a:r>
            <a:r>
              <a:rPr lang="en-US"/>
              <a:t>-</a:t>
            </a:r>
            <a:r>
              <a:rPr lang="en-US">
                <a:hlinkClick r:id="" action="ppaction://noaction"/>
              </a:rPr>
              <a:t>Pyramid Scheme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hlinkClick r:id="rId2"/>
              </a:rPr>
              <a:t> New Technology and Youth Violence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 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 err="1">
                <a:hlinkClick r:id="rId3"/>
              </a:rPr>
              <a:t>Cyberstalking</a:t>
            </a:r>
            <a:r>
              <a:rPr lang="en-US" dirty="0">
                <a:hlinkClick r:id="rId3"/>
              </a:rPr>
              <a:t> </a:t>
            </a:r>
            <a:endParaRPr lang="en-US" dirty="0"/>
          </a:p>
          <a:p>
            <a:r>
              <a:rPr lang="en-US" dirty="0"/>
              <a:t>Cyber child </a:t>
            </a:r>
            <a:r>
              <a:rPr lang="en-US" dirty="0" smtClean="0"/>
              <a:t>pornography, sexting</a:t>
            </a:r>
            <a:endParaRPr lang="en-US" dirty="0"/>
          </a:p>
          <a:p>
            <a:r>
              <a:rPr lang="en-US" dirty="0"/>
              <a:t>Internet-related sex crimes, including solicitation and human </a:t>
            </a:r>
            <a:r>
              <a:rPr lang="en-US" dirty="0" smtClean="0"/>
              <a:t>trafficking</a:t>
            </a:r>
          </a:p>
          <a:p>
            <a:r>
              <a:rPr lang="en-US" dirty="0" smtClean="0"/>
              <a:t>Website Perverted Justice: hired by producers of To Catch a Predator to identify online solicitation( entrapment?)</a:t>
            </a:r>
          </a:p>
          <a:p>
            <a:r>
              <a:rPr lang="en-US" dirty="0">
                <a:hlinkClick r:id="rId4"/>
              </a:rPr>
              <a:t>http://www.perverted-justice.com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www.youtube.com/watch?v=ET43wwyqteM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Reporting Computer-Related Crime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Computer intrusion (i.e. hacking)</a:t>
            </a:r>
          </a:p>
          <a:p>
            <a:pPr>
              <a:lnSpc>
                <a:spcPct val="80000"/>
              </a:lnSpc>
            </a:pPr>
            <a:r>
              <a:rPr lang="en-US" sz="2400">
                <a:hlinkClick r:id="rId2"/>
              </a:rPr>
              <a:t>FBI local office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>
                <a:hlinkClick r:id="rId3"/>
              </a:rPr>
              <a:t>U.S. Secret Service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>
                <a:hlinkClick r:id="rId4"/>
              </a:rPr>
              <a:t>Internet Crime Complaint Center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/>
              <a:t>Password trafficking </a:t>
            </a:r>
          </a:p>
          <a:p>
            <a:pPr>
              <a:lnSpc>
                <a:spcPct val="80000"/>
              </a:lnSpc>
            </a:pPr>
            <a:r>
              <a:rPr lang="en-US" sz="2400">
                <a:hlinkClick r:id="rId2"/>
              </a:rPr>
              <a:t>FBI local office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>
                <a:hlinkClick r:id="rId3"/>
              </a:rPr>
              <a:t>U.S. Secret Service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>
                <a:hlinkClick r:id="rId4"/>
              </a:rPr>
              <a:t>Internet Crime Complaint Center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/>
              <a:t>Counterfeiting of currency </a:t>
            </a:r>
          </a:p>
          <a:p>
            <a:pPr>
              <a:lnSpc>
                <a:spcPct val="80000"/>
              </a:lnSpc>
            </a:pPr>
            <a:r>
              <a:rPr lang="en-US" sz="2400">
                <a:hlinkClick r:id="rId5"/>
              </a:rPr>
              <a:t>U.S. Secret Service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Reporting Computer Crime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Child Pornography or Exploitation </a:t>
            </a:r>
          </a:p>
          <a:p>
            <a:pPr>
              <a:lnSpc>
                <a:spcPct val="90000"/>
              </a:lnSpc>
            </a:pPr>
            <a:r>
              <a:rPr lang="en-US" sz="2800">
                <a:hlinkClick r:id="rId2"/>
              </a:rPr>
              <a:t>FBI local office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if imported, </a:t>
            </a:r>
            <a:r>
              <a:rPr lang="en-US" sz="2800">
                <a:hlinkClick r:id="rId3"/>
              </a:rPr>
              <a:t>U.S. Immigration and Customs Enforcement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hlinkClick r:id="rId4"/>
              </a:rPr>
              <a:t>Internet Crime Complaint Center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Child Exploitation and Internet Fraud matters that have a mail nexus</a:t>
            </a:r>
          </a:p>
          <a:p>
            <a:pPr>
              <a:lnSpc>
                <a:spcPct val="90000"/>
              </a:lnSpc>
            </a:pPr>
            <a:r>
              <a:rPr lang="en-US" sz="2800">
                <a:hlinkClick r:id="rId5"/>
              </a:rPr>
              <a:t>U.S. Postal Inspection Service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hlinkClick r:id="rId4"/>
              </a:rPr>
              <a:t>Internet Crime Complaint Center</a:t>
            </a:r>
            <a:endParaRPr 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Reporting Computer Crime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Internet fraud and SPAM</a:t>
            </a:r>
          </a:p>
          <a:p>
            <a:pPr>
              <a:lnSpc>
                <a:spcPct val="80000"/>
              </a:lnSpc>
            </a:pPr>
            <a:r>
              <a:rPr lang="en-US" sz="1800">
                <a:hlinkClick r:id="rId2"/>
              </a:rPr>
              <a:t>FBI local office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US" sz="1800">
                <a:hlinkClick r:id="rId3"/>
              </a:rPr>
              <a:t>U.S. Secret Service</a:t>
            </a:r>
            <a:r>
              <a:rPr lang="en-US" sz="1800"/>
              <a:t> (Financial Crimes Division) </a:t>
            </a:r>
          </a:p>
          <a:p>
            <a:pPr>
              <a:lnSpc>
                <a:spcPct val="80000"/>
              </a:lnSpc>
            </a:pPr>
            <a:r>
              <a:rPr lang="en-US" sz="1800">
                <a:hlinkClick r:id="rId4"/>
              </a:rPr>
              <a:t>Federal Trade Commission</a:t>
            </a:r>
            <a:r>
              <a:rPr lang="en-US" sz="1800"/>
              <a:t> (</a:t>
            </a:r>
            <a:r>
              <a:rPr lang="en-US" sz="1800">
                <a:hlinkClick r:id="rId4"/>
              </a:rPr>
              <a:t>online complaint</a:t>
            </a:r>
            <a:r>
              <a:rPr lang="en-US" sz="1800"/>
              <a:t>) </a:t>
            </a:r>
          </a:p>
          <a:p>
            <a:pPr>
              <a:lnSpc>
                <a:spcPct val="80000"/>
              </a:lnSpc>
            </a:pPr>
            <a:r>
              <a:rPr lang="en-US" sz="1800"/>
              <a:t>if securities fraud or investment-related SPAM e-mails, </a:t>
            </a:r>
            <a:r>
              <a:rPr lang="en-US" sz="1800">
                <a:hlinkClick r:id="rId5"/>
              </a:rPr>
              <a:t>Securities and Exchange Commission</a:t>
            </a:r>
            <a:r>
              <a:rPr lang="en-US" sz="1800"/>
              <a:t> (</a:t>
            </a:r>
            <a:r>
              <a:rPr lang="en-US" sz="1800">
                <a:hlinkClick r:id="rId6"/>
              </a:rPr>
              <a:t>online complaint</a:t>
            </a:r>
            <a:r>
              <a:rPr lang="en-US" sz="1800"/>
              <a:t>) </a:t>
            </a:r>
          </a:p>
          <a:p>
            <a:pPr>
              <a:lnSpc>
                <a:spcPct val="80000"/>
              </a:lnSpc>
            </a:pPr>
            <a:r>
              <a:rPr lang="en-US" sz="1800">
                <a:hlinkClick r:id="rId7"/>
              </a:rPr>
              <a:t>The Internet Crime Complaint Center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US" sz="1800"/>
              <a:t>Internet harassment</a:t>
            </a:r>
          </a:p>
          <a:p>
            <a:pPr>
              <a:lnSpc>
                <a:spcPct val="80000"/>
              </a:lnSpc>
            </a:pPr>
            <a:r>
              <a:rPr lang="en-US" sz="1800">
                <a:hlinkClick r:id="rId2"/>
              </a:rPr>
              <a:t>FBI local office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US" sz="1800"/>
              <a:t>Internet bomb threats</a:t>
            </a:r>
          </a:p>
          <a:p>
            <a:pPr>
              <a:lnSpc>
                <a:spcPct val="80000"/>
              </a:lnSpc>
            </a:pPr>
            <a:r>
              <a:rPr lang="en-US" sz="1800">
                <a:hlinkClick r:id="rId2"/>
              </a:rPr>
              <a:t>FBI local office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US" sz="1800">
                <a:hlinkClick r:id="rId8"/>
              </a:rPr>
              <a:t>ATF local office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US" sz="1800"/>
              <a:t>Trafficking in explosive or incendiary devices or firearms over the Internet</a:t>
            </a:r>
          </a:p>
          <a:p>
            <a:pPr>
              <a:lnSpc>
                <a:spcPct val="80000"/>
              </a:lnSpc>
            </a:pPr>
            <a:r>
              <a:rPr lang="en-US" sz="1800">
                <a:hlinkClick r:id="rId2"/>
              </a:rPr>
              <a:t>FBI local office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US" sz="1800">
                <a:hlinkClick r:id="rId8"/>
              </a:rPr>
              <a:t>ATF local office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Cars and Criminal Opportunity: A Case Study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In the 1920s private cars became widely affordable. This technology embodied the following characteristics: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- </a:t>
            </a:r>
            <a:r>
              <a:rPr lang="en-US" sz="2400">
                <a:solidFill>
                  <a:schemeClr val="hlink"/>
                </a:solidFill>
                <a:effectLst/>
              </a:rPr>
              <a:t>affordability</a:t>
            </a:r>
            <a:r>
              <a:rPr lang="en-US" sz="2400">
                <a:effectLst/>
              </a:rPr>
              <a:t> – wide spread across socio-economic groups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- </a:t>
            </a:r>
            <a:r>
              <a:rPr lang="en-US" sz="2400">
                <a:solidFill>
                  <a:schemeClr val="hlink"/>
                </a:solidFill>
                <a:effectLst/>
              </a:rPr>
              <a:t>speed</a:t>
            </a:r>
            <a:r>
              <a:rPr lang="en-US" sz="2400">
                <a:effectLst/>
              </a:rPr>
              <a:t> – cars were much faster than any previously available private transport (ie the horse)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- </a:t>
            </a:r>
            <a:r>
              <a:rPr lang="en-US" sz="2400">
                <a:solidFill>
                  <a:schemeClr val="hlink"/>
                </a:solidFill>
                <a:effectLst/>
              </a:rPr>
              <a:t>distance</a:t>
            </a:r>
            <a:r>
              <a:rPr lang="en-US" sz="2400">
                <a:effectLst/>
              </a:rPr>
              <a:t> – cars could travel long distances without resting (like a horse would have to)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- carrying capacity – cars could carry much more than a horse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- </a:t>
            </a:r>
            <a:r>
              <a:rPr lang="en-US" sz="2400">
                <a:solidFill>
                  <a:schemeClr val="hlink"/>
                </a:solidFill>
                <a:effectLst/>
              </a:rPr>
              <a:t>anonymity</a:t>
            </a:r>
            <a:r>
              <a:rPr lang="en-US" sz="2400">
                <a:effectLst/>
              </a:rPr>
              <a:t> – occupants of a car could not be as easily recognized as someone on horseback or on foot.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Cars and Crime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/>
              </a:rPr>
              <a:t>The result was significant growth in certain types of crime, including:</a:t>
            </a:r>
          </a:p>
          <a:p>
            <a:r>
              <a:rPr lang="en-US">
                <a:effectLst/>
              </a:rPr>
              <a:t>- bank robberies and housebreaking;</a:t>
            </a:r>
          </a:p>
          <a:p>
            <a:r>
              <a:rPr lang="en-US">
                <a:effectLst/>
              </a:rPr>
              <a:t>- abduction;</a:t>
            </a:r>
          </a:p>
          <a:p>
            <a:r>
              <a:rPr lang="en-US">
                <a:effectLst/>
              </a:rPr>
              <a:t>- smuggling and other transport of illicit goods;</a:t>
            </a:r>
          </a:p>
          <a:p>
            <a:r>
              <a:rPr lang="en-US">
                <a:effectLst/>
              </a:rPr>
              <a:t> and new crimes: theft of cars themselves.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Cars and Criminal justice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NEW regulatory and law enforcement countermeasures included:</a:t>
            </a:r>
          </a:p>
          <a:p>
            <a:pPr>
              <a:lnSpc>
                <a:spcPct val="80000"/>
              </a:lnSpc>
            </a:pPr>
            <a:endParaRPr lang="en-US" sz="200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- introduction of number plates, chassis and engine serial numbers;</a:t>
            </a:r>
          </a:p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- introduction of motorcycle police and patrol and pursuit cars;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- improved premises security including burglar alarms and security patrols; and</a:t>
            </a:r>
          </a:p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- improved cross – jurisdictional arrangements.</a:t>
            </a:r>
          </a:p>
          <a:p>
            <a:pPr>
              <a:lnSpc>
                <a:spcPct val="80000"/>
              </a:lnSpc>
            </a:pPr>
            <a:endParaRPr lang="en-US" sz="200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000">
                <a:effectLst/>
              </a:rPr>
              <a:t>Some of the countermeasures were aimed at specifics new crimes, BUT most were aimed at counteracting old crimes using new technology.</a:t>
            </a:r>
          </a:p>
          <a:p>
            <a:pPr>
              <a:lnSpc>
                <a:spcPct val="80000"/>
              </a:lnSpc>
            </a:pPr>
            <a:endParaRPr lang="en-US" sz="200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Computers and Criminal Opportunity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E-commerce is –global; accessible; automated, immediate; capable of operating without the “collateral info” we have all relied upon in the past; can be hidden from scrutiny through encryption and all these things together create new business models – new ways of doing business.</a:t>
            </a:r>
          </a:p>
          <a:p>
            <a:pPr>
              <a:lnSpc>
                <a:spcPct val="80000"/>
              </a:lnSpc>
            </a:pPr>
            <a:endParaRPr lang="en-US" sz="180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 electronic crime IS AN OUTGROWTH OF E-commerce:</a:t>
            </a:r>
          </a:p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- </a:t>
            </a:r>
            <a:r>
              <a:rPr lang="en-US" sz="1800">
                <a:solidFill>
                  <a:schemeClr val="hlink"/>
                </a:solidFill>
                <a:effectLst/>
              </a:rPr>
              <a:t>global</a:t>
            </a:r>
            <a:r>
              <a:rPr lang="en-US" sz="1800">
                <a:effectLst/>
              </a:rPr>
              <a:t>; criminals can operate around the world literally;</a:t>
            </a:r>
          </a:p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- </a:t>
            </a:r>
            <a:r>
              <a:rPr lang="en-US" sz="1800">
                <a:solidFill>
                  <a:schemeClr val="hlink"/>
                </a:solidFill>
                <a:effectLst/>
              </a:rPr>
              <a:t>accessible</a:t>
            </a:r>
            <a:r>
              <a:rPr lang="en-US" sz="1800">
                <a:effectLst/>
              </a:rPr>
              <a:t> in ways never before seen and to people who, in the past, may never have led lives of crime;</a:t>
            </a:r>
          </a:p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- </a:t>
            </a:r>
            <a:r>
              <a:rPr lang="en-US" sz="1800">
                <a:solidFill>
                  <a:schemeClr val="hlink"/>
                </a:solidFill>
                <a:effectLst/>
              </a:rPr>
              <a:t>automated</a:t>
            </a:r>
          </a:p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- lots of small crimes can be effected wherein the past that would have been all too hard;</a:t>
            </a:r>
          </a:p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- </a:t>
            </a:r>
            <a:r>
              <a:rPr lang="en-US" sz="1800">
                <a:solidFill>
                  <a:schemeClr val="hlink"/>
                </a:solidFill>
                <a:effectLst/>
              </a:rPr>
              <a:t>immediate-</a:t>
            </a:r>
            <a:r>
              <a:rPr lang="en-US" sz="1800">
                <a:effectLst/>
              </a:rPr>
              <a:t> criminals can move fast!;</a:t>
            </a:r>
          </a:p>
          <a:p>
            <a:pPr>
              <a:lnSpc>
                <a:spcPct val="80000"/>
              </a:lnSpc>
            </a:pPr>
            <a:r>
              <a:rPr lang="en-US" sz="1800">
                <a:effectLst/>
              </a:rPr>
              <a:t>- </a:t>
            </a:r>
            <a:r>
              <a:rPr lang="en-US" sz="1800">
                <a:solidFill>
                  <a:schemeClr val="hlink"/>
                </a:solidFill>
                <a:effectLst/>
              </a:rPr>
              <a:t>anonymous,</a:t>
            </a:r>
            <a:r>
              <a:rPr lang="en-US" sz="1800">
                <a:effectLst/>
              </a:rPr>
              <a:t> or as good as; OFFENDERS ARE HIDDEN.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The Link Between E-Commerce and Electronic Crime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E-Crime is a variation on an old theme– old scams, old crimes done in new ways.</a:t>
            </a:r>
          </a:p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So, just as the motor car became a vehicle for facilitation of crime –  COMPUTERS are now used by criminals.</a:t>
            </a:r>
          </a:p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But then, that is the risk run every time a new technological development occurs.</a:t>
            </a:r>
          </a:p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 In commercial terms, crime is a risk of doing business and it requires </a:t>
            </a:r>
            <a:r>
              <a:rPr lang="en-US" sz="2800">
                <a:solidFill>
                  <a:schemeClr val="hlink"/>
                </a:solidFill>
                <a:effectLst/>
              </a:rPr>
              <a:t>risk management</a:t>
            </a:r>
            <a:r>
              <a:rPr lang="en-US" sz="2800">
                <a:effectLst/>
              </a:rPr>
              <a:t>. Not risk elimination, but management.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Categories of Computer Crime</a:t>
            </a:r>
            <a:br>
              <a:rPr lang="en-US" sz="4000"/>
            </a:br>
            <a:endParaRPr lang="en-U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The Computer is the </a:t>
            </a:r>
            <a:r>
              <a:rPr lang="en-US" dirty="0">
                <a:solidFill>
                  <a:schemeClr val="hlink"/>
                </a:solidFill>
              </a:rPr>
              <a:t>instrument</a:t>
            </a:r>
            <a:r>
              <a:rPr lang="en-US" dirty="0"/>
              <a:t> to commit the crime: </a:t>
            </a:r>
            <a:r>
              <a:rPr lang="en-US" dirty="0" err="1"/>
              <a:t>e.g.credit</a:t>
            </a:r>
            <a:r>
              <a:rPr lang="en-US" dirty="0"/>
              <a:t> card fraud</a:t>
            </a:r>
          </a:p>
          <a:p>
            <a:r>
              <a:rPr lang="en-US" dirty="0"/>
              <a:t>2. The Computer is the </a:t>
            </a:r>
            <a:r>
              <a:rPr lang="en-US" dirty="0">
                <a:solidFill>
                  <a:schemeClr val="hlink"/>
                </a:solidFill>
              </a:rPr>
              <a:t>target</a:t>
            </a:r>
            <a:r>
              <a:rPr lang="en-US" dirty="0"/>
              <a:t> of the offense: e.g. theft of data files, personal info</a:t>
            </a:r>
            <a:r>
              <a:rPr lang="en-US" dirty="0" smtClean="0"/>
              <a:t>. ( From Target to SONY before release of The Interview)</a:t>
            </a:r>
            <a:endParaRPr lang="en-US" dirty="0"/>
          </a:p>
          <a:p>
            <a:r>
              <a:rPr lang="en-US" dirty="0"/>
              <a:t>3. The Computer is </a:t>
            </a:r>
            <a:r>
              <a:rPr lang="en-US" dirty="0">
                <a:solidFill>
                  <a:schemeClr val="hlink"/>
                </a:solidFill>
              </a:rPr>
              <a:t>incidental</a:t>
            </a:r>
            <a:r>
              <a:rPr lang="en-US" dirty="0"/>
              <a:t> to the offense: e.g. telemarketing fraud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New Technology of Crime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Check and Credit Card Fraud</a:t>
            </a:r>
            <a:r>
              <a:rPr lang="en-US"/>
              <a:t> </a:t>
            </a:r>
          </a:p>
          <a:p>
            <a:r>
              <a:rPr lang="en-US">
                <a:hlinkClick r:id="rId3"/>
              </a:rPr>
              <a:t>Clandestine Drug Labs</a:t>
            </a:r>
            <a:r>
              <a:rPr lang="en-US"/>
              <a:t> </a:t>
            </a:r>
          </a:p>
          <a:p>
            <a:r>
              <a:rPr lang="en-US">
                <a:hlinkClick r:id="rId4"/>
              </a:rPr>
              <a:t>Misuse and Abuse of 9/11</a:t>
            </a:r>
            <a:r>
              <a:rPr lang="en-US"/>
              <a:t> </a:t>
            </a:r>
          </a:p>
          <a:p>
            <a:r>
              <a:rPr lang="en-US">
                <a:hlinkClick r:id="rId5"/>
              </a:rPr>
              <a:t>Prescription Fraud</a:t>
            </a:r>
            <a:r>
              <a:rPr lang="en-US"/>
              <a:t> </a:t>
            </a:r>
          </a:p>
          <a:p>
            <a:r>
              <a:rPr lang="en-US">
                <a:hlinkClick r:id="rId6"/>
              </a:rPr>
              <a:t>Rave Parties</a:t>
            </a:r>
            <a:r>
              <a:rPr lang="en-US"/>
              <a:t> </a:t>
            </a:r>
          </a:p>
          <a:p>
            <a:r>
              <a:rPr lang="en-US">
                <a:hlinkClick r:id="rId7"/>
              </a:rPr>
              <a:t>Telemarketing Fraud</a:t>
            </a:r>
            <a:r>
              <a:rPr lang="en-US"/>
              <a:t> </a:t>
            </a:r>
          </a:p>
          <a:p>
            <a:r>
              <a:rPr lang="en-US">
                <a:hlinkClick r:id="rId8"/>
              </a:rPr>
              <a:t>Common Fraud Schemes</a:t>
            </a:r>
            <a:r>
              <a:rPr lang="en-US"/>
              <a:t> - FBI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Technology of Crime: A Brief Overview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Check and Credit Card Fraud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Clandestine Drug Labs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Misuse and Abuse of 9/11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hlinkClick r:id="rId5"/>
              </a:rPr>
              <a:t>Prescription Fraud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hlinkClick r:id="rId6"/>
              </a:rPr>
              <a:t>Rave Parties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hlinkClick r:id="rId7"/>
              </a:rPr>
              <a:t>Telemarketing Fraud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hlinkClick r:id="rId8"/>
              </a:rPr>
              <a:t>Common Fraud Schemes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- FBI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233</TotalTime>
  <Words>1453</Words>
  <Application>Microsoft Office PowerPoint</Application>
  <PresentationFormat>On-screen Show (4:3)</PresentationFormat>
  <Paragraphs>171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Ocean</vt:lpstr>
      <vt:lpstr>Techno-Crime in America: New Opportunities, Techniques, Offenders, and Victims</vt:lpstr>
      <vt:lpstr>New Opportunities for Crime</vt:lpstr>
      <vt:lpstr>Cars and Criminal Opportunity: A Case Study</vt:lpstr>
      <vt:lpstr>Cars and Crime</vt:lpstr>
      <vt:lpstr>Cars and Criminal justice</vt:lpstr>
      <vt:lpstr>Computers and Criminal Opportunity</vt:lpstr>
      <vt:lpstr>The Link Between E-Commerce and Electronic Crime</vt:lpstr>
      <vt:lpstr>Categories of Computer Crime </vt:lpstr>
      <vt:lpstr>New Technology of Crime </vt:lpstr>
      <vt:lpstr>The Internet and criminal opportunity</vt:lpstr>
      <vt:lpstr>Check and Credit Card Fraud  </vt:lpstr>
      <vt:lpstr>How do offenders illegally acquire checks and cards?</vt:lpstr>
      <vt:lpstr>Mobile Technology means New Fraud Techniques</vt:lpstr>
      <vt:lpstr>New Drugs, New Crimes</vt:lpstr>
      <vt:lpstr>New drugs, New Crimes</vt:lpstr>
      <vt:lpstr>Drugs and the Internet</vt:lpstr>
      <vt:lpstr>Prescription Fraud  </vt:lpstr>
      <vt:lpstr>Fake Drugs and New Crimes</vt:lpstr>
      <vt:lpstr>Cyber espionage: Game over Zeus Software and FBI’s Most Wanted Cyber Criminals</vt:lpstr>
      <vt:lpstr>Common Fraud Schemes - FBI</vt:lpstr>
      <vt:lpstr> New Technology and Youth Violence  </vt:lpstr>
      <vt:lpstr>Reporting Computer-Related Crime</vt:lpstr>
      <vt:lpstr>Reporting Computer Crime</vt:lpstr>
      <vt:lpstr>Reporting Computer Crime</vt:lpstr>
    </vt:vector>
  </TitlesOfParts>
  <Company>UMass Lowell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Techno-Crime</dc:title>
  <dc:creator>Faculty_Staff</dc:creator>
  <cp:lastModifiedBy>Carol</cp:lastModifiedBy>
  <cp:revision>14</cp:revision>
  <dcterms:created xsi:type="dcterms:W3CDTF">2009-09-24T12:39:10Z</dcterms:created>
  <dcterms:modified xsi:type="dcterms:W3CDTF">2016-01-26T17:53:01Z</dcterms:modified>
</cp:coreProperties>
</file>