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4" r:id="rId5"/>
    <p:sldId id="275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57" r:id="rId14"/>
    <p:sldId id="258" r:id="rId15"/>
    <p:sldId id="259" r:id="rId16"/>
    <p:sldId id="266" r:id="rId17"/>
    <p:sldId id="267" r:id="rId18"/>
    <p:sldId id="268" r:id="rId19"/>
    <p:sldId id="269" r:id="rId20"/>
    <p:sldId id="270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1F279-81D1-40BE-9464-DA291EF4D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6CABF-FC4B-4D9D-A51E-B148ED605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A5F85-72E1-4A36-ADA8-8550D9E70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40EEC-0D29-4439-9D56-F1632C10B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2DF4-4CED-48D8-9C6B-447186BB5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E8104-3C58-436D-AD6D-9A68AFE05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4C2F-B0A4-4C8E-8E76-BDB4E6BCB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4F19-2C45-4BC7-90DA-21F2A82EC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76C5E-4FD1-4636-A0B0-66AA7DF5E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B91A-6881-4D5E-AA39-65E677F2F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92C31-7C28-464F-B083-290F0F837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37F78-FE3D-4411-A198-3598E0CF30D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The Implementation and Impact of Drug Courts</a:t>
            </a:r>
            <a:br>
              <a:rPr lang="en-US" sz="4000"/>
            </a:br>
            <a:endParaRPr 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981200"/>
          </a:xfrm>
        </p:spPr>
        <p:txBody>
          <a:bodyPr/>
          <a:lstStyle/>
          <a:p>
            <a:r>
              <a:rPr lang="en-US" sz="2800" dirty="0"/>
              <a:t>Drug Courts and the New Technology of Offender </a:t>
            </a:r>
            <a:r>
              <a:rPr lang="en-US" sz="2800" dirty="0" smtClean="0"/>
              <a:t>Change</a:t>
            </a:r>
            <a:endParaRPr lang="en-US" sz="2800" dirty="0"/>
          </a:p>
          <a:p>
            <a:r>
              <a:rPr lang="en-US" sz="2800" dirty="0"/>
              <a:t>James M. Byrne, </a:t>
            </a:r>
            <a:r>
              <a:rPr lang="en-US" sz="2800" dirty="0" smtClean="0"/>
              <a:t>Professor</a:t>
            </a:r>
          </a:p>
          <a:p>
            <a:r>
              <a:rPr lang="en-US" sz="2800" dirty="0" smtClean="0"/>
              <a:t>March 26,2015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2085975"/>
            <a:ext cx="82264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Drug Court Purpose: Why Do we Need A Specialized Court?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Drug Offenders</a:t>
            </a:r>
            <a:r>
              <a:rPr lang="en-US"/>
              <a:t> pose a unique challenge to our court system; they are different than offenders who break other criminal laws.</a:t>
            </a:r>
          </a:p>
          <a:p>
            <a:pPr>
              <a:lnSpc>
                <a:spcPct val="90000"/>
              </a:lnSpc>
            </a:pPr>
            <a:r>
              <a:rPr lang="en-US" b="1"/>
              <a:t>Traditional Court</a:t>
            </a:r>
            <a:r>
              <a:rPr lang="en-US"/>
              <a:t> Systems focus on determination of guilt and sanctions, not the addiction problem.</a:t>
            </a:r>
          </a:p>
          <a:p>
            <a:pPr>
              <a:lnSpc>
                <a:spcPct val="90000"/>
              </a:lnSpc>
            </a:pPr>
            <a:r>
              <a:rPr lang="en-US" b="1"/>
              <a:t>Judges</a:t>
            </a:r>
            <a:r>
              <a:rPr lang="en-US"/>
              <a:t> need specialized training and courts need specialized services  and supervision for drug offenders.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Drug Courts Operate?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Drug courts</a:t>
            </a:r>
            <a:r>
              <a:rPr lang="en-US" sz="2800"/>
              <a:t> represent the coordinated efforts of justice and treatment professionals to actively intervene and break the cycle of substance abuse, addiction, and crime.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Drug Courts</a:t>
            </a:r>
            <a:r>
              <a:rPr lang="en-US" sz="2800"/>
              <a:t> are an alternative to less effective interventions,</a:t>
            </a:r>
          </a:p>
          <a:p>
            <a:pPr>
              <a:lnSpc>
                <a:spcPct val="90000"/>
              </a:lnSpc>
            </a:pPr>
            <a:r>
              <a:rPr lang="en-US" sz="2800" b="1"/>
              <a:t>Drug courts</a:t>
            </a:r>
            <a:r>
              <a:rPr lang="en-US" sz="2800"/>
              <a:t> quickly identify substance abusing offenders and place them under ongoing judicial monitoring and community supervision, coupled with effective, long-term treatment services.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in a Drug Court?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</a:t>
            </a:r>
            <a:r>
              <a:rPr lang="en-US" sz="2800" b="1"/>
              <a:t>drug court participant</a:t>
            </a:r>
            <a:r>
              <a:rPr lang="en-US" sz="2800"/>
              <a:t> undergoes an intensive regimen of substance abuse treatment, case management, drug testing, and probation supervision while reporting to regularly scheduled status hearings before a judge with specialized expertise in the drug court model.</a:t>
            </a:r>
          </a:p>
          <a:p>
            <a:pPr>
              <a:lnSpc>
                <a:spcPct val="90000"/>
              </a:lnSpc>
            </a:pPr>
            <a:r>
              <a:rPr lang="en-US" sz="2800" b="1"/>
              <a:t>Drug courts</a:t>
            </a:r>
            <a:r>
              <a:rPr lang="en-US" sz="2800"/>
              <a:t> also provide a wide array of ancillary services such as mental health treatment, trauma and family therapy, job skills training, and many other life-skill enhancement services.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Drug of Choice for Drug Court Participants?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8788" y="1763713"/>
            <a:ext cx="8226425" cy="4198937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Types Vary by Location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</a:t>
            </a:r>
            <a:r>
              <a:rPr lang="en-US" sz="2800">
                <a:solidFill>
                  <a:srgbClr val="00CC00"/>
                </a:solidFill>
              </a:rPr>
              <a:t>Urban Drug Courts</a:t>
            </a:r>
            <a:r>
              <a:rPr lang="en-US" sz="2800"/>
              <a:t>: </a:t>
            </a:r>
            <a:r>
              <a:rPr lang="en-US" sz="2800">
                <a:solidFill>
                  <a:srgbClr val="00CC00"/>
                </a:solidFill>
              </a:rPr>
              <a:t>cocaine/crack</a:t>
            </a:r>
            <a:r>
              <a:rPr lang="en-US" sz="2800"/>
              <a:t> is the primary drug of choice for urban drug court clients, </a:t>
            </a:r>
          </a:p>
          <a:p>
            <a:endParaRPr lang="en-US" sz="2800"/>
          </a:p>
          <a:p>
            <a:r>
              <a:rPr lang="en-US" sz="2800"/>
              <a:t> </a:t>
            </a:r>
            <a:r>
              <a:rPr lang="en-US" sz="2800">
                <a:solidFill>
                  <a:srgbClr val="FF0066"/>
                </a:solidFill>
              </a:rPr>
              <a:t>Suburban Drug Courts: marijuana</a:t>
            </a:r>
            <a:r>
              <a:rPr lang="en-US" sz="2800"/>
              <a:t> is the primary drug of choice for suburban drug court clients, </a:t>
            </a:r>
          </a:p>
          <a:p>
            <a:endParaRPr lang="en-US" sz="2800"/>
          </a:p>
          <a:p>
            <a:r>
              <a:rPr lang="en-US" sz="2800"/>
              <a:t> </a:t>
            </a:r>
            <a:r>
              <a:rPr lang="en-US" sz="2800">
                <a:solidFill>
                  <a:srgbClr val="0066FF"/>
                </a:solidFill>
              </a:rPr>
              <a:t>Rural Drug Courts: methamphetamine</a:t>
            </a:r>
            <a:r>
              <a:rPr lang="en-US" sz="2800"/>
              <a:t> is the primary drug of choice for rural drug court clients.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Impact of Drug Courts: Do They Work?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OVERALL Impact</a:t>
            </a:r>
            <a:r>
              <a:rPr lang="en-US"/>
              <a:t>: According to over a decade of research, drug courts significantly improve substance abuse treatment outcomes, substantially reduce crime ,and produce greater cost benefits than any other justice strategy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Research Findings: Drug Use, And</a:t>
            </a:r>
            <a:br>
              <a:rPr lang="en-US" sz="4000"/>
            </a:br>
            <a:r>
              <a:rPr lang="en-US" sz="4000"/>
              <a:t>Other Criminal Behavior: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Drug Use</a:t>
            </a:r>
            <a:r>
              <a:rPr lang="en-US"/>
              <a:t>: This is a difficult question to answer definitively.</a:t>
            </a:r>
          </a:p>
          <a:p>
            <a:r>
              <a:rPr lang="en-US" b="1"/>
              <a:t>Criminal Behavior</a:t>
            </a:r>
            <a:r>
              <a:rPr lang="en-US"/>
              <a:t>: Four independent meta-analyses have now concluded that drug courts significantly reduce crime rates an average of approximately 7 to 14 percentage points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Cost Effectiveness of Drug Courts?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California  Researchers</a:t>
            </a:r>
            <a:r>
              <a:rPr lang="en-US" sz="2800"/>
              <a:t> concluded that drug courts cost an average of about $3,000 per client, but save an average of $11,000 per client over the long term</a:t>
            </a:r>
          </a:p>
          <a:p>
            <a:r>
              <a:rPr lang="en-US" sz="2800" b="1"/>
              <a:t>The Multnomah County Oregon Drug Court</a:t>
            </a:r>
            <a:r>
              <a:rPr lang="en-US" sz="2800"/>
              <a:t> was found to cost less than business as usual for drug offenders, because probationers typically have multiple failed treatment experiences that are very expensive but elicit few gains.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Variations on a Theme: Emerging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DWI Court</a:t>
            </a:r>
          </a:p>
          <a:p>
            <a:r>
              <a:rPr lang="en-US"/>
              <a:t>Family Dependency Treatment Court</a:t>
            </a:r>
          </a:p>
          <a:p>
            <a:r>
              <a:rPr lang="en-US"/>
              <a:t>Gambling Court</a:t>
            </a:r>
          </a:p>
          <a:p>
            <a:r>
              <a:rPr lang="en-US"/>
              <a:t>Reentry Court</a:t>
            </a:r>
          </a:p>
          <a:p>
            <a:r>
              <a:rPr lang="en-US"/>
              <a:t>Federal District Drug Court</a:t>
            </a:r>
          </a:p>
          <a:p>
            <a:r>
              <a:rPr lang="en-US"/>
              <a:t>Juvenile Drug Court</a:t>
            </a:r>
          </a:p>
          <a:p>
            <a:r>
              <a:rPr lang="en-US"/>
              <a:t>Mental Health Court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Drug Court Technology and Individual Offender Change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Hard Technology</a:t>
            </a:r>
            <a:r>
              <a:rPr lang="en-US"/>
              <a:t> Innovations: New Drug testing Devices, New Drug Treatment Strategies involving drug replacement.</a:t>
            </a:r>
          </a:p>
          <a:p>
            <a:r>
              <a:rPr lang="en-US" b="1"/>
              <a:t>Soft Technology</a:t>
            </a:r>
            <a:r>
              <a:rPr lang="en-US"/>
              <a:t>: New Classification Systems designed to target offenders amenable to treatment in a drug court setting, new information sharing protocols, and case management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drug cou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095" y="1371600"/>
            <a:ext cx="599439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Tipping Point: What is the Link Between formal and informal social controls?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221163"/>
          </a:xfrm>
        </p:spPr>
        <p:txBody>
          <a:bodyPr/>
          <a:lstStyle/>
          <a:p>
            <a:r>
              <a:rPr lang="en-US"/>
              <a:t>Why Do we use and abuse drugs and alcohol?</a:t>
            </a:r>
          </a:p>
          <a:p>
            <a:r>
              <a:rPr lang="en-US"/>
              <a:t>Why are some drugs legal and others illegal?</a:t>
            </a:r>
          </a:p>
          <a:p>
            <a:r>
              <a:rPr lang="en-US"/>
              <a:t>Can drug users be forced to change using the threat of sanctions and mandatory treatment?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hathamcourts.org/portals/chathamcourts/Superior%20Court/Drug%20Court/images/re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2620" y="0"/>
            <a:ext cx="10337492" cy="6864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drug cou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71109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drug cou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93508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whitehouse.gov/sites/default/files/ondcp/Fact_Sheets/fig2_drug-courts-nationw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048250" cy="416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15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Drug Court Movement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Number of Drug Courts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sz="2400" dirty="0" smtClean="0"/>
              <a:t>As of June 2014, the estimated number of drug courts operating in the U.S. is over </a:t>
            </a:r>
            <a:r>
              <a:rPr lang="en-US" sz="2400" dirty="0" smtClean="0"/>
              <a:t>3400.</a:t>
            </a:r>
            <a:r>
              <a:rPr lang="en-US" sz="2400" dirty="0" smtClean="0"/>
              <a:t> </a:t>
            </a:r>
            <a:r>
              <a:rPr lang="en-US" sz="2400" dirty="0" smtClean="0"/>
              <a:t>By comparison, in </a:t>
            </a:r>
            <a:r>
              <a:rPr lang="en-US" sz="2400" dirty="0" smtClean="0"/>
              <a:t>December </a:t>
            </a:r>
            <a:r>
              <a:rPr lang="en-US" sz="2400" dirty="0"/>
              <a:t>31, 2007, there </a:t>
            </a:r>
            <a:r>
              <a:rPr lang="en-US" sz="2400" dirty="0" smtClean="0"/>
              <a:t>were </a:t>
            </a:r>
            <a:r>
              <a:rPr lang="en-US" sz="2400" dirty="0" smtClean="0"/>
              <a:t>2,147drug </a:t>
            </a:r>
            <a:r>
              <a:rPr lang="en-US" sz="2400" dirty="0"/>
              <a:t>courts in </a:t>
            </a:r>
            <a:r>
              <a:rPr lang="en-US" sz="2400" dirty="0" smtClean="0"/>
              <a:t>operation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Capacity of Drug Courts</a:t>
            </a:r>
            <a:r>
              <a:rPr lang="en-US" sz="2400" dirty="0"/>
              <a:t>: over </a:t>
            </a:r>
            <a:r>
              <a:rPr lang="en-US" sz="2400" dirty="0" smtClean="0"/>
              <a:t>120</a:t>
            </a:r>
            <a:r>
              <a:rPr lang="en-US" sz="2400" dirty="0" smtClean="0"/>
              <a:t>,000 </a:t>
            </a:r>
            <a:r>
              <a:rPr lang="en-US" sz="2400" dirty="0"/>
              <a:t>drug court clients are currently being served at any given time throughout the United States and its territories.</a:t>
            </a:r>
          </a:p>
          <a:p>
            <a:r>
              <a:rPr lang="en-US" sz="2400" dirty="0" smtClean="0"/>
              <a:t>President Obama’s FY 2012 Budget request </a:t>
            </a:r>
            <a:r>
              <a:rPr lang="en-US" sz="2400" dirty="0" smtClean="0"/>
              <a:t>included </a:t>
            </a:r>
            <a:r>
              <a:rPr lang="en-US" sz="2400" dirty="0" smtClean="0"/>
              <a:t>$101 million for drug, mental </a:t>
            </a:r>
            <a:r>
              <a:rPr lang="en-US" sz="2400" dirty="0" err="1" smtClean="0"/>
              <a:t>health,and</a:t>
            </a:r>
            <a:r>
              <a:rPr lang="en-US" sz="2400" dirty="0" smtClean="0"/>
              <a:t> </a:t>
            </a:r>
            <a:r>
              <a:rPr lang="en-US" sz="2400" dirty="0" smtClean="0"/>
              <a:t>other problem‐solving courts, including Veterans Treatment, Tribal Healing to Wellness, and </a:t>
            </a:r>
            <a:r>
              <a:rPr lang="en-US" sz="2400" dirty="0" smtClean="0"/>
              <a:t>Family Dependency </a:t>
            </a:r>
            <a:r>
              <a:rPr lang="en-US" sz="2400" dirty="0" smtClean="0"/>
              <a:t>Treatment Courts.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Drug Courts: Pre-Conviction vs Post-Conviction Strategies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Old Strategies</a:t>
            </a:r>
            <a:r>
              <a:rPr lang="en-US"/>
              <a:t>: the first generation of adult drug court programs, which tended to be diversionary or pre-plea models,</a:t>
            </a:r>
          </a:p>
          <a:p>
            <a:r>
              <a:rPr lang="en-US"/>
              <a:t> </a:t>
            </a:r>
            <a:r>
              <a:rPr lang="en-US" b="1"/>
              <a:t>New Strategies</a:t>
            </a:r>
            <a:r>
              <a:rPr lang="en-US"/>
              <a:t>: Today only 7% of adult drug courts are diversionary programs compared to 59% which are strictly post conviction.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Separating Alcohol-Related Offenses From Other Drugs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DWI Offenders</a:t>
            </a:r>
            <a:r>
              <a:rPr lang="en-US"/>
              <a:t>: Recognizing that repeat DWI offenders pose a threat to society in a way very different from other offenders, many jurisdictions are establishing a distinct DWI court or a Hybrid DWI/drug court.</a:t>
            </a:r>
          </a:p>
          <a:p>
            <a:pPr>
              <a:lnSpc>
                <a:spcPct val="90000"/>
              </a:lnSpc>
            </a:pPr>
            <a:r>
              <a:rPr lang="en-US" b="1"/>
              <a:t>DWI Courts</a:t>
            </a:r>
            <a:r>
              <a:rPr lang="en-US"/>
              <a:t>: Unlike drug courts, however, DWI Courts operate only at the post-conviction stage.</a:t>
            </a:r>
            <a:endParaRPr lang="en-US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816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The Implementation and Impact of Drug Courts </vt:lpstr>
      <vt:lpstr>Slide 2</vt:lpstr>
      <vt:lpstr>Slide 3</vt:lpstr>
      <vt:lpstr>Slide 4</vt:lpstr>
      <vt:lpstr>Slide 5</vt:lpstr>
      <vt:lpstr>Slide 6</vt:lpstr>
      <vt:lpstr>The Drug Court Movement</vt:lpstr>
      <vt:lpstr> Drug Courts: Pre-Conviction vs Post-Conviction Strategies</vt:lpstr>
      <vt:lpstr>Separating Alcohol-Related Offenses From Other Drugs</vt:lpstr>
      <vt:lpstr>Drug Court Purpose: Why Do we Need A Specialized Court?</vt:lpstr>
      <vt:lpstr>How Do Drug Courts Operate?</vt:lpstr>
      <vt:lpstr>What Happens in a Drug Court?</vt:lpstr>
      <vt:lpstr>What is the Drug of Choice for Drug Court Participants?</vt:lpstr>
      <vt:lpstr>Drug Types Vary by Location</vt:lpstr>
      <vt:lpstr>Impact of Drug Courts: Do They Work?</vt:lpstr>
      <vt:lpstr>Research Findings: Drug Use, And Other Criminal Behavior:</vt:lpstr>
      <vt:lpstr>What is the Cost Effectiveness of Drug Courts?</vt:lpstr>
      <vt:lpstr>Variations on a Theme: Emerging Models</vt:lpstr>
      <vt:lpstr>Drug Court Technology and Individual Offender Change</vt:lpstr>
      <vt:lpstr>Tipping Point: What is the Link Between formal and informal social controls?</vt:lpstr>
      <vt:lpstr>Slide 21</vt:lpstr>
    </vt:vector>
  </TitlesOfParts>
  <Company>UMass Lowell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Implementation and Impact of Drug Courts</dc:title>
  <dc:creator>Faculty_Staff</dc:creator>
  <cp:lastModifiedBy>Carol</cp:lastModifiedBy>
  <cp:revision>10</cp:revision>
  <dcterms:created xsi:type="dcterms:W3CDTF">2009-11-12T13:33:00Z</dcterms:created>
  <dcterms:modified xsi:type="dcterms:W3CDTF">2015-03-26T12:22:47Z</dcterms:modified>
</cp:coreProperties>
</file>