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3"/>
  </p:notesMasterIdLst>
  <p:sldIdLst>
    <p:sldId id="256" r:id="rId2"/>
    <p:sldId id="271" r:id="rId3"/>
    <p:sldId id="259" r:id="rId4"/>
    <p:sldId id="260" r:id="rId5"/>
    <p:sldId id="261" r:id="rId6"/>
    <p:sldId id="272" r:id="rId7"/>
    <p:sldId id="262" r:id="rId8"/>
    <p:sldId id="263" r:id="rId9"/>
    <p:sldId id="257" r:id="rId10"/>
    <p:sldId id="258" r:id="rId11"/>
    <p:sldId id="264" r:id="rId12"/>
    <p:sldId id="265" r:id="rId13"/>
    <p:sldId id="266" r:id="rId14"/>
    <p:sldId id="267" r:id="rId15"/>
    <p:sldId id="268" r:id="rId16"/>
    <p:sldId id="270" r:id="rId17"/>
    <p:sldId id="269"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17FD49D-127A-448E-A4C3-C508FD3D6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2571CEA0-4FD4-4992-8E22-CE31373F6D0F}" type="slidenum">
              <a:rPr lang="en-US" altLang="en-US" smtClean="0"/>
              <a:pPr/>
              <a:t>19</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82094D9A-5D01-4D8D-8160-6D5049271136}" type="slidenum">
              <a:rPr lang="en-US" altLang="en-US" smtClean="0"/>
              <a:pPr/>
              <a:t>29</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AFB1B7F-C4BA-4CF9-9569-F1C5716E2731}" type="slidenum">
              <a:rPr lang="en-US" altLang="en-US" smtClean="0"/>
              <a:pPr/>
              <a:t>30</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5FD936BE-F73C-4C56-A0E3-7468386A8CB9}" type="slidenum">
              <a:rPr lang="en-US" altLang="en-US" smtClean="0"/>
              <a:pPr/>
              <a:t>31</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5F9BB8BF-A3E3-4971-ACB5-13B19B49FB75}" type="slidenum">
              <a:rPr lang="en-US" altLang="en-US" smtClean="0"/>
              <a:pPr/>
              <a:t>32</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D32992CC-3E60-456F-9224-230BF86DA171}" type="slidenum">
              <a:rPr lang="en-US" altLang="en-US" smtClean="0"/>
              <a:pPr/>
              <a:t>33</a:t>
            </a:fld>
            <a:endParaRPr lang="en-US"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29C153E3-1973-4B69-8844-21342470878E}" type="slidenum">
              <a:rPr lang="en-US" altLang="en-US" smtClean="0"/>
              <a:pPr/>
              <a:t>34</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E9C29B45-4E38-4F07-A2A0-01F97087A464}" type="slidenum">
              <a:rPr lang="en-US" altLang="en-US" smtClean="0"/>
              <a:pPr/>
              <a:t>35</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EF0B631D-60AA-4806-B92B-FE12E1C68916}" type="slidenum">
              <a:rPr lang="en-US" altLang="en-US" smtClean="0"/>
              <a:pPr/>
              <a:t>36</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A430785C-ED37-401A-863B-07D2F6D2A6B6}" type="slidenum">
              <a:rPr lang="en-US" altLang="en-US" smtClean="0"/>
              <a:pPr/>
              <a:t>37</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85EC55C0-142D-40AC-895C-C36A3141B8AC}" type="slidenum">
              <a:rPr lang="en-US" altLang="en-US" smtClean="0"/>
              <a:pPr/>
              <a:t>38</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48E5E05C-AD70-4BC7-81E6-394151382769}" type="slidenum">
              <a:rPr lang="en-US" altLang="en-US" smtClean="0"/>
              <a:pPr/>
              <a:t>21</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969E2680-7409-4A89-8100-8106C97D1751}" type="slidenum">
              <a:rPr lang="en-US" altLang="en-US" smtClean="0"/>
              <a:pPr/>
              <a:t>39</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DACB5951-414C-47BA-8147-2C71517DAA57}" type="slidenum">
              <a:rPr lang="en-US" altLang="en-US" smtClean="0"/>
              <a:pPr/>
              <a:t>40</a:t>
            </a:fld>
            <a:endParaRPr lang="en-US"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B06DEC5B-0A59-4E81-A53C-09247BAA1AF0}" type="slidenum">
              <a:rPr lang="en-US" altLang="en-US" smtClean="0"/>
              <a:pPr/>
              <a:t>41</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98C8F7AD-363F-4787-8B14-3D9438364055}" type="slidenum">
              <a:rPr lang="en-US" altLang="en-US" smtClean="0"/>
              <a:pPr/>
              <a:t>22</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1FBB3B48-50A8-4BB8-A6F9-DB889A8F8769}" type="slidenum">
              <a:rPr lang="en-US" altLang="en-US" smtClean="0"/>
              <a:pPr/>
              <a:t>23</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1F2D2597-5E81-470C-B43D-0AE3056C2BD9}" type="slidenum">
              <a:rPr lang="en-US" altLang="en-US" smtClean="0"/>
              <a:pPr/>
              <a:t>24</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958056C0-A354-49CA-BFBF-D674D269F8AE}" type="slidenum">
              <a:rPr lang="en-US" altLang="en-US" smtClean="0"/>
              <a:pPr/>
              <a:t>25</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B47CC2A1-71B4-4621-87DC-C8E8240C12F9}" type="slidenum">
              <a:rPr lang="en-US" altLang="en-US" smtClean="0"/>
              <a:pPr/>
              <a:t>26</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F64AB585-1DD0-4BDD-9EFB-15116A8BE769}" type="slidenum">
              <a:rPr lang="en-US" altLang="en-US" smtClean="0"/>
              <a:pPr/>
              <a:t>27</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76D50780-56D3-49BE-84F9-5D33D1B038D8}" type="slidenum">
              <a:rPr lang="en-US" altLang="en-US" smtClean="0"/>
              <a:pPr/>
              <a:t>28</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93 w 3934"/>
                <a:gd name="T3" fmla="*/ 1331 h 1505"/>
                <a:gd name="T4" fmla="*/ 1225 w 3934"/>
                <a:gd name="T5" fmla="*/ 1157 h 1505"/>
                <a:gd name="T6" fmla="*/ 1743 w 3934"/>
                <a:gd name="T7" fmla="*/ 977 h 1505"/>
                <a:gd name="T8" fmla="*/ 2239 w 3934"/>
                <a:gd name="T9" fmla="*/ 792 h 1505"/>
                <a:gd name="T10" fmla="*/ 2480 w 3934"/>
                <a:gd name="T11" fmla="*/ 696 h 1505"/>
                <a:gd name="T12" fmla="*/ 2714 w 3934"/>
                <a:gd name="T13" fmla="*/ 606 h 1505"/>
                <a:gd name="T14" fmla="*/ 2945 w 3934"/>
                <a:gd name="T15" fmla="*/ 510 h 1505"/>
                <a:gd name="T16" fmla="*/ 3169 w 3934"/>
                <a:gd name="T17" fmla="*/ 420 h 1505"/>
                <a:gd name="T18" fmla="*/ 3378 w 3934"/>
                <a:gd name="T19" fmla="*/ 324 h 1505"/>
                <a:gd name="T20" fmla="*/ 3584 w 3934"/>
                <a:gd name="T21" fmla="*/ 234 h 1505"/>
                <a:gd name="T22" fmla="*/ 3783 w 3934"/>
                <a:gd name="T23" fmla="*/ 138 h 1505"/>
                <a:gd name="T24" fmla="*/ 3970 w 3934"/>
                <a:gd name="T25" fmla="*/ 48 h 1505"/>
                <a:gd name="T26" fmla="*/ 3970 w 3934"/>
                <a:gd name="T27" fmla="*/ 0 h 1505"/>
                <a:gd name="T28" fmla="*/ 3776 w 3934"/>
                <a:gd name="T29" fmla="*/ 96 h 1505"/>
                <a:gd name="T30" fmla="*/ 3572 w 3934"/>
                <a:gd name="T31" fmla="*/ 192 h 1505"/>
                <a:gd name="T32" fmla="*/ 3360 w 3934"/>
                <a:gd name="T33" fmla="*/ 288 h 1505"/>
                <a:gd name="T34" fmla="*/ 3145 w 3934"/>
                <a:gd name="T35" fmla="*/ 384 h 1505"/>
                <a:gd name="T36" fmla="*/ 2915 w 3934"/>
                <a:gd name="T37" fmla="*/ 480 h 1505"/>
                <a:gd name="T38" fmla="*/ 2678 w 3934"/>
                <a:gd name="T39" fmla="*/ 576 h 1505"/>
                <a:gd name="T40" fmla="*/ 2430 w 3934"/>
                <a:gd name="T41" fmla="*/ 672 h 1505"/>
                <a:gd name="T42" fmla="*/ 2185 w 3934"/>
                <a:gd name="T43" fmla="*/ 768 h 1505"/>
                <a:gd name="T44" fmla="*/ 1925 w 3934"/>
                <a:gd name="T45" fmla="*/ 864 h 1505"/>
                <a:gd name="T46" fmla="*/ 1665 w 3934"/>
                <a:gd name="T47" fmla="*/ 960 h 1505"/>
                <a:gd name="T48" fmla="*/ 1121 w 3934"/>
                <a:gd name="T49" fmla="*/ 1145 h 1505"/>
                <a:gd name="T50" fmla="*/ 56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6 w 1728"/>
                <a:gd name="T3" fmla="*/ 527 h 689"/>
                <a:gd name="T4" fmla="*/ 972 w 1728"/>
                <a:gd name="T5" fmla="*/ 365 h 689"/>
                <a:gd name="T6" fmla="*/ 1169 w 1728"/>
                <a:gd name="T7" fmla="*/ 287 h 689"/>
                <a:gd name="T8" fmla="*/ 1369 w 1728"/>
                <a:gd name="T9" fmla="*/ 203 h 689"/>
                <a:gd name="T10" fmla="*/ 1562 w 1728"/>
                <a:gd name="T11" fmla="*/ 126 h 689"/>
                <a:gd name="T12" fmla="*/ 1743 w 1728"/>
                <a:gd name="T13" fmla="*/ 48 h 689"/>
                <a:gd name="T14" fmla="*/ 1743 w 1728"/>
                <a:gd name="T15" fmla="*/ 0 h 689"/>
                <a:gd name="T16" fmla="*/ 1543 w 1728"/>
                <a:gd name="T17" fmla="*/ 84 h 689"/>
                <a:gd name="T18" fmla="*/ 1339 w 1728"/>
                <a:gd name="T19" fmla="*/ 167 h 689"/>
                <a:gd name="T20" fmla="*/ 1127 w 1728"/>
                <a:gd name="T21" fmla="*/ 257 h 689"/>
                <a:gd name="T22" fmla="*/ 912 w 1728"/>
                <a:gd name="T23" fmla="*/ 341 h 689"/>
                <a:gd name="T24" fmla="*/ 45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7" name="Freeform 5"/>
            <p:cNvSpPr>
              <a:spLocks/>
            </p:cNvSpPr>
            <p:nvPr/>
          </p:nvSpPr>
          <p:spPr bwMode="hidden">
            <a:xfrm>
              <a:off x="0" y="0"/>
              <a:ext cx="5578" cy="3447"/>
            </a:xfrm>
            <a:custGeom>
              <a:avLst/>
              <a:gdLst>
                <a:gd name="T0" fmla="*/ 5612 w 5561"/>
                <a:gd name="T1" fmla="*/ 929 h 3447"/>
                <a:gd name="T2" fmla="*/ 5588 w 5561"/>
                <a:gd name="T3" fmla="*/ 773 h 3447"/>
                <a:gd name="T4" fmla="*/ 5504 w 5561"/>
                <a:gd name="T5" fmla="*/ 629 h 3447"/>
                <a:gd name="T6" fmla="*/ 5375 w 5561"/>
                <a:gd name="T7" fmla="*/ 492 h 3447"/>
                <a:gd name="T8" fmla="*/ 5196 w 5561"/>
                <a:gd name="T9" fmla="*/ 366 h 3447"/>
                <a:gd name="T10" fmla="*/ 4966 w 5561"/>
                <a:gd name="T11" fmla="*/ 252 h 3447"/>
                <a:gd name="T12" fmla="*/ 4694 w 5561"/>
                <a:gd name="T13" fmla="*/ 144 h 3447"/>
                <a:gd name="T14" fmla="*/ 4380 w 5561"/>
                <a:gd name="T15" fmla="*/ 48 h 3447"/>
                <a:gd name="T16" fmla="*/ 4036 w 5561"/>
                <a:gd name="T17" fmla="*/ 0 h 3447"/>
                <a:gd name="T18" fmla="*/ 4398 w 5561"/>
                <a:gd name="T19" fmla="*/ 90 h 3447"/>
                <a:gd name="T20" fmla="*/ 4712 w 5561"/>
                <a:gd name="T21" fmla="*/ 192 h 3447"/>
                <a:gd name="T22" fmla="*/ 4978 w 5561"/>
                <a:gd name="T23" fmla="*/ 306 h 3447"/>
                <a:gd name="T24" fmla="*/ 5196 w 5561"/>
                <a:gd name="T25" fmla="*/ 426 h 3447"/>
                <a:gd name="T26" fmla="*/ 5363 w 5561"/>
                <a:gd name="T27" fmla="*/ 557 h 3447"/>
                <a:gd name="T28" fmla="*/ 5480 w 5561"/>
                <a:gd name="T29" fmla="*/ 701 h 3447"/>
                <a:gd name="T30" fmla="*/ 5540 w 5561"/>
                <a:gd name="T31" fmla="*/ 851 h 3447"/>
                <a:gd name="T32" fmla="*/ 5540 w 5561"/>
                <a:gd name="T33" fmla="*/ 1013 h 3447"/>
                <a:gd name="T34" fmla="*/ 5492 w 5561"/>
                <a:gd name="T35" fmla="*/ 1163 h 3447"/>
                <a:gd name="T36" fmla="*/ 5393 w 5561"/>
                <a:gd name="T37" fmla="*/ 1319 h 3447"/>
                <a:gd name="T38" fmla="*/ 5250 w 5561"/>
                <a:gd name="T39" fmla="*/ 1475 h 3447"/>
                <a:gd name="T40" fmla="*/ 5062 w 5561"/>
                <a:gd name="T41" fmla="*/ 1630 h 3447"/>
                <a:gd name="T42" fmla="*/ 4834 w 5561"/>
                <a:gd name="T43" fmla="*/ 1786 h 3447"/>
                <a:gd name="T44" fmla="*/ 4568 w 5561"/>
                <a:gd name="T45" fmla="*/ 1948 h 3447"/>
                <a:gd name="T46" fmla="*/ 4254 w 5561"/>
                <a:gd name="T47" fmla="*/ 2104 h 3447"/>
                <a:gd name="T48" fmla="*/ 3911 w 5561"/>
                <a:gd name="T49" fmla="*/ 2260 h 3447"/>
                <a:gd name="T50" fmla="*/ 3531 w 5561"/>
                <a:gd name="T51" fmla="*/ 2416 h 3447"/>
                <a:gd name="T52" fmla="*/ 3112 w 5561"/>
                <a:gd name="T53" fmla="*/ 2566 h 3447"/>
                <a:gd name="T54" fmla="*/ 2667 w 5561"/>
                <a:gd name="T55" fmla="*/ 2715 h 3447"/>
                <a:gd name="T56" fmla="*/ 2185 w 5561"/>
                <a:gd name="T57" fmla="*/ 2865 h 3447"/>
                <a:gd name="T58" fmla="*/ 1677 w 5561"/>
                <a:gd name="T59" fmla="*/ 3009 h 3447"/>
                <a:gd name="T60" fmla="*/ 1145 w 5561"/>
                <a:gd name="T61" fmla="*/ 3147 h 3447"/>
                <a:gd name="T62" fmla="*/ 586 w 5561"/>
                <a:gd name="T63" fmla="*/ 3279 h 3447"/>
                <a:gd name="T64" fmla="*/ 0 w 5561"/>
                <a:gd name="T65" fmla="*/ 3447 h 3447"/>
                <a:gd name="T66" fmla="*/ 876 w 5561"/>
                <a:gd name="T67" fmla="*/ 3249 h 3447"/>
                <a:gd name="T68" fmla="*/ 1429 w 5561"/>
                <a:gd name="T69" fmla="*/ 3105 h 3447"/>
                <a:gd name="T70" fmla="*/ 1955 w 5561"/>
                <a:gd name="T71" fmla="*/ 2961 h 3447"/>
                <a:gd name="T72" fmla="*/ 2455 w 5561"/>
                <a:gd name="T73" fmla="*/ 2817 h 3447"/>
                <a:gd name="T74" fmla="*/ 2927 w 5561"/>
                <a:gd name="T75" fmla="*/ 2668 h 3447"/>
                <a:gd name="T76" fmla="*/ 3360 w 5561"/>
                <a:gd name="T77" fmla="*/ 2512 h 3447"/>
                <a:gd name="T78" fmla="*/ 3764 w 5561"/>
                <a:gd name="T79" fmla="*/ 2356 h 3447"/>
                <a:gd name="T80" fmla="*/ 4135 w 5561"/>
                <a:gd name="T81" fmla="*/ 2200 h 3447"/>
                <a:gd name="T82" fmla="*/ 4467 w 5561"/>
                <a:gd name="T83" fmla="*/ 2038 h 3447"/>
                <a:gd name="T84" fmla="*/ 4761 w 5561"/>
                <a:gd name="T85" fmla="*/ 1876 h 3447"/>
                <a:gd name="T86" fmla="*/ 5014 w 5561"/>
                <a:gd name="T87" fmla="*/ 1720 h 3447"/>
                <a:gd name="T88" fmla="*/ 5226 w 5561"/>
                <a:gd name="T89" fmla="*/ 1559 h 3447"/>
                <a:gd name="T90" fmla="*/ 5387 w 5561"/>
                <a:gd name="T91" fmla="*/ 1397 h 3447"/>
                <a:gd name="T92" fmla="*/ 5510 w 5561"/>
                <a:gd name="T93" fmla="*/ 1241 h 3447"/>
                <a:gd name="T94" fmla="*/ 5588 w 5561"/>
                <a:gd name="T95" fmla="*/ 1085 h 3447"/>
                <a:gd name="T96" fmla="*/ 5606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defRPr/>
              </a:pPr>
              <a:endParaRPr lang="en-US"/>
            </a:p>
          </p:txBody>
        </p:sp>
        <p:sp>
          <p:nvSpPr>
            <p:cNvPr id="9" name="Freeform 7"/>
            <p:cNvSpPr>
              <a:spLocks/>
            </p:cNvSpPr>
            <p:nvPr/>
          </p:nvSpPr>
          <p:spPr bwMode="hidden">
            <a:xfrm>
              <a:off x="0" y="1984"/>
              <a:ext cx="5758" cy="2098"/>
            </a:xfrm>
            <a:custGeom>
              <a:avLst/>
              <a:gdLst>
                <a:gd name="T0" fmla="*/ 5794 w 5740"/>
                <a:gd name="T1" fmla="*/ 0 h 2098"/>
                <a:gd name="T2" fmla="*/ 5692 w 5740"/>
                <a:gd name="T3" fmla="*/ 72 h 2098"/>
                <a:gd name="T4" fmla="*/ 5588 w 5740"/>
                <a:gd name="T5" fmla="*/ 138 h 2098"/>
                <a:gd name="T6" fmla="*/ 5474 w 5740"/>
                <a:gd name="T7" fmla="*/ 210 h 2098"/>
                <a:gd name="T8" fmla="*/ 5355 w 5740"/>
                <a:gd name="T9" fmla="*/ 276 h 2098"/>
                <a:gd name="T10" fmla="*/ 5100 w 5740"/>
                <a:gd name="T11" fmla="*/ 414 h 2098"/>
                <a:gd name="T12" fmla="*/ 4822 w 5740"/>
                <a:gd name="T13" fmla="*/ 552 h 2098"/>
                <a:gd name="T14" fmla="*/ 4520 w 5740"/>
                <a:gd name="T15" fmla="*/ 690 h 2098"/>
                <a:gd name="T16" fmla="*/ 4201 w 5740"/>
                <a:gd name="T17" fmla="*/ 827 h 2098"/>
                <a:gd name="T18" fmla="*/ 3863 w 5740"/>
                <a:gd name="T19" fmla="*/ 959 h 2098"/>
                <a:gd name="T20" fmla="*/ 3501 w 5740"/>
                <a:gd name="T21" fmla="*/ 1091 h 2098"/>
                <a:gd name="T22" fmla="*/ 3121 w 5740"/>
                <a:gd name="T23" fmla="*/ 1223 h 2098"/>
                <a:gd name="T24" fmla="*/ 2722 w 5740"/>
                <a:gd name="T25" fmla="*/ 1355 h 2098"/>
                <a:gd name="T26" fmla="*/ 2305 w 5740"/>
                <a:gd name="T27" fmla="*/ 1481 h 2098"/>
                <a:gd name="T28" fmla="*/ 1878 w 5740"/>
                <a:gd name="T29" fmla="*/ 1601 h 2098"/>
                <a:gd name="T30" fmla="*/ 1429 w 5740"/>
                <a:gd name="T31" fmla="*/ 1721 h 2098"/>
                <a:gd name="T32" fmla="*/ 966 w 5740"/>
                <a:gd name="T33" fmla="*/ 1834 h 2098"/>
                <a:gd name="T34" fmla="*/ 490 w 5740"/>
                <a:gd name="T35" fmla="*/ 1948 h 2098"/>
                <a:gd name="T36" fmla="*/ 0 w 5740"/>
                <a:gd name="T37" fmla="*/ 2056 h 2098"/>
                <a:gd name="T38" fmla="*/ 0 w 5740"/>
                <a:gd name="T39" fmla="*/ 2098 h 2098"/>
                <a:gd name="T40" fmla="*/ 483 w 5740"/>
                <a:gd name="T41" fmla="*/ 1990 h 2098"/>
                <a:gd name="T42" fmla="*/ 960 w 5740"/>
                <a:gd name="T43" fmla="*/ 1882 h 2098"/>
                <a:gd name="T44" fmla="*/ 1417 w 5740"/>
                <a:gd name="T45" fmla="*/ 1763 h 2098"/>
                <a:gd name="T46" fmla="*/ 1860 w 5740"/>
                <a:gd name="T47" fmla="*/ 1649 h 2098"/>
                <a:gd name="T48" fmla="*/ 2287 w 5740"/>
                <a:gd name="T49" fmla="*/ 1523 h 2098"/>
                <a:gd name="T50" fmla="*/ 2703 w 5740"/>
                <a:gd name="T51" fmla="*/ 1397 h 2098"/>
                <a:gd name="T52" fmla="*/ 3097 w 5740"/>
                <a:gd name="T53" fmla="*/ 1271 h 2098"/>
                <a:gd name="T54" fmla="*/ 3477 w 5740"/>
                <a:gd name="T55" fmla="*/ 1139 h 2098"/>
                <a:gd name="T56" fmla="*/ 3839 w 5740"/>
                <a:gd name="T57" fmla="*/ 1007 h 2098"/>
                <a:gd name="T58" fmla="*/ 4177 w 5740"/>
                <a:gd name="T59" fmla="*/ 875 h 2098"/>
                <a:gd name="T60" fmla="*/ 4502 w 5740"/>
                <a:gd name="T61" fmla="*/ 737 h 2098"/>
                <a:gd name="T62" fmla="*/ 4804 w 5740"/>
                <a:gd name="T63" fmla="*/ 600 h 2098"/>
                <a:gd name="T64" fmla="*/ 5088 w 5740"/>
                <a:gd name="T65" fmla="*/ 462 h 2098"/>
                <a:gd name="T66" fmla="*/ 5343 w 5740"/>
                <a:gd name="T67" fmla="*/ 324 h 2098"/>
                <a:gd name="T68" fmla="*/ 5582 w 5740"/>
                <a:gd name="T69" fmla="*/ 186 h 2098"/>
                <a:gd name="T70" fmla="*/ 5794 w 5740"/>
                <a:gd name="T71" fmla="*/ 48 h 2098"/>
                <a:gd name="T72" fmla="*/ 5794 w 5740"/>
                <a:gd name="T73" fmla="*/ 0 h 2098"/>
                <a:gd name="T74" fmla="*/ 5794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 name="Freeform 8"/>
            <p:cNvSpPr>
              <a:spLocks/>
            </p:cNvSpPr>
            <p:nvPr/>
          </p:nvSpPr>
          <p:spPr bwMode="hidden">
            <a:xfrm>
              <a:off x="0" y="102"/>
              <a:ext cx="1961" cy="1265"/>
            </a:xfrm>
            <a:custGeom>
              <a:avLst/>
              <a:gdLst>
                <a:gd name="T0" fmla="*/ 1973 w 1955"/>
                <a:gd name="T1" fmla="*/ 485 h 1265"/>
                <a:gd name="T2" fmla="*/ 1919 w 1955"/>
                <a:gd name="T3" fmla="*/ 390 h 1265"/>
                <a:gd name="T4" fmla="*/ 1785 w 1955"/>
                <a:gd name="T5" fmla="*/ 306 h 1265"/>
                <a:gd name="T6" fmla="*/ 1594 w 1955"/>
                <a:gd name="T7" fmla="*/ 228 h 1265"/>
                <a:gd name="T8" fmla="*/ 1339 w 1955"/>
                <a:gd name="T9" fmla="*/ 162 h 1265"/>
                <a:gd name="T10" fmla="*/ 1019 w 1955"/>
                <a:gd name="T11" fmla="*/ 102 h 1265"/>
                <a:gd name="T12" fmla="*/ 652 w 1955"/>
                <a:gd name="T13" fmla="*/ 54 h 1265"/>
                <a:gd name="T14" fmla="*/ 230 w 1955"/>
                <a:gd name="T15" fmla="*/ 18 h 1265"/>
                <a:gd name="T16" fmla="*/ 0 w 1955"/>
                <a:gd name="T17" fmla="*/ 12 h 1265"/>
                <a:gd name="T18" fmla="*/ 434 w 1955"/>
                <a:gd name="T19" fmla="*/ 48 h 1265"/>
                <a:gd name="T20" fmla="*/ 821 w 1955"/>
                <a:gd name="T21" fmla="*/ 90 h 1265"/>
                <a:gd name="T22" fmla="*/ 1160 w 1955"/>
                <a:gd name="T23" fmla="*/ 144 h 1265"/>
                <a:gd name="T24" fmla="*/ 1435 w 1955"/>
                <a:gd name="T25" fmla="*/ 204 h 1265"/>
                <a:gd name="T26" fmla="*/ 1653 w 1955"/>
                <a:gd name="T27" fmla="*/ 276 h 1265"/>
                <a:gd name="T28" fmla="*/ 1812 w 1955"/>
                <a:gd name="T29" fmla="*/ 360 h 1265"/>
                <a:gd name="T30" fmla="*/ 1901 w 1955"/>
                <a:gd name="T31" fmla="*/ 443 h 1265"/>
                <a:gd name="T32" fmla="*/ 1919 w 1955"/>
                <a:gd name="T33" fmla="*/ 539 h 1265"/>
                <a:gd name="T34" fmla="*/ 1872 w 1955"/>
                <a:gd name="T35" fmla="*/ 629 h 1265"/>
                <a:gd name="T36" fmla="*/ 1761 w 1955"/>
                <a:gd name="T37" fmla="*/ 719 h 1265"/>
                <a:gd name="T38" fmla="*/ 1594 w 1955"/>
                <a:gd name="T39" fmla="*/ 809 h 1265"/>
                <a:gd name="T40" fmla="*/ 1369 w 1955"/>
                <a:gd name="T41" fmla="*/ 899 h 1265"/>
                <a:gd name="T42" fmla="*/ 1097 w 1955"/>
                <a:gd name="T43" fmla="*/ 989 h 1265"/>
                <a:gd name="T44" fmla="*/ 771 w 1955"/>
                <a:gd name="T45" fmla="*/ 1073 h 1265"/>
                <a:gd name="T46" fmla="*/ 410 w 1955"/>
                <a:gd name="T47" fmla="*/ 1157 h 1265"/>
                <a:gd name="T48" fmla="*/ 0 w 1955"/>
                <a:gd name="T49" fmla="*/ 1241 h 1265"/>
                <a:gd name="T50" fmla="*/ 218 w 1955"/>
                <a:gd name="T51" fmla="*/ 1223 h 1265"/>
                <a:gd name="T52" fmla="*/ 616 w 1955"/>
                <a:gd name="T53" fmla="*/ 1139 h 1265"/>
                <a:gd name="T54" fmla="*/ 966 w 1955"/>
                <a:gd name="T55" fmla="*/ 1049 h 1265"/>
                <a:gd name="T56" fmla="*/ 1274 w 1955"/>
                <a:gd name="T57" fmla="*/ 959 h 1265"/>
                <a:gd name="T58" fmla="*/ 1528 w 1955"/>
                <a:gd name="T59" fmla="*/ 863 h 1265"/>
                <a:gd name="T60" fmla="*/ 1731 w 1955"/>
                <a:gd name="T61" fmla="*/ 767 h 1265"/>
                <a:gd name="T62" fmla="*/ 1878 w 1955"/>
                <a:gd name="T63" fmla="*/ 677 h 1265"/>
                <a:gd name="T64" fmla="*/ 1955 w 1955"/>
                <a:gd name="T65" fmla="*/ 581 h 1265"/>
                <a:gd name="T66" fmla="*/ 197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1" name="Freeform 9"/>
            <p:cNvSpPr>
              <a:spLocks/>
            </p:cNvSpPr>
            <p:nvPr/>
          </p:nvSpPr>
          <p:spPr bwMode="hidden">
            <a:xfrm>
              <a:off x="0" y="0"/>
              <a:ext cx="4709" cy="2901"/>
            </a:xfrm>
            <a:custGeom>
              <a:avLst/>
              <a:gdLst>
                <a:gd name="T0" fmla="*/ 4739 w 4694"/>
                <a:gd name="T1" fmla="*/ 797 h 2901"/>
                <a:gd name="T2" fmla="*/ 4709 w 4694"/>
                <a:gd name="T3" fmla="*/ 665 h 2901"/>
                <a:gd name="T4" fmla="*/ 4631 w 4694"/>
                <a:gd name="T5" fmla="*/ 540 h 2901"/>
                <a:gd name="T6" fmla="*/ 4508 w 4694"/>
                <a:gd name="T7" fmla="*/ 426 h 2901"/>
                <a:gd name="T8" fmla="*/ 4341 w 4694"/>
                <a:gd name="T9" fmla="*/ 312 h 2901"/>
                <a:gd name="T10" fmla="*/ 4123 w 4694"/>
                <a:gd name="T11" fmla="*/ 216 h 2901"/>
                <a:gd name="T12" fmla="*/ 3869 w 4694"/>
                <a:gd name="T13" fmla="*/ 120 h 2901"/>
                <a:gd name="T14" fmla="*/ 3573 w 4694"/>
                <a:gd name="T15" fmla="*/ 36 h 2901"/>
                <a:gd name="T16" fmla="*/ 3235 w 4694"/>
                <a:gd name="T17" fmla="*/ 0 h 2901"/>
                <a:gd name="T18" fmla="*/ 3573 w 4694"/>
                <a:gd name="T19" fmla="*/ 78 h 2901"/>
                <a:gd name="T20" fmla="*/ 3869 w 4694"/>
                <a:gd name="T21" fmla="*/ 162 h 2901"/>
                <a:gd name="T22" fmla="*/ 4123 w 4694"/>
                <a:gd name="T23" fmla="*/ 258 h 2901"/>
                <a:gd name="T24" fmla="*/ 4329 w 4694"/>
                <a:gd name="T25" fmla="*/ 366 h 2901"/>
                <a:gd name="T26" fmla="*/ 4485 w 4694"/>
                <a:gd name="T27" fmla="*/ 480 h 2901"/>
                <a:gd name="T28" fmla="*/ 4595 w 4694"/>
                <a:gd name="T29" fmla="*/ 605 h 2901"/>
                <a:gd name="T30" fmla="*/ 4655 w 4694"/>
                <a:gd name="T31" fmla="*/ 737 h 2901"/>
                <a:gd name="T32" fmla="*/ 4655 w 4694"/>
                <a:gd name="T33" fmla="*/ 875 h 2901"/>
                <a:gd name="T34" fmla="*/ 4613 w 4694"/>
                <a:gd name="T35" fmla="*/ 1001 h 2901"/>
                <a:gd name="T36" fmla="*/ 4532 w 4694"/>
                <a:gd name="T37" fmla="*/ 1127 h 2901"/>
                <a:gd name="T38" fmla="*/ 4413 w 4694"/>
                <a:gd name="T39" fmla="*/ 1259 h 2901"/>
                <a:gd name="T40" fmla="*/ 4256 w 4694"/>
                <a:gd name="T41" fmla="*/ 1385 h 2901"/>
                <a:gd name="T42" fmla="*/ 4063 w 4694"/>
                <a:gd name="T43" fmla="*/ 1517 h 2901"/>
                <a:gd name="T44" fmla="*/ 3839 w 4694"/>
                <a:gd name="T45" fmla="*/ 1648 h 2901"/>
                <a:gd name="T46" fmla="*/ 3579 w 4694"/>
                <a:gd name="T47" fmla="*/ 1774 h 2901"/>
                <a:gd name="T48" fmla="*/ 3289 w 4694"/>
                <a:gd name="T49" fmla="*/ 1906 h 2901"/>
                <a:gd name="T50" fmla="*/ 2969 w 4694"/>
                <a:gd name="T51" fmla="*/ 2032 h 2901"/>
                <a:gd name="T52" fmla="*/ 2619 w 4694"/>
                <a:gd name="T53" fmla="*/ 2164 h 2901"/>
                <a:gd name="T54" fmla="*/ 2245 w 4694"/>
                <a:gd name="T55" fmla="*/ 2284 h 2901"/>
                <a:gd name="T56" fmla="*/ 1842 w 4694"/>
                <a:gd name="T57" fmla="*/ 2410 h 2901"/>
                <a:gd name="T58" fmla="*/ 1411 w 4694"/>
                <a:gd name="T59" fmla="*/ 2530 h 2901"/>
                <a:gd name="T60" fmla="*/ 490 w 4694"/>
                <a:gd name="T61" fmla="*/ 2757 h 2901"/>
                <a:gd name="T62" fmla="*/ 0 w 4694"/>
                <a:gd name="T63" fmla="*/ 2901 h 2901"/>
                <a:gd name="T64" fmla="*/ 978 w 4694"/>
                <a:gd name="T65" fmla="*/ 2674 h 2901"/>
                <a:gd name="T66" fmla="*/ 1653 w 4694"/>
                <a:gd name="T67" fmla="*/ 2494 h 2901"/>
                <a:gd name="T68" fmla="*/ 2078 w 4694"/>
                <a:gd name="T69" fmla="*/ 2374 h 2901"/>
                <a:gd name="T70" fmla="*/ 2475 w 4694"/>
                <a:gd name="T71" fmla="*/ 2248 h 2901"/>
                <a:gd name="T72" fmla="*/ 2843 w 4694"/>
                <a:gd name="T73" fmla="*/ 2116 h 2901"/>
                <a:gd name="T74" fmla="*/ 3181 w 4694"/>
                <a:gd name="T75" fmla="*/ 1984 h 2901"/>
                <a:gd name="T76" fmla="*/ 3495 w 4694"/>
                <a:gd name="T77" fmla="*/ 1858 h 2901"/>
                <a:gd name="T78" fmla="*/ 3773 w 4694"/>
                <a:gd name="T79" fmla="*/ 1720 h 2901"/>
                <a:gd name="T80" fmla="*/ 4021 w 4694"/>
                <a:gd name="T81" fmla="*/ 1589 h 2901"/>
                <a:gd name="T82" fmla="*/ 4230 w 4694"/>
                <a:gd name="T83" fmla="*/ 1457 h 2901"/>
                <a:gd name="T84" fmla="*/ 4413 w 4694"/>
                <a:gd name="T85" fmla="*/ 1325 h 2901"/>
                <a:gd name="T86" fmla="*/ 4550 w 4694"/>
                <a:gd name="T87" fmla="*/ 1193 h 2901"/>
                <a:gd name="T88" fmla="*/ 4655 w 4694"/>
                <a:gd name="T89" fmla="*/ 1061 h 2901"/>
                <a:gd name="T90" fmla="*/ 4715 w 4694"/>
                <a:gd name="T91" fmla="*/ 935 h 2901"/>
                <a:gd name="T92" fmla="*/ 473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2" name="Freeform 10"/>
            <p:cNvSpPr>
              <a:spLocks/>
            </p:cNvSpPr>
            <p:nvPr/>
          </p:nvSpPr>
          <p:spPr bwMode="hidden">
            <a:xfrm>
              <a:off x="0" y="0"/>
              <a:ext cx="3773" cy="2356"/>
            </a:xfrm>
            <a:custGeom>
              <a:avLst/>
              <a:gdLst>
                <a:gd name="T0" fmla="*/ 3797 w 3761"/>
                <a:gd name="T1" fmla="*/ 719 h 2356"/>
                <a:gd name="T2" fmla="*/ 3767 w 3761"/>
                <a:gd name="T3" fmla="*/ 599 h 2356"/>
                <a:gd name="T4" fmla="*/ 3689 w 3761"/>
                <a:gd name="T5" fmla="*/ 486 h 2356"/>
                <a:gd name="T6" fmla="*/ 3555 w 3761"/>
                <a:gd name="T7" fmla="*/ 378 h 2356"/>
                <a:gd name="T8" fmla="*/ 3381 w 3761"/>
                <a:gd name="T9" fmla="*/ 282 h 2356"/>
                <a:gd name="T10" fmla="*/ 3157 w 3761"/>
                <a:gd name="T11" fmla="*/ 192 h 2356"/>
                <a:gd name="T12" fmla="*/ 2891 w 3761"/>
                <a:gd name="T13" fmla="*/ 108 h 2356"/>
                <a:gd name="T14" fmla="*/ 2583 w 3761"/>
                <a:gd name="T15" fmla="*/ 36 h 2356"/>
                <a:gd name="T16" fmla="*/ 2251 w 3761"/>
                <a:gd name="T17" fmla="*/ 0 h 2356"/>
                <a:gd name="T18" fmla="*/ 2601 w 3761"/>
                <a:gd name="T19" fmla="*/ 72 h 2356"/>
                <a:gd name="T20" fmla="*/ 2903 w 3761"/>
                <a:gd name="T21" fmla="*/ 150 h 2356"/>
                <a:gd name="T22" fmla="*/ 3169 w 3761"/>
                <a:gd name="T23" fmla="*/ 234 h 2356"/>
                <a:gd name="T24" fmla="*/ 3381 w 3761"/>
                <a:gd name="T25" fmla="*/ 330 h 2356"/>
                <a:gd name="T26" fmla="*/ 3549 w 3761"/>
                <a:gd name="T27" fmla="*/ 432 h 2356"/>
                <a:gd name="T28" fmla="*/ 3659 w 3761"/>
                <a:gd name="T29" fmla="*/ 545 h 2356"/>
                <a:gd name="T30" fmla="*/ 3719 w 3761"/>
                <a:gd name="T31" fmla="*/ 665 h 2356"/>
                <a:gd name="T32" fmla="*/ 3725 w 3761"/>
                <a:gd name="T33" fmla="*/ 791 h 2356"/>
                <a:gd name="T34" fmla="*/ 3689 w 3761"/>
                <a:gd name="T35" fmla="*/ 887 h 2356"/>
                <a:gd name="T36" fmla="*/ 3627 w 3761"/>
                <a:gd name="T37" fmla="*/ 989 h 2356"/>
                <a:gd name="T38" fmla="*/ 3531 w 3761"/>
                <a:gd name="T39" fmla="*/ 1091 h 2356"/>
                <a:gd name="T40" fmla="*/ 3405 w 3761"/>
                <a:gd name="T41" fmla="*/ 1187 h 2356"/>
                <a:gd name="T42" fmla="*/ 3253 w 3761"/>
                <a:gd name="T43" fmla="*/ 1289 h 2356"/>
                <a:gd name="T44" fmla="*/ 3073 w 3761"/>
                <a:gd name="T45" fmla="*/ 1391 h 2356"/>
                <a:gd name="T46" fmla="*/ 2861 w 3761"/>
                <a:gd name="T47" fmla="*/ 1493 h 2356"/>
                <a:gd name="T48" fmla="*/ 2631 w 3761"/>
                <a:gd name="T49" fmla="*/ 1589 h 2356"/>
                <a:gd name="T50" fmla="*/ 2096 w 3761"/>
                <a:gd name="T51" fmla="*/ 1786 h 2356"/>
                <a:gd name="T52" fmla="*/ 1474 w 3761"/>
                <a:gd name="T53" fmla="*/ 1972 h 2356"/>
                <a:gd name="T54" fmla="*/ 771 w 3761"/>
                <a:gd name="T55" fmla="*/ 2158 h 2356"/>
                <a:gd name="T56" fmla="*/ 0 w 3761"/>
                <a:gd name="T57" fmla="*/ 2326 h 2356"/>
                <a:gd name="T58" fmla="*/ 404 w 3761"/>
                <a:gd name="T59" fmla="*/ 2272 h 2356"/>
                <a:gd name="T60" fmla="*/ 1154 w 3761"/>
                <a:gd name="T61" fmla="*/ 2092 h 2356"/>
                <a:gd name="T62" fmla="*/ 1830 w 3761"/>
                <a:gd name="T63" fmla="*/ 1900 h 2356"/>
                <a:gd name="T64" fmla="*/ 2416 w 3761"/>
                <a:gd name="T65" fmla="*/ 1702 h 2356"/>
                <a:gd name="T66" fmla="*/ 2674 w 3761"/>
                <a:gd name="T67" fmla="*/ 1607 h 2356"/>
                <a:gd name="T68" fmla="*/ 2909 w 3761"/>
                <a:gd name="T69" fmla="*/ 1505 h 2356"/>
                <a:gd name="T70" fmla="*/ 3121 w 3761"/>
                <a:gd name="T71" fmla="*/ 1403 h 2356"/>
                <a:gd name="T72" fmla="*/ 3308 w 3761"/>
                <a:gd name="T73" fmla="*/ 1301 h 2356"/>
                <a:gd name="T74" fmla="*/ 3465 w 3761"/>
                <a:gd name="T75" fmla="*/ 1193 h 2356"/>
                <a:gd name="T76" fmla="*/ 3591 w 3761"/>
                <a:gd name="T77" fmla="*/ 1091 h 2356"/>
                <a:gd name="T78" fmla="*/ 3689 w 3761"/>
                <a:gd name="T79" fmla="*/ 989 h 2356"/>
                <a:gd name="T80" fmla="*/ 3755 w 3761"/>
                <a:gd name="T81" fmla="*/ 887 h 2356"/>
                <a:gd name="T82" fmla="*/ 379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3" name="Freeform 11"/>
            <p:cNvSpPr>
              <a:spLocks/>
            </p:cNvSpPr>
            <p:nvPr/>
          </p:nvSpPr>
          <p:spPr bwMode="hidden">
            <a:xfrm>
              <a:off x="0" y="0"/>
              <a:ext cx="2933" cy="1846"/>
            </a:xfrm>
            <a:custGeom>
              <a:avLst/>
              <a:gdLst>
                <a:gd name="T0" fmla="*/ 2951 w 2924"/>
                <a:gd name="T1" fmla="*/ 647 h 1846"/>
                <a:gd name="T2" fmla="*/ 2903 w 2924"/>
                <a:gd name="T3" fmla="*/ 528 h 1846"/>
                <a:gd name="T4" fmla="*/ 2775 w 2924"/>
                <a:gd name="T5" fmla="*/ 414 h 1846"/>
                <a:gd name="T6" fmla="*/ 2583 w 2924"/>
                <a:gd name="T7" fmla="*/ 318 h 1846"/>
                <a:gd name="T8" fmla="*/ 2323 w 2924"/>
                <a:gd name="T9" fmla="*/ 228 h 1846"/>
                <a:gd name="T10" fmla="*/ 2003 w 2924"/>
                <a:gd name="T11" fmla="*/ 150 h 1846"/>
                <a:gd name="T12" fmla="*/ 1623 w 2924"/>
                <a:gd name="T13" fmla="*/ 78 h 1846"/>
                <a:gd name="T14" fmla="*/ 1190 w 2924"/>
                <a:gd name="T15" fmla="*/ 24 h 1846"/>
                <a:gd name="T16" fmla="*/ 700 w 2924"/>
                <a:gd name="T17" fmla="*/ 0 h 1846"/>
                <a:gd name="T18" fmla="*/ 1202 w 2924"/>
                <a:gd name="T19" fmla="*/ 48 h 1846"/>
                <a:gd name="T20" fmla="*/ 1641 w 2924"/>
                <a:gd name="T21" fmla="*/ 108 h 1846"/>
                <a:gd name="T22" fmla="*/ 2027 w 2924"/>
                <a:gd name="T23" fmla="*/ 180 h 1846"/>
                <a:gd name="T24" fmla="*/ 2347 w 2924"/>
                <a:gd name="T25" fmla="*/ 264 h 1846"/>
                <a:gd name="T26" fmla="*/ 2595 w 2924"/>
                <a:gd name="T27" fmla="*/ 360 h 1846"/>
                <a:gd name="T28" fmla="*/ 2775 w 2924"/>
                <a:gd name="T29" fmla="*/ 468 h 1846"/>
                <a:gd name="T30" fmla="*/ 2873 w 2924"/>
                <a:gd name="T31" fmla="*/ 587 h 1846"/>
                <a:gd name="T32" fmla="*/ 2891 w 2924"/>
                <a:gd name="T33" fmla="*/ 713 h 1846"/>
                <a:gd name="T34" fmla="*/ 2867 w 2924"/>
                <a:gd name="T35" fmla="*/ 785 h 1846"/>
                <a:gd name="T36" fmla="*/ 2819 w 2924"/>
                <a:gd name="T37" fmla="*/ 857 h 1846"/>
                <a:gd name="T38" fmla="*/ 2649 w 2924"/>
                <a:gd name="T39" fmla="*/ 1001 h 1846"/>
                <a:gd name="T40" fmla="*/ 2389 w 2924"/>
                <a:gd name="T41" fmla="*/ 1145 h 1846"/>
                <a:gd name="T42" fmla="*/ 2051 w 2924"/>
                <a:gd name="T43" fmla="*/ 1289 h 1846"/>
                <a:gd name="T44" fmla="*/ 1641 w 2924"/>
                <a:gd name="T45" fmla="*/ 1433 h 1846"/>
                <a:gd name="T46" fmla="*/ 1154 w 2924"/>
                <a:gd name="T47" fmla="*/ 1571 h 1846"/>
                <a:gd name="T48" fmla="*/ 610 w 2924"/>
                <a:gd name="T49" fmla="*/ 1702 h 1846"/>
                <a:gd name="T50" fmla="*/ 0 w 2924"/>
                <a:gd name="T51" fmla="*/ 1828 h 1846"/>
                <a:gd name="T52" fmla="*/ 314 w 2924"/>
                <a:gd name="T53" fmla="*/ 1780 h 1846"/>
                <a:gd name="T54" fmla="*/ 906 w 2924"/>
                <a:gd name="T55" fmla="*/ 1648 h 1846"/>
                <a:gd name="T56" fmla="*/ 1429 w 2924"/>
                <a:gd name="T57" fmla="*/ 1511 h 1846"/>
                <a:gd name="T58" fmla="*/ 1889 w 2924"/>
                <a:gd name="T59" fmla="*/ 1367 h 1846"/>
                <a:gd name="T60" fmla="*/ 2275 w 2924"/>
                <a:gd name="T61" fmla="*/ 1223 h 1846"/>
                <a:gd name="T62" fmla="*/ 2583 w 2924"/>
                <a:gd name="T63" fmla="*/ 1079 h 1846"/>
                <a:gd name="T64" fmla="*/ 2801 w 2924"/>
                <a:gd name="T65" fmla="*/ 929 h 1846"/>
                <a:gd name="T66" fmla="*/ 2903 w 2924"/>
                <a:gd name="T67" fmla="*/ 815 h 1846"/>
                <a:gd name="T68" fmla="*/ 2939 w 2924"/>
                <a:gd name="T69" fmla="*/ 743 h 1846"/>
                <a:gd name="T70" fmla="*/ 295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 name="Freeform 12"/>
            <p:cNvSpPr>
              <a:spLocks/>
            </p:cNvSpPr>
            <p:nvPr/>
          </p:nvSpPr>
          <p:spPr bwMode="hidden">
            <a:xfrm>
              <a:off x="114" y="2847"/>
              <a:ext cx="1493" cy="204"/>
            </a:xfrm>
            <a:custGeom>
              <a:avLst/>
              <a:gdLst>
                <a:gd name="T0" fmla="*/ 1414 w 1488"/>
                <a:gd name="T1" fmla="*/ 204 h 204"/>
                <a:gd name="T2" fmla="*/ 0 w 1488"/>
                <a:gd name="T3" fmla="*/ 18 h 204"/>
                <a:gd name="T4" fmla="*/ 77 w 1488"/>
                <a:gd name="T5" fmla="*/ 0 h 204"/>
                <a:gd name="T6" fmla="*/ 1503 w 1488"/>
                <a:gd name="T7" fmla="*/ 186 h 204"/>
                <a:gd name="T8" fmla="*/ 1414 w 1488"/>
                <a:gd name="T9" fmla="*/ 204 h 204"/>
                <a:gd name="T10" fmla="*/ 141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6 w 323"/>
                  <a:gd name="T13" fmla="*/ 18 h 162"/>
                  <a:gd name="T14" fmla="*/ 242 w 323"/>
                  <a:gd name="T15" fmla="*/ 54 h 162"/>
                  <a:gd name="T16" fmla="*/ 290 w 323"/>
                  <a:gd name="T17" fmla="*/ 90 h 162"/>
                  <a:gd name="T18" fmla="*/ 320 w 323"/>
                  <a:gd name="T19" fmla="*/ 114 h 162"/>
                  <a:gd name="T20" fmla="*/ 326 w 323"/>
                  <a:gd name="T21" fmla="*/ 126 h 162"/>
                  <a:gd name="T22" fmla="*/ 326 w 323"/>
                  <a:gd name="T23" fmla="*/ 126 h 162"/>
                  <a:gd name="T24" fmla="*/ 22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0" name="Freeform 18"/>
              <p:cNvSpPr>
                <a:spLocks noEditPoints="1"/>
              </p:cNvSpPr>
              <p:nvPr/>
            </p:nvSpPr>
            <p:spPr bwMode="hidden">
              <a:xfrm>
                <a:off x="192" y="2284"/>
                <a:ext cx="1254" cy="923"/>
              </a:xfrm>
              <a:custGeom>
                <a:avLst/>
                <a:gdLst>
                  <a:gd name="T0" fmla="*/ 1178 w 1250"/>
                  <a:gd name="T1" fmla="*/ 641 h 923"/>
                  <a:gd name="T2" fmla="*/ 1178 w 1250"/>
                  <a:gd name="T3" fmla="*/ 473 h 923"/>
                  <a:gd name="T4" fmla="*/ 1148 w 1250"/>
                  <a:gd name="T5" fmla="*/ 384 h 923"/>
                  <a:gd name="T6" fmla="*/ 1124 w 1250"/>
                  <a:gd name="T7" fmla="*/ 288 h 923"/>
                  <a:gd name="T8" fmla="*/ 1062 w 1250"/>
                  <a:gd name="T9" fmla="*/ 174 h 923"/>
                  <a:gd name="T10" fmla="*/ 990 w 1250"/>
                  <a:gd name="T11" fmla="*/ 96 h 923"/>
                  <a:gd name="T12" fmla="*/ 972 w 1250"/>
                  <a:gd name="T13" fmla="*/ 72 h 923"/>
                  <a:gd name="T14" fmla="*/ 900 w 1250"/>
                  <a:gd name="T15" fmla="*/ 18 h 923"/>
                  <a:gd name="T16" fmla="*/ 828 w 1250"/>
                  <a:gd name="T17" fmla="*/ 6 h 923"/>
                  <a:gd name="T18" fmla="*/ 718 w 1250"/>
                  <a:gd name="T19" fmla="*/ 24 h 923"/>
                  <a:gd name="T20" fmla="*/ 670 w 1250"/>
                  <a:gd name="T21" fmla="*/ 42 h 923"/>
                  <a:gd name="T22" fmla="*/ 574 w 1250"/>
                  <a:gd name="T23" fmla="*/ 120 h 923"/>
                  <a:gd name="T24" fmla="*/ 538 w 1250"/>
                  <a:gd name="T25" fmla="*/ 228 h 923"/>
                  <a:gd name="T26" fmla="*/ 515 w 1250"/>
                  <a:gd name="T27" fmla="*/ 348 h 923"/>
                  <a:gd name="T28" fmla="*/ 434 w 1250"/>
                  <a:gd name="T29" fmla="*/ 479 h 923"/>
                  <a:gd name="T30" fmla="*/ 416 w 1250"/>
                  <a:gd name="T31" fmla="*/ 539 h 923"/>
                  <a:gd name="T32" fmla="*/ 356 w 1250"/>
                  <a:gd name="T33" fmla="*/ 599 h 923"/>
                  <a:gd name="T34" fmla="*/ 308 w 1250"/>
                  <a:gd name="T35" fmla="*/ 629 h 923"/>
                  <a:gd name="T36" fmla="*/ 296 w 1250"/>
                  <a:gd name="T37" fmla="*/ 635 h 923"/>
                  <a:gd name="T38" fmla="*/ 260 w 1250"/>
                  <a:gd name="T39" fmla="*/ 677 h 923"/>
                  <a:gd name="T40" fmla="*/ 150 w 1250"/>
                  <a:gd name="T41" fmla="*/ 797 h 923"/>
                  <a:gd name="T42" fmla="*/ 54 w 1250"/>
                  <a:gd name="T43" fmla="*/ 839 h 923"/>
                  <a:gd name="T44" fmla="*/ 156 w 1250"/>
                  <a:gd name="T45" fmla="*/ 905 h 923"/>
                  <a:gd name="T46" fmla="*/ 243 w 1250"/>
                  <a:gd name="T47" fmla="*/ 869 h 923"/>
                  <a:gd name="T48" fmla="*/ 646 w 1250"/>
                  <a:gd name="T49" fmla="*/ 827 h 923"/>
                  <a:gd name="T50" fmla="*/ 706 w 1250"/>
                  <a:gd name="T51" fmla="*/ 725 h 923"/>
                  <a:gd name="T52" fmla="*/ 700 w 1250"/>
                  <a:gd name="T53" fmla="*/ 611 h 923"/>
                  <a:gd name="T54" fmla="*/ 785 w 1250"/>
                  <a:gd name="T55" fmla="*/ 551 h 923"/>
                  <a:gd name="T56" fmla="*/ 888 w 1250"/>
                  <a:gd name="T57" fmla="*/ 449 h 923"/>
                  <a:gd name="T58" fmla="*/ 918 w 1250"/>
                  <a:gd name="T59" fmla="*/ 414 h 923"/>
                  <a:gd name="T60" fmla="*/ 984 w 1250"/>
                  <a:gd name="T61" fmla="*/ 318 h 923"/>
                  <a:gd name="T62" fmla="*/ 1032 w 1250"/>
                  <a:gd name="T63" fmla="*/ 336 h 923"/>
                  <a:gd name="T64" fmla="*/ 1130 w 1250"/>
                  <a:gd name="T65" fmla="*/ 617 h 923"/>
                  <a:gd name="T66" fmla="*/ 1124 w 1250"/>
                  <a:gd name="T67" fmla="*/ 689 h 923"/>
                  <a:gd name="T68" fmla="*/ 1160 w 1250"/>
                  <a:gd name="T69" fmla="*/ 749 h 923"/>
                  <a:gd name="T70" fmla="*/ 1214 w 1250"/>
                  <a:gd name="T71" fmla="*/ 713 h 923"/>
                  <a:gd name="T72" fmla="*/ 1250 w 1250"/>
                  <a:gd name="T73" fmla="*/ 749 h 923"/>
                  <a:gd name="T74" fmla="*/ 1262 w 1250"/>
                  <a:gd name="T75" fmla="*/ 743 h 923"/>
                  <a:gd name="T76" fmla="*/ 700 w 1250"/>
                  <a:gd name="T77" fmla="*/ 264 h 923"/>
                  <a:gd name="T78" fmla="*/ 793 w 1250"/>
                  <a:gd name="T79" fmla="*/ 372 h 923"/>
                  <a:gd name="T80" fmla="*/ 772 w 1250"/>
                  <a:gd name="T81" fmla="*/ 443 h 923"/>
                  <a:gd name="T82" fmla="*/ 712 w 1250"/>
                  <a:gd name="T83" fmla="*/ 515 h 923"/>
                  <a:gd name="T84" fmla="*/ 664 w 1250"/>
                  <a:gd name="T85" fmla="*/ 569 h 923"/>
                  <a:gd name="T86" fmla="*/ 622 w 1250"/>
                  <a:gd name="T87" fmla="*/ 593 h 923"/>
                  <a:gd name="T88" fmla="*/ 580 w 1250"/>
                  <a:gd name="T89" fmla="*/ 617 h 923"/>
                  <a:gd name="T90" fmla="*/ 568 w 1250"/>
                  <a:gd name="T91" fmla="*/ 707 h 923"/>
                  <a:gd name="T92" fmla="*/ 356 w 1250"/>
                  <a:gd name="T93" fmla="*/ 755 h 923"/>
                  <a:gd name="T94" fmla="*/ 392 w 1250"/>
                  <a:gd name="T95" fmla="*/ 641 h 923"/>
                  <a:gd name="T96" fmla="*/ 428 w 1250"/>
                  <a:gd name="T97" fmla="*/ 647 h 923"/>
                  <a:gd name="T98" fmla="*/ 446 w 1250"/>
                  <a:gd name="T99" fmla="*/ 617 h 923"/>
                  <a:gd name="T100" fmla="*/ 574 w 1250"/>
                  <a:gd name="T101" fmla="*/ 515 h 923"/>
                  <a:gd name="T102" fmla="*/ 622 w 1250"/>
                  <a:gd name="T103" fmla="*/ 473 h 923"/>
                  <a:gd name="T104" fmla="*/ 646 w 1250"/>
                  <a:gd name="T105" fmla="*/ 396 h 923"/>
                  <a:gd name="T106" fmla="*/ 646 w 1250"/>
                  <a:gd name="T107" fmla="*/ 378 h 923"/>
                  <a:gd name="T108" fmla="*/ 670 w 1250"/>
                  <a:gd name="T109" fmla="*/ 270 h 923"/>
                  <a:gd name="T110" fmla="*/ 688 w 1250"/>
                  <a:gd name="T111" fmla="*/ 192 h 923"/>
                  <a:gd name="T112" fmla="*/ 700 w 1250"/>
                  <a:gd name="T113" fmla="*/ 264 h 923"/>
                  <a:gd name="T114" fmla="*/ 538 w 1250"/>
                  <a:gd name="T115" fmla="*/ 455 h 923"/>
                  <a:gd name="T116" fmla="*/ 64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51 w 72"/>
                  <a:gd name="T3" fmla="*/ 24 h 54"/>
                  <a:gd name="T4" fmla="*/ 63 w 72"/>
                  <a:gd name="T5" fmla="*/ 12 h 54"/>
                  <a:gd name="T6" fmla="*/ 69 w 72"/>
                  <a:gd name="T7" fmla="*/ 6 h 54"/>
                  <a:gd name="T8" fmla="*/ 75 w 72"/>
                  <a:gd name="T9" fmla="*/ 0 h 54"/>
                  <a:gd name="T10" fmla="*/ 4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0" name="Freeform 28"/>
              <p:cNvSpPr>
                <a:spLocks/>
              </p:cNvSpPr>
              <p:nvPr/>
            </p:nvSpPr>
            <p:spPr bwMode="hidden">
              <a:xfrm>
                <a:off x="437" y="3027"/>
                <a:ext cx="288" cy="84"/>
              </a:xfrm>
              <a:custGeom>
                <a:avLst/>
                <a:gdLst>
                  <a:gd name="T0" fmla="*/ 290 w 287"/>
                  <a:gd name="T1" fmla="*/ 0 h 84"/>
                  <a:gd name="T2" fmla="*/ 0 w 287"/>
                  <a:gd name="T3" fmla="*/ 84 h 84"/>
                  <a:gd name="T4" fmla="*/ 171 w 287"/>
                  <a:gd name="T5" fmla="*/ 36 h 84"/>
                  <a:gd name="T6" fmla="*/ 114 w 287"/>
                  <a:gd name="T7" fmla="*/ 60 h 84"/>
                  <a:gd name="T8" fmla="*/ 279 w 287"/>
                  <a:gd name="T9" fmla="*/ 18 h 84"/>
                  <a:gd name="T10" fmla="*/ 290 w 287"/>
                  <a:gd name="T11" fmla="*/ 0 h 84"/>
                  <a:gd name="T12" fmla="*/ 29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20521" name="Rectangle 41"/>
          <p:cNvSpPr>
            <a:spLocks noGrp="1" noChangeArrowheads="1"/>
          </p:cNvSpPr>
          <p:nvPr>
            <p:ph type="ctrTitle"/>
          </p:nvPr>
        </p:nvSpPr>
        <p:spPr>
          <a:xfrm>
            <a:off x="685800" y="1447800"/>
            <a:ext cx="7772400" cy="1470025"/>
          </a:xfrm>
        </p:spPr>
        <p:txBody>
          <a:bodyPr/>
          <a:lstStyle>
            <a:lvl1pPr>
              <a:defRPr/>
            </a:lvl1pPr>
          </a:lstStyle>
          <a:p>
            <a:pPr lvl="0"/>
            <a:r>
              <a:rPr lang="en-US" noProof="0" smtClean="0"/>
              <a:t>Click to edit Master title style</a:t>
            </a:r>
          </a:p>
        </p:txBody>
      </p:sp>
      <p:sp>
        <p:nvSpPr>
          <p:cNvPr id="2052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2129B29-BECE-4614-9A55-CA79BDDAEC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B0E068C-7915-4ECB-8738-3AFF4A6B67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EB6AFFCB-F647-4672-96B8-4968FFA543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750"/>
            <a:ext cx="8229600" cy="597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DBB4BAD9-7A13-424B-AC36-67A020FFE2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7CEE9F7-43A9-4A1E-B79B-358A38B820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0EFD673D-6312-4379-ADE2-F1093FB73E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876442E4-708D-442E-83F4-79BF505927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6252AD4A-53D9-4220-BB95-1863BA06D1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070381D2-5256-47A8-9370-33E1D805C1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73248753-5D3B-44BA-A982-9B91021A0D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759C71AC-1B1B-49A7-A114-21D71FF645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BC729DBA-6783-4658-8CD9-43E83AC821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93 w 3934"/>
                <a:gd name="T3" fmla="*/ 1331 h 1505"/>
                <a:gd name="T4" fmla="*/ 1225 w 3934"/>
                <a:gd name="T5" fmla="*/ 1157 h 1505"/>
                <a:gd name="T6" fmla="*/ 1743 w 3934"/>
                <a:gd name="T7" fmla="*/ 977 h 1505"/>
                <a:gd name="T8" fmla="*/ 2239 w 3934"/>
                <a:gd name="T9" fmla="*/ 792 h 1505"/>
                <a:gd name="T10" fmla="*/ 2480 w 3934"/>
                <a:gd name="T11" fmla="*/ 696 h 1505"/>
                <a:gd name="T12" fmla="*/ 2714 w 3934"/>
                <a:gd name="T13" fmla="*/ 606 h 1505"/>
                <a:gd name="T14" fmla="*/ 2945 w 3934"/>
                <a:gd name="T15" fmla="*/ 510 h 1505"/>
                <a:gd name="T16" fmla="*/ 3169 w 3934"/>
                <a:gd name="T17" fmla="*/ 420 h 1505"/>
                <a:gd name="T18" fmla="*/ 3378 w 3934"/>
                <a:gd name="T19" fmla="*/ 324 h 1505"/>
                <a:gd name="T20" fmla="*/ 3584 w 3934"/>
                <a:gd name="T21" fmla="*/ 234 h 1505"/>
                <a:gd name="T22" fmla="*/ 3783 w 3934"/>
                <a:gd name="T23" fmla="*/ 138 h 1505"/>
                <a:gd name="T24" fmla="*/ 3970 w 3934"/>
                <a:gd name="T25" fmla="*/ 48 h 1505"/>
                <a:gd name="T26" fmla="*/ 3970 w 3934"/>
                <a:gd name="T27" fmla="*/ 0 h 1505"/>
                <a:gd name="T28" fmla="*/ 3776 w 3934"/>
                <a:gd name="T29" fmla="*/ 96 h 1505"/>
                <a:gd name="T30" fmla="*/ 3572 w 3934"/>
                <a:gd name="T31" fmla="*/ 192 h 1505"/>
                <a:gd name="T32" fmla="*/ 3360 w 3934"/>
                <a:gd name="T33" fmla="*/ 288 h 1505"/>
                <a:gd name="T34" fmla="*/ 3145 w 3934"/>
                <a:gd name="T35" fmla="*/ 384 h 1505"/>
                <a:gd name="T36" fmla="*/ 2915 w 3934"/>
                <a:gd name="T37" fmla="*/ 480 h 1505"/>
                <a:gd name="T38" fmla="*/ 2678 w 3934"/>
                <a:gd name="T39" fmla="*/ 576 h 1505"/>
                <a:gd name="T40" fmla="*/ 2430 w 3934"/>
                <a:gd name="T41" fmla="*/ 672 h 1505"/>
                <a:gd name="T42" fmla="*/ 2185 w 3934"/>
                <a:gd name="T43" fmla="*/ 768 h 1505"/>
                <a:gd name="T44" fmla="*/ 1925 w 3934"/>
                <a:gd name="T45" fmla="*/ 864 h 1505"/>
                <a:gd name="T46" fmla="*/ 1665 w 3934"/>
                <a:gd name="T47" fmla="*/ 960 h 1505"/>
                <a:gd name="T48" fmla="*/ 1121 w 3934"/>
                <a:gd name="T49" fmla="*/ 1145 h 1505"/>
                <a:gd name="T50" fmla="*/ 56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6 w 1728"/>
                <a:gd name="T3" fmla="*/ 527 h 689"/>
                <a:gd name="T4" fmla="*/ 972 w 1728"/>
                <a:gd name="T5" fmla="*/ 365 h 689"/>
                <a:gd name="T6" fmla="*/ 1169 w 1728"/>
                <a:gd name="T7" fmla="*/ 287 h 689"/>
                <a:gd name="T8" fmla="*/ 1369 w 1728"/>
                <a:gd name="T9" fmla="*/ 203 h 689"/>
                <a:gd name="T10" fmla="*/ 1562 w 1728"/>
                <a:gd name="T11" fmla="*/ 126 h 689"/>
                <a:gd name="T12" fmla="*/ 1743 w 1728"/>
                <a:gd name="T13" fmla="*/ 48 h 689"/>
                <a:gd name="T14" fmla="*/ 1743 w 1728"/>
                <a:gd name="T15" fmla="*/ 0 h 689"/>
                <a:gd name="T16" fmla="*/ 1543 w 1728"/>
                <a:gd name="T17" fmla="*/ 84 h 689"/>
                <a:gd name="T18" fmla="*/ 1339 w 1728"/>
                <a:gd name="T19" fmla="*/ 167 h 689"/>
                <a:gd name="T20" fmla="*/ 1127 w 1728"/>
                <a:gd name="T21" fmla="*/ 257 h 689"/>
                <a:gd name="T22" fmla="*/ 912 w 1728"/>
                <a:gd name="T23" fmla="*/ 341 h 689"/>
                <a:gd name="T24" fmla="*/ 45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4" name="Freeform 5"/>
            <p:cNvSpPr>
              <a:spLocks/>
            </p:cNvSpPr>
            <p:nvPr/>
          </p:nvSpPr>
          <p:spPr bwMode="hidden">
            <a:xfrm>
              <a:off x="0" y="0"/>
              <a:ext cx="5578" cy="3447"/>
            </a:xfrm>
            <a:custGeom>
              <a:avLst/>
              <a:gdLst>
                <a:gd name="T0" fmla="*/ 5612 w 5561"/>
                <a:gd name="T1" fmla="*/ 929 h 3447"/>
                <a:gd name="T2" fmla="*/ 5588 w 5561"/>
                <a:gd name="T3" fmla="*/ 773 h 3447"/>
                <a:gd name="T4" fmla="*/ 5504 w 5561"/>
                <a:gd name="T5" fmla="*/ 629 h 3447"/>
                <a:gd name="T6" fmla="*/ 5375 w 5561"/>
                <a:gd name="T7" fmla="*/ 492 h 3447"/>
                <a:gd name="T8" fmla="*/ 5196 w 5561"/>
                <a:gd name="T9" fmla="*/ 366 h 3447"/>
                <a:gd name="T10" fmla="*/ 4966 w 5561"/>
                <a:gd name="T11" fmla="*/ 252 h 3447"/>
                <a:gd name="T12" fmla="*/ 4694 w 5561"/>
                <a:gd name="T13" fmla="*/ 144 h 3447"/>
                <a:gd name="T14" fmla="*/ 4380 w 5561"/>
                <a:gd name="T15" fmla="*/ 48 h 3447"/>
                <a:gd name="T16" fmla="*/ 4036 w 5561"/>
                <a:gd name="T17" fmla="*/ 0 h 3447"/>
                <a:gd name="T18" fmla="*/ 4398 w 5561"/>
                <a:gd name="T19" fmla="*/ 90 h 3447"/>
                <a:gd name="T20" fmla="*/ 4712 w 5561"/>
                <a:gd name="T21" fmla="*/ 192 h 3447"/>
                <a:gd name="T22" fmla="*/ 4978 w 5561"/>
                <a:gd name="T23" fmla="*/ 306 h 3447"/>
                <a:gd name="T24" fmla="*/ 5196 w 5561"/>
                <a:gd name="T25" fmla="*/ 426 h 3447"/>
                <a:gd name="T26" fmla="*/ 5363 w 5561"/>
                <a:gd name="T27" fmla="*/ 557 h 3447"/>
                <a:gd name="T28" fmla="*/ 5480 w 5561"/>
                <a:gd name="T29" fmla="*/ 701 h 3447"/>
                <a:gd name="T30" fmla="*/ 5540 w 5561"/>
                <a:gd name="T31" fmla="*/ 851 h 3447"/>
                <a:gd name="T32" fmla="*/ 5540 w 5561"/>
                <a:gd name="T33" fmla="*/ 1013 h 3447"/>
                <a:gd name="T34" fmla="*/ 5492 w 5561"/>
                <a:gd name="T35" fmla="*/ 1163 h 3447"/>
                <a:gd name="T36" fmla="*/ 5393 w 5561"/>
                <a:gd name="T37" fmla="*/ 1319 h 3447"/>
                <a:gd name="T38" fmla="*/ 5250 w 5561"/>
                <a:gd name="T39" fmla="*/ 1475 h 3447"/>
                <a:gd name="T40" fmla="*/ 5062 w 5561"/>
                <a:gd name="T41" fmla="*/ 1630 h 3447"/>
                <a:gd name="T42" fmla="*/ 4834 w 5561"/>
                <a:gd name="T43" fmla="*/ 1786 h 3447"/>
                <a:gd name="T44" fmla="*/ 4568 w 5561"/>
                <a:gd name="T45" fmla="*/ 1948 h 3447"/>
                <a:gd name="T46" fmla="*/ 4254 w 5561"/>
                <a:gd name="T47" fmla="*/ 2104 h 3447"/>
                <a:gd name="T48" fmla="*/ 3911 w 5561"/>
                <a:gd name="T49" fmla="*/ 2260 h 3447"/>
                <a:gd name="T50" fmla="*/ 3531 w 5561"/>
                <a:gd name="T51" fmla="*/ 2416 h 3447"/>
                <a:gd name="T52" fmla="*/ 3112 w 5561"/>
                <a:gd name="T53" fmla="*/ 2566 h 3447"/>
                <a:gd name="T54" fmla="*/ 2667 w 5561"/>
                <a:gd name="T55" fmla="*/ 2715 h 3447"/>
                <a:gd name="T56" fmla="*/ 2185 w 5561"/>
                <a:gd name="T57" fmla="*/ 2865 h 3447"/>
                <a:gd name="T58" fmla="*/ 1677 w 5561"/>
                <a:gd name="T59" fmla="*/ 3009 h 3447"/>
                <a:gd name="T60" fmla="*/ 1145 w 5561"/>
                <a:gd name="T61" fmla="*/ 3147 h 3447"/>
                <a:gd name="T62" fmla="*/ 586 w 5561"/>
                <a:gd name="T63" fmla="*/ 3279 h 3447"/>
                <a:gd name="T64" fmla="*/ 0 w 5561"/>
                <a:gd name="T65" fmla="*/ 3447 h 3447"/>
                <a:gd name="T66" fmla="*/ 876 w 5561"/>
                <a:gd name="T67" fmla="*/ 3249 h 3447"/>
                <a:gd name="T68" fmla="*/ 1429 w 5561"/>
                <a:gd name="T69" fmla="*/ 3105 h 3447"/>
                <a:gd name="T70" fmla="*/ 1955 w 5561"/>
                <a:gd name="T71" fmla="*/ 2961 h 3447"/>
                <a:gd name="T72" fmla="*/ 2455 w 5561"/>
                <a:gd name="T73" fmla="*/ 2817 h 3447"/>
                <a:gd name="T74" fmla="*/ 2927 w 5561"/>
                <a:gd name="T75" fmla="*/ 2668 h 3447"/>
                <a:gd name="T76" fmla="*/ 3360 w 5561"/>
                <a:gd name="T77" fmla="*/ 2512 h 3447"/>
                <a:gd name="T78" fmla="*/ 3764 w 5561"/>
                <a:gd name="T79" fmla="*/ 2356 h 3447"/>
                <a:gd name="T80" fmla="*/ 4135 w 5561"/>
                <a:gd name="T81" fmla="*/ 2200 h 3447"/>
                <a:gd name="T82" fmla="*/ 4467 w 5561"/>
                <a:gd name="T83" fmla="*/ 2038 h 3447"/>
                <a:gd name="T84" fmla="*/ 4761 w 5561"/>
                <a:gd name="T85" fmla="*/ 1876 h 3447"/>
                <a:gd name="T86" fmla="*/ 5014 w 5561"/>
                <a:gd name="T87" fmla="*/ 1720 h 3447"/>
                <a:gd name="T88" fmla="*/ 5226 w 5561"/>
                <a:gd name="T89" fmla="*/ 1559 h 3447"/>
                <a:gd name="T90" fmla="*/ 5387 w 5561"/>
                <a:gd name="T91" fmla="*/ 1397 h 3447"/>
                <a:gd name="T92" fmla="*/ 5510 w 5561"/>
                <a:gd name="T93" fmla="*/ 1241 h 3447"/>
                <a:gd name="T94" fmla="*/ 5588 w 5561"/>
                <a:gd name="T95" fmla="*/ 1085 h 3447"/>
                <a:gd name="T96" fmla="*/ 5606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defRPr/>
              </a:pPr>
              <a:endParaRPr lang="en-US"/>
            </a:p>
          </p:txBody>
        </p:sp>
        <p:sp>
          <p:nvSpPr>
            <p:cNvPr id="1036" name="Freeform 7"/>
            <p:cNvSpPr>
              <a:spLocks/>
            </p:cNvSpPr>
            <p:nvPr/>
          </p:nvSpPr>
          <p:spPr bwMode="hidden">
            <a:xfrm>
              <a:off x="0" y="1984"/>
              <a:ext cx="5758" cy="2098"/>
            </a:xfrm>
            <a:custGeom>
              <a:avLst/>
              <a:gdLst>
                <a:gd name="T0" fmla="*/ 5794 w 5740"/>
                <a:gd name="T1" fmla="*/ 0 h 2098"/>
                <a:gd name="T2" fmla="*/ 5692 w 5740"/>
                <a:gd name="T3" fmla="*/ 72 h 2098"/>
                <a:gd name="T4" fmla="*/ 5588 w 5740"/>
                <a:gd name="T5" fmla="*/ 138 h 2098"/>
                <a:gd name="T6" fmla="*/ 5474 w 5740"/>
                <a:gd name="T7" fmla="*/ 210 h 2098"/>
                <a:gd name="T8" fmla="*/ 5355 w 5740"/>
                <a:gd name="T9" fmla="*/ 276 h 2098"/>
                <a:gd name="T10" fmla="*/ 5100 w 5740"/>
                <a:gd name="T11" fmla="*/ 414 h 2098"/>
                <a:gd name="T12" fmla="*/ 4822 w 5740"/>
                <a:gd name="T13" fmla="*/ 552 h 2098"/>
                <a:gd name="T14" fmla="*/ 4520 w 5740"/>
                <a:gd name="T15" fmla="*/ 690 h 2098"/>
                <a:gd name="T16" fmla="*/ 4201 w 5740"/>
                <a:gd name="T17" fmla="*/ 827 h 2098"/>
                <a:gd name="T18" fmla="*/ 3863 w 5740"/>
                <a:gd name="T19" fmla="*/ 959 h 2098"/>
                <a:gd name="T20" fmla="*/ 3501 w 5740"/>
                <a:gd name="T21" fmla="*/ 1091 h 2098"/>
                <a:gd name="T22" fmla="*/ 3121 w 5740"/>
                <a:gd name="T23" fmla="*/ 1223 h 2098"/>
                <a:gd name="T24" fmla="*/ 2722 w 5740"/>
                <a:gd name="T25" fmla="*/ 1355 h 2098"/>
                <a:gd name="T26" fmla="*/ 2305 w 5740"/>
                <a:gd name="T27" fmla="*/ 1481 h 2098"/>
                <a:gd name="T28" fmla="*/ 1878 w 5740"/>
                <a:gd name="T29" fmla="*/ 1601 h 2098"/>
                <a:gd name="T30" fmla="*/ 1429 w 5740"/>
                <a:gd name="T31" fmla="*/ 1721 h 2098"/>
                <a:gd name="T32" fmla="*/ 966 w 5740"/>
                <a:gd name="T33" fmla="*/ 1834 h 2098"/>
                <a:gd name="T34" fmla="*/ 490 w 5740"/>
                <a:gd name="T35" fmla="*/ 1948 h 2098"/>
                <a:gd name="T36" fmla="*/ 0 w 5740"/>
                <a:gd name="T37" fmla="*/ 2056 h 2098"/>
                <a:gd name="T38" fmla="*/ 0 w 5740"/>
                <a:gd name="T39" fmla="*/ 2098 h 2098"/>
                <a:gd name="T40" fmla="*/ 483 w 5740"/>
                <a:gd name="T41" fmla="*/ 1990 h 2098"/>
                <a:gd name="T42" fmla="*/ 960 w 5740"/>
                <a:gd name="T43" fmla="*/ 1882 h 2098"/>
                <a:gd name="T44" fmla="*/ 1417 w 5740"/>
                <a:gd name="T45" fmla="*/ 1763 h 2098"/>
                <a:gd name="T46" fmla="*/ 1860 w 5740"/>
                <a:gd name="T47" fmla="*/ 1649 h 2098"/>
                <a:gd name="T48" fmla="*/ 2287 w 5740"/>
                <a:gd name="T49" fmla="*/ 1523 h 2098"/>
                <a:gd name="T50" fmla="*/ 2703 w 5740"/>
                <a:gd name="T51" fmla="*/ 1397 h 2098"/>
                <a:gd name="T52" fmla="*/ 3097 w 5740"/>
                <a:gd name="T53" fmla="*/ 1271 h 2098"/>
                <a:gd name="T54" fmla="*/ 3477 w 5740"/>
                <a:gd name="T55" fmla="*/ 1139 h 2098"/>
                <a:gd name="T56" fmla="*/ 3839 w 5740"/>
                <a:gd name="T57" fmla="*/ 1007 h 2098"/>
                <a:gd name="T58" fmla="*/ 4177 w 5740"/>
                <a:gd name="T59" fmla="*/ 875 h 2098"/>
                <a:gd name="T60" fmla="*/ 4502 w 5740"/>
                <a:gd name="T61" fmla="*/ 737 h 2098"/>
                <a:gd name="T62" fmla="*/ 4804 w 5740"/>
                <a:gd name="T63" fmla="*/ 600 h 2098"/>
                <a:gd name="T64" fmla="*/ 5088 w 5740"/>
                <a:gd name="T65" fmla="*/ 462 h 2098"/>
                <a:gd name="T66" fmla="*/ 5343 w 5740"/>
                <a:gd name="T67" fmla="*/ 324 h 2098"/>
                <a:gd name="T68" fmla="*/ 5582 w 5740"/>
                <a:gd name="T69" fmla="*/ 186 h 2098"/>
                <a:gd name="T70" fmla="*/ 5794 w 5740"/>
                <a:gd name="T71" fmla="*/ 48 h 2098"/>
                <a:gd name="T72" fmla="*/ 5794 w 5740"/>
                <a:gd name="T73" fmla="*/ 0 h 2098"/>
                <a:gd name="T74" fmla="*/ 5794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7" name="Freeform 8"/>
            <p:cNvSpPr>
              <a:spLocks/>
            </p:cNvSpPr>
            <p:nvPr/>
          </p:nvSpPr>
          <p:spPr bwMode="hidden">
            <a:xfrm>
              <a:off x="0" y="102"/>
              <a:ext cx="1961" cy="1265"/>
            </a:xfrm>
            <a:custGeom>
              <a:avLst/>
              <a:gdLst>
                <a:gd name="T0" fmla="*/ 1973 w 1955"/>
                <a:gd name="T1" fmla="*/ 485 h 1265"/>
                <a:gd name="T2" fmla="*/ 1919 w 1955"/>
                <a:gd name="T3" fmla="*/ 390 h 1265"/>
                <a:gd name="T4" fmla="*/ 1785 w 1955"/>
                <a:gd name="T5" fmla="*/ 306 h 1265"/>
                <a:gd name="T6" fmla="*/ 1594 w 1955"/>
                <a:gd name="T7" fmla="*/ 228 h 1265"/>
                <a:gd name="T8" fmla="*/ 1339 w 1955"/>
                <a:gd name="T9" fmla="*/ 162 h 1265"/>
                <a:gd name="T10" fmla="*/ 1019 w 1955"/>
                <a:gd name="T11" fmla="*/ 102 h 1265"/>
                <a:gd name="T12" fmla="*/ 652 w 1955"/>
                <a:gd name="T13" fmla="*/ 54 h 1265"/>
                <a:gd name="T14" fmla="*/ 230 w 1955"/>
                <a:gd name="T15" fmla="*/ 18 h 1265"/>
                <a:gd name="T16" fmla="*/ 0 w 1955"/>
                <a:gd name="T17" fmla="*/ 12 h 1265"/>
                <a:gd name="T18" fmla="*/ 434 w 1955"/>
                <a:gd name="T19" fmla="*/ 48 h 1265"/>
                <a:gd name="T20" fmla="*/ 821 w 1955"/>
                <a:gd name="T21" fmla="*/ 90 h 1265"/>
                <a:gd name="T22" fmla="*/ 1160 w 1955"/>
                <a:gd name="T23" fmla="*/ 144 h 1265"/>
                <a:gd name="T24" fmla="*/ 1435 w 1955"/>
                <a:gd name="T25" fmla="*/ 204 h 1265"/>
                <a:gd name="T26" fmla="*/ 1653 w 1955"/>
                <a:gd name="T27" fmla="*/ 276 h 1265"/>
                <a:gd name="T28" fmla="*/ 1812 w 1955"/>
                <a:gd name="T29" fmla="*/ 360 h 1265"/>
                <a:gd name="T30" fmla="*/ 1901 w 1955"/>
                <a:gd name="T31" fmla="*/ 443 h 1265"/>
                <a:gd name="T32" fmla="*/ 1919 w 1955"/>
                <a:gd name="T33" fmla="*/ 539 h 1265"/>
                <a:gd name="T34" fmla="*/ 1872 w 1955"/>
                <a:gd name="T35" fmla="*/ 629 h 1265"/>
                <a:gd name="T36" fmla="*/ 1761 w 1955"/>
                <a:gd name="T37" fmla="*/ 719 h 1265"/>
                <a:gd name="T38" fmla="*/ 1594 w 1955"/>
                <a:gd name="T39" fmla="*/ 809 h 1265"/>
                <a:gd name="T40" fmla="*/ 1369 w 1955"/>
                <a:gd name="T41" fmla="*/ 899 h 1265"/>
                <a:gd name="T42" fmla="*/ 1097 w 1955"/>
                <a:gd name="T43" fmla="*/ 989 h 1265"/>
                <a:gd name="T44" fmla="*/ 771 w 1955"/>
                <a:gd name="T45" fmla="*/ 1073 h 1265"/>
                <a:gd name="T46" fmla="*/ 410 w 1955"/>
                <a:gd name="T47" fmla="*/ 1157 h 1265"/>
                <a:gd name="T48" fmla="*/ 0 w 1955"/>
                <a:gd name="T49" fmla="*/ 1241 h 1265"/>
                <a:gd name="T50" fmla="*/ 218 w 1955"/>
                <a:gd name="T51" fmla="*/ 1223 h 1265"/>
                <a:gd name="T52" fmla="*/ 616 w 1955"/>
                <a:gd name="T53" fmla="*/ 1139 h 1265"/>
                <a:gd name="T54" fmla="*/ 966 w 1955"/>
                <a:gd name="T55" fmla="*/ 1049 h 1265"/>
                <a:gd name="T56" fmla="*/ 1274 w 1955"/>
                <a:gd name="T57" fmla="*/ 959 h 1265"/>
                <a:gd name="T58" fmla="*/ 1528 w 1955"/>
                <a:gd name="T59" fmla="*/ 863 h 1265"/>
                <a:gd name="T60" fmla="*/ 1731 w 1955"/>
                <a:gd name="T61" fmla="*/ 767 h 1265"/>
                <a:gd name="T62" fmla="*/ 1878 w 1955"/>
                <a:gd name="T63" fmla="*/ 677 h 1265"/>
                <a:gd name="T64" fmla="*/ 1955 w 1955"/>
                <a:gd name="T65" fmla="*/ 581 h 1265"/>
                <a:gd name="T66" fmla="*/ 197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8" name="Freeform 9"/>
            <p:cNvSpPr>
              <a:spLocks/>
            </p:cNvSpPr>
            <p:nvPr/>
          </p:nvSpPr>
          <p:spPr bwMode="hidden">
            <a:xfrm>
              <a:off x="0" y="0"/>
              <a:ext cx="4709" cy="2901"/>
            </a:xfrm>
            <a:custGeom>
              <a:avLst/>
              <a:gdLst>
                <a:gd name="T0" fmla="*/ 4739 w 4694"/>
                <a:gd name="T1" fmla="*/ 797 h 2901"/>
                <a:gd name="T2" fmla="*/ 4709 w 4694"/>
                <a:gd name="T3" fmla="*/ 665 h 2901"/>
                <a:gd name="T4" fmla="*/ 4631 w 4694"/>
                <a:gd name="T5" fmla="*/ 540 h 2901"/>
                <a:gd name="T6" fmla="*/ 4508 w 4694"/>
                <a:gd name="T7" fmla="*/ 426 h 2901"/>
                <a:gd name="T8" fmla="*/ 4341 w 4694"/>
                <a:gd name="T9" fmla="*/ 312 h 2901"/>
                <a:gd name="T10" fmla="*/ 4123 w 4694"/>
                <a:gd name="T11" fmla="*/ 216 h 2901"/>
                <a:gd name="T12" fmla="*/ 3869 w 4694"/>
                <a:gd name="T13" fmla="*/ 120 h 2901"/>
                <a:gd name="T14" fmla="*/ 3573 w 4694"/>
                <a:gd name="T15" fmla="*/ 36 h 2901"/>
                <a:gd name="T16" fmla="*/ 3235 w 4694"/>
                <a:gd name="T17" fmla="*/ 0 h 2901"/>
                <a:gd name="T18" fmla="*/ 3573 w 4694"/>
                <a:gd name="T19" fmla="*/ 78 h 2901"/>
                <a:gd name="T20" fmla="*/ 3869 w 4694"/>
                <a:gd name="T21" fmla="*/ 162 h 2901"/>
                <a:gd name="T22" fmla="*/ 4123 w 4694"/>
                <a:gd name="T23" fmla="*/ 258 h 2901"/>
                <a:gd name="T24" fmla="*/ 4329 w 4694"/>
                <a:gd name="T25" fmla="*/ 366 h 2901"/>
                <a:gd name="T26" fmla="*/ 4485 w 4694"/>
                <a:gd name="T27" fmla="*/ 480 h 2901"/>
                <a:gd name="T28" fmla="*/ 4595 w 4694"/>
                <a:gd name="T29" fmla="*/ 605 h 2901"/>
                <a:gd name="T30" fmla="*/ 4655 w 4694"/>
                <a:gd name="T31" fmla="*/ 737 h 2901"/>
                <a:gd name="T32" fmla="*/ 4655 w 4694"/>
                <a:gd name="T33" fmla="*/ 875 h 2901"/>
                <a:gd name="T34" fmla="*/ 4613 w 4694"/>
                <a:gd name="T35" fmla="*/ 1001 h 2901"/>
                <a:gd name="T36" fmla="*/ 4532 w 4694"/>
                <a:gd name="T37" fmla="*/ 1127 h 2901"/>
                <a:gd name="T38" fmla="*/ 4413 w 4694"/>
                <a:gd name="T39" fmla="*/ 1259 h 2901"/>
                <a:gd name="T40" fmla="*/ 4256 w 4694"/>
                <a:gd name="T41" fmla="*/ 1385 h 2901"/>
                <a:gd name="T42" fmla="*/ 4063 w 4694"/>
                <a:gd name="T43" fmla="*/ 1517 h 2901"/>
                <a:gd name="T44" fmla="*/ 3839 w 4694"/>
                <a:gd name="T45" fmla="*/ 1648 h 2901"/>
                <a:gd name="T46" fmla="*/ 3579 w 4694"/>
                <a:gd name="T47" fmla="*/ 1774 h 2901"/>
                <a:gd name="T48" fmla="*/ 3289 w 4694"/>
                <a:gd name="T49" fmla="*/ 1906 h 2901"/>
                <a:gd name="T50" fmla="*/ 2969 w 4694"/>
                <a:gd name="T51" fmla="*/ 2032 h 2901"/>
                <a:gd name="T52" fmla="*/ 2619 w 4694"/>
                <a:gd name="T53" fmla="*/ 2164 h 2901"/>
                <a:gd name="T54" fmla="*/ 2245 w 4694"/>
                <a:gd name="T55" fmla="*/ 2284 h 2901"/>
                <a:gd name="T56" fmla="*/ 1842 w 4694"/>
                <a:gd name="T57" fmla="*/ 2410 h 2901"/>
                <a:gd name="T58" fmla="*/ 1411 w 4694"/>
                <a:gd name="T59" fmla="*/ 2530 h 2901"/>
                <a:gd name="T60" fmla="*/ 490 w 4694"/>
                <a:gd name="T61" fmla="*/ 2757 h 2901"/>
                <a:gd name="T62" fmla="*/ 0 w 4694"/>
                <a:gd name="T63" fmla="*/ 2901 h 2901"/>
                <a:gd name="T64" fmla="*/ 978 w 4694"/>
                <a:gd name="T65" fmla="*/ 2674 h 2901"/>
                <a:gd name="T66" fmla="*/ 1653 w 4694"/>
                <a:gd name="T67" fmla="*/ 2494 h 2901"/>
                <a:gd name="T68" fmla="*/ 2078 w 4694"/>
                <a:gd name="T69" fmla="*/ 2374 h 2901"/>
                <a:gd name="T70" fmla="*/ 2475 w 4694"/>
                <a:gd name="T71" fmla="*/ 2248 h 2901"/>
                <a:gd name="T72" fmla="*/ 2843 w 4694"/>
                <a:gd name="T73" fmla="*/ 2116 h 2901"/>
                <a:gd name="T74" fmla="*/ 3181 w 4694"/>
                <a:gd name="T75" fmla="*/ 1984 h 2901"/>
                <a:gd name="T76" fmla="*/ 3495 w 4694"/>
                <a:gd name="T77" fmla="*/ 1858 h 2901"/>
                <a:gd name="T78" fmla="*/ 3773 w 4694"/>
                <a:gd name="T79" fmla="*/ 1720 h 2901"/>
                <a:gd name="T80" fmla="*/ 4021 w 4694"/>
                <a:gd name="T81" fmla="*/ 1589 h 2901"/>
                <a:gd name="T82" fmla="*/ 4230 w 4694"/>
                <a:gd name="T83" fmla="*/ 1457 h 2901"/>
                <a:gd name="T84" fmla="*/ 4413 w 4694"/>
                <a:gd name="T85" fmla="*/ 1325 h 2901"/>
                <a:gd name="T86" fmla="*/ 4550 w 4694"/>
                <a:gd name="T87" fmla="*/ 1193 h 2901"/>
                <a:gd name="T88" fmla="*/ 4655 w 4694"/>
                <a:gd name="T89" fmla="*/ 1061 h 2901"/>
                <a:gd name="T90" fmla="*/ 4715 w 4694"/>
                <a:gd name="T91" fmla="*/ 935 h 2901"/>
                <a:gd name="T92" fmla="*/ 473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9" name="Freeform 10"/>
            <p:cNvSpPr>
              <a:spLocks/>
            </p:cNvSpPr>
            <p:nvPr/>
          </p:nvSpPr>
          <p:spPr bwMode="hidden">
            <a:xfrm>
              <a:off x="0" y="0"/>
              <a:ext cx="3773" cy="2356"/>
            </a:xfrm>
            <a:custGeom>
              <a:avLst/>
              <a:gdLst>
                <a:gd name="T0" fmla="*/ 3797 w 3761"/>
                <a:gd name="T1" fmla="*/ 719 h 2356"/>
                <a:gd name="T2" fmla="*/ 3767 w 3761"/>
                <a:gd name="T3" fmla="*/ 599 h 2356"/>
                <a:gd name="T4" fmla="*/ 3689 w 3761"/>
                <a:gd name="T5" fmla="*/ 486 h 2356"/>
                <a:gd name="T6" fmla="*/ 3555 w 3761"/>
                <a:gd name="T7" fmla="*/ 378 h 2356"/>
                <a:gd name="T8" fmla="*/ 3381 w 3761"/>
                <a:gd name="T9" fmla="*/ 282 h 2356"/>
                <a:gd name="T10" fmla="*/ 3157 w 3761"/>
                <a:gd name="T11" fmla="*/ 192 h 2356"/>
                <a:gd name="T12" fmla="*/ 2891 w 3761"/>
                <a:gd name="T13" fmla="*/ 108 h 2356"/>
                <a:gd name="T14" fmla="*/ 2583 w 3761"/>
                <a:gd name="T15" fmla="*/ 36 h 2356"/>
                <a:gd name="T16" fmla="*/ 2251 w 3761"/>
                <a:gd name="T17" fmla="*/ 0 h 2356"/>
                <a:gd name="T18" fmla="*/ 2601 w 3761"/>
                <a:gd name="T19" fmla="*/ 72 h 2356"/>
                <a:gd name="T20" fmla="*/ 2903 w 3761"/>
                <a:gd name="T21" fmla="*/ 150 h 2356"/>
                <a:gd name="T22" fmla="*/ 3169 w 3761"/>
                <a:gd name="T23" fmla="*/ 234 h 2356"/>
                <a:gd name="T24" fmla="*/ 3381 w 3761"/>
                <a:gd name="T25" fmla="*/ 330 h 2356"/>
                <a:gd name="T26" fmla="*/ 3549 w 3761"/>
                <a:gd name="T27" fmla="*/ 432 h 2356"/>
                <a:gd name="T28" fmla="*/ 3659 w 3761"/>
                <a:gd name="T29" fmla="*/ 545 h 2356"/>
                <a:gd name="T30" fmla="*/ 3719 w 3761"/>
                <a:gd name="T31" fmla="*/ 665 h 2356"/>
                <a:gd name="T32" fmla="*/ 3725 w 3761"/>
                <a:gd name="T33" fmla="*/ 791 h 2356"/>
                <a:gd name="T34" fmla="*/ 3689 w 3761"/>
                <a:gd name="T35" fmla="*/ 887 h 2356"/>
                <a:gd name="T36" fmla="*/ 3627 w 3761"/>
                <a:gd name="T37" fmla="*/ 989 h 2356"/>
                <a:gd name="T38" fmla="*/ 3531 w 3761"/>
                <a:gd name="T39" fmla="*/ 1091 h 2356"/>
                <a:gd name="T40" fmla="*/ 3405 w 3761"/>
                <a:gd name="T41" fmla="*/ 1187 h 2356"/>
                <a:gd name="T42" fmla="*/ 3253 w 3761"/>
                <a:gd name="T43" fmla="*/ 1289 h 2356"/>
                <a:gd name="T44" fmla="*/ 3073 w 3761"/>
                <a:gd name="T45" fmla="*/ 1391 h 2356"/>
                <a:gd name="T46" fmla="*/ 2861 w 3761"/>
                <a:gd name="T47" fmla="*/ 1493 h 2356"/>
                <a:gd name="T48" fmla="*/ 2631 w 3761"/>
                <a:gd name="T49" fmla="*/ 1589 h 2356"/>
                <a:gd name="T50" fmla="*/ 2096 w 3761"/>
                <a:gd name="T51" fmla="*/ 1786 h 2356"/>
                <a:gd name="T52" fmla="*/ 1474 w 3761"/>
                <a:gd name="T53" fmla="*/ 1972 h 2356"/>
                <a:gd name="T54" fmla="*/ 771 w 3761"/>
                <a:gd name="T55" fmla="*/ 2158 h 2356"/>
                <a:gd name="T56" fmla="*/ 0 w 3761"/>
                <a:gd name="T57" fmla="*/ 2326 h 2356"/>
                <a:gd name="T58" fmla="*/ 404 w 3761"/>
                <a:gd name="T59" fmla="*/ 2272 h 2356"/>
                <a:gd name="T60" fmla="*/ 1154 w 3761"/>
                <a:gd name="T61" fmla="*/ 2092 h 2356"/>
                <a:gd name="T62" fmla="*/ 1830 w 3761"/>
                <a:gd name="T63" fmla="*/ 1900 h 2356"/>
                <a:gd name="T64" fmla="*/ 2416 w 3761"/>
                <a:gd name="T65" fmla="*/ 1702 h 2356"/>
                <a:gd name="T66" fmla="*/ 2674 w 3761"/>
                <a:gd name="T67" fmla="*/ 1607 h 2356"/>
                <a:gd name="T68" fmla="*/ 2909 w 3761"/>
                <a:gd name="T69" fmla="*/ 1505 h 2356"/>
                <a:gd name="T70" fmla="*/ 3121 w 3761"/>
                <a:gd name="T71" fmla="*/ 1403 h 2356"/>
                <a:gd name="T72" fmla="*/ 3308 w 3761"/>
                <a:gd name="T73" fmla="*/ 1301 h 2356"/>
                <a:gd name="T74" fmla="*/ 3465 w 3761"/>
                <a:gd name="T75" fmla="*/ 1193 h 2356"/>
                <a:gd name="T76" fmla="*/ 3591 w 3761"/>
                <a:gd name="T77" fmla="*/ 1091 h 2356"/>
                <a:gd name="T78" fmla="*/ 3689 w 3761"/>
                <a:gd name="T79" fmla="*/ 989 h 2356"/>
                <a:gd name="T80" fmla="*/ 3755 w 3761"/>
                <a:gd name="T81" fmla="*/ 887 h 2356"/>
                <a:gd name="T82" fmla="*/ 379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0" name="Freeform 11"/>
            <p:cNvSpPr>
              <a:spLocks/>
            </p:cNvSpPr>
            <p:nvPr/>
          </p:nvSpPr>
          <p:spPr bwMode="hidden">
            <a:xfrm>
              <a:off x="0" y="0"/>
              <a:ext cx="2933" cy="1846"/>
            </a:xfrm>
            <a:custGeom>
              <a:avLst/>
              <a:gdLst>
                <a:gd name="T0" fmla="*/ 2951 w 2924"/>
                <a:gd name="T1" fmla="*/ 647 h 1846"/>
                <a:gd name="T2" fmla="*/ 2903 w 2924"/>
                <a:gd name="T3" fmla="*/ 528 h 1846"/>
                <a:gd name="T4" fmla="*/ 2775 w 2924"/>
                <a:gd name="T5" fmla="*/ 414 h 1846"/>
                <a:gd name="T6" fmla="*/ 2583 w 2924"/>
                <a:gd name="T7" fmla="*/ 318 h 1846"/>
                <a:gd name="T8" fmla="*/ 2323 w 2924"/>
                <a:gd name="T9" fmla="*/ 228 h 1846"/>
                <a:gd name="T10" fmla="*/ 2003 w 2924"/>
                <a:gd name="T11" fmla="*/ 150 h 1846"/>
                <a:gd name="T12" fmla="*/ 1623 w 2924"/>
                <a:gd name="T13" fmla="*/ 78 h 1846"/>
                <a:gd name="T14" fmla="*/ 1190 w 2924"/>
                <a:gd name="T15" fmla="*/ 24 h 1846"/>
                <a:gd name="T16" fmla="*/ 700 w 2924"/>
                <a:gd name="T17" fmla="*/ 0 h 1846"/>
                <a:gd name="T18" fmla="*/ 1202 w 2924"/>
                <a:gd name="T19" fmla="*/ 48 h 1846"/>
                <a:gd name="T20" fmla="*/ 1641 w 2924"/>
                <a:gd name="T21" fmla="*/ 108 h 1846"/>
                <a:gd name="T22" fmla="*/ 2027 w 2924"/>
                <a:gd name="T23" fmla="*/ 180 h 1846"/>
                <a:gd name="T24" fmla="*/ 2347 w 2924"/>
                <a:gd name="T25" fmla="*/ 264 h 1846"/>
                <a:gd name="T26" fmla="*/ 2595 w 2924"/>
                <a:gd name="T27" fmla="*/ 360 h 1846"/>
                <a:gd name="T28" fmla="*/ 2775 w 2924"/>
                <a:gd name="T29" fmla="*/ 468 h 1846"/>
                <a:gd name="T30" fmla="*/ 2873 w 2924"/>
                <a:gd name="T31" fmla="*/ 587 h 1846"/>
                <a:gd name="T32" fmla="*/ 2891 w 2924"/>
                <a:gd name="T33" fmla="*/ 713 h 1846"/>
                <a:gd name="T34" fmla="*/ 2867 w 2924"/>
                <a:gd name="T35" fmla="*/ 785 h 1846"/>
                <a:gd name="T36" fmla="*/ 2819 w 2924"/>
                <a:gd name="T37" fmla="*/ 857 h 1846"/>
                <a:gd name="T38" fmla="*/ 2649 w 2924"/>
                <a:gd name="T39" fmla="*/ 1001 h 1846"/>
                <a:gd name="T40" fmla="*/ 2389 w 2924"/>
                <a:gd name="T41" fmla="*/ 1145 h 1846"/>
                <a:gd name="T42" fmla="*/ 2051 w 2924"/>
                <a:gd name="T43" fmla="*/ 1289 h 1846"/>
                <a:gd name="T44" fmla="*/ 1641 w 2924"/>
                <a:gd name="T45" fmla="*/ 1433 h 1846"/>
                <a:gd name="T46" fmla="*/ 1154 w 2924"/>
                <a:gd name="T47" fmla="*/ 1571 h 1846"/>
                <a:gd name="T48" fmla="*/ 610 w 2924"/>
                <a:gd name="T49" fmla="*/ 1702 h 1846"/>
                <a:gd name="T50" fmla="*/ 0 w 2924"/>
                <a:gd name="T51" fmla="*/ 1828 h 1846"/>
                <a:gd name="T52" fmla="*/ 314 w 2924"/>
                <a:gd name="T53" fmla="*/ 1780 h 1846"/>
                <a:gd name="T54" fmla="*/ 906 w 2924"/>
                <a:gd name="T55" fmla="*/ 1648 h 1846"/>
                <a:gd name="T56" fmla="*/ 1429 w 2924"/>
                <a:gd name="T57" fmla="*/ 1511 h 1846"/>
                <a:gd name="T58" fmla="*/ 1889 w 2924"/>
                <a:gd name="T59" fmla="*/ 1367 h 1846"/>
                <a:gd name="T60" fmla="*/ 2275 w 2924"/>
                <a:gd name="T61" fmla="*/ 1223 h 1846"/>
                <a:gd name="T62" fmla="*/ 2583 w 2924"/>
                <a:gd name="T63" fmla="*/ 1079 h 1846"/>
                <a:gd name="T64" fmla="*/ 2801 w 2924"/>
                <a:gd name="T65" fmla="*/ 929 h 1846"/>
                <a:gd name="T66" fmla="*/ 2903 w 2924"/>
                <a:gd name="T67" fmla="*/ 815 h 1846"/>
                <a:gd name="T68" fmla="*/ 2939 w 2924"/>
                <a:gd name="T69" fmla="*/ 743 h 1846"/>
                <a:gd name="T70" fmla="*/ 295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1" name="Freeform 12"/>
            <p:cNvSpPr>
              <a:spLocks/>
            </p:cNvSpPr>
            <p:nvPr/>
          </p:nvSpPr>
          <p:spPr bwMode="hidden">
            <a:xfrm>
              <a:off x="114" y="2847"/>
              <a:ext cx="1493" cy="204"/>
            </a:xfrm>
            <a:custGeom>
              <a:avLst/>
              <a:gdLst>
                <a:gd name="T0" fmla="*/ 1414 w 1488"/>
                <a:gd name="T1" fmla="*/ 204 h 204"/>
                <a:gd name="T2" fmla="*/ 0 w 1488"/>
                <a:gd name="T3" fmla="*/ 18 h 204"/>
                <a:gd name="T4" fmla="*/ 77 w 1488"/>
                <a:gd name="T5" fmla="*/ 0 h 204"/>
                <a:gd name="T6" fmla="*/ 1503 w 1488"/>
                <a:gd name="T7" fmla="*/ 186 h 204"/>
                <a:gd name="T8" fmla="*/ 1414 w 1488"/>
                <a:gd name="T9" fmla="*/ 204 h 204"/>
                <a:gd name="T10" fmla="*/ 141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6 w 323"/>
                  <a:gd name="T13" fmla="*/ 18 h 162"/>
                  <a:gd name="T14" fmla="*/ 242 w 323"/>
                  <a:gd name="T15" fmla="*/ 54 h 162"/>
                  <a:gd name="T16" fmla="*/ 290 w 323"/>
                  <a:gd name="T17" fmla="*/ 90 h 162"/>
                  <a:gd name="T18" fmla="*/ 320 w 323"/>
                  <a:gd name="T19" fmla="*/ 114 h 162"/>
                  <a:gd name="T20" fmla="*/ 326 w 323"/>
                  <a:gd name="T21" fmla="*/ 126 h 162"/>
                  <a:gd name="T22" fmla="*/ 326 w 323"/>
                  <a:gd name="T23" fmla="*/ 126 h 162"/>
                  <a:gd name="T24" fmla="*/ 22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7" name="Freeform 18"/>
              <p:cNvSpPr>
                <a:spLocks noEditPoints="1"/>
              </p:cNvSpPr>
              <p:nvPr/>
            </p:nvSpPr>
            <p:spPr bwMode="hidden">
              <a:xfrm>
                <a:off x="192" y="2284"/>
                <a:ext cx="1254" cy="923"/>
              </a:xfrm>
              <a:custGeom>
                <a:avLst/>
                <a:gdLst>
                  <a:gd name="T0" fmla="*/ 1178 w 1250"/>
                  <a:gd name="T1" fmla="*/ 641 h 923"/>
                  <a:gd name="T2" fmla="*/ 1178 w 1250"/>
                  <a:gd name="T3" fmla="*/ 473 h 923"/>
                  <a:gd name="T4" fmla="*/ 1148 w 1250"/>
                  <a:gd name="T5" fmla="*/ 384 h 923"/>
                  <a:gd name="T6" fmla="*/ 1124 w 1250"/>
                  <a:gd name="T7" fmla="*/ 288 h 923"/>
                  <a:gd name="T8" fmla="*/ 1062 w 1250"/>
                  <a:gd name="T9" fmla="*/ 174 h 923"/>
                  <a:gd name="T10" fmla="*/ 990 w 1250"/>
                  <a:gd name="T11" fmla="*/ 96 h 923"/>
                  <a:gd name="T12" fmla="*/ 972 w 1250"/>
                  <a:gd name="T13" fmla="*/ 72 h 923"/>
                  <a:gd name="T14" fmla="*/ 900 w 1250"/>
                  <a:gd name="T15" fmla="*/ 18 h 923"/>
                  <a:gd name="T16" fmla="*/ 828 w 1250"/>
                  <a:gd name="T17" fmla="*/ 6 h 923"/>
                  <a:gd name="T18" fmla="*/ 718 w 1250"/>
                  <a:gd name="T19" fmla="*/ 24 h 923"/>
                  <a:gd name="T20" fmla="*/ 670 w 1250"/>
                  <a:gd name="T21" fmla="*/ 42 h 923"/>
                  <a:gd name="T22" fmla="*/ 574 w 1250"/>
                  <a:gd name="T23" fmla="*/ 120 h 923"/>
                  <a:gd name="T24" fmla="*/ 538 w 1250"/>
                  <a:gd name="T25" fmla="*/ 228 h 923"/>
                  <a:gd name="T26" fmla="*/ 515 w 1250"/>
                  <a:gd name="T27" fmla="*/ 348 h 923"/>
                  <a:gd name="T28" fmla="*/ 434 w 1250"/>
                  <a:gd name="T29" fmla="*/ 479 h 923"/>
                  <a:gd name="T30" fmla="*/ 416 w 1250"/>
                  <a:gd name="T31" fmla="*/ 539 h 923"/>
                  <a:gd name="T32" fmla="*/ 356 w 1250"/>
                  <a:gd name="T33" fmla="*/ 599 h 923"/>
                  <a:gd name="T34" fmla="*/ 308 w 1250"/>
                  <a:gd name="T35" fmla="*/ 629 h 923"/>
                  <a:gd name="T36" fmla="*/ 296 w 1250"/>
                  <a:gd name="T37" fmla="*/ 635 h 923"/>
                  <a:gd name="T38" fmla="*/ 260 w 1250"/>
                  <a:gd name="T39" fmla="*/ 677 h 923"/>
                  <a:gd name="T40" fmla="*/ 150 w 1250"/>
                  <a:gd name="T41" fmla="*/ 797 h 923"/>
                  <a:gd name="T42" fmla="*/ 54 w 1250"/>
                  <a:gd name="T43" fmla="*/ 839 h 923"/>
                  <a:gd name="T44" fmla="*/ 156 w 1250"/>
                  <a:gd name="T45" fmla="*/ 905 h 923"/>
                  <a:gd name="T46" fmla="*/ 243 w 1250"/>
                  <a:gd name="T47" fmla="*/ 869 h 923"/>
                  <a:gd name="T48" fmla="*/ 646 w 1250"/>
                  <a:gd name="T49" fmla="*/ 827 h 923"/>
                  <a:gd name="T50" fmla="*/ 706 w 1250"/>
                  <a:gd name="T51" fmla="*/ 725 h 923"/>
                  <a:gd name="T52" fmla="*/ 700 w 1250"/>
                  <a:gd name="T53" fmla="*/ 611 h 923"/>
                  <a:gd name="T54" fmla="*/ 785 w 1250"/>
                  <a:gd name="T55" fmla="*/ 551 h 923"/>
                  <a:gd name="T56" fmla="*/ 888 w 1250"/>
                  <a:gd name="T57" fmla="*/ 449 h 923"/>
                  <a:gd name="T58" fmla="*/ 918 w 1250"/>
                  <a:gd name="T59" fmla="*/ 414 h 923"/>
                  <a:gd name="T60" fmla="*/ 984 w 1250"/>
                  <a:gd name="T61" fmla="*/ 318 h 923"/>
                  <a:gd name="T62" fmla="*/ 1032 w 1250"/>
                  <a:gd name="T63" fmla="*/ 336 h 923"/>
                  <a:gd name="T64" fmla="*/ 1130 w 1250"/>
                  <a:gd name="T65" fmla="*/ 617 h 923"/>
                  <a:gd name="T66" fmla="*/ 1124 w 1250"/>
                  <a:gd name="T67" fmla="*/ 689 h 923"/>
                  <a:gd name="T68" fmla="*/ 1160 w 1250"/>
                  <a:gd name="T69" fmla="*/ 749 h 923"/>
                  <a:gd name="T70" fmla="*/ 1214 w 1250"/>
                  <a:gd name="T71" fmla="*/ 713 h 923"/>
                  <a:gd name="T72" fmla="*/ 1250 w 1250"/>
                  <a:gd name="T73" fmla="*/ 749 h 923"/>
                  <a:gd name="T74" fmla="*/ 1262 w 1250"/>
                  <a:gd name="T75" fmla="*/ 743 h 923"/>
                  <a:gd name="T76" fmla="*/ 700 w 1250"/>
                  <a:gd name="T77" fmla="*/ 264 h 923"/>
                  <a:gd name="T78" fmla="*/ 793 w 1250"/>
                  <a:gd name="T79" fmla="*/ 372 h 923"/>
                  <a:gd name="T80" fmla="*/ 772 w 1250"/>
                  <a:gd name="T81" fmla="*/ 443 h 923"/>
                  <a:gd name="T82" fmla="*/ 712 w 1250"/>
                  <a:gd name="T83" fmla="*/ 515 h 923"/>
                  <a:gd name="T84" fmla="*/ 664 w 1250"/>
                  <a:gd name="T85" fmla="*/ 569 h 923"/>
                  <a:gd name="T86" fmla="*/ 622 w 1250"/>
                  <a:gd name="T87" fmla="*/ 593 h 923"/>
                  <a:gd name="T88" fmla="*/ 580 w 1250"/>
                  <a:gd name="T89" fmla="*/ 617 h 923"/>
                  <a:gd name="T90" fmla="*/ 568 w 1250"/>
                  <a:gd name="T91" fmla="*/ 707 h 923"/>
                  <a:gd name="T92" fmla="*/ 356 w 1250"/>
                  <a:gd name="T93" fmla="*/ 755 h 923"/>
                  <a:gd name="T94" fmla="*/ 392 w 1250"/>
                  <a:gd name="T95" fmla="*/ 641 h 923"/>
                  <a:gd name="T96" fmla="*/ 428 w 1250"/>
                  <a:gd name="T97" fmla="*/ 647 h 923"/>
                  <a:gd name="T98" fmla="*/ 446 w 1250"/>
                  <a:gd name="T99" fmla="*/ 617 h 923"/>
                  <a:gd name="T100" fmla="*/ 574 w 1250"/>
                  <a:gd name="T101" fmla="*/ 515 h 923"/>
                  <a:gd name="T102" fmla="*/ 622 w 1250"/>
                  <a:gd name="T103" fmla="*/ 473 h 923"/>
                  <a:gd name="T104" fmla="*/ 646 w 1250"/>
                  <a:gd name="T105" fmla="*/ 396 h 923"/>
                  <a:gd name="T106" fmla="*/ 646 w 1250"/>
                  <a:gd name="T107" fmla="*/ 378 h 923"/>
                  <a:gd name="T108" fmla="*/ 670 w 1250"/>
                  <a:gd name="T109" fmla="*/ 270 h 923"/>
                  <a:gd name="T110" fmla="*/ 688 w 1250"/>
                  <a:gd name="T111" fmla="*/ 192 h 923"/>
                  <a:gd name="T112" fmla="*/ 700 w 1250"/>
                  <a:gd name="T113" fmla="*/ 264 h 923"/>
                  <a:gd name="T114" fmla="*/ 538 w 1250"/>
                  <a:gd name="T115" fmla="*/ 455 h 923"/>
                  <a:gd name="T116" fmla="*/ 64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51 w 72"/>
                  <a:gd name="T3" fmla="*/ 24 h 54"/>
                  <a:gd name="T4" fmla="*/ 63 w 72"/>
                  <a:gd name="T5" fmla="*/ 12 h 54"/>
                  <a:gd name="T6" fmla="*/ 69 w 72"/>
                  <a:gd name="T7" fmla="*/ 6 h 54"/>
                  <a:gd name="T8" fmla="*/ 75 w 72"/>
                  <a:gd name="T9" fmla="*/ 0 h 54"/>
                  <a:gd name="T10" fmla="*/ 4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7" name="Freeform 28"/>
              <p:cNvSpPr>
                <a:spLocks/>
              </p:cNvSpPr>
              <p:nvPr/>
            </p:nvSpPr>
            <p:spPr bwMode="hidden">
              <a:xfrm>
                <a:off x="437" y="3027"/>
                <a:ext cx="288" cy="84"/>
              </a:xfrm>
              <a:custGeom>
                <a:avLst/>
                <a:gdLst>
                  <a:gd name="T0" fmla="*/ 290 w 287"/>
                  <a:gd name="T1" fmla="*/ 0 h 84"/>
                  <a:gd name="T2" fmla="*/ 0 w 287"/>
                  <a:gd name="T3" fmla="*/ 84 h 84"/>
                  <a:gd name="T4" fmla="*/ 171 w 287"/>
                  <a:gd name="T5" fmla="*/ 36 h 84"/>
                  <a:gd name="T6" fmla="*/ 114 w 287"/>
                  <a:gd name="T7" fmla="*/ 60 h 84"/>
                  <a:gd name="T8" fmla="*/ 279 w 287"/>
                  <a:gd name="T9" fmla="*/ 18 h 84"/>
                  <a:gd name="T10" fmla="*/ 290 w 287"/>
                  <a:gd name="T11" fmla="*/ 0 h 84"/>
                  <a:gd name="T12" fmla="*/ 29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949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49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9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950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950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A8878E9-4C73-4A9D-AF41-91DA628E9E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ensic-centre.com/assessments/penile_plethysmographyenile" TargetMode="External"/><Relationship Id="rId2" Type="http://schemas.openxmlformats.org/officeDocument/2006/relationships/hyperlink" Target="http://www.justnet.org/Pages/fieldsearch.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snews.com/dbimages/master/2646/FE_PR_071217exconb.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my-technology.com/contractors/navigation/voxtec/voxtec1.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pewcenteronthestates.org/uploadedFiles/PSPP_1in31_report_FINAL_WEB_3-26-0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Office_Word_97_-_2003_Document4.doc"/></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000" smtClean="0"/>
              <a:t>The New Technology of Community Corrections: Are We Moving in the Right Direction?</a:t>
            </a:r>
          </a:p>
        </p:txBody>
      </p:sp>
      <p:sp>
        <p:nvSpPr>
          <p:cNvPr id="2051"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dirty="0" smtClean="0"/>
              <a:t>Professor James Byrne</a:t>
            </a:r>
          </a:p>
          <a:p>
            <a:pPr eaLnBrk="1" hangingPunct="1">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t>Examples of Soft Technology Innovations In Community Corrections</a:t>
            </a:r>
          </a:p>
        </p:txBody>
      </p:sp>
      <p:sp>
        <p:nvSpPr>
          <p:cNvPr id="8195" name="Rectangle 3"/>
          <p:cNvSpPr>
            <a:spLocks noGrp="1" noChangeArrowheads="1"/>
          </p:cNvSpPr>
          <p:nvPr>
            <p:ph type="body" idx="1"/>
          </p:nvPr>
        </p:nvSpPr>
        <p:spPr>
          <a:xfrm>
            <a:off x="457200" y="1828800"/>
            <a:ext cx="8229600" cy="4525963"/>
          </a:xfrm>
        </p:spPr>
        <p:txBody>
          <a:bodyPr/>
          <a:lstStyle/>
          <a:p>
            <a:pPr eaLnBrk="1" hangingPunct="1">
              <a:defRPr/>
            </a:pPr>
            <a:r>
              <a:rPr lang="en-US" sz="2800" smtClean="0"/>
              <a:t>New Risk Assessment Instruments</a:t>
            </a:r>
          </a:p>
          <a:p>
            <a:pPr eaLnBrk="1" hangingPunct="1">
              <a:defRPr/>
            </a:pPr>
            <a:r>
              <a:rPr lang="en-US" sz="2800" smtClean="0"/>
              <a:t>New Case Management Systems</a:t>
            </a:r>
          </a:p>
          <a:p>
            <a:pPr eaLnBrk="1" hangingPunct="1">
              <a:defRPr/>
            </a:pPr>
            <a:r>
              <a:rPr lang="en-US" sz="2800" smtClean="0"/>
              <a:t>New Supervision Strategies( Proactive Community Supervision, utilizing motivational interviewing and positive re-enforcers in conjunction with sanctions.</a:t>
            </a:r>
          </a:p>
          <a:p>
            <a:pPr eaLnBrk="1" hangingPunct="1">
              <a:defRPr/>
            </a:pPr>
            <a:r>
              <a:rPr lang="en-US" sz="2800" smtClean="0"/>
              <a:t>COMSTAT for Community Corrections: Timing, Location, and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Electronic Monitoring Systems</a:t>
            </a:r>
          </a:p>
        </p:txBody>
      </p:sp>
      <p:sp>
        <p:nvSpPr>
          <p:cNvPr id="21507" name="Rectangle 3"/>
          <p:cNvSpPr>
            <a:spLocks noGrp="1" noChangeArrowheads="1"/>
          </p:cNvSpPr>
          <p:nvPr>
            <p:ph type="body" idx="1"/>
          </p:nvPr>
        </p:nvSpPr>
        <p:spPr/>
        <p:txBody>
          <a:bodyPr/>
          <a:lstStyle/>
          <a:p>
            <a:pPr eaLnBrk="1" hangingPunct="1">
              <a:defRPr/>
            </a:pPr>
            <a:endParaRPr lang="en-US" smtClean="0"/>
          </a:p>
        </p:txBody>
      </p:sp>
      <p:pic>
        <p:nvPicPr>
          <p:cNvPr id="13316" name="Picture 5" descr="pid"/>
          <p:cNvPicPr>
            <a:picLocks noChangeAspect="1" noChangeArrowheads="1"/>
          </p:cNvPicPr>
          <p:nvPr/>
        </p:nvPicPr>
        <p:blipFill>
          <a:blip r:embed="rId2" cstate="print"/>
          <a:srcRect/>
          <a:stretch>
            <a:fillRect/>
          </a:stretch>
        </p:blipFill>
        <p:spPr bwMode="auto">
          <a:xfrm>
            <a:off x="838200" y="1652588"/>
            <a:ext cx="7467600" cy="4505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New Drug Testing Technology</a:t>
            </a:r>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14340" name="Picture 5" descr="drug_test"/>
          <p:cNvPicPr>
            <a:picLocks noChangeAspect="1" noChangeArrowheads="1"/>
          </p:cNvPicPr>
          <p:nvPr/>
        </p:nvPicPr>
        <p:blipFill>
          <a:blip r:embed="rId2" cstate="print"/>
          <a:srcRect/>
          <a:stretch>
            <a:fillRect/>
          </a:stretch>
        </p:blipFill>
        <p:spPr bwMode="auto">
          <a:xfrm>
            <a:off x="762000" y="1676400"/>
            <a:ext cx="7239000" cy="4400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smtClean="0"/>
              <a:t>New Technologies for managing alcohol-involved offenders</a:t>
            </a:r>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15364" name="Picture 5" descr="ignition%20interlock"/>
          <p:cNvPicPr>
            <a:picLocks noChangeAspect="1" noChangeArrowheads="1"/>
          </p:cNvPicPr>
          <p:nvPr/>
        </p:nvPicPr>
        <p:blipFill>
          <a:blip r:embed="rId2" cstate="print"/>
          <a:srcRect/>
          <a:stretch>
            <a:fillRect/>
          </a:stretch>
        </p:blipFill>
        <p:spPr bwMode="auto">
          <a:xfrm>
            <a:off x="838200" y="1676400"/>
            <a:ext cx="6934200" cy="4457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smtClean="0"/>
              <a:t>New Technologies for managing sex offenders:</a:t>
            </a:r>
          </a:p>
        </p:txBody>
      </p:sp>
      <p:sp>
        <p:nvSpPr>
          <p:cNvPr id="24579" name="Rectangle 3"/>
          <p:cNvSpPr>
            <a:spLocks noGrp="1" noChangeArrowheads="1"/>
          </p:cNvSpPr>
          <p:nvPr>
            <p:ph type="body" idx="1"/>
          </p:nvPr>
        </p:nvSpPr>
        <p:spPr/>
        <p:txBody>
          <a:bodyPr/>
          <a:lstStyle/>
          <a:p>
            <a:pPr eaLnBrk="1" hangingPunct="1">
              <a:lnSpc>
                <a:spcPct val="80000"/>
              </a:lnSpc>
              <a:defRPr/>
            </a:pPr>
            <a:r>
              <a:rPr lang="en-US" sz="2800" smtClean="0"/>
              <a:t>Polygraph Testing: reliability issues</a:t>
            </a:r>
          </a:p>
          <a:p>
            <a:pPr eaLnBrk="1" hangingPunct="1">
              <a:lnSpc>
                <a:spcPct val="80000"/>
              </a:lnSpc>
              <a:defRPr/>
            </a:pPr>
            <a:r>
              <a:rPr lang="en-US" sz="2800" smtClean="0"/>
              <a:t>Penile Plethysmograph: controversial</a:t>
            </a:r>
          </a:p>
          <a:p>
            <a:pPr eaLnBrk="1" hangingPunct="1">
              <a:lnSpc>
                <a:spcPct val="80000"/>
              </a:lnSpc>
              <a:defRPr/>
            </a:pPr>
            <a:r>
              <a:rPr lang="en-US" sz="2800" smtClean="0"/>
              <a:t>Field Search and other computer monitoring strategies</a:t>
            </a:r>
          </a:p>
          <a:p>
            <a:pPr eaLnBrk="1" hangingPunct="1">
              <a:lnSpc>
                <a:spcPct val="80000"/>
              </a:lnSpc>
              <a:defRPr/>
            </a:pPr>
            <a:endParaRPr lang="en-US" sz="2800" smtClean="0"/>
          </a:p>
          <a:p>
            <a:pPr eaLnBrk="1" hangingPunct="1">
              <a:lnSpc>
                <a:spcPct val="80000"/>
              </a:lnSpc>
              <a:defRPr/>
            </a:pPr>
            <a:r>
              <a:rPr lang="en-US" sz="2800" smtClean="0">
                <a:hlinkClick r:id="rId2"/>
              </a:rPr>
              <a:t>http://www.justnet.org/Pages/fieldsearch.aspx</a:t>
            </a:r>
            <a:endParaRPr lang="en-US" sz="2800" smtClean="0"/>
          </a:p>
          <a:p>
            <a:pPr eaLnBrk="1" hangingPunct="1">
              <a:lnSpc>
                <a:spcPct val="80000"/>
              </a:lnSpc>
              <a:defRPr/>
            </a:pPr>
            <a:endParaRPr lang="en-US" sz="2800" smtClean="0"/>
          </a:p>
          <a:p>
            <a:pPr eaLnBrk="1" hangingPunct="1">
              <a:lnSpc>
                <a:spcPct val="80000"/>
              </a:lnSpc>
              <a:defRPr/>
            </a:pPr>
            <a:r>
              <a:rPr lang="en-US" sz="2800" smtClean="0">
                <a:hlinkClick r:id="rId3"/>
              </a:rPr>
              <a:t>http://www.forensic-centre.com/assessments/penile_plethysmographyenile</a:t>
            </a:r>
            <a:endParaRPr 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Automated Reporting Systems</a:t>
            </a:r>
          </a:p>
        </p:txBody>
      </p:sp>
      <p:sp>
        <p:nvSpPr>
          <p:cNvPr id="2560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US" sz="1800" smtClean="0"/>
          </a:p>
          <a:p>
            <a:pPr eaLnBrk="1" hangingPunct="1">
              <a:lnSpc>
                <a:spcPct val="80000"/>
              </a:lnSpc>
              <a:defRPr/>
            </a:pPr>
            <a:r>
              <a:rPr lang="en-US" sz="2400" smtClean="0">
                <a:solidFill>
                  <a:schemeClr val="tx2"/>
                </a:solidFill>
              </a:rPr>
              <a:t>What is a Kiosk?</a:t>
            </a:r>
          </a:p>
          <a:p>
            <a:pPr eaLnBrk="1" hangingPunct="1">
              <a:lnSpc>
                <a:spcPct val="80000"/>
              </a:lnSpc>
              <a:defRPr/>
            </a:pPr>
            <a:r>
              <a:rPr lang="en-US" sz="1800" smtClean="0"/>
              <a:t>The KIOSK is utilized when accountability and monitoring can be enhanced or accomplished when a personal interaction between the probationer and probation officer are not required.</a:t>
            </a:r>
          </a:p>
          <a:p>
            <a:pPr eaLnBrk="1" hangingPunct="1">
              <a:lnSpc>
                <a:spcPct val="80000"/>
              </a:lnSpc>
              <a:defRPr/>
            </a:pPr>
            <a:r>
              <a:rPr lang="en-US" sz="1800" smtClean="0"/>
              <a:t> An example would be administrative probation, i.e. monitoring the timely payment of court costs, fines, restitution and compliance with random drug testing.</a:t>
            </a:r>
          </a:p>
          <a:p>
            <a:pPr eaLnBrk="1" hangingPunct="1">
              <a:lnSpc>
                <a:spcPct val="80000"/>
              </a:lnSpc>
              <a:defRPr/>
            </a:pPr>
            <a:r>
              <a:rPr lang="en-US" sz="1800" smtClean="0"/>
              <a:t> The KIOSK is a fully automated reporting system where a person on pretrial release or probation can complete a routine interview.</a:t>
            </a:r>
          </a:p>
          <a:p>
            <a:pPr eaLnBrk="1" hangingPunct="1">
              <a:lnSpc>
                <a:spcPct val="80000"/>
              </a:lnSpc>
              <a:defRPr/>
            </a:pPr>
            <a:r>
              <a:rPr lang="en-US" sz="1800" smtClean="0"/>
              <a:t> The person’s identity is verified by a biometric fingerprint scan.</a:t>
            </a:r>
          </a:p>
          <a:p>
            <a:pPr eaLnBrk="1" hangingPunct="1">
              <a:lnSpc>
                <a:spcPct val="80000"/>
              </a:lnSpc>
              <a:defRPr/>
            </a:pPr>
            <a:r>
              <a:rPr lang="en-US" sz="1800" smtClean="0"/>
              <a:t>New York City uses Kiosks to supervise about 50,000 probationers each year.</a:t>
            </a:r>
            <a:br>
              <a:rPr lang="en-US" sz="1800" smtClean="0"/>
            </a:br>
            <a:endParaRPr lang="en-US" sz="1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automon-kiosk-3"/>
          <p:cNvPicPr>
            <a:picLocks noChangeAspect="1" noChangeArrowheads="1"/>
          </p:cNvPicPr>
          <p:nvPr/>
        </p:nvPicPr>
        <p:blipFill>
          <a:blip r:embed="rId2" cstate="print"/>
          <a:srcRect/>
          <a:stretch>
            <a:fillRect/>
          </a:stretch>
        </p:blipFill>
        <p:spPr bwMode="auto">
          <a:xfrm>
            <a:off x="2971800" y="228600"/>
            <a:ext cx="2857500" cy="2114550"/>
          </a:xfrm>
          <a:prstGeom prst="rect">
            <a:avLst/>
          </a:prstGeom>
          <a:noFill/>
          <a:ln w="9525">
            <a:noFill/>
            <a:miter lim="800000"/>
            <a:headEnd/>
            <a:tailEnd/>
          </a:ln>
        </p:spPr>
      </p:pic>
      <p:sp>
        <p:nvSpPr>
          <p:cNvPr id="18435" name="Rectangle 8"/>
          <p:cNvSpPr>
            <a:spLocks noChangeArrowheads="1"/>
          </p:cNvSpPr>
          <p:nvPr/>
        </p:nvSpPr>
        <p:spPr bwMode="auto">
          <a:xfrm>
            <a:off x="2449513" y="3246438"/>
            <a:ext cx="4244975" cy="366712"/>
          </a:xfrm>
          <a:prstGeom prst="rect">
            <a:avLst/>
          </a:prstGeom>
          <a:noFill/>
          <a:ln w="9525">
            <a:noFill/>
            <a:miter lim="800000"/>
            <a:headEnd/>
            <a:tailEnd/>
          </a:ln>
          <a:effectLst/>
        </p:spPr>
        <p:txBody>
          <a:bodyPr wrap="none">
            <a:spAutoFit/>
          </a:bodyPr>
          <a:lstStyle/>
          <a:p>
            <a:r>
              <a:rPr lang="en-US" altLang="en-US"/>
              <a:t>http://www.govtech.com/gt/87473</a:t>
            </a:r>
          </a:p>
        </p:txBody>
      </p:sp>
      <p:pic>
        <p:nvPicPr>
          <p:cNvPr id="18436" name="Picture 10" descr="See full size image">
            <a:hlinkClick r:id="rId3"/>
          </p:cNvPr>
          <p:cNvPicPr>
            <a:picLocks noChangeAspect="1" noChangeArrowheads="1"/>
          </p:cNvPicPr>
          <p:nvPr/>
        </p:nvPicPr>
        <p:blipFill>
          <a:blip r:embed="rId4" cstate="print"/>
          <a:srcRect/>
          <a:stretch>
            <a:fillRect/>
          </a:stretch>
        </p:blipFill>
        <p:spPr bwMode="auto">
          <a:xfrm>
            <a:off x="2209800" y="3733800"/>
            <a:ext cx="4572000" cy="2765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Other Hard Technologies</a:t>
            </a:r>
          </a:p>
        </p:txBody>
      </p:sp>
      <p:sp>
        <p:nvSpPr>
          <p:cNvPr id="26627" name="Rectangle 3"/>
          <p:cNvSpPr>
            <a:spLocks noGrp="1" noChangeArrowheads="1"/>
          </p:cNvSpPr>
          <p:nvPr>
            <p:ph type="body" idx="1"/>
          </p:nvPr>
        </p:nvSpPr>
        <p:spPr/>
        <p:txBody>
          <a:bodyPr/>
          <a:lstStyle/>
          <a:p>
            <a:pPr eaLnBrk="1" hangingPunct="1">
              <a:defRPr/>
            </a:pPr>
            <a:r>
              <a:rPr lang="en-US" smtClean="0"/>
              <a:t>Language Translation Devices</a:t>
            </a:r>
          </a:p>
        </p:txBody>
      </p:sp>
      <p:pic>
        <p:nvPicPr>
          <p:cNvPr id="19460" name="Picture 5" descr="Handheld translation device - Phraselator P2">
            <a:hlinkClick r:id="rId2"/>
          </p:cNvPr>
          <p:cNvPicPr>
            <a:picLocks noChangeAspect="1" noChangeArrowheads="1"/>
          </p:cNvPicPr>
          <p:nvPr/>
        </p:nvPicPr>
        <p:blipFill>
          <a:blip r:embed="rId3" cstate="print"/>
          <a:srcRect/>
          <a:stretch>
            <a:fillRect/>
          </a:stretch>
        </p:blipFill>
        <p:spPr bwMode="auto">
          <a:xfrm>
            <a:off x="1447800" y="2212975"/>
            <a:ext cx="6096000" cy="3730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4000" smtClean="0"/>
              <a:t>The Effectiveness of Hard Technology: A Summary</a:t>
            </a:r>
          </a:p>
        </p:txBody>
      </p:sp>
      <p:sp>
        <p:nvSpPr>
          <p:cNvPr id="30723" name="Rectangle 3"/>
          <p:cNvSpPr>
            <a:spLocks noGrp="1" noChangeArrowheads="1"/>
          </p:cNvSpPr>
          <p:nvPr>
            <p:ph type="body" idx="1"/>
          </p:nvPr>
        </p:nvSpPr>
        <p:spPr/>
        <p:txBody>
          <a:bodyPr/>
          <a:lstStyle/>
          <a:p>
            <a:pPr eaLnBrk="1" hangingPunct="1">
              <a:defRPr/>
            </a:pPr>
            <a:r>
              <a:rPr lang="en-US" smtClean="0"/>
              <a:t>1. Control vs. Change</a:t>
            </a:r>
          </a:p>
          <a:p>
            <a:pPr eaLnBrk="1" hangingPunct="1">
              <a:defRPr/>
            </a:pPr>
            <a:r>
              <a:rPr lang="en-US" smtClean="0"/>
              <a:t>2. Targeted Supervision and Surveillance</a:t>
            </a:r>
          </a:p>
          <a:p>
            <a:pPr eaLnBrk="1" hangingPunct="1">
              <a:defRPr/>
            </a:pPr>
            <a:r>
              <a:rPr lang="en-US" smtClean="0"/>
              <a:t>3. Cost considerations: A Look at Massachusetts( Probation Budget has increased by 123% in past 10 years, even though probation caseloads have not increased).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3800" smtClean="0"/>
              <a:t>The New Generation of Concentrated Community Supervision Strategies</a:t>
            </a:r>
            <a:endParaRPr lang="en-US" smtClean="0"/>
          </a:p>
        </p:txBody>
      </p:sp>
      <p:sp>
        <p:nvSpPr>
          <p:cNvPr id="32771" name="Rectangle 3"/>
          <p:cNvSpPr>
            <a:spLocks noGrp="1" noChangeArrowheads="1"/>
          </p:cNvSpPr>
          <p:nvPr>
            <p:ph type="subTitle" idx="1"/>
          </p:nvPr>
        </p:nvSpPr>
        <p:spPr>
          <a:xfrm>
            <a:off x="4419600" y="2971800"/>
            <a:ext cx="4419600" cy="2590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Focusing Resources on </a:t>
            </a:r>
            <a:r>
              <a:rPr lang="en-US" i="1" smtClean="0"/>
              <a:t>High</a:t>
            </a:r>
            <a:r>
              <a:rPr lang="en-US" smtClean="0"/>
              <a:t> </a:t>
            </a:r>
            <a:r>
              <a:rPr lang="en-US" i="1" smtClean="0"/>
              <a:t>Risk</a:t>
            </a:r>
            <a:r>
              <a:rPr lang="en-US" smtClean="0"/>
              <a:t> Offenders, Times, and Places</a:t>
            </a:r>
          </a:p>
        </p:txBody>
      </p:sp>
      <p:pic>
        <p:nvPicPr>
          <p:cNvPr id="21508" name="Picture 4" descr="Tech"/>
          <p:cNvPicPr>
            <a:picLocks noChangeAspect="1" noChangeArrowheads="1"/>
          </p:cNvPicPr>
          <p:nvPr/>
        </p:nvPicPr>
        <p:blipFill>
          <a:blip r:embed="rId3" cstate="print"/>
          <a:srcRect/>
          <a:stretch>
            <a:fillRect/>
          </a:stretch>
        </p:blipFill>
        <p:spPr bwMode="auto">
          <a:xfrm>
            <a:off x="304800" y="3425825"/>
            <a:ext cx="3657600"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smtClean="0"/>
              <a:t>What is Community Corrections?</a:t>
            </a:r>
            <a:br>
              <a:rPr lang="en-US" sz="4000" smtClean="0"/>
            </a:br>
            <a:endParaRPr lang="en-US" sz="4000" smtClean="0"/>
          </a:p>
        </p:txBody>
      </p:sp>
      <p:sp>
        <p:nvSpPr>
          <p:cNvPr id="28675" name="Rectangle 3"/>
          <p:cNvSpPr>
            <a:spLocks noGrp="1" noChangeArrowheads="1"/>
          </p:cNvSpPr>
          <p:nvPr>
            <p:ph type="body" idx="1"/>
          </p:nvPr>
        </p:nvSpPr>
        <p:spPr/>
        <p:txBody>
          <a:bodyPr/>
          <a:lstStyle/>
          <a:p>
            <a:pPr eaLnBrk="1" hangingPunct="1">
              <a:defRPr/>
            </a:pPr>
            <a:r>
              <a:rPr lang="en-US" smtClean="0">
                <a:solidFill>
                  <a:schemeClr val="tx2"/>
                </a:solidFill>
              </a:rPr>
              <a:t>Probation</a:t>
            </a:r>
            <a:r>
              <a:rPr lang="en-US" smtClean="0"/>
              <a:t>: Pre-trial and Sentenced Offenders</a:t>
            </a:r>
          </a:p>
          <a:p>
            <a:pPr eaLnBrk="1" hangingPunct="1">
              <a:defRPr/>
            </a:pPr>
            <a:r>
              <a:rPr lang="en-US" smtClean="0">
                <a:solidFill>
                  <a:schemeClr val="tx2"/>
                </a:solidFill>
              </a:rPr>
              <a:t>Parole and Reentry</a:t>
            </a:r>
            <a:r>
              <a:rPr lang="en-US" smtClean="0"/>
              <a:t> Programs</a:t>
            </a:r>
          </a:p>
          <a:p>
            <a:pPr eaLnBrk="1" hangingPunct="1">
              <a:defRPr/>
            </a:pPr>
            <a:r>
              <a:rPr lang="en-US" smtClean="0">
                <a:solidFill>
                  <a:schemeClr val="tx2"/>
                </a:solidFill>
              </a:rPr>
              <a:t>Stand-Alone Intermediate Sanctions</a:t>
            </a:r>
            <a:r>
              <a:rPr lang="en-US" smtClean="0"/>
              <a:t> Programs: Day Reporting Centers, Electronic Monitoring Programs</a:t>
            </a:r>
          </a:p>
          <a:p>
            <a:pPr eaLnBrk="1" hangingPunct="1">
              <a:defRPr/>
            </a:pPr>
            <a:r>
              <a:rPr lang="en-US" smtClean="0">
                <a:solidFill>
                  <a:schemeClr val="tx2"/>
                </a:solidFill>
              </a:rPr>
              <a:t>Residential Community Corrections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nference Logo"/>
          <p:cNvPicPr>
            <a:picLocks noChangeAspect="1" noChangeArrowheads="1"/>
          </p:cNvPicPr>
          <p:nvPr/>
        </p:nvPicPr>
        <p:blipFill>
          <a:blip r:embed="rId2" cstate="print"/>
          <a:srcRect/>
          <a:stretch>
            <a:fillRect/>
          </a:stretch>
        </p:blipFill>
        <p:spPr bwMode="auto">
          <a:xfrm>
            <a:off x="381000" y="0"/>
            <a:ext cx="8001000" cy="68580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Introduction</a:t>
            </a:r>
          </a:p>
        </p:txBody>
      </p:sp>
      <p:sp>
        <p:nvSpPr>
          <p:cNvPr id="36867" name="Rectangle 3"/>
          <p:cNvSpPr>
            <a:spLocks noGrp="1" noChangeArrowheads="1"/>
          </p:cNvSpPr>
          <p:nvPr>
            <p:ph type="body" idx="1"/>
          </p:nvPr>
        </p:nvSpPr>
        <p:spPr/>
        <p:txBody>
          <a:bodyPr/>
          <a:lstStyle/>
          <a:p>
            <a:pPr eaLnBrk="1" hangingPunct="1">
              <a:lnSpc>
                <a:spcPct val="80000"/>
              </a:lnSpc>
              <a:defRPr/>
            </a:pPr>
            <a:r>
              <a:rPr lang="en-US" sz="2800" smtClean="0"/>
              <a:t>Crime concentrated by: 1) Person, 2) Place, 3) Time</a:t>
            </a:r>
          </a:p>
          <a:p>
            <a:pPr eaLnBrk="1" hangingPunct="1">
              <a:lnSpc>
                <a:spcPct val="80000"/>
              </a:lnSpc>
              <a:defRPr/>
            </a:pPr>
            <a:r>
              <a:rPr lang="en-US" sz="2800" smtClean="0"/>
              <a:t>Small percent of offender account for majority of serious offenses</a:t>
            </a:r>
          </a:p>
          <a:p>
            <a:pPr eaLnBrk="1" hangingPunct="1">
              <a:lnSpc>
                <a:spcPct val="80000"/>
              </a:lnSpc>
              <a:defRPr/>
            </a:pPr>
            <a:r>
              <a:rPr lang="en-US" sz="2800" smtClean="0"/>
              <a:t>Small % of neighborhoods</a:t>
            </a:r>
          </a:p>
          <a:p>
            <a:pPr eaLnBrk="1" hangingPunct="1">
              <a:lnSpc>
                <a:spcPct val="80000"/>
              </a:lnSpc>
              <a:defRPr/>
            </a:pPr>
            <a:r>
              <a:rPr lang="en-US" sz="2800" smtClean="0"/>
              <a:t>Offender crime most likely in few months following release </a:t>
            </a:r>
          </a:p>
          <a:p>
            <a:pPr eaLnBrk="1" hangingPunct="1">
              <a:lnSpc>
                <a:spcPct val="80000"/>
              </a:lnSpc>
              <a:defRPr/>
            </a:pPr>
            <a:r>
              <a:rPr lang="en-US" sz="2800" smtClean="0">
                <a:hlinkClick r:id="rId3"/>
              </a:rPr>
              <a:t>http://www.pewcenteronthestates.org/uploadedFiles/PSPP_1in31_report_FINAL_WEB_3-26-09.pdf</a:t>
            </a:r>
            <a:endParaRPr lang="en-US" sz="2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pPr eaLnBrk="1" hangingPunct="1">
              <a:lnSpc>
                <a:spcPct val="80000"/>
              </a:lnSpc>
              <a:defRPr/>
            </a:pPr>
            <a:r>
              <a:rPr lang="en-US" smtClean="0"/>
              <a:t>Community correction systems spread to thin.</a:t>
            </a:r>
          </a:p>
          <a:p>
            <a:pPr eaLnBrk="1" hangingPunct="1">
              <a:lnSpc>
                <a:spcPct val="80000"/>
              </a:lnSpc>
              <a:defRPr/>
            </a:pPr>
            <a:r>
              <a:rPr lang="en-US" smtClean="0"/>
              <a:t>Probation rates have dropped from 80% to 60% success in completing supervision terms</a:t>
            </a:r>
          </a:p>
          <a:p>
            <a:pPr eaLnBrk="1" hangingPunct="1">
              <a:lnSpc>
                <a:spcPct val="80000"/>
              </a:lnSpc>
              <a:defRPr/>
            </a:pPr>
            <a:r>
              <a:rPr lang="en-US" smtClean="0"/>
              <a:t>Need to be reconstructed to incorporate new strategies </a:t>
            </a:r>
          </a:p>
          <a:p>
            <a:pPr eaLnBrk="1" hangingPunct="1">
              <a:lnSpc>
                <a:spcPct val="80000"/>
              </a:lnSpc>
              <a:defRPr/>
            </a:pPr>
            <a:r>
              <a:rPr lang="en-US" smtClean="0"/>
              <a:t>Develop programs that focus on both offender accountability and change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Informal Social Controls</a:t>
            </a:r>
          </a:p>
        </p:txBody>
      </p:sp>
      <p:sp>
        <p:nvSpPr>
          <p:cNvPr id="40963" name="Rectangle 3"/>
          <p:cNvSpPr>
            <a:spLocks noGrp="1" noChangeArrowheads="1"/>
          </p:cNvSpPr>
          <p:nvPr>
            <p:ph type="body" idx="1"/>
          </p:nvPr>
        </p:nvSpPr>
        <p:spPr/>
        <p:txBody>
          <a:bodyPr/>
          <a:lstStyle/>
          <a:p>
            <a:pPr eaLnBrk="1" hangingPunct="1">
              <a:defRPr/>
            </a:pPr>
            <a:r>
              <a:rPr lang="en-US" smtClean="0"/>
              <a:t>Relationship between offender and corrections officer (I.e. Supervision and treatment)</a:t>
            </a:r>
          </a:p>
          <a:p>
            <a:pPr eaLnBrk="1" hangingPunct="1">
              <a:defRPr/>
            </a:pPr>
            <a:r>
              <a:rPr lang="en-US" smtClean="0"/>
              <a:t>Technique changes to assess offenders</a:t>
            </a:r>
          </a:p>
          <a:p>
            <a:pPr eaLnBrk="1" hangingPunct="1">
              <a:buFont typeface="Wingdings" pitchFamily="2" charset="2"/>
              <a:buNone/>
              <a:defRPr/>
            </a:pPr>
            <a:r>
              <a:rPr lang="en-US" smtClean="0"/>
              <a:t>		-New risk classifications</a:t>
            </a:r>
          </a:p>
          <a:p>
            <a:pPr eaLnBrk="1" hangingPunct="1">
              <a:buFont typeface="Wingdings" pitchFamily="2" charset="2"/>
              <a:buNone/>
              <a:defRPr/>
            </a:pPr>
            <a:r>
              <a:rPr lang="en-US" smtClean="0"/>
              <a:t>		-Training line staff</a:t>
            </a:r>
          </a:p>
          <a:p>
            <a:pPr eaLnBrk="1" hangingPunct="1">
              <a:buFont typeface="Wingdings" pitchFamily="2" charset="2"/>
              <a:buNone/>
              <a:defRPr/>
            </a:pPr>
            <a:r>
              <a:rPr lang="en-US" smtClean="0"/>
              <a:t>		-Developing case management plans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New Generation of proactive concentrated supervision</a:t>
            </a:r>
          </a:p>
        </p:txBody>
      </p:sp>
      <p:sp>
        <p:nvSpPr>
          <p:cNvPr id="43011" name="Rectangle 3"/>
          <p:cNvSpPr>
            <a:spLocks noGrp="1" noChangeArrowheads="1"/>
          </p:cNvSpPr>
          <p:nvPr>
            <p:ph type="body" idx="1"/>
          </p:nvPr>
        </p:nvSpPr>
        <p:spPr/>
        <p:txBody>
          <a:bodyPr/>
          <a:lstStyle/>
          <a:p>
            <a:pPr eaLnBrk="1" hangingPunct="1">
              <a:defRPr/>
            </a:pPr>
            <a:r>
              <a:rPr lang="en-US" smtClean="0"/>
              <a:t>Time, Offender, Location</a:t>
            </a:r>
          </a:p>
          <a:p>
            <a:pPr eaLnBrk="1" hangingPunct="1">
              <a:buFont typeface="Wingdings" pitchFamily="2" charset="2"/>
              <a:buNone/>
              <a:defRPr/>
            </a:pPr>
            <a:r>
              <a:rPr lang="en-US" smtClean="0"/>
              <a:t>		1) Move parole (and probation) resources up front</a:t>
            </a:r>
          </a:p>
          <a:p>
            <a:pPr eaLnBrk="1" hangingPunct="1">
              <a:buFont typeface="Wingdings" pitchFamily="2" charset="2"/>
              <a:buNone/>
              <a:defRPr/>
            </a:pPr>
            <a:r>
              <a:rPr lang="en-US" smtClean="0"/>
              <a:t>		2) Use risk instruments to determine initial and ongoing level of supervision</a:t>
            </a:r>
          </a:p>
          <a:p>
            <a:pPr eaLnBrk="1" hangingPunct="1">
              <a:buFont typeface="Wingdings" pitchFamily="2" charset="2"/>
              <a:buNone/>
              <a:defRPr/>
            </a:pPr>
            <a:r>
              <a:rPr lang="en-US" smtClean="0"/>
              <a:t>		3) After an initial period, resources to supervise should decrease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3900" smtClean="0"/>
              <a:t>Dimension 1: Timing is everything (front-load resources</a:t>
            </a:r>
            <a:endParaRPr lang="en-US" smtClean="0"/>
          </a:p>
        </p:txBody>
      </p:sp>
      <p:sp>
        <p:nvSpPr>
          <p:cNvPr id="45059"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lnSpc>
                <a:spcPct val="60000"/>
              </a:lnSpc>
              <a:defRPr/>
            </a:pPr>
            <a:r>
              <a:rPr lang="en-US" sz="2800" smtClean="0"/>
              <a:t>What can be done differently to reduce risk at the start of supervision periods?</a:t>
            </a:r>
          </a:p>
          <a:p>
            <a:pPr eaLnBrk="1" hangingPunct="1">
              <a:lnSpc>
                <a:spcPct val="60000"/>
              </a:lnSpc>
              <a:defRPr/>
            </a:pPr>
            <a:r>
              <a:rPr lang="en-US" sz="2800" smtClean="0"/>
              <a:t>Continuity of treatment as offenders transition</a:t>
            </a:r>
          </a:p>
          <a:p>
            <a:pPr eaLnBrk="1" hangingPunct="1">
              <a:lnSpc>
                <a:spcPct val="60000"/>
              </a:lnSpc>
              <a:defRPr/>
            </a:pPr>
            <a:r>
              <a:rPr lang="en-US" sz="2800" smtClean="0"/>
              <a:t>Proactive, structured reentry plan that includes accountability &amp; treatment/resource dimensions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Concentration by time:</a:t>
            </a:r>
          </a:p>
        </p:txBody>
      </p:sp>
      <p:sp>
        <p:nvSpPr>
          <p:cNvPr id="47107" name="Rectangle 3"/>
          <p:cNvSpPr>
            <a:spLocks noGrp="1" noChangeArrowheads="1"/>
          </p:cNvSpPr>
          <p:nvPr>
            <p:ph type="body" idx="1"/>
          </p:nvPr>
        </p:nvSpPr>
        <p:spPr/>
        <p:txBody>
          <a:bodyPr/>
          <a:lstStyle/>
          <a:p>
            <a:pPr eaLnBrk="1" hangingPunct="1">
              <a:lnSpc>
                <a:spcPct val="80000"/>
              </a:lnSpc>
              <a:defRPr/>
            </a:pPr>
            <a:r>
              <a:rPr lang="en-US" smtClean="0"/>
              <a:t>Offenders pose greatest risk to community at start of probation or parole periods</a:t>
            </a:r>
          </a:p>
          <a:p>
            <a:pPr eaLnBrk="1" hangingPunct="1">
              <a:lnSpc>
                <a:spcPct val="80000"/>
              </a:lnSpc>
              <a:defRPr/>
            </a:pPr>
            <a:r>
              <a:rPr lang="en-US" smtClean="0"/>
              <a:t>Concentration by time: focuses limited community corrections resources at start of term</a:t>
            </a:r>
          </a:p>
          <a:p>
            <a:pPr eaLnBrk="1" hangingPunct="1">
              <a:lnSpc>
                <a:spcPct val="80000"/>
              </a:lnSpc>
              <a:defRPr/>
            </a:pPr>
            <a:r>
              <a:rPr lang="en-US" smtClean="0"/>
              <a:t>Time-focused supervision strategies, first step toward shorter supervision terms</a:t>
            </a:r>
          </a:p>
          <a:p>
            <a:pPr eaLnBrk="1" hangingPunct="1">
              <a:lnSpc>
                <a:spcPct val="80000"/>
              </a:lnSpc>
              <a:defRPr/>
            </a:pPr>
            <a:r>
              <a:rPr lang="en-US" smtClean="0"/>
              <a:t>Texas and California account for quarter of all U.S. Offenders.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3300" smtClean="0"/>
              <a:t>What does the research on the changing risk of re-offending over time reveal?</a:t>
            </a:r>
            <a:endParaRPr lang="en-US" smtClean="0"/>
          </a:p>
        </p:txBody>
      </p:sp>
      <p:sp>
        <p:nvSpPr>
          <p:cNvPr id="49155" name="Rectangle 3"/>
          <p:cNvSpPr>
            <a:spLocks noGrp="1" noChangeArrowheads="1"/>
          </p:cNvSpPr>
          <p:nvPr>
            <p:ph type="body" idx="1"/>
          </p:nvPr>
        </p:nvSpPr>
        <p:spPr/>
        <p:txBody>
          <a:bodyPr/>
          <a:lstStyle/>
          <a:p>
            <a:pPr eaLnBrk="1" hangingPunct="1">
              <a:lnSpc>
                <a:spcPct val="80000"/>
              </a:lnSpc>
              <a:defRPr/>
            </a:pPr>
            <a:r>
              <a:rPr lang="en-US" sz="2800" smtClean="0"/>
              <a:t>Re-arrest during the first month after release from prison</a:t>
            </a:r>
          </a:p>
          <a:p>
            <a:pPr eaLnBrk="1" hangingPunct="1">
              <a:lnSpc>
                <a:spcPct val="80000"/>
              </a:lnSpc>
              <a:defRPr/>
            </a:pPr>
            <a:r>
              <a:rPr lang="en-US" sz="2800" smtClean="0"/>
              <a:t>Re-offending (drug, property, and violent offenses)</a:t>
            </a:r>
          </a:p>
          <a:p>
            <a:pPr eaLnBrk="1" hangingPunct="1">
              <a:lnSpc>
                <a:spcPct val="80000"/>
              </a:lnSpc>
              <a:defRPr/>
            </a:pPr>
            <a:r>
              <a:rPr lang="en-US" sz="2800" smtClean="0"/>
              <a:t>NRC: risk rates drop 50% between first and 15th month after release (dug and property offenders)</a:t>
            </a:r>
          </a:p>
          <a:p>
            <a:pPr eaLnBrk="1" hangingPunct="1">
              <a:lnSpc>
                <a:spcPct val="80000"/>
              </a:lnSpc>
              <a:defRPr/>
            </a:pPr>
            <a:r>
              <a:rPr lang="en-US" sz="2800" smtClean="0"/>
              <a:t>Only 20% for violent offenders</a:t>
            </a:r>
          </a:p>
          <a:p>
            <a:pPr eaLnBrk="1" hangingPunct="1">
              <a:lnSpc>
                <a:spcPct val="80000"/>
              </a:lnSpc>
              <a:defRPr/>
            </a:pPr>
            <a:r>
              <a:rPr lang="en-US" sz="2800" smtClean="0"/>
              <a:t>Crime-specific probabilities influenced by variables including: offender risk level, conviction offense type, location, and supervision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ph/>
          </p:nvPr>
        </p:nvGraphicFramePr>
        <p:xfrm>
          <a:off x="685800" y="762000"/>
          <a:ext cx="8458200" cy="4792663"/>
        </p:xfrm>
        <a:graphic>
          <a:graphicData uri="http://schemas.openxmlformats.org/presentationml/2006/ole">
            <p:oleObj spid="_x0000_s30722" name="Document" r:id="rId4" imgW="8229600" imgH="5010912" progId="Word.Document.8">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Stakes vs. Risk Perspective</a:t>
            </a:r>
          </a:p>
        </p:txBody>
      </p:sp>
      <p:sp>
        <p:nvSpPr>
          <p:cNvPr id="53251" name="Rectangle 3"/>
          <p:cNvSpPr>
            <a:spLocks noGrp="1" noChangeArrowheads="1"/>
          </p:cNvSpPr>
          <p:nvPr>
            <p:ph type="body" idx="1"/>
          </p:nvPr>
        </p:nvSpPr>
        <p:spPr/>
        <p:txBody>
          <a:bodyPr/>
          <a:lstStyle/>
          <a:p>
            <a:pPr eaLnBrk="1" hangingPunct="1">
              <a:defRPr/>
            </a:pPr>
            <a:r>
              <a:rPr lang="en-US" smtClean="0"/>
              <a:t>1 in 20 risk of a sex offender or murder re-offending is greater than 1 in 2 likelihood of drug and property re-offending.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b="1" smtClean="0"/>
              <a:t>Why community corrections matters</a:t>
            </a:r>
          </a:p>
        </p:txBody>
      </p:sp>
      <p:sp>
        <p:nvSpPr>
          <p:cNvPr id="9219" name="Rectangle 3"/>
          <p:cNvSpPr>
            <a:spLocks noGrp="1" noChangeArrowheads="1"/>
          </p:cNvSpPr>
          <p:nvPr>
            <p:ph type="body" idx="1"/>
          </p:nvPr>
        </p:nvSpPr>
        <p:spPr/>
        <p:txBody>
          <a:bodyPr/>
          <a:lstStyle/>
          <a:p>
            <a:pPr eaLnBrk="1" hangingPunct="1">
              <a:lnSpc>
                <a:spcPct val="80000"/>
              </a:lnSpc>
              <a:defRPr/>
            </a:pPr>
            <a:endParaRPr lang="en-US" sz="1600" smtClean="0"/>
          </a:p>
          <a:p>
            <a:pPr eaLnBrk="1" hangingPunct="1">
              <a:lnSpc>
                <a:spcPct val="80000"/>
              </a:lnSpc>
              <a:defRPr/>
            </a:pPr>
            <a:r>
              <a:rPr lang="en-US" sz="2000" b="1" smtClean="0">
                <a:solidFill>
                  <a:schemeClr val="tx2"/>
                </a:solidFill>
              </a:rPr>
              <a:t>1.Community corrections is a reflection of community values</a:t>
            </a:r>
            <a:r>
              <a:rPr lang="en-US" sz="1600" smtClean="0"/>
              <a:t>( legitimacy of the law, respect for others, belief in reformation/individual offender change)</a:t>
            </a:r>
          </a:p>
          <a:p>
            <a:pPr eaLnBrk="1" hangingPunct="1">
              <a:lnSpc>
                <a:spcPct val="80000"/>
              </a:lnSpc>
              <a:defRPr/>
            </a:pPr>
            <a:r>
              <a:rPr lang="en-US" sz="1800" smtClean="0"/>
              <a:t>2. </a:t>
            </a:r>
            <a:r>
              <a:rPr lang="en-US" sz="2000" b="1" smtClean="0">
                <a:solidFill>
                  <a:schemeClr val="tx2"/>
                </a:solidFill>
              </a:rPr>
              <a:t>Community corrections is the most commonly used and effective offender control strategy currently available</a:t>
            </a:r>
            <a:r>
              <a:rPr lang="en-US" sz="1600" smtClean="0"/>
              <a:t> (e.g. in terms of cost and recidivism reduction).</a:t>
            </a:r>
          </a:p>
          <a:p>
            <a:pPr eaLnBrk="1" hangingPunct="1">
              <a:lnSpc>
                <a:spcPct val="80000"/>
              </a:lnSpc>
              <a:defRPr/>
            </a:pPr>
            <a:r>
              <a:rPr lang="en-US" sz="1600" smtClean="0"/>
              <a:t>3. </a:t>
            </a:r>
            <a:r>
              <a:rPr lang="en-US" sz="2000" b="1" smtClean="0">
                <a:solidFill>
                  <a:schemeClr val="tx2"/>
                </a:solidFill>
              </a:rPr>
              <a:t>Community corrections helps attain critical correctional goals</a:t>
            </a:r>
            <a:r>
              <a:rPr lang="en-US" sz="1600" smtClean="0"/>
              <a:t> (e.g. punishment, community protection , rehabilitation, justice)</a:t>
            </a:r>
          </a:p>
          <a:p>
            <a:pPr eaLnBrk="1" hangingPunct="1">
              <a:lnSpc>
                <a:spcPct val="80000"/>
              </a:lnSpc>
              <a:defRPr/>
            </a:pPr>
            <a:r>
              <a:rPr lang="en-US" sz="1600" smtClean="0"/>
              <a:t>4. </a:t>
            </a:r>
            <a:r>
              <a:rPr lang="en-US" sz="2000" b="1" smtClean="0">
                <a:solidFill>
                  <a:schemeClr val="tx2"/>
                </a:solidFill>
              </a:rPr>
              <a:t>Community corrections is  essential for the efficient operation of the criminal justice system</a:t>
            </a:r>
            <a:r>
              <a:rPr lang="en-US" sz="1600" smtClean="0"/>
              <a:t> at several key decision points: (1) pretrial release and supervision decisions,(2) sentencing/punishment decisions, (3)prison release and reentry decisions, and(4) revocation/return to prison decisions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Dimension 2:	</a:t>
            </a:r>
          </a:p>
        </p:txBody>
      </p:sp>
      <p:sp>
        <p:nvSpPr>
          <p:cNvPr id="55299"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Targeting the supervision and service needs of high risk offenders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300" smtClean="0"/>
              <a:t>Risked based concentration supervision strategies based on 2 assumptions:</a:t>
            </a:r>
            <a:endParaRPr lang="en-US" smtClean="0"/>
          </a:p>
        </p:txBody>
      </p:sp>
      <p:sp>
        <p:nvSpPr>
          <p:cNvPr id="57347" name="Rectangle 3"/>
          <p:cNvSpPr>
            <a:spLocks noGrp="1" noChangeArrowheads="1"/>
          </p:cNvSpPr>
          <p:nvPr>
            <p:ph type="body" idx="1"/>
          </p:nvPr>
        </p:nvSpPr>
        <p:spPr/>
        <p:txBody>
          <a:bodyPr/>
          <a:lstStyle/>
          <a:p>
            <a:pPr marL="609600" indent="-609600" eaLnBrk="1" hangingPunct="1">
              <a:buFont typeface="Arial" charset="0"/>
              <a:buAutoNum type="arabicParenR"/>
              <a:defRPr/>
            </a:pPr>
            <a:r>
              <a:rPr lang="en-US" smtClean="0"/>
              <a:t>All offenders placed on community supervisions are at greatest risk to re-offend during first few months</a:t>
            </a:r>
          </a:p>
          <a:p>
            <a:pPr marL="609600" indent="-609600" eaLnBrk="1" hangingPunct="1">
              <a:buFont typeface="Arial" charset="0"/>
              <a:buAutoNum type="arabicParenR"/>
              <a:defRPr/>
            </a:pPr>
            <a:r>
              <a:rPr lang="en-US" smtClean="0"/>
              <a:t>There are subgroup of “high risk” offenders that are more likely to fail while on community supervision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Concentration by Offender</a:t>
            </a:r>
          </a:p>
        </p:txBody>
      </p:sp>
      <p:sp>
        <p:nvSpPr>
          <p:cNvPr id="59395" name="Rectangle 3"/>
          <p:cNvSpPr>
            <a:spLocks noGrp="1" noChangeArrowheads="1"/>
          </p:cNvSpPr>
          <p:nvPr>
            <p:ph type="body" idx="1"/>
          </p:nvPr>
        </p:nvSpPr>
        <p:spPr/>
        <p:txBody>
          <a:bodyPr/>
          <a:lstStyle/>
          <a:p>
            <a:pPr eaLnBrk="1" hangingPunct="1">
              <a:defRPr/>
            </a:pPr>
            <a:r>
              <a:rPr lang="en-US" sz="2800" smtClean="0"/>
              <a:t>Attempts to target limited community corrections resources on the offenders who either pose the greatest risk to the community or who are most likely to benefit from the provision of treatment.</a:t>
            </a:r>
          </a:p>
          <a:p>
            <a:pPr eaLnBrk="1" hangingPunct="1">
              <a:defRPr/>
            </a:pPr>
            <a:r>
              <a:rPr lang="en-US" sz="2800" smtClean="0"/>
              <a:t>Jurisdictions must consider cost containment strategies</a:t>
            </a:r>
          </a:p>
          <a:p>
            <a:pPr eaLnBrk="1" hangingPunct="1">
              <a:defRPr/>
            </a:pPr>
            <a:r>
              <a:rPr lang="en-US" sz="2800" smtClean="0"/>
              <a:t>Need to assess offenders risk level and than design evidence-based risk reduction strategies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Risk Reduction Strategies Focus:</a:t>
            </a:r>
          </a:p>
        </p:txBody>
      </p:sp>
      <p:sp>
        <p:nvSpPr>
          <p:cNvPr id="61443" name="Rectangle 3"/>
          <p:cNvSpPr>
            <a:spLocks noGrp="1" noChangeArrowheads="1"/>
          </p:cNvSpPr>
          <p:nvPr>
            <p:ph type="body" idx="1"/>
          </p:nvPr>
        </p:nvSpPr>
        <p:spPr/>
        <p:txBody>
          <a:bodyPr/>
          <a:lstStyle/>
          <a:p>
            <a:pPr marL="609600" indent="-609600" eaLnBrk="1" hangingPunct="1">
              <a:buFont typeface="Arial" charset="0"/>
              <a:buAutoNum type="arabicParenR"/>
              <a:defRPr/>
            </a:pPr>
            <a:r>
              <a:rPr lang="en-US" smtClean="0"/>
              <a:t>Personal development</a:t>
            </a:r>
          </a:p>
          <a:p>
            <a:pPr marL="609600" indent="-609600" eaLnBrk="1" hangingPunct="1">
              <a:buFont typeface="Arial" charset="0"/>
              <a:buAutoNum type="arabicParenR"/>
              <a:defRPr/>
            </a:pPr>
            <a:r>
              <a:rPr lang="en-US" smtClean="0"/>
              <a:t>Skill Development</a:t>
            </a:r>
          </a:p>
          <a:p>
            <a:pPr marL="609600" indent="-609600" eaLnBrk="1" hangingPunct="1">
              <a:buFont typeface="Arial" charset="0"/>
              <a:buAutoNum type="arabicParenR"/>
              <a:defRPr/>
            </a:pPr>
            <a:r>
              <a:rPr lang="en-US" smtClean="0"/>
              <a:t>Community Resources</a:t>
            </a:r>
          </a:p>
          <a:p>
            <a:pPr marL="609600" indent="-609600" eaLnBrk="1" hangingPunct="1">
              <a:buFont typeface="Arial" charset="0"/>
              <a:buNone/>
              <a:defRPr/>
            </a:pPr>
            <a:endParaRPr lang="en-US" smtClean="0"/>
          </a:p>
          <a:p>
            <a:pPr marL="609600" indent="-609600" eaLnBrk="1" hangingPunct="1">
              <a:buFont typeface="Arial" charset="0"/>
              <a:buNone/>
              <a:defRPr/>
            </a:pPr>
            <a:r>
              <a:rPr lang="en-US" smtClean="0"/>
              <a:t>Example: Maryland’s statewide proactive community supervision program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Technological Innovations	</a:t>
            </a:r>
          </a:p>
        </p:txBody>
      </p:sp>
      <p:sp>
        <p:nvSpPr>
          <p:cNvPr id="63491" name="Rectangle 3"/>
          <p:cNvSpPr>
            <a:spLocks noGrp="1" noChangeArrowheads="1"/>
          </p:cNvSpPr>
          <p:nvPr>
            <p:ph type="body" idx="1"/>
          </p:nvPr>
        </p:nvSpPr>
        <p:spPr/>
        <p:txBody>
          <a:bodyPr/>
          <a:lstStyle/>
          <a:p>
            <a:pPr eaLnBrk="1" hangingPunct="1">
              <a:defRPr/>
            </a:pPr>
            <a:r>
              <a:rPr lang="en-US" smtClean="0"/>
              <a:t>Allow monitoring offender compliance easier</a:t>
            </a:r>
          </a:p>
          <a:p>
            <a:pPr eaLnBrk="1" hangingPunct="1">
              <a:defRPr/>
            </a:pPr>
            <a:r>
              <a:rPr lang="en-US" smtClean="0"/>
              <a:t>Location, movement, drug and alcohol consumption, risk level, and progress in treatment</a:t>
            </a:r>
          </a:p>
          <a:p>
            <a:pPr eaLnBrk="1" hangingPunct="1">
              <a:defRPr/>
            </a:pPr>
            <a:r>
              <a:rPr lang="en-US" smtClean="0"/>
              <a:t>Accountability and change strategies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Reward systems</a:t>
            </a:r>
          </a:p>
        </p:txBody>
      </p:sp>
      <p:sp>
        <p:nvSpPr>
          <p:cNvPr id="65539" name="Rectangle 3"/>
          <p:cNvSpPr>
            <a:spLocks noGrp="1" noChangeArrowheads="1"/>
          </p:cNvSpPr>
          <p:nvPr>
            <p:ph type="body" idx="1"/>
          </p:nvPr>
        </p:nvSpPr>
        <p:spPr/>
        <p:txBody>
          <a:bodyPr/>
          <a:lstStyle/>
          <a:p>
            <a:pPr eaLnBrk="1" hangingPunct="1">
              <a:defRPr/>
            </a:pPr>
            <a:r>
              <a:rPr lang="en-US" smtClean="0"/>
              <a:t>Down grading supervision (risk reduction)</a:t>
            </a:r>
          </a:p>
          <a:p>
            <a:pPr eaLnBrk="1" hangingPunct="1">
              <a:defRPr/>
            </a:pPr>
            <a:r>
              <a:rPr lang="en-US" smtClean="0"/>
              <a:t>Removal of selected restrictions</a:t>
            </a:r>
          </a:p>
          <a:p>
            <a:pPr eaLnBrk="1" hangingPunct="1">
              <a:defRPr/>
            </a:pPr>
            <a:r>
              <a:rPr lang="en-US" smtClean="0"/>
              <a:t>Early termination from active supervision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ph/>
          </p:nvPr>
        </p:nvGraphicFramePr>
        <p:xfrm>
          <a:off x="0" y="492125"/>
          <a:ext cx="9144000" cy="5684838"/>
        </p:xfrm>
        <a:graphic>
          <a:graphicData uri="http://schemas.openxmlformats.org/presentationml/2006/ole">
            <p:oleObj spid="_x0000_s38914" name="Document" r:id="rId4" imgW="8372856" imgH="3931920" progId="Word.Document.8">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Dimension 3:	</a:t>
            </a:r>
          </a:p>
        </p:txBody>
      </p:sp>
      <p:sp>
        <p:nvSpPr>
          <p:cNvPr id="69635"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Reintegrating the Concept of Community into Community-Based Corecctions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Why Location Matter (Concentration by Location)</a:t>
            </a:r>
          </a:p>
        </p:txBody>
      </p:sp>
      <p:sp>
        <p:nvSpPr>
          <p:cNvPr id="71683" name="Rectangle 3"/>
          <p:cNvSpPr>
            <a:spLocks noGrp="1" noChangeArrowheads="1"/>
          </p:cNvSpPr>
          <p:nvPr>
            <p:ph type="body" idx="1"/>
          </p:nvPr>
        </p:nvSpPr>
        <p:spPr/>
        <p:txBody>
          <a:bodyPr/>
          <a:lstStyle/>
          <a:p>
            <a:pPr eaLnBrk="1" hangingPunct="1">
              <a:lnSpc>
                <a:spcPct val="80000"/>
              </a:lnSpc>
              <a:defRPr/>
            </a:pPr>
            <a:r>
              <a:rPr lang="en-US" smtClean="0"/>
              <a:t>High Risk “Poverty Pocket Neighborhoods”</a:t>
            </a:r>
          </a:p>
          <a:p>
            <a:pPr eaLnBrk="1" hangingPunct="1">
              <a:lnSpc>
                <a:spcPct val="80000"/>
              </a:lnSpc>
              <a:defRPr/>
            </a:pPr>
            <a:r>
              <a:rPr lang="en-US" smtClean="0"/>
              <a:t>Crime mapping and crime analysis techniques to identify geographic concentration</a:t>
            </a:r>
          </a:p>
          <a:p>
            <a:pPr eaLnBrk="1" hangingPunct="1">
              <a:lnSpc>
                <a:spcPct val="80000"/>
              </a:lnSpc>
              <a:defRPr/>
            </a:pPr>
            <a:r>
              <a:rPr lang="en-US" smtClean="0"/>
              <a:t>Strategies to workload reallocation, identify treatment resources or highlight shortfalls in networks available</a:t>
            </a:r>
          </a:p>
          <a:p>
            <a:pPr eaLnBrk="1" hangingPunct="1">
              <a:lnSpc>
                <a:spcPct val="80000"/>
              </a:lnSpc>
              <a:defRPr/>
            </a:pPr>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ph/>
          </p:nvPr>
        </p:nvGraphicFramePr>
        <p:xfrm>
          <a:off x="457200" y="228600"/>
          <a:ext cx="8318500" cy="6629400"/>
        </p:xfrm>
        <a:graphic>
          <a:graphicData uri="http://schemas.openxmlformats.org/presentationml/2006/ole">
            <p:oleObj spid="_x0000_s41986" name="Document" r:id="rId4" imgW="4520184" imgH="3371088" progId="Word.Document.8">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smtClean="0"/>
              <a:t>Recent Changes in Community Corrections</a:t>
            </a:r>
          </a:p>
        </p:txBody>
      </p:sp>
      <p:sp>
        <p:nvSpPr>
          <p:cNvPr id="10243" name="Rectangle 3"/>
          <p:cNvSpPr>
            <a:spLocks noGrp="1" noChangeArrowheads="1"/>
          </p:cNvSpPr>
          <p:nvPr>
            <p:ph type="body" idx="1"/>
          </p:nvPr>
        </p:nvSpPr>
        <p:spPr/>
        <p:txBody>
          <a:bodyPr/>
          <a:lstStyle/>
          <a:p>
            <a:pPr eaLnBrk="1" hangingPunct="1">
              <a:lnSpc>
                <a:spcPct val="80000"/>
              </a:lnSpc>
              <a:defRPr/>
            </a:pPr>
            <a:r>
              <a:rPr lang="en-US" sz="2000" smtClean="0"/>
              <a:t>(1) </a:t>
            </a:r>
            <a:r>
              <a:rPr lang="en-US" sz="2400" b="1" smtClean="0">
                <a:solidFill>
                  <a:schemeClr val="hlink"/>
                </a:solidFill>
              </a:rPr>
              <a:t>New P</a:t>
            </a:r>
            <a:r>
              <a:rPr lang="en-US" sz="2400" b="1" i="1" smtClean="0">
                <a:solidFill>
                  <a:schemeClr val="hlink"/>
                </a:solidFill>
              </a:rPr>
              <a:t>rograms</a:t>
            </a:r>
            <a:r>
              <a:rPr lang="en-US" sz="2000" smtClean="0"/>
              <a:t> </a:t>
            </a:r>
            <a:r>
              <a:rPr lang="en-US" sz="2000" i="1" smtClean="0"/>
              <a:t> </a:t>
            </a:r>
            <a:r>
              <a:rPr lang="en-US" sz="2000" smtClean="0"/>
              <a:t>—a whole variety of innovative intermediate sanctions has been developed, including reentry partnership initiatives, day reporting centers, day fines, drug courts</a:t>
            </a:r>
          </a:p>
          <a:p>
            <a:pPr eaLnBrk="1" hangingPunct="1">
              <a:lnSpc>
                <a:spcPct val="80000"/>
              </a:lnSpc>
              <a:defRPr/>
            </a:pPr>
            <a:endParaRPr lang="en-US" sz="2000" smtClean="0"/>
          </a:p>
          <a:p>
            <a:pPr eaLnBrk="1" hangingPunct="1">
              <a:lnSpc>
                <a:spcPct val="80000"/>
              </a:lnSpc>
              <a:defRPr/>
            </a:pPr>
            <a:r>
              <a:rPr lang="en-US" sz="2000" smtClean="0"/>
              <a:t>(2) </a:t>
            </a:r>
            <a:r>
              <a:rPr lang="en-US" sz="2400" b="1" smtClean="0">
                <a:solidFill>
                  <a:schemeClr val="hlink"/>
                </a:solidFill>
              </a:rPr>
              <a:t>New T</a:t>
            </a:r>
            <a:r>
              <a:rPr lang="en-US" sz="2400" b="1" i="1" smtClean="0">
                <a:solidFill>
                  <a:schemeClr val="hlink"/>
                </a:solidFill>
              </a:rPr>
              <a:t>echnologies</a:t>
            </a:r>
            <a:r>
              <a:rPr lang="en-US" sz="2400" b="1" smtClean="0">
                <a:solidFill>
                  <a:schemeClr val="hlink"/>
                </a:solidFill>
              </a:rPr>
              <a:t>-</a:t>
            </a:r>
            <a:r>
              <a:rPr lang="en-US" sz="2000" smtClean="0"/>
              <a:t>--There has been an explosion in the use of information technology to monitor offenders in the community, including,    new forms of electronic monitoring, new methods of drug testing, new methods of reporting via kiosks, etc) </a:t>
            </a:r>
          </a:p>
          <a:p>
            <a:pPr eaLnBrk="1" hangingPunct="1">
              <a:lnSpc>
                <a:spcPct val="80000"/>
              </a:lnSpc>
              <a:defRPr/>
            </a:pPr>
            <a:r>
              <a:rPr lang="en-US" sz="2000" smtClean="0"/>
              <a:t> </a:t>
            </a:r>
          </a:p>
          <a:p>
            <a:pPr eaLnBrk="1" hangingPunct="1">
              <a:lnSpc>
                <a:spcPct val="80000"/>
              </a:lnSpc>
              <a:defRPr/>
            </a:pPr>
            <a:r>
              <a:rPr lang="en-US" sz="2000" smtClean="0"/>
              <a:t>(3) </a:t>
            </a:r>
            <a:r>
              <a:rPr lang="en-US" sz="2400" b="1" smtClean="0">
                <a:solidFill>
                  <a:schemeClr val="hlink"/>
                </a:solidFill>
              </a:rPr>
              <a:t>New P</a:t>
            </a:r>
            <a:r>
              <a:rPr lang="en-US" sz="2400" b="1" i="1" smtClean="0">
                <a:solidFill>
                  <a:schemeClr val="hlink"/>
                </a:solidFill>
              </a:rPr>
              <a:t>ersonnel</a:t>
            </a:r>
            <a:r>
              <a:rPr lang="en-US" sz="2000" smtClean="0"/>
              <a:t> from both the public and private sector,  many of whom have backgrounds and qualifications more in line with policing than traditional community corrections.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ph/>
          </p:nvPr>
        </p:nvGraphicFramePr>
        <p:xfrm>
          <a:off x="381000" y="239713"/>
          <a:ext cx="8332788" cy="6618287"/>
        </p:xfrm>
        <a:graphic>
          <a:graphicData uri="http://schemas.openxmlformats.org/presentationml/2006/ole">
            <p:oleObj spid="_x0000_s43010" name="Document" r:id="rId4" imgW="4559808" imgH="3389376" progId="Word.Document.8">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Conclusion</a:t>
            </a:r>
          </a:p>
        </p:txBody>
      </p:sp>
      <p:sp>
        <p:nvSpPr>
          <p:cNvPr id="77827" name="Rectangle 3"/>
          <p:cNvSpPr>
            <a:spLocks noGrp="1" noChangeArrowheads="1"/>
          </p:cNvSpPr>
          <p:nvPr>
            <p:ph type="body" idx="1"/>
          </p:nvPr>
        </p:nvSpPr>
        <p:spPr/>
        <p:txBody>
          <a:bodyPr/>
          <a:lstStyle/>
          <a:p>
            <a:pPr eaLnBrk="1" hangingPunct="1">
              <a:defRPr/>
            </a:pPr>
            <a:r>
              <a:rPr lang="en-US" smtClean="0"/>
              <a:t>Past three decades, total pop. of U.S. community corrections system has grown from 4 to 7 million offenders</a:t>
            </a:r>
          </a:p>
          <a:p>
            <a:pPr eaLnBrk="1" hangingPunct="1">
              <a:defRPr/>
            </a:pPr>
            <a:r>
              <a:rPr lang="en-US" smtClean="0"/>
              <a:t>Proactive, concentrated community supervision strategies offer an alternative</a:t>
            </a:r>
          </a:p>
          <a:p>
            <a:pPr eaLnBrk="1" hangingPunct="1">
              <a:defRPr/>
            </a:pPr>
            <a:r>
              <a:rPr lang="en-US" smtClean="0"/>
              <a:t>A need for change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smtClean="0"/>
              <a:t>Correctional Control : The Numbers</a:t>
            </a:r>
          </a:p>
        </p:txBody>
      </p:sp>
      <p:sp>
        <p:nvSpPr>
          <p:cNvPr id="11267" name="Rectangle 3"/>
          <p:cNvSpPr>
            <a:spLocks noGrp="1" noChangeArrowheads="1"/>
          </p:cNvSpPr>
          <p:nvPr>
            <p:ph type="body" idx="1"/>
          </p:nvPr>
        </p:nvSpPr>
        <p:spPr/>
        <p:txBody>
          <a:bodyPr/>
          <a:lstStyle/>
          <a:p>
            <a:pPr lvl="1" eaLnBrk="1" hangingPunct="1">
              <a:lnSpc>
                <a:spcPct val="80000"/>
              </a:lnSpc>
              <a:defRPr/>
            </a:pPr>
            <a:r>
              <a:rPr lang="en-US" sz="2400" b="1" smtClean="0">
                <a:solidFill>
                  <a:schemeClr val="hlink"/>
                </a:solidFill>
              </a:rPr>
              <a:t>Incarceration</a:t>
            </a:r>
            <a:r>
              <a:rPr lang="en-US" sz="2000" smtClean="0"/>
              <a:t>: As our prison system has grown, we have incarcerated individuals at a higher rate across all major offense categories.</a:t>
            </a:r>
          </a:p>
          <a:p>
            <a:pPr lvl="1" eaLnBrk="1" hangingPunct="1">
              <a:lnSpc>
                <a:spcPct val="80000"/>
              </a:lnSpc>
              <a:defRPr/>
            </a:pPr>
            <a:r>
              <a:rPr lang="en-US" sz="2400" b="1" smtClean="0">
                <a:solidFill>
                  <a:schemeClr val="hlink"/>
                </a:solidFill>
              </a:rPr>
              <a:t> State</a:t>
            </a:r>
            <a:r>
              <a:rPr lang="en-US" sz="2000" smtClean="0"/>
              <a:t> </a:t>
            </a:r>
            <a:r>
              <a:rPr lang="en-US" sz="2400" b="1" smtClean="0">
                <a:solidFill>
                  <a:schemeClr val="hlink"/>
                </a:solidFill>
              </a:rPr>
              <a:t>Offender Profile</a:t>
            </a:r>
            <a:r>
              <a:rPr lang="en-US" sz="2000" smtClean="0"/>
              <a:t>: However, we do in fact  have a greater proportion of violent offenders in our state prison system today (52%) than a decade ago (47%).</a:t>
            </a:r>
          </a:p>
          <a:p>
            <a:pPr lvl="1" eaLnBrk="1" hangingPunct="1">
              <a:lnSpc>
                <a:spcPct val="80000"/>
              </a:lnSpc>
              <a:defRPr/>
            </a:pPr>
            <a:r>
              <a:rPr lang="en-US" sz="2400" b="1" smtClean="0">
                <a:solidFill>
                  <a:schemeClr val="hlink"/>
                </a:solidFill>
              </a:rPr>
              <a:t>Federal Offender Profile</a:t>
            </a:r>
            <a:r>
              <a:rPr lang="en-US" sz="2000" smtClean="0"/>
              <a:t>: By comparison, the majority of offenders in federal prison (6 out of 10) are serving time for drug related offenses.</a:t>
            </a:r>
          </a:p>
          <a:p>
            <a:pPr lvl="1" eaLnBrk="1" hangingPunct="1">
              <a:lnSpc>
                <a:spcPct val="80000"/>
              </a:lnSpc>
              <a:defRPr/>
            </a:pPr>
            <a:r>
              <a:rPr lang="en-US" sz="2000" smtClean="0"/>
              <a:t> </a:t>
            </a:r>
            <a:r>
              <a:rPr lang="en-US" sz="2400" b="1" smtClean="0">
                <a:solidFill>
                  <a:schemeClr val="hlink"/>
                </a:solidFill>
              </a:rPr>
              <a:t>Time Served</a:t>
            </a:r>
            <a:r>
              <a:rPr lang="en-US" sz="2000" smtClean="0"/>
              <a:t>: On average, offenders sent to prison in the United States received sentences of approximately 4.5 years; they will typically be released in 2.5 years. Offenders receive jail sentences of about 6 months in duration, but jail systems vary in the actual  time served.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t>Effectiveness: Can We Control Offenders in the Community?</a:t>
            </a:r>
          </a:p>
        </p:txBody>
      </p:sp>
      <p:sp>
        <p:nvSpPr>
          <p:cNvPr id="29699" name="Rectangle 3"/>
          <p:cNvSpPr>
            <a:spLocks noGrp="1" noChangeArrowheads="1"/>
          </p:cNvSpPr>
          <p:nvPr>
            <p:ph type="body" idx="1"/>
          </p:nvPr>
        </p:nvSpPr>
        <p:spPr/>
        <p:txBody>
          <a:bodyPr/>
          <a:lstStyle/>
          <a:p>
            <a:pPr eaLnBrk="1" hangingPunct="1">
              <a:lnSpc>
                <a:spcPct val="80000"/>
              </a:lnSpc>
              <a:defRPr/>
            </a:pPr>
            <a:r>
              <a:rPr lang="en-US" sz="2800" smtClean="0">
                <a:solidFill>
                  <a:schemeClr val="tx2"/>
                </a:solidFill>
              </a:rPr>
              <a:t>Probation’s effectiveness</a:t>
            </a:r>
            <a:r>
              <a:rPr lang="en-US" sz="2800" smtClean="0"/>
              <a:t> has decreased over the past several decades( 80% success rate in the 70’s vs. 60% today)</a:t>
            </a:r>
          </a:p>
          <a:p>
            <a:pPr eaLnBrk="1" hangingPunct="1">
              <a:lnSpc>
                <a:spcPct val="80000"/>
              </a:lnSpc>
              <a:defRPr/>
            </a:pPr>
            <a:r>
              <a:rPr lang="en-US" sz="2800" smtClean="0">
                <a:solidFill>
                  <a:schemeClr val="tx2"/>
                </a:solidFill>
              </a:rPr>
              <a:t>Parole’s effectiveness</a:t>
            </a:r>
            <a:r>
              <a:rPr lang="en-US" sz="2800" smtClean="0"/>
              <a:t> is lower(50%); and has also decreased, but not as dramatically.</a:t>
            </a:r>
          </a:p>
          <a:p>
            <a:pPr eaLnBrk="1" hangingPunct="1">
              <a:lnSpc>
                <a:spcPct val="80000"/>
              </a:lnSpc>
              <a:defRPr/>
            </a:pPr>
            <a:r>
              <a:rPr lang="en-US" sz="2800" smtClean="0">
                <a:solidFill>
                  <a:schemeClr val="tx2"/>
                </a:solidFill>
              </a:rPr>
              <a:t>Churning</a:t>
            </a:r>
            <a:r>
              <a:rPr lang="en-US" sz="2800" smtClean="0"/>
              <a:t>: Two- thirds of all offenders released from prison this year are predicted to be rearrested at least once within 3 years; 40% will return to prison during this period( new criminal conviction or technical revocation)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Surveillance and Control</a:t>
            </a:r>
          </a:p>
        </p:txBody>
      </p:sp>
      <p:sp>
        <p:nvSpPr>
          <p:cNvPr id="12291" name="Rectangle 3"/>
          <p:cNvSpPr>
            <a:spLocks noGrp="1" noChangeArrowheads="1"/>
          </p:cNvSpPr>
          <p:nvPr>
            <p:ph type="body" idx="1"/>
          </p:nvPr>
        </p:nvSpPr>
        <p:spPr/>
        <p:txBody>
          <a:bodyPr/>
          <a:lstStyle/>
          <a:p>
            <a:pPr eaLnBrk="1" hangingPunct="1">
              <a:lnSpc>
                <a:spcPct val="90000"/>
              </a:lnSpc>
              <a:defRPr/>
            </a:pPr>
            <a:r>
              <a:rPr lang="en-US" sz="2400" b="1" smtClean="0">
                <a:solidFill>
                  <a:schemeClr val="hlink"/>
                </a:solidFill>
              </a:rPr>
              <a:t>Technical Violations</a:t>
            </a:r>
            <a:r>
              <a:rPr lang="en-US" sz="2400" smtClean="0"/>
              <a:t> : In 2005, almost </a:t>
            </a:r>
            <a:r>
              <a:rPr lang="en-US" sz="2400" i="1" smtClean="0"/>
              <a:t>half </a:t>
            </a:r>
            <a:r>
              <a:rPr lang="en-US" sz="2400" smtClean="0"/>
              <a:t>of all new prison admissions (300,000 of 600,000) were </a:t>
            </a:r>
            <a:r>
              <a:rPr lang="en-US" sz="2400" i="1" smtClean="0"/>
              <a:t>technical</a:t>
            </a:r>
            <a:r>
              <a:rPr lang="en-US" sz="2400" smtClean="0"/>
              <a:t> </a:t>
            </a:r>
            <a:r>
              <a:rPr lang="en-US" sz="2400" i="1" smtClean="0"/>
              <a:t>violators</a:t>
            </a:r>
            <a:r>
              <a:rPr lang="en-US" sz="2400" smtClean="0"/>
              <a:t>; they were returned to prison for periods ranging from a few months to several years (in California, technical violators served an additional 9 months in prison.</a:t>
            </a:r>
          </a:p>
          <a:p>
            <a:pPr eaLnBrk="1" hangingPunct="1">
              <a:lnSpc>
                <a:spcPct val="90000"/>
              </a:lnSpc>
              <a:defRPr/>
            </a:pPr>
            <a:r>
              <a:rPr lang="en-US" sz="2400" b="1" smtClean="0">
                <a:solidFill>
                  <a:schemeClr val="hlink"/>
                </a:solidFill>
              </a:rPr>
              <a:t>How should we respond ? </a:t>
            </a:r>
            <a:r>
              <a:rPr lang="en-US" sz="2400" smtClean="0"/>
              <a:t>: One of the ongoing dilemmas for community corrections is how to enforce multiple, control-based supervision conditions without relying on prison as the primary sanction for noncompliance.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Changes in Prison Release Policies</a:t>
            </a:r>
          </a:p>
        </p:txBody>
      </p:sp>
      <p:sp>
        <p:nvSpPr>
          <p:cNvPr id="13315" name="Rectangle 3"/>
          <p:cNvSpPr>
            <a:spLocks noGrp="1" noChangeArrowheads="1"/>
          </p:cNvSpPr>
          <p:nvPr>
            <p:ph type="body" idx="1"/>
          </p:nvPr>
        </p:nvSpPr>
        <p:spPr>
          <a:xfrm>
            <a:off x="228600" y="1524000"/>
            <a:ext cx="8229600" cy="4525963"/>
          </a:xfrm>
        </p:spPr>
        <p:txBody>
          <a:bodyPr/>
          <a:lstStyle/>
          <a:p>
            <a:pPr eaLnBrk="1" hangingPunct="1">
              <a:lnSpc>
                <a:spcPct val="80000"/>
              </a:lnSpc>
              <a:defRPr/>
            </a:pPr>
            <a:r>
              <a:rPr lang="en-US" sz="1600" smtClean="0"/>
              <a:t>The major shift in parole release mechanisms over the past 25 years has been away from discretionary release and toward supervised mandatory release .</a:t>
            </a:r>
          </a:p>
          <a:p>
            <a:pPr eaLnBrk="1" hangingPunct="1">
              <a:lnSpc>
                <a:spcPct val="80000"/>
              </a:lnSpc>
              <a:defRPr/>
            </a:pPr>
            <a:r>
              <a:rPr lang="en-US" sz="2000" b="1" smtClean="0">
                <a:solidFill>
                  <a:schemeClr val="hlink"/>
                </a:solidFill>
              </a:rPr>
              <a:t>Discretionary Release</a:t>
            </a:r>
            <a:r>
              <a:rPr lang="en-US" sz="1600" smtClean="0"/>
              <a:t>: In 1980, about 55% of all offenders were released from prison based on a discretionary decision by a state parole board. By 2005, only slightly more than 20 % were released from prison in this manner .</a:t>
            </a:r>
          </a:p>
          <a:p>
            <a:pPr eaLnBrk="1" hangingPunct="1">
              <a:lnSpc>
                <a:spcPct val="80000"/>
              </a:lnSpc>
              <a:defRPr/>
            </a:pPr>
            <a:r>
              <a:rPr lang="en-US" sz="2000" b="1" smtClean="0">
                <a:solidFill>
                  <a:schemeClr val="hlink"/>
                </a:solidFill>
              </a:rPr>
              <a:t>Mandatory Release</a:t>
            </a:r>
            <a:r>
              <a:rPr lang="en-US" sz="1600" smtClean="0"/>
              <a:t>: During this same period, many state legislatures rewrote their parole release guidelines to create a new release mechanism, </a:t>
            </a:r>
            <a:r>
              <a:rPr lang="en-US" sz="1600" i="1" smtClean="0"/>
              <a:t>supervised mandatory release</a:t>
            </a:r>
            <a:r>
              <a:rPr lang="en-US" sz="1600" smtClean="0"/>
              <a:t>, which essentially eliminated the need for a discretionary parole board review.</a:t>
            </a:r>
          </a:p>
          <a:p>
            <a:pPr eaLnBrk="1" hangingPunct="1">
              <a:lnSpc>
                <a:spcPct val="80000"/>
              </a:lnSpc>
              <a:defRPr/>
            </a:pPr>
            <a:r>
              <a:rPr lang="en-US" sz="1600" smtClean="0"/>
              <a:t>Once  offenders completed their mandatory minimum period of incarceration, they were released from prison and placed under mandatory community supervision for a specified follow-up period.</a:t>
            </a:r>
          </a:p>
          <a:p>
            <a:pPr eaLnBrk="1" hangingPunct="1">
              <a:lnSpc>
                <a:spcPct val="80000"/>
              </a:lnSpc>
              <a:defRPr/>
            </a:pPr>
            <a:r>
              <a:rPr lang="en-US" sz="1600" smtClean="0"/>
              <a:t> In 1980, approximately 18% of all prisoners were released in this manner, but by 2005, almost 40% of all inmates re-entered the community on supervised mandatory release.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smtClean="0"/>
              <a:t>Examples of Hard Technology Innovations</a:t>
            </a:r>
          </a:p>
        </p:txBody>
      </p:sp>
      <p:sp>
        <p:nvSpPr>
          <p:cNvPr id="7171" name="Rectangle 3"/>
          <p:cNvSpPr>
            <a:spLocks noGrp="1" noChangeArrowheads="1"/>
          </p:cNvSpPr>
          <p:nvPr>
            <p:ph type="body" idx="1"/>
          </p:nvPr>
        </p:nvSpPr>
        <p:spPr/>
        <p:txBody>
          <a:bodyPr/>
          <a:lstStyle/>
          <a:p>
            <a:pPr eaLnBrk="1" hangingPunct="1">
              <a:lnSpc>
                <a:spcPct val="80000"/>
              </a:lnSpc>
              <a:defRPr/>
            </a:pPr>
            <a:r>
              <a:rPr lang="en-US" sz="2800" smtClean="0"/>
              <a:t>New Electronic Monitoring Systems( GPS)</a:t>
            </a:r>
          </a:p>
          <a:p>
            <a:pPr eaLnBrk="1" hangingPunct="1">
              <a:lnSpc>
                <a:spcPct val="80000"/>
              </a:lnSpc>
              <a:defRPr/>
            </a:pPr>
            <a:r>
              <a:rPr lang="en-US" sz="2800" smtClean="0"/>
              <a:t>New Drug Testing technology</a:t>
            </a:r>
          </a:p>
          <a:p>
            <a:pPr eaLnBrk="1" hangingPunct="1">
              <a:lnSpc>
                <a:spcPct val="80000"/>
              </a:lnSpc>
              <a:defRPr/>
            </a:pPr>
            <a:r>
              <a:rPr lang="en-US" sz="2800" smtClean="0"/>
              <a:t>New Technologies for managing alcohol-involved offenders: ignition interlock devices and remote alcohol monitoring</a:t>
            </a:r>
          </a:p>
          <a:p>
            <a:pPr eaLnBrk="1" hangingPunct="1">
              <a:lnSpc>
                <a:spcPct val="80000"/>
              </a:lnSpc>
              <a:defRPr/>
            </a:pPr>
            <a:r>
              <a:rPr lang="en-US" sz="2800" smtClean="0"/>
              <a:t>New Technologies for managing sex offenders: polygraphs,penile plethsysmographs, and computer use monitoring ( Field Search).</a:t>
            </a:r>
          </a:p>
          <a:p>
            <a:pPr eaLnBrk="1" hangingPunct="1">
              <a:lnSpc>
                <a:spcPct val="80000"/>
              </a:lnSpc>
              <a:defRPr/>
            </a:pPr>
            <a:r>
              <a:rPr lang="en-US" sz="2800" smtClean="0"/>
              <a:t>Automated Reporting Systems( Kiosks)</a:t>
            </a:r>
          </a:p>
          <a:p>
            <a:pPr eaLnBrk="1" hangingPunct="1">
              <a:lnSpc>
                <a:spcPct val="80000"/>
              </a:lnSpc>
              <a:buFont typeface="Wingdings" pitchFamily="2" charset="2"/>
              <a:buNone/>
              <a:defRPr/>
            </a:pPr>
            <a:r>
              <a:rPr lang="en-US" sz="2800" smtClean="0"/>
              <a:t> Language Translation Devices</a:t>
            </a:r>
          </a:p>
          <a:p>
            <a:pPr eaLnBrk="1" hangingPunct="1">
              <a:lnSpc>
                <a:spcPct val="80000"/>
              </a:lnSpc>
              <a:defRPr/>
            </a:pPr>
            <a:endParaRPr lang="en-US"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131</TotalTime>
  <Words>1710</Words>
  <Application>Microsoft Office PowerPoint</Application>
  <PresentationFormat>On-screen Show (4:3)</PresentationFormat>
  <Paragraphs>170</Paragraphs>
  <Slides>41</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Verdana</vt:lpstr>
      <vt:lpstr>Arial</vt:lpstr>
      <vt:lpstr>Wingdings</vt:lpstr>
      <vt:lpstr>Competition</vt:lpstr>
      <vt:lpstr>Microsoft Word Document</vt:lpstr>
      <vt:lpstr>The New Technology of Community Corrections: Are We Moving in the Right Direction?</vt:lpstr>
      <vt:lpstr>What is Community Corrections? </vt:lpstr>
      <vt:lpstr>Why community corrections matters</vt:lpstr>
      <vt:lpstr>Recent Changes in Community Corrections</vt:lpstr>
      <vt:lpstr>Correctional Control : The Numbers</vt:lpstr>
      <vt:lpstr>Effectiveness: Can We Control Offenders in the Community?</vt:lpstr>
      <vt:lpstr>Surveillance and Control</vt:lpstr>
      <vt:lpstr>Changes in Prison Release Policies</vt:lpstr>
      <vt:lpstr>Examples of Hard Technology Innovations</vt:lpstr>
      <vt:lpstr>Examples of Soft Technology Innovations In Community Corrections</vt:lpstr>
      <vt:lpstr>Electronic Monitoring Systems</vt:lpstr>
      <vt:lpstr>New Drug Testing Technology</vt:lpstr>
      <vt:lpstr>New Technologies for managing alcohol-involved offenders</vt:lpstr>
      <vt:lpstr>New Technologies for managing sex offenders:</vt:lpstr>
      <vt:lpstr>Automated Reporting Systems</vt:lpstr>
      <vt:lpstr>Slide 16</vt:lpstr>
      <vt:lpstr>Other Hard Technologies</vt:lpstr>
      <vt:lpstr>The Effectiveness of Hard Technology: A Summary</vt:lpstr>
      <vt:lpstr>The New Generation of Concentrated Community Supervision Strategies</vt:lpstr>
      <vt:lpstr>Slide 20</vt:lpstr>
      <vt:lpstr>Introduction</vt:lpstr>
      <vt:lpstr>Slide 22</vt:lpstr>
      <vt:lpstr>Informal Social Controls</vt:lpstr>
      <vt:lpstr>New Generation of proactive concentrated supervision</vt:lpstr>
      <vt:lpstr>Dimension 1: Timing is everything (front-load resources</vt:lpstr>
      <vt:lpstr>Concentration by time:</vt:lpstr>
      <vt:lpstr>What does the research on the changing risk of re-offending over time reveal?</vt:lpstr>
      <vt:lpstr>Slide 28</vt:lpstr>
      <vt:lpstr>Stakes vs. Risk Perspective</vt:lpstr>
      <vt:lpstr>Dimension 2: </vt:lpstr>
      <vt:lpstr>Risked based concentration supervision strategies based on 2 assumptions:</vt:lpstr>
      <vt:lpstr>Concentration by Offender</vt:lpstr>
      <vt:lpstr>Risk Reduction Strategies Focus:</vt:lpstr>
      <vt:lpstr>Technological Innovations </vt:lpstr>
      <vt:lpstr>Reward systems</vt:lpstr>
      <vt:lpstr>Slide 36</vt:lpstr>
      <vt:lpstr>Dimension 3: </vt:lpstr>
      <vt:lpstr>Why Location Matter (Concentration by Location)</vt:lpstr>
      <vt:lpstr>Slide 39</vt:lpstr>
      <vt:lpstr>Slide 40</vt:lpstr>
      <vt:lpstr>Conclusion</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Technology of Community Corrections</dc:title>
  <dc:creator>Alexander James Byrne</dc:creator>
  <cp:lastModifiedBy>Carol</cp:lastModifiedBy>
  <cp:revision>7</cp:revision>
  <dcterms:created xsi:type="dcterms:W3CDTF">2008-12-11T13:31:29Z</dcterms:created>
  <dcterms:modified xsi:type="dcterms:W3CDTF">2015-12-10T17:14:25Z</dcterms:modified>
</cp:coreProperties>
</file>