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sldIdLst>
    <p:sldId id="256" r:id="rId2"/>
    <p:sldId id="269" r:id="rId3"/>
    <p:sldId id="270" r:id="rId4"/>
    <p:sldId id="257" r:id="rId5"/>
    <p:sldId id="258" r:id="rId6"/>
    <p:sldId id="259" r:id="rId7"/>
    <p:sldId id="271" r:id="rId8"/>
    <p:sldId id="274" r:id="rId9"/>
    <p:sldId id="275" r:id="rId10"/>
    <p:sldId id="276" r:id="rId11"/>
    <p:sldId id="281" r:id="rId12"/>
    <p:sldId id="260" r:id="rId13"/>
    <p:sldId id="279" r:id="rId14"/>
    <p:sldId id="261" r:id="rId15"/>
    <p:sldId id="262" r:id="rId16"/>
    <p:sldId id="283" r:id="rId17"/>
    <p:sldId id="265" r:id="rId18"/>
    <p:sldId id="266" r:id="rId19"/>
    <p:sldId id="284" r:id="rId20"/>
    <p:sldId id="285" r:id="rId21"/>
    <p:sldId id="268" r:id="rId22"/>
    <p:sldId id="263" r:id="rId23"/>
    <p:sldId id="286" r:id="rId24"/>
    <p:sldId id="273" r:id="rId25"/>
    <p:sldId id="264" r:id="rId26"/>
    <p:sldId id="272"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0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15BAE0D8-95FD-4918-9A3D-7464FC89F4F8}"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FA76DDB4-D802-49D8-AE79-9A28F293A1AC}"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840A88AC-8B80-40BE-A77F-69DEEA2E6AE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ln/>
        </p:spPr>
        <p:txBody>
          <a:bodyPr/>
          <a:lstStyle>
            <a:lvl1pPr>
              <a:defRPr/>
            </a:lvl1pPr>
          </a:lstStyle>
          <a:p>
            <a:pPr>
              <a:defRPr/>
            </a:pPr>
            <a:fld id="{1D34EF80-6F7D-402C-A8CA-3D3C7382F865}"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5A6F6185-A985-426F-B465-E7BA49A1ABC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ln/>
        </p:spPr>
        <p:txBody>
          <a:bodyPr/>
          <a:lstStyle>
            <a:lvl1pPr>
              <a:defRPr/>
            </a:lvl1pPr>
          </a:lstStyle>
          <a:p>
            <a:pPr>
              <a:defRPr/>
            </a:pPr>
            <a:fld id="{0964170F-6260-4DFA-BD9A-6AE9E985CF5C}"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a:ln/>
        </p:spPr>
        <p:txBody>
          <a:bodyPr/>
          <a:lstStyle>
            <a:lvl1pPr>
              <a:defRPr/>
            </a:lvl1pPr>
          </a:lstStyle>
          <a:p>
            <a:pPr>
              <a:defRPr/>
            </a:pPr>
            <a:fld id="{09DE7D0C-B164-4642-930C-ED98D961EB2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a:ln/>
        </p:spPr>
        <p:txBody>
          <a:bodyPr/>
          <a:lstStyle>
            <a:lvl1pPr>
              <a:defRPr/>
            </a:lvl1pPr>
          </a:lstStyle>
          <a:p>
            <a:pPr>
              <a:defRPr/>
            </a:pPr>
            <a:fld id="{83F7727D-E88E-4CA5-812A-32D54118F5A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a:ln/>
        </p:spPr>
        <p:txBody>
          <a:bodyPr/>
          <a:lstStyle>
            <a:lvl1pPr>
              <a:defRPr/>
            </a:lvl1pPr>
          </a:lstStyle>
          <a:p>
            <a:pPr>
              <a:defRPr/>
            </a:pPr>
            <a:fld id="{0C75D167-9243-405F-A5FB-E82894BEFB8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lt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01377124-87A7-4BD6-B8BF-A7CC76E7CD9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ltLang="en-US"/>
          </a:p>
        </p:txBody>
      </p:sp>
      <p:sp>
        <p:nvSpPr>
          <p:cNvPr id="9" name="Slide Number Placeholder 6"/>
          <p:cNvSpPr>
            <a:spLocks noGrp="1"/>
          </p:cNvSpPr>
          <p:nvPr>
            <p:ph type="sldNum" sz="quarter" idx="17"/>
          </p:nvPr>
        </p:nvSpPr>
        <p:spPr/>
        <p:txBody>
          <a:bodyPr/>
          <a:lstStyle>
            <a:lvl1pPr>
              <a:defRPr/>
            </a:lvl1pPr>
          </a:lstStyle>
          <a:p>
            <a:pPr>
              <a:defRPr/>
            </a:pPr>
            <a:fld id="{7927455D-D218-4BE6-84ED-58692108A0D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latin typeface="Arial" charset="0"/>
              </a:defRPr>
            </a:lvl1pPr>
          </a:lstStyle>
          <a:p>
            <a:pPr>
              <a:defRPr/>
            </a:pPr>
            <a:endParaRPr lang="en-US" alt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latin typeface="Arial" charset="0"/>
              </a:defRPr>
            </a:lvl1pPr>
          </a:lstStyle>
          <a:p>
            <a:pPr>
              <a:defRPr/>
            </a:pPr>
            <a:fld id="{FEBB8F08-3129-4F14-9D62-4D235F8E111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4" r:id="rId1"/>
    <p:sldLayoutId id="2147483867" r:id="rId2"/>
    <p:sldLayoutId id="2147483875" r:id="rId3"/>
    <p:sldLayoutId id="2147483868" r:id="rId4"/>
    <p:sldLayoutId id="2147483869" r:id="rId5"/>
    <p:sldLayoutId id="2147483870" r:id="rId6"/>
    <p:sldLayoutId id="2147483871" r:id="rId7"/>
    <p:sldLayoutId id="2147483876" r:id="rId8"/>
    <p:sldLayoutId id="2147483877" r:id="rId9"/>
    <p:sldLayoutId id="2147483872" r:id="rId10"/>
    <p:sldLayoutId id="2147483873"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ritalk.com/articles/report-questions-chicago-predictive-policing-program/" TargetMode="External"/><Relationship Id="rId2" Type="http://schemas.openxmlformats.org/officeDocument/2006/relationships/hyperlink" Target="https://link.springer.com/article/10.1007/s11292-016-9272-0?wt_mc=Affiliate.CommissionJunction.3.EPR1089.DeepLin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prisonstudies.org/country/lebanon" TargetMode="External"/><Relationship Id="rId13" Type="http://schemas.openxmlformats.org/officeDocument/2006/relationships/hyperlink" Target="http://www.prisonstudies.org/country/paraguay" TargetMode="External"/><Relationship Id="rId18" Type="http://schemas.openxmlformats.org/officeDocument/2006/relationships/hyperlink" Target="http://www.prisonstudies.org/country/india" TargetMode="External"/><Relationship Id="rId3" Type="http://schemas.openxmlformats.org/officeDocument/2006/relationships/hyperlink" Target="http://www.prisonstudies.org/country/libya" TargetMode="External"/><Relationship Id="rId21" Type="http://schemas.openxmlformats.org/officeDocument/2006/relationships/hyperlink" Target="http://www.prisonstudies.org/country/uruguay" TargetMode="External"/><Relationship Id="rId7" Type="http://schemas.openxmlformats.org/officeDocument/2006/relationships/hyperlink" Target="http://www.prisonstudies.org/country/democratic-republic-congo-formerly-zaire" TargetMode="External"/><Relationship Id="rId12" Type="http://schemas.openxmlformats.org/officeDocument/2006/relationships/hyperlink" Target="http://www.prisonstudies.org/country/haiti" TargetMode="External"/><Relationship Id="rId17" Type="http://schemas.openxmlformats.org/officeDocument/2006/relationships/hyperlink" Target="http://www.prisonstudies.org/country/nigeria" TargetMode="External"/><Relationship Id="rId2" Type="http://schemas.openxmlformats.org/officeDocument/2006/relationships/hyperlink" Target="http://www.prisonstudies.org/country/comoros" TargetMode="External"/><Relationship Id="rId16" Type="http://schemas.openxmlformats.org/officeDocument/2006/relationships/hyperlink" Target="http://www.prisonstudies.org/country/cameroon" TargetMode="External"/><Relationship Id="rId20" Type="http://schemas.openxmlformats.org/officeDocument/2006/relationships/hyperlink" Target="http://www.prisonstudies.org/country/republic-guinea" TargetMode="External"/><Relationship Id="rId1" Type="http://schemas.openxmlformats.org/officeDocument/2006/relationships/slideLayout" Target="../slideLayouts/slideLayout2.xml"/><Relationship Id="rId6" Type="http://schemas.openxmlformats.org/officeDocument/2006/relationships/hyperlink" Target="http://www.prisonstudies.org/country/monaco" TargetMode="External"/><Relationship Id="rId11" Type="http://schemas.openxmlformats.org/officeDocument/2006/relationships/hyperlink" Target="http://www.prisonstudies.org/country/bangladesh" TargetMode="External"/><Relationship Id="rId5" Type="http://schemas.openxmlformats.org/officeDocument/2006/relationships/hyperlink" Target="http://www.prisonstudies.org/country/liberia" TargetMode="External"/><Relationship Id="rId15" Type="http://schemas.openxmlformats.org/officeDocument/2006/relationships/hyperlink" Target="http://www.prisonstudies.org/country/yemen" TargetMode="External"/><Relationship Id="rId10" Type="http://schemas.openxmlformats.org/officeDocument/2006/relationships/hyperlink" Target="http://www.prisonstudies.org/country/benin" TargetMode="External"/><Relationship Id="rId19" Type="http://schemas.openxmlformats.org/officeDocument/2006/relationships/hyperlink" Target="http://www.prisonstudies.org/country/pakistan" TargetMode="External"/><Relationship Id="rId4" Type="http://schemas.openxmlformats.org/officeDocument/2006/relationships/hyperlink" Target="http://www.prisonstudies.org/country/bolivia" TargetMode="External"/><Relationship Id="rId9" Type="http://schemas.openxmlformats.org/officeDocument/2006/relationships/hyperlink" Target="http://www.prisonstudies.org/country/congo-brazzaville" TargetMode="External"/><Relationship Id="rId14" Type="http://schemas.openxmlformats.org/officeDocument/2006/relationships/hyperlink" Target="http://www.prisonstudies.org/country/central-african-republic"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prisonstudies.org/country/iceland" TargetMode="External"/><Relationship Id="rId13" Type="http://schemas.openxmlformats.org/officeDocument/2006/relationships/hyperlink" Target="http://www.prisonstudies.org/country/namibia" TargetMode="External"/><Relationship Id="rId18" Type="http://schemas.openxmlformats.org/officeDocument/2006/relationships/hyperlink" Target="http://www.prisonstudies.org/country/palau" TargetMode="External"/><Relationship Id="rId3" Type="http://schemas.openxmlformats.org/officeDocument/2006/relationships/hyperlink" Target="http://www.prisonstudies.org/country/kuwait" TargetMode="External"/><Relationship Id="rId21" Type="http://schemas.openxmlformats.org/officeDocument/2006/relationships/hyperlink" Target="http://www.prisonstudies.org/country/laos" TargetMode="External"/><Relationship Id="rId7" Type="http://schemas.openxmlformats.org/officeDocument/2006/relationships/hyperlink" Target="http://www.prisonstudies.org/country/brunei-darussalam" TargetMode="External"/><Relationship Id="rId12" Type="http://schemas.openxmlformats.org/officeDocument/2006/relationships/hyperlink" Target="http://www.prisonstudies.org/country/rwanda" TargetMode="External"/><Relationship Id="rId17" Type="http://schemas.openxmlformats.org/officeDocument/2006/relationships/hyperlink" Target="http://www.prisonstudies.org/country/tonga" TargetMode="External"/><Relationship Id="rId2" Type="http://schemas.openxmlformats.org/officeDocument/2006/relationships/hyperlink" Target="http://www.prisonstudies.org/country/czech-republic" TargetMode="External"/><Relationship Id="rId16" Type="http://schemas.openxmlformats.org/officeDocument/2006/relationships/hyperlink" Target="http://www.prisonstudies.org/country/marshall-islands" TargetMode="External"/><Relationship Id="rId20" Type="http://schemas.openxmlformats.org/officeDocument/2006/relationships/hyperlink" Target="http://www.prisonstudies.org/country/taiwan" TargetMode="External"/><Relationship Id="rId1" Type="http://schemas.openxmlformats.org/officeDocument/2006/relationships/slideLayout" Target="../slideLayouts/slideLayout2.xml"/><Relationship Id="rId6" Type="http://schemas.openxmlformats.org/officeDocument/2006/relationships/hyperlink" Target="http://www.prisonstudies.org/country/bermuda-united-kingdom" TargetMode="External"/><Relationship Id="rId11" Type="http://schemas.openxmlformats.org/officeDocument/2006/relationships/hyperlink" Target="http://www.prisonstudies.org/country/kiribati" TargetMode="External"/><Relationship Id="rId5" Type="http://schemas.openxmlformats.org/officeDocument/2006/relationships/hyperlink" Target="http://www.prisonstudies.org/country/isle-man-united-kingdom" TargetMode="External"/><Relationship Id="rId15" Type="http://schemas.openxmlformats.org/officeDocument/2006/relationships/hyperlink" Target="http://www.prisonstudies.org/country/oman" TargetMode="External"/><Relationship Id="rId23" Type="http://schemas.openxmlformats.org/officeDocument/2006/relationships/hyperlink" Target="http://www.prisonstudies.org/country/tuvalu" TargetMode="External"/><Relationship Id="rId10" Type="http://schemas.openxmlformats.org/officeDocument/2006/relationships/hyperlink" Target="http://www.prisonstudies.org/country/poland" TargetMode="External"/><Relationship Id="rId19" Type="http://schemas.openxmlformats.org/officeDocument/2006/relationships/hyperlink" Target="http://www.prisonstudies.org/country/cook-islands-new-zealand" TargetMode="External"/><Relationship Id="rId4" Type="http://schemas.openxmlformats.org/officeDocument/2006/relationships/hyperlink" Target="http://www.prisonstudies.org/country/egypt" TargetMode="External"/><Relationship Id="rId9" Type="http://schemas.openxmlformats.org/officeDocument/2006/relationships/hyperlink" Target="http://www.prisonstudies.org/country/romania" TargetMode="External"/><Relationship Id="rId14" Type="http://schemas.openxmlformats.org/officeDocument/2006/relationships/hyperlink" Target="http://www.prisonstudies.org/country/algeria" TargetMode="External"/><Relationship Id="rId22" Type="http://schemas.openxmlformats.org/officeDocument/2006/relationships/hyperlink" Target="http://www.prisonstudies.org/country/san-marino"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jPm-gedWo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prisonstudies.org/country/rwanda" TargetMode="External"/><Relationship Id="rId13" Type="http://schemas.openxmlformats.org/officeDocument/2006/relationships/hyperlink" Target="http://www.prisonstudies.org/country/grenada" TargetMode="External"/><Relationship Id="rId18" Type="http://schemas.openxmlformats.org/officeDocument/2006/relationships/hyperlink" Target="http://www.prisonstudies.org/country/sint-maarten-netherlands" TargetMode="External"/><Relationship Id="rId26" Type="http://schemas.openxmlformats.org/officeDocument/2006/relationships/hyperlink" Target="http://www.prisonstudies.org/country/niger" TargetMode="External"/><Relationship Id="rId39" Type="http://schemas.openxmlformats.org/officeDocument/2006/relationships/hyperlink" Target="http://www.prisonstudies.org/country/faeroe-islands-denmark" TargetMode="External"/><Relationship Id="rId3" Type="http://schemas.openxmlformats.org/officeDocument/2006/relationships/hyperlink" Target="http://www.prisonstudies.org/country/united-states-america" TargetMode="External"/><Relationship Id="rId21" Type="http://schemas.openxmlformats.org/officeDocument/2006/relationships/hyperlink" Target="http://www.prisonstudies.org/country/bahamas" TargetMode="External"/><Relationship Id="rId34" Type="http://schemas.openxmlformats.org/officeDocument/2006/relationships/hyperlink" Target="http://www.prisonstudies.org/country/mali" TargetMode="External"/><Relationship Id="rId7" Type="http://schemas.openxmlformats.org/officeDocument/2006/relationships/hyperlink" Target="http://www.prisonstudies.org/country/cuba" TargetMode="External"/><Relationship Id="rId12" Type="http://schemas.openxmlformats.org/officeDocument/2006/relationships/hyperlink" Target="http://www.prisonstudies.org/country/belize" TargetMode="External"/><Relationship Id="rId17" Type="http://schemas.openxmlformats.org/officeDocument/2006/relationships/hyperlink" Target="http://www.prisonstudies.org/country/anguilla-united-kingdom" TargetMode="External"/><Relationship Id="rId25" Type="http://schemas.openxmlformats.org/officeDocument/2006/relationships/hyperlink" Target="http://www.prisonstudies.org/country/pakistan" TargetMode="External"/><Relationship Id="rId33" Type="http://schemas.openxmlformats.org/officeDocument/2006/relationships/hyperlink" Target="http://www.prisonstudies.org/country/congo-brazzaville" TargetMode="External"/><Relationship Id="rId38" Type="http://schemas.openxmlformats.org/officeDocument/2006/relationships/hyperlink" Target="http://www.prisonstudies.org/country/liechtenstein" TargetMode="External"/><Relationship Id="rId2" Type="http://schemas.openxmlformats.org/officeDocument/2006/relationships/hyperlink" Target="http://www.prisonstudies.org/country/seychelles" TargetMode="External"/><Relationship Id="rId16" Type="http://schemas.openxmlformats.org/officeDocument/2006/relationships/hyperlink" Target="http://www.prisonstudies.org/country/bermuda-united-kingdom" TargetMode="External"/><Relationship Id="rId20" Type="http://schemas.openxmlformats.org/officeDocument/2006/relationships/hyperlink" Target="http://www.prisonstudies.org/country/antigua-and-barbuda" TargetMode="External"/><Relationship Id="rId29" Type="http://schemas.openxmlformats.org/officeDocument/2006/relationships/hyperlink" Target="http://www.prisonstudies.org/country/oman" TargetMode="External"/><Relationship Id="rId41" Type="http://schemas.openxmlformats.org/officeDocument/2006/relationships/hyperlink" Target="http://www.prisonstudies.org/country/san-marino" TargetMode="External"/><Relationship Id="rId1" Type="http://schemas.openxmlformats.org/officeDocument/2006/relationships/slideLayout" Target="../slideLayouts/slideLayout4.xml"/><Relationship Id="rId6" Type="http://schemas.openxmlformats.org/officeDocument/2006/relationships/hyperlink" Target="http://www.prisonstudies.org/country/turkmenistan" TargetMode="External"/><Relationship Id="rId11" Type="http://schemas.openxmlformats.org/officeDocument/2006/relationships/hyperlink" Target="http://www.prisonstudies.org/country/thailand" TargetMode="External"/><Relationship Id="rId24" Type="http://schemas.openxmlformats.org/officeDocument/2006/relationships/hyperlink" Target="http://www.prisonstudies.org/country/cote-divoire" TargetMode="External"/><Relationship Id="rId32" Type="http://schemas.openxmlformats.org/officeDocument/2006/relationships/hyperlink" Target="http://www.prisonstudies.org/country/burkina-faso" TargetMode="External"/><Relationship Id="rId37" Type="http://schemas.openxmlformats.org/officeDocument/2006/relationships/hyperlink" Target="http://www.prisonstudies.org/country/republic-guinea" TargetMode="External"/><Relationship Id="rId40" Type="http://schemas.openxmlformats.org/officeDocument/2006/relationships/hyperlink" Target="http://www.prisonstudies.org/country/central-african-republic" TargetMode="External"/><Relationship Id="rId5" Type="http://schemas.openxmlformats.org/officeDocument/2006/relationships/hyperlink" Target="http://www.prisonstudies.org/country/virgin-islands-usa" TargetMode="External"/><Relationship Id="rId15" Type="http://schemas.openxmlformats.org/officeDocument/2006/relationships/hyperlink" Target="http://www.prisonstudies.org/country/guam-usa" TargetMode="External"/><Relationship Id="rId23" Type="http://schemas.openxmlformats.org/officeDocument/2006/relationships/hyperlink" Target="http://www.prisonstudies.org/country/mauritania" TargetMode="External"/><Relationship Id="rId28" Type="http://schemas.openxmlformats.org/officeDocument/2006/relationships/hyperlink" Target="http://www.prisonstudies.org/country/timor-leste-formerly-east-timor" TargetMode="External"/><Relationship Id="rId36" Type="http://schemas.openxmlformats.org/officeDocument/2006/relationships/hyperlink" Target="http://www.prisonstudies.org/country/comoros" TargetMode="External"/><Relationship Id="rId10" Type="http://schemas.openxmlformats.org/officeDocument/2006/relationships/hyperlink" Target="http://www.prisonstudies.org/country/russian-federation" TargetMode="External"/><Relationship Id="rId19" Type="http://schemas.openxmlformats.org/officeDocument/2006/relationships/hyperlink" Target="http://www.prisonstudies.org/country/panama" TargetMode="External"/><Relationship Id="rId31" Type="http://schemas.openxmlformats.org/officeDocument/2006/relationships/hyperlink" Target="http://www.prisonstudies.org/country/india" TargetMode="External"/><Relationship Id="rId4" Type="http://schemas.openxmlformats.org/officeDocument/2006/relationships/hyperlink" Target="http://www.prisonstudies.org/country/st-kitts-and-nevis" TargetMode="External"/><Relationship Id="rId9" Type="http://schemas.openxmlformats.org/officeDocument/2006/relationships/hyperlink" Target="http://www.prisonstudies.org/country/el-salvador" TargetMode="External"/><Relationship Id="rId14" Type="http://schemas.openxmlformats.org/officeDocument/2006/relationships/hyperlink" Target="http://www.prisonstudies.org/country/virgin-islands-united-kingdom" TargetMode="External"/><Relationship Id="rId22" Type="http://schemas.openxmlformats.org/officeDocument/2006/relationships/hyperlink" Target="http://www.prisonstudies.org/country/liberia" TargetMode="External"/><Relationship Id="rId27" Type="http://schemas.openxmlformats.org/officeDocument/2006/relationships/hyperlink" Target="http://www.prisonstudies.org/country/chad" TargetMode="External"/><Relationship Id="rId30" Type="http://schemas.openxmlformats.org/officeDocument/2006/relationships/hyperlink" Target="http://www.prisonstudies.org/country/democratic-republic-congo-formerly-zaire" TargetMode="External"/><Relationship Id="rId35" Type="http://schemas.openxmlformats.org/officeDocument/2006/relationships/hyperlink" Target="http://www.prisonstudies.org/country/nigeri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1EA3eoMvoNY" TargetMode="External"/><Relationship Id="rId2" Type="http://schemas.openxmlformats.org/officeDocument/2006/relationships/hyperlink" Target="http://www.violence-risk.com/risk/instruments.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KugXmdkW4Hs" TargetMode="External"/><Relationship Id="rId2" Type="http://schemas.openxmlformats.org/officeDocument/2006/relationships/hyperlink" Target="http://www.violence-risk.com/risk/instruments.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vistriai.com/psychopathtest/" TargetMode="External"/><Relationship Id="rId2" Type="http://schemas.openxmlformats.org/officeDocument/2006/relationships/hyperlink" Target="http://www.violence-risk.com/risk/instruments.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violence-risk.com/risk/instruments.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csc.org/~/media/Microsites/Files/CSI/BJA%20RNA%20Final%20Report_Combined%20Files%208-22-14.ash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U0gX_z0V0nE&amp;app=deskto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zerohedge.com/news/2016-05-23/pre-crime-arrives-chicago-big-data-tells-cops-whos-next-be-sho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rot="19140000">
            <a:off x="819150" y="1608138"/>
            <a:ext cx="5673725" cy="1830387"/>
          </a:xfrm>
        </p:spPr>
        <p:txBody>
          <a:bodyPr/>
          <a:lstStyle/>
          <a:p>
            <a:pPr eaLnBrk="1" fontAlgn="auto" hangingPunct="1">
              <a:spcAft>
                <a:spcPts val="0"/>
              </a:spcAft>
              <a:defRPr/>
            </a:pPr>
            <a:r>
              <a:rPr lang="en-US" altLang="en-US" sz="2800" dirty="0" smtClean="0"/>
              <a:t>The New Technology of Risk Prediction : Challenges and Opportunities</a:t>
            </a:r>
          </a:p>
        </p:txBody>
      </p:sp>
      <p:sp>
        <p:nvSpPr>
          <p:cNvPr id="2051" name="Rectangle 3"/>
          <p:cNvSpPr>
            <a:spLocks noGrp="1" noChangeArrowheads="1"/>
          </p:cNvSpPr>
          <p:nvPr>
            <p:ph type="subTitle" idx="1"/>
          </p:nvPr>
        </p:nvSpPr>
        <p:spPr>
          <a:xfrm>
            <a:off x="3200400" y="3886200"/>
            <a:ext cx="5943600" cy="2976563"/>
          </a:xfrm>
        </p:spPr>
        <p:txBody>
          <a:bodyPr rtlCol="0"/>
          <a:lstStyle/>
          <a:p>
            <a:pPr eaLnBrk="1" fontAlgn="auto" hangingPunct="1">
              <a:lnSpc>
                <a:spcPct val="80000"/>
              </a:lnSpc>
              <a:spcAft>
                <a:spcPts val="0"/>
              </a:spcAft>
              <a:defRPr/>
            </a:pPr>
            <a:r>
              <a:rPr altLang="en-US"/>
              <a:t> </a:t>
            </a:r>
          </a:p>
          <a:p>
            <a:pPr eaLnBrk="1" fontAlgn="auto" hangingPunct="1">
              <a:lnSpc>
                <a:spcPct val="80000"/>
              </a:lnSpc>
              <a:spcAft>
                <a:spcPts val="0"/>
              </a:spcAft>
              <a:defRPr/>
            </a:pPr>
            <a:r>
              <a:rPr altLang="en-US" b="1" i="1"/>
              <a:t>Professor James Byrne</a:t>
            </a:r>
          </a:p>
          <a:p>
            <a:pPr eaLnBrk="1" fontAlgn="auto" hangingPunct="1">
              <a:lnSpc>
                <a:spcPct val="80000"/>
              </a:lnSpc>
              <a:spcAft>
                <a:spcPts val="0"/>
              </a:spcAft>
              <a:defRPr/>
            </a:pPr>
            <a:r>
              <a:rPr altLang="en-US" b="1" i="1"/>
              <a:t>University of Massachusetts, Lowell</a:t>
            </a:r>
          </a:p>
          <a:p>
            <a:pPr eaLnBrk="1" fontAlgn="auto" hangingPunct="1">
              <a:lnSpc>
                <a:spcPct val="80000"/>
              </a:lnSpc>
              <a:spcAft>
                <a:spcPts val="0"/>
              </a:spcAft>
              <a:defRPr/>
            </a:pPr>
            <a:r>
              <a:rPr altLang="en-US" b="1"/>
              <a:t>Course: Technology and the Criminal Justice System</a:t>
            </a:r>
          </a:p>
          <a:p>
            <a:pPr eaLnBrk="1" fontAlgn="auto" hangingPunct="1">
              <a:lnSpc>
                <a:spcPct val="80000"/>
              </a:lnSpc>
              <a:spcAft>
                <a:spcPts val="0"/>
              </a:spcAft>
              <a:defRPr/>
            </a:pPr>
            <a:r>
              <a:rPr altLang="en-US" b="1"/>
              <a:t>Sept. 30,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Are these Predictions Accurate?</a:t>
            </a:r>
            <a:endParaRPr lang="en-US" dirty="0"/>
          </a:p>
        </p:txBody>
      </p:sp>
      <p:sp>
        <p:nvSpPr>
          <p:cNvPr id="15363" name="Content Placeholder 2"/>
          <p:cNvSpPr>
            <a:spLocks noGrp="1"/>
          </p:cNvSpPr>
          <p:nvPr>
            <p:ph idx="1"/>
          </p:nvPr>
        </p:nvSpPr>
        <p:spPr/>
        <p:txBody>
          <a:bodyPr/>
          <a:lstStyle/>
          <a:p>
            <a:r>
              <a:rPr lang="en-US" altLang="en-US" sz="1400" i="1" smtClean="0"/>
              <a:t>POLICE IN CHICAGO SAY YES: </a:t>
            </a:r>
          </a:p>
          <a:p>
            <a:r>
              <a:rPr lang="en-US" altLang="en-US" sz="1400" i="1" smtClean="0"/>
              <a:t>“We know we have a lot of violence in Chicago, but we also know there’s a small segment that’s driving this stuff,” Eddie Johnson, the police superintendent, said in a recent interview.</a:t>
            </a:r>
            <a:endParaRPr lang="en-US" altLang="en-US" sz="1400" smtClean="0"/>
          </a:p>
          <a:p>
            <a:r>
              <a:rPr lang="en-US" altLang="en-US" sz="1400" smtClean="0"/>
              <a:t> </a:t>
            </a:r>
          </a:p>
          <a:p>
            <a:r>
              <a:rPr lang="en-US" altLang="en-US" sz="1400" i="1" smtClean="0"/>
              <a:t>The authorities hope that knowing who is most likely to be involved in violence can bring them a step closer to curtailing it. They are warning those highest on the list that they are under intense scrutiny, while offering social services to those who want a path away from the bloodshed.</a:t>
            </a:r>
            <a:endParaRPr lang="en-US" altLang="en-US" sz="1400" smtClean="0"/>
          </a:p>
          <a:p>
            <a:r>
              <a:rPr lang="en-US" altLang="en-US" sz="1400" smtClean="0"/>
              <a:t> </a:t>
            </a:r>
          </a:p>
          <a:p>
            <a:r>
              <a:rPr lang="en-US" altLang="en-US" sz="1400" i="1" smtClean="0"/>
              <a:t>About three years into the program and on a fourth revision of the computer algorithm that generates the list, critics are raising pointed questions about potential breaches to civil liberties in the creation of such a ranking. And the list’s efficacy remains in doubt as killings and shootings have continued to rise this year.</a:t>
            </a:r>
            <a:endParaRPr lang="en-US" altLang="en-US" sz="1400" smtClean="0"/>
          </a:p>
          <a:p>
            <a:r>
              <a:rPr lang="en-US" altLang="en-US" sz="140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RAND STUDY RAISES  Serious QUESTIONS</a:t>
            </a:r>
            <a:endParaRPr lang="en-US" dirty="0"/>
          </a:p>
        </p:txBody>
      </p:sp>
      <p:sp>
        <p:nvSpPr>
          <p:cNvPr id="16387" name="Content Placeholder 2"/>
          <p:cNvSpPr>
            <a:spLocks noGrp="1"/>
          </p:cNvSpPr>
          <p:nvPr>
            <p:ph idx="1"/>
          </p:nvPr>
        </p:nvSpPr>
        <p:spPr>
          <a:xfrm>
            <a:off x="914400" y="1143000"/>
            <a:ext cx="7521575" cy="3579813"/>
          </a:xfrm>
        </p:spPr>
        <p:txBody>
          <a:bodyPr/>
          <a:lstStyle/>
          <a:p>
            <a:r>
              <a:rPr lang="en-US" altLang="en-US" smtClean="0"/>
              <a:t>Background:</a:t>
            </a:r>
            <a:r>
              <a:rPr lang="en-US" altLang="en-US" sz="1000" b="0" smtClean="0"/>
              <a:t> In 2013, the Chicago Police Department conducted a pilot of a predictive policing program designed to reduce gun violence. The program included development of a </a:t>
            </a:r>
            <a:r>
              <a:rPr lang="en-US" altLang="en-US" sz="1200" smtClean="0">
                <a:solidFill>
                  <a:srgbClr val="FF0000"/>
                </a:solidFill>
              </a:rPr>
              <a:t>Strategic Subjects List (SSL) </a:t>
            </a:r>
            <a:r>
              <a:rPr lang="en-US" altLang="en-US" sz="1000" b="0" smtClean="0"/>
              <a:t>of people estimated to be at highest risk of gun violence who were then referred to local police commanders for a preventive intervention. The purpose of this study is to identify the impact of the pilot on individual- and city-level gun violence, and to test possible drivers of results.</a:t>
            </a:r>
          </a:p>
          <a:p>
            <a:r>
              <a:rPr lang="en-US" altLang="en-US" sz="1000" smtClean="0"/>
              <a:t> </a:t>
            </a:r>
            <a:r>
              <a:rPr lang="en-US" altLang="en-US" smtClean="0"/>
              <a:t>RAND Study  </a:t>
            </a:r>
            <a:r>
              <a:rPr lang="en-US" altLang="en-US" sz="1000" b="0" smtClean="0"/>
              <a:t>The SSL consisted of 426 people estimated to be at highest risk of gun violence. We used ARIMA models to estimate impacts on city-level homicide trends, and propensity score matching to estimate the effects of being placed on the list on five measures related to gun violence. A mediation analysis and interviews with police leadership and COMPSTAT meeting observations help understand what is driving results. </a:t>
            </a:r>
            <a:r>
              <a:rPr lang="en-US" altLang="en-US" sz="1000" b="0" smtClean="0">
                <a:hlinkClick r:id="rId2"/>
              </a:rPr>
              <a:t>https://link.springer.com/article/10.1007/s11292-016-9272-0?wt_mc=Affiliate.CommissionJunction.3.EPR1089.DeepLink</a:t>
            </a:r>
            <a:r>
              <a:rPr lang="en-US" altLang="en-US" sz="1000" b="0" smtClean="0"/>
              <a:t> </a:t>
            </a:r>
          </a:p>
          <a:p>
            <a:r>
              <a:rPr lang="en-US" altLang="en-US" smtClean="0"/>
              <a:t> Results </a:t>
            </a:r>
            <a:r>
              <a:rPr lang="en-US" altLang="en-US" sz="1000" b="0" smtClean="0"/>
              <a:t>Individuals on the SSL are not more or less likely to become a victim of a homicide or shooting than the comparison group, and this is further supported by citylevel analysis. The treated group is more likely to be arrested for a shooting.</a:t>
            </a:r>
          </a:p>
          <a:p>
            <a:r>
              <a:rPr lang="en-US" altLang="en-US" smtClean="0"/>
              <a:t> Conclusions </a:t>
            </a:r>
            <a:r>
              <a:rPr lang="en-US" altLang="en-US" sz="1000" b="0" smtClean="0"/>
              <a:t>It is not clear how the predictions should be used in the field. One potential reason why being placed on the list resulted in an increased chance of being arrested for a shooting is that some officers may have used the list as leads to closing shooting cases. The results provide for a discussion about the future of individual-based predictive policing programs.</a:t>
            </a:r>
            <a:endParaRPr lang="en-US" altLang="en-US" sz="1000" b="0" smtClean="0">
              <a:hlinkClick r:id="rId3"/>
            </a:endParaRPr>
          </a:p>
          <a:p>
            <a:endParaRPr lang="en-US" altLang="en-US" sz="1000" smtClean="0">
              <a:hlinkClick r:id="rId3"/>
            </a:endParaRPr>
          </a:p>
          <a:p>
            <a:r>
              <a:rPr lang="en-US" altLang="en-US" sz="1000" smtClean="0">
                <a:hlinkClick r:id="rId3"/>
              </a:rPr>
              <a:t>http://www.chicagomag.com/city-life/August-2016/Chicago-Police-Data/ </a:t>
            </a:r>
          </a:p>
          <a:p>
            <a:r>
              <a:rPr lang="en-US" altLang="en-US" sz="1000" smtClean="0">
                <a:hlinkClick r:id="rId3"/>
              </a:rPr>
              <a:t>https://www.meritalk.com/articles/report-questions-chicago-predictive-policing-program/</a:t>
            </a:r>
            <a:r>
              <a:rPr lang="en-US" altLang="en-US" sz="100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622425" y="365125"/>
            <a:ext cx="7521575" cy="549275"/>
          </a:xfrm>
        </p:spPr>
        <p:txBody>
          <a:bodyPr/>
          <a:lstStyle/>
          <a:p>
            <a:pPr eaLnBrk="1" fontAlgn="auto" hangingPunct="1">
              <a:spcAft>
                <a:spcPts val="0"/>
              </a:spcAft>
              <a:defRPr/>
            </a:pPr>
            <a:r>
              <a:rPr lang="en-US" altLang="en-US" dirty="0" smtClean="0">
                <a:solidFill>
                  <a:srgbClr val="7B9899"/>
                </a:solidFill>
              </a:rPr>
              <a:t>Predicting Violence among Known Offenders</a:t>
            </a:r>
          </a:p>
        </p:txBody>
      </p:sp>
      <p:sp>
        <p:nvSpPr>
          <p:cNvPr id="17411" name="Rectangle 3"/>
          <p:cNvSpPr>
            <a:spLocks noGrp="1" noChangeArrowheads="1"/>
          </p:cNvSpPr>
          <p:nvPr>
            <p:ph idx="4294967295"/>
          </p:nvPr>
        </p:nvSpPr>
        <p:spPr>
          <a:xfrm>
            <a:off x="1622425" y="1100138"/>
            <a:ext cx="7521575" cy="3579812"/>
          </a:xfrm>
        </p:spPr>
        <p:txBody>
          <a:bodyPr/>
          <a:lstStyle/>
          <a:p>
            <a:pPr eaLnBrk="1" hangingPunct="1"/>
            <a:r>
              <a:rPr lang="en-US" altLang="en-US" smtClean="0"/>
              <a:t>Once an individual is identified as a violent offender—typically because he/she has been convicted of a violent crime—can we accurately “predict” whether these individuals will commit </a:t>
            </a:r>
            <a:r>
              <a:rPr lang="en-US" altLang="en-US" i="1" smtClean="0"/>
              <a:t>another</a:t>
            </a:r>
            <a:r>
              <a:rPr lang="en-US" altLang="en-US" smtClean="0"/>
              <a:t> violent crime in their lifetime, using available risk prediction instruments?</a:t>
            </a:r>
          </a:p>
          <a:p>
            <a:pPr eaLnBrk="1" hangingPunct="1"/>
            <a:r>
              <a:rPr lang="en-US" altLang="en-US" smtClean="0"/>
              <a:t>The short answer is no. </a:t>
            </a:r>
          </a:p>
          <a:p>
            <a:pPr eaLnBrk="1" hangingPunct="1"/>
            <a:r>
              <a:rPr lang="en-US" altLang="en-US" smtClean="0"/>
              <a:t>Individual prediction of violence is likely to be inaccurate, because subsequent violence by known offenders is rare, making it difficult to predict.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a:t>Probability of Arrest for a Violent, Property, or Drug Crime 36 Months </a:t>
            </a:r>
            <a:r>
              <a:rPr lang="en-US" sz="2400" b="1" dirty="0" smtClean="0"/>
              <a:t>After </a:t>
            </a:r>
            <a:r>
              <a:rPr lang="en-US" sz="2400" b="1" dirty="0"/>
              <a:t>Release from Prison</a:t>
            </a:r>
            <a:endParaRPr lang="en-US" sz="2400" dirty="0"/>
          </a:p>
        </p:txBody>
      </p:sp>
      <p:pic>
        <p:nvPicPr>
          <p:cNvPr id="18435" name="Content Placeholder 3" descr="figure2_image"/>
          <p:cNvPicPr>
            <a:picLocks noGrp="1"/>
          </p:cNvPicPr>
          <p:nvPr>
            <p:ph idx="1"/>
          </p:nvPr>
        </p:nvPicPr>
        <p:blipFill>
          <a:blip r:embed="rId2" cstate="print"/>
          <a:srcRect/>
          <a:stretch>
            <a:fillRect/>
          </a:stretch>
        </p:blipFill>
        <p:spPr>
          <a:xfrm>
            <a:off x="1204913" y="1100138"/>
            <a:ext cx="6756400" cy="3579812"/>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altLang="en-US" dirty="0" smtClean="0">
                <a:solidFill>
                  <a:srgbClr val="7B9899"/>
                </a:solidFill>
              </a:rPr>
              <a:t>Risk Prediction for Murderers and Rapists</a:t>
            </a:r>
          </a:p>
        </p:txBody>
      </p:sp>
      <p:sp>
        <p:nvSpPr>
          <p:cNvPr id="19459" name="Rectangle 3"/>
          <p:cNvSpPr>
            <a:spLocks noGrp="1" noChangeArrowheads="1"/>
          </p:cNvSpPr>
          <p:nvPr>
            <p:ph idx="1"/>
          </p:nvPr>
        </p:nvSpPr>
        <p:spPr/>
        <p:txBody>
          <a:bodyPr/>
          <a:lstStyle/>
          <a:p>
            <a:pPr eaLnBrk="1" hangingPunct="1"/>
            <a:r>
              <a:rPr lang="en-US" altLang="en-US" smtClean="0"/>
              <a:t>As a group, convicted murderers have very low recidivism rates for the same crime, but they do recidivate at moderate levels overall:</a:t>
            </a:r>
          </a:p>
          <a:p>
            <a:pPr eaLnBrk="1" hangingPunct="1"/>
            <a:r>
              <a:rPr lang="en-US" altLang="en-US" smtClean="0">
                <a:solidFill>
                  <a:srgbClr val="FF0000"/>
                </a:solidFill>
              </a:rPr>
              <a:t>Homicide: </a:t>
            </a:r>
            <a:r>
              <a:rPr lang="en-US" altLang="en-US" smtClean="0"/>
              <a:t>40.7% of homicide offenders released from prison were rearrested for a new crime (not necessarily a new homicide) within 3 years; 1.2% were re-arrested for another homicide.</a:t>
            </a:r>
          </a:p>
          <a:p>
            <a:pPr eaLnBrk="1" hangingPunct="1"/>
            <a:endParaRPr lang="en-US" altLang="en-US" smtClean="0"/>
          </a:p>
          <a:p>
            <a:pPr eaLnBrk="1" hangingPunct="1"/>
            <a:r>
              <a:rPr lang="en-US" altLang="en-US" smtClean="0"/>
              <a:t>Rapists have very low recidivism rates overall, but the risk posed varies by the type of sexual assault:</a:t>
            </a:r>
          </a:p>
          <a:p>
            <a:pPr eaLnBrk="1" hangingPunct="1"/>
            <a:r>
              <a:rPr lang="en-US" altLang="en-US" sz="1500" smtClean="0">
                <a:solidFill>
                  <a:srgbClr val="FF0000"/>
                </a:solidFill>
              </a:rPr>
              <a:t>Rape:</a:t>
            </a:r>
            <a:r>
              <a:rPr lang="en-US" altLang="en-US" sz="1500" smtClean="0">
                <a:solidFill>
                  <a:srgbClr val="000000"/>
                </a:solidFill>
              </a:rPr>
              <a:t> 46.0% of released rapists were rearrested within 3 years for some type of felony or serious misdemeanor (not necessarily another violent sex offense); 2.5% were re-arrested for another rape during this review period.</a:t>
            </a:r>
          </a:p>
          <a:p>
            <a:pPr eaLnBrk="1" hangingPunct="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sz="4000" smtClean="0">
                <a:solidFill>
                  <a:srgbClr val="7B9899"/>
                </a:solidFill>
              </a:rPr>
              <a:t> Risk vs. Stakes: Issues to Consider</a:t>
            </a:r>
          </a:p>
        </p:txBody>
      </p:sp>
      <p:sp>
        <p:nvSpPr>
          <p:cNvPr id="20483" name="Rectangle 3"/>
          <p:cNvSpPr>
            <a:spLocks noGrp="1" noChangeArrowheads="1"/>
          </p:cNvSpPr>
          <p:nvPr>
            <p:ph idx="1"/>
          </p:nvPr>
        </p:nvSpPr>
        <p:spPr/>
        <p:txBody>
          <a:bodyPr/>
          <a:lstStyle/>
          <a:p>
            <a:pPr marL="0" indent="0" eaLnBrk="1" hangingPunct="1">
              <a:defRPr/>
            </a:pPr>
            <a:r>
              <a:rPr lang="en-US" altLang="en-US" sz="2000" dirty="0" smtClean="0"/>
              <a:t>1</a:t>
            </a:r>
            <a:r>
              <a:rPr lang="en-US" altLang="en-US" sz="2000" dirty="0" smtClean="0">
                <a:solidFill>
                  <a:srgbClr val="FF0000"/>
                </a:solidFill>
              </a:rPr>
              <a:t>. </a:t>
            </a:r>
            <a:r>
              <a:rPr lang="en-US" altLang="en-US" sz="1200" dirty="0" smtClean="0">
                <a:solidFill>
                  <a:srgbClr val="FF0000"/>
                </a:solidFill>
              </a:rPr>
              <a:t>Prevention:</a:t>
            </a:r>
            <a:r>
              <a:rPr lang="en-US" altLang="en-US" sz="1200" dirty="0" smtClean="0"/>
              <a:t> assess risk of potential violent acts by targeted </a:t>
            </a:r>
          </a:p>
          <a:p>
            <a:pPr marL="0" indent="0" eaLnBrk="1" hangingPunct="1">
              <a:defRPr/>
            </a:pPr>
            <a:r>
              <a:rPr lang="en-US" altLang="en-US" sz="1200" dirty="0"/>
              <a:t> </a:t>
            </a:r>
            <a:r>
              <a:rPr lang="en-US" altLang="en-US" sz="1200" dirty="0" smtClean="0"/>
              <a:t>        individuals at school, workplace, home, or in community—</a:t>
            </a:r>
          </a:p>
          <a:p>
            <a:pPr marL="0" indent="0" eaLnBrk="1" hangingPunct="1">
              <a:defRPr/>
            </a:pPr>
            <a:r>
              <a:rPr lang="en-US" altLang="en-US" sz="1200" dirty="0"/>
              <a:t> </a:t>
            </a:r>
            <a:r>
              <a:rPr lang="en-US" altLang="en-US" sz="1200" dirty="0" smtClean="0"/>
              <a:t>        Strategies to consider:</a:t>
            </a:r>
          </a:p>
          <a:p>
            <a:pPr marL="0" indent="0" eaLnBrk="1" hangingPunct="1">
              <a:defRPr/>
            </a:pPr>
            <a:r>
              <a:rPr lang="en-US" altLang="en-US" sz="1200" dirty="0"/>
              <a:t> </a:t>
            </a:r>
            <a:r>
              <a:rPr lang="en-US" altLang="en-US" sz="1200" dirty="0" smtClean="0"/>
              <a:t>        (1) HEAT lists targeting at-risk individuals;</a:t>
            </a:r>
          </a:p>
          <a:p>
            <a:pPr marL="0" indent="0" eaLnBrk="1" hangingPunct="1">
              <a:defRPr/>
            </a:pPr>
            <a:r>
              <a:rPr lang="en-US" altLang="en-US" sz="1200" dirty="0"/>
              <a:t> </a:t>
            </a:r>
            <a:r>
              <a:rPr lang="en-US" altLang="en-US" sz="1200" dirty="0" smtClean="0"/>
              <a:t>        (2) involuntary civil commitment:</a:t>
            </a:r>
          </a:p>
          <a:p>
            <a:pPr marL="0" indent="0" eaLnBrk="1" hangingPunct="1">
              <a:defRPr/>
            </a:pPr>
            <a:r>
              <a:rPr lang="en-US" altLang="en-US" sz="1200" dirty="0"/>
              <a:t> </a:t>
            </a:r>
            <a:r>
              <a:rPr lang="en-US" altLang="en-US" sz="1200" dirty="0" smtClean="0"/>
              <a:t>        (3) No fly lists</a:t>
            </a:r>
          </a:p>
          <a:p>
            <a:pPr eaLnBrk="1" hangingPunct="1">
              <a:defRPr/>
            </a:pPr>
            <a:r>
              <a:rPr lang="en-US" altLang="en-US" sz="1200" dirty="0" smtClean="0"/>
              <a:t>2. </a:t>
            </a:r>
            <a:r>
              <a:rPr lang="en-US" altLang="en-US" sz="1200" dirty="0" smtClean="0">
                <a:solidFill>
                  <a:srgbClr val="FF0000"/>
                </a:solidFill>
              </a:rPr>
              <a:t>Apprehension:</a:t>
            </a:r>
            <a:r>
              <a:rPr lang="en-US" altLang="en-US" sz="1200" dirty="0" smtClean="0"/>
              <a:t> individuals who abscond from probation or parole, violate restraining orders, have outstanding warrants are placed in custody to prevent crime</a:t>
            </a:r>
          </a:p>
          <a:p>
            <a:pPr eaLnBrk="1" hangingPunct="1">
              <a:defRPr/>
            </a:pPr>
            <a:r>
              <a:rPr lang="en-US" altLang="en-US" sz="1200" dirty="0" smtClean="0"/>
              <a:t>3. </a:t>
            </a:r>
            <a:r>
              <a:rPr lang="en-US" altLang="en-US" sz="1200" dirty="0" smtClean="0">
                <a:solidFill>
                  <a:srgbClr val="FF0000"/>
                </a:solidFill>
              </a:rPr>
              <a:t>Pre-Trial Release:</a:t>
            </a:r>
            <a:r>
              <a:rPr lang="en-US" altLang="en-US" sz="1200" dirty="0" smtClean="0"/>
              <a:t> risk of pretrial crime, risk of failure to appear in court assessed, use of pretrial supervision and pretrial detention to prevent pretrial crime and guarantee </a:t>
            </a:r>
            <a:r>
              <a:rPr lang="en-US" altLang="en-US" sz="1200" dirty="0" err="1" smtClean="0"/>
              <a:t>appe</a:t>
            </a:r>
            <a:r>
              <a:rPr lang="en-US" altLang="en-US" sz="1200" dirty="0" smtClean="0"/>
              <a:t> </a:t>
            </a:r>
            <a:r>
              <a:rPr lang="en-US" altLang="en-US" sz="1200" dirty="0" err="1" smtClean="0"/>
              <a:t>arance</a:t>
            </a:r>
            <a:r>
              <a:rPr lang="en-US" altLang="en-US" sz="1200" dirty="0" smtClean="0"/>
              <a:t> in court</a:t>
            </a:r>
          </a:p>
          <a:p>
            <a:pPr eaLnBrk="1" hangingPunct="1">
              <a:defRPr/>
            </a:pPr>
            <a:r>
              <a:rPr lang="en-US" altLang="en-US" sz="1200" dirty="0" smtClean="0"/>
              <a:t>4. </a:t>
            </a:r>
            <a:r>
              <a:rPr lang="en-US" altLang="en-US" sz="1200" dirty="0" smtClean="0">
                <a:solidFill>
                  <a:srgbClr val="FF0000"/>
                </a:solidFill>
              </a:rPr>
              <a:t>Sentencing:</a:t>
            </a:r>
            <a:r>
              <a:rPr lang="en-US" altLang="en-US" sz="1200" dirty="0" smtClean="0"/>
              <a:t> risk of likely re-offending if not incarcerated assessed using latest risk assessment technology.</a:t>
            </a:r>
          </a:p>
          <a:p>
            <a:pPr eaLnBrk="1" hangingPunct="1">
              <a:defRPr/>
            </a:pPr>
            <a:r>
              <a:rPr lang="en-US" altLang="en-US" sz="1200" dirty="0" smtClean="0"/>
              <a:t>5. </a:t>
            </a:r>
            <a:r>
              <a:rPr lang="en-US" altLang="en-US" sz="1200" dirty="0" smtClean="0">
                <a:solidFill>
                  <a:srgbClr val="FF0000"/>
                </a:solidFill>
              </a:rPr>
              <a:t>Release/ Reentry: </a:t>
            </a:r>
            <a:r>
              <a:rPr lang="en-US" altLang="en-US" sz="1200" dirty="0" smtClean="0"/>
              <a:t>risk of recidivism upon release or at sentencing with transfer to mental health system an option for sexually dangerous offenders.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Risk vs Stakes in Pretrial Release Decisions– A Global View</a:t>
            </a:r>
            <a:endParaRPr lang="en-US" dirty="0"/>
          </a:p>
        </p:txBody>
      </p:sp>
      <p:sp>
        <p:nvSpPr>
          <p:cNvPr id="21507" name="Content Placeholder 2"/>
          <p:cNvSpPr>
            <a:spLocks noGrp="1"/>
          </p:cNvSpPr>
          <p:nvPr>
            <p:ph idx="1"/>
          </p:nvPr>
        </p:nvSpPr>
        <p:spPr/>
        <p:txBody>
          <a:bodyPr/>
          <a:lstStyle/>
          <a:p>
            <a:r>
              <a:rPr lang="en-US" altLang="en-US" sz="1200" smtClean="0"/>
              <a:t>In the United States, </a:t>
            </a:r>
            <a:r>
              <a:rPr lang="en-US" altLang="en-US" sz="1200" b="0" smtClean="0"/>
              <a:t>over 60% of all Federal Court defendants will be placed in Federal Pretrial Detention Centers; by Comparison, slightly less than 40% of state court defendants will be placed in jail prior to disposition of their case.</a:t>
            </a:r>
          </a:p>
          <a:p>
            <a:r>
              <a:rPr lang="en-US" altLang="en-US" sz="1200" smtClean="0">
                <a:solidFill>
                  <a:srgbClr val="FF0000"/>
                </a:solidFill>
              </a:rPr>
              <a:t>Risk of Pretrial Crime</a:t>
            </a:r>
            <a:r>
              <a:rPr lang="en-US" altLang="en-US" sz="1200" b="0" smtClean="0"/>
              <a:t>: 5-10%</a:t>
            </a:r>
          </a:p>
          <a:p>
            <a:r>
              <a:rPr lang="en-US" altLang="en-US" sz="1200" smtClean="0">
                <a:solidFill>
                  <a:srgbClr val="FF0000"/>
                </a:solidFill>
              </a:rPr>
              <a:t>Risk of Failure to Appear</a:t>
            </a:r>
            <a:r>
              <a:rPr lang="en-US" altLang="en-US" sz="1200" b="0" smtClean="0"/>
              <a:t>: 5%.</a:t>
            </a:r>
          </a:p>
          <a:p>
            <a:r>
              <a:rPr lang="en-US" altLang="en-US" sz="1200" smtClean="0"/>
              <a:t>Conclusion: </a:t>
            </a:r>
            <a:r>
              <a:rPr lang="en-US" altLang="en-US" sz="1200" b="0" smtClean="0"/>
              <a:t>Federal Pretrial decision-makers would rather make a false positive error than a false negative error. They care more about the </a:t>
            </a:r>
            <a:r>
              <a:rPr lang="en-US" altLang="en-US" sz="1200" b="0" i="1" smtClean="0"/>
              <a:t>possibility</a:t>
            </a:r>
            <a:r>
              <a:rPr lang="en-US" altLang="en-US" sz="1200" b="0" smtClean="0"/>
              <a:t> of pretrial crime and/or failure to appear than the probability of these events </a:t>
            </a:r>
            <a:r>
              <a:rPr lang="en-US" altLang="en-US" sz="1200" b="0" i="1" smtClean="0"/>
              <a:t>occurring.</a:t>
            </a:r>
          </a:p>
          <a:p>
            <a:r>
              <a:rPr lang="en-US" altLang="en-US" sz="1200" b="0" smtClean="0"/>
              <a:t>Globally, there is significant variation in the use of Pretrial Detention.</a:t>
            </a:r>
          </a:p>
          <a:p>
            <a:r>
              <a:rPr lang="en-US" altLang="en-US" sz="1200" smtClean="0">
                <a:solidFill>
                  <a:srgbClr val="FF0000"/>
                </a:solidFill>
              </a:rPr>
              <a:t>Pretrial Detention Rates in twenty highest countries vary from 64-91%</a:t>
            </a:r>
          </a:p>
          <a:p>
            <a:r>
              <a:rPr lang="en-US" altLang="en-US" sz="1200" smtClean="0">
                <a:solidFill>
                  <a:srgbClr val="FF0000"/>
                </a:solidFill>
              </a:rPr>
              <a:t>Pretrial Detention Rates in the twenty lowest ranked countries vary from 0-10%.</a:t>
            </a:r>
          </a:p>
          <a:p>
            <a:endParaRPr lang="en-US" altLang="en-US" sz="1200" smtClean="0">
              <a:solidFill>
                <a:srgbClr val="FF0000"/>
              </a:solidFill>
            </a:endParaRPr>
          </a:p>
          <a:p>
            <a:r>
              <a:rPr lang="en-US" altLang="en-US" sz="1200" smtClean="0"/>
              <a:t>Conclusion:  </a:t>
            </a:r>
            <a:r>
              <a:rPr lang="en-US" altLang="en-US" sz="1200" b="0" smtClean="0"/>
              <a:t>It appears that a country’s pretrial detention rate can be used as one measure of how that country balances individual rights against community protection concerns.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Countries with the Highest Pre-Trial Detention Rates emphasize Stakes</a:t>
            </a:r>
            <a:endParaRPr lang="en-US" dirty="0"/>
          </a:p>
        </p:txBody>
      </p:sp>
      <p:graphicFrame>
        <p:nvGraphicFramePr>
          <p:cNvPr id="4" name="Content Placeholder 3"/>
          <p:cNvGraphicFramePr>
            <a:graphicFrameLocks noGrp="1"/>
          </p:cNvGraphicFramePr>
          <p:nvPr>
            <p:ph idx="1"/>
          </p:nvPr>
        </p:nvGraphicFramePr>
        <p:xfrm>
          <a:off x="2381250" y="1006475"/>
          <a:ext cx="4403725" cy="3767138"/>
        </p:xfrm>
        <a:graphic>
          <a:graphicData uri="http://schemas.openxmlformats.org/drawingml/2006/table">
            <a:tbl>
              <a:tblPr firstRow="1" firstCol="1" bandRow="1">
                <a:tableStyleId>{5C22544A-7EE6-4342-B048-85BDC9FD1C3A}</a:tableStyleId>
              </a:tblPr>
              <a:tblGrid>
                <a:gridCol w="429989"/>
                <a:gridCol w="2545004"/>
                <a:gridCol w="1428732"/>
              </a:tblGrid>
              <a:tr h="329601">
                <a:tc>
                  <a:txBody>
                    <a:bodyPr/>
                    <a:lstStyle/>
                    <a:p>
                      <a:pPr marL="0" marR="0">
                        <a:lnSpc>
                          <a:spcPct val="115000"/>
                        </a:lnSpc>
                        <a:spcBef>
                          <a:spcPts val="0"/>
                        </a:spcBef>
                        <a:spcAft>
                          <a:spcPts val="0"/>
                        </a:spcAft>
                      </a:pPr>
                      <a:r>
                        <a:rPr lang="en-US" sz="900" dirty="0">
                          <a:effectLst/>
                        </a:rPr>
                        <a:t>Ranking</a:t>
                      </a:r>
                      <a:endParaRPr lang="en-US" sz="800" dirty="0">
                        <a:effectLst/>
                        <a:latin typeface="Calibri"/>
                        <a:ea typeface="Calibri"/>
                        <a:cs typeface="Times New Roman"/>
                      </a:endParaRPr>
                    </a:p>
                  </a:txBody>
                  <a:tcPr marL="7080" marR="7080" marT="7077" marB="7077" anchor="ctr"/>
                </a:tc>
                <a:tc>
                  <a:txBody>
                    <a:bodyPr/>
                    <a:lstStyle/>
                    <a:p>
                      <a:pPr>
                        <a:lnSpc>
                          <a:spcPct val="115000"/>
                        </a:lnSpc>
                      </a:pPr>
                      <a:endParaRPr lang="en-US" sz="800">
                        <a:effectLst/>
                        <a:latin typeface="Calibri"/>
                      </a:endParaRPr>
                    </a:p>
                  </a:txBody>
                  <a:tcPr marL="7080" marR="7080" marT="7077" marB="7077" anchor="ctr"/>
                </a:tc>
                <a:tc>
                  <a:txBody>
                    <a:bodyPr/>
                    <a:lstStyle/>
                    <a:p>
                      <a:pPr marL="0" marR="0">
                        <a:lnSpc>
                          <a:spcPct val="115000"/>
                        </a:lnSpc>
                        <a:spcBef>
                          <a:spcPts val="0"/>
                        </a:spcBef>
                        <a:spcAft>
                          <a:spcPts val="0"/>
                        </a:spcAft>
                      </a:pPr>
                      <a:r>
                        <a:rPr lang="en-US" sz="900">
                          <a:effectLst/>
                        </a:rPr>
                        <a:t>Pre-trial Detainees (%)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2"/>
                        </a:rPr>
                        <a:t>Comoros</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91.7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2</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3"/>
                        </a:rPr>
                        <a:t>Libya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90.0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3</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4"/>
                        </a:rPr>
                        <a:t>Bolivia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83.2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4</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5"/>
                        </a:rPr>
                        <a:t>Liberia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83.0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5</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6"/>
                        </a:rPr>
                        <a:t>Monaco</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82.8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6</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7"/>
                        </a:rPr>
                        <a:t>Democratic Republic of Congo (formerly Zaire)</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82.0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7</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8"/>
                        </a:rPr>
                        <a:t>Lebanon</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75.3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8</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9"/>
                        </a:rPr>
                        <a:t>Congo (Brazzaville)</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75.0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9</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0"/>
                        </a:rPr>
                        <a:t>Benin</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74.9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10</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1"/>
                        </a:rPr>
                        <a:t>Bangladesh</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73.8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11</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2"/>
                        </a:rPr>
                        <a:t>Haiti</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72.8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12</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3"/>
                        </a:rPr>
                        <a:t>Paraguay</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72.3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13</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4"/>
                        </a:rPr>
                        <a:t>Central African Republic</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70.2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14</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5"/>
                        </a:rPr>
                        <a:t>Yemen</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70.1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15</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6"/>
                        </a:rPr>
                        <a:t>Cameroon</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70.0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16</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7"/>
                        </a:rPr>
                        <a:t>Nigeria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69.3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17</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8"/>
                        </a:rPr>
                        <a:t>India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67.6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18</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19"/>
                        </a:rPr>
                        <a:t>Pakistan</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66.2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19</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a:effectLst/>
                          <a:hlinkClick r:id="rId20"/>
                        </a:rPr>
                        <a:t>Republic of Guinea</a:t>
                      </a:r>
                      <a:r>
                        <a:rPr lang="en-US" sz="900">
                          <a:effectLst/>
                        </a:rPr>
                        <a:t> </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a:effectLst/>
                        </a:rPr>
                        <a:t>65.0 </a:t>
                      </a:r>
                      <a:endParaRPr lang="en-US" sz="800">
                        <a:effectLst/>
                        <a:latin typeface="Calibri"/>
                        <a:ea typeface="Calibri"/>
                        <a:cs typeface="Times New Roman"/>
                      </a:endParaRPr>
                    </a:p>
                  </a:txBody>
                  <a:tcPr marL="7080" marR="7080" marT="7077" marB="7077" anchor="ctr"/>
                </a:tc>
              </a:tr>
              <a:tr h="171877">
                <a:tc>
                  <a:txBody>
                    <a:bodyPr/>
                    <a:lstStyle/>
                    <a:p>
                      <a:pPr marL="0" marR="0">
                        <a:lnSpc>
                          <a:spcPct val="115000"/>
                        </a:lnSpc>
                        <a:spcBef>
                          <a:spcPts val="0"/>
                        </a:spcBef>
                        <a:spcAft>
                          <a:spcPts val="0"/>
                        </a:spcAft>
                      </a:pPr>
                      <a:r>
                        <a:rPr lang="en-US" sz="900">
                          <a:effectLst/>
                        </a:rPr>
                        <a:t>20</a:t>
                      </a:r>
                      <a:endParaRPr lang="en-US" sz="80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u="sng" dirty="0">
                          <a:effectLst/>
                          <a:hlinkClick r:id="rId21"/>
                        </a:rPr>
                        <a:t>Uruguay</a:t>
                      </a:r>
                      <a:r>
                        <a:rPr lang="en-US" sz="900" dirty="0">
                          <a:effectLst/>
                        </a:rPr>
                        <a:t> </a:t>
                      </a:r>
                      <a:endParaRPr lang="en-US" sz="800" dirty="0">
                        <a:effectLst/>
                        <a:latin typeface="Calibri"/>
                        <a:ea typeface="Calibri"/>
                        <a:cs typeface="Times New Roman"/>
                      </a:endParaRPr>
                    </a:p>
                  </a:txBody>
                  <a:tcPr marL="7080" marR="7080" marT="7077" marB="7077" anchor="ctr"/>
                </a:tc>
                <a:tc>
                  <a:txBody>
                    <a:bodyPr/>
                    <a:lstStyle/>
                    <a:p>
                      <a:pPr marL="0" marR="0">
                        <a:lnSpc>
                          <a:spcPct val="115000"/>
                        </a:lnSpc>
                        <a:spcBef>
                          <a:spcPts val="0"/>
                        </a:spcBef>
                        <a:spcAft>
                          <a:spcPts val="0"/>
                        </a:spcAft>
                      </a:pPr>
                      <a:r>
                        <a:rPr lang="en-US" sz="900" dirty="0">
                          <a:effectLst/>
                        </a:rPr>
                        <a:t>64.5 </a:t>
                      </a:r>
                      <a:endParaRPr lang="en-US" sz="800" dirty="0">
                        <a:effectLst/>
                        <a:latin typeface="Calibri"/>
                        <a:ea typeface="Calibri"/>
                        <a:cs typeface="Times New Roman"/>
                      </a:endParaRPr>
                    </a:p>
                  </a:txBody>
                  <a:tcPr marL="7080" marR="7080" marT="7077" marB="7077" anchor="ctr"/>
                </a:tc>
              </a:tr>
            </a:tbl>
          </a:graphicData>
        </a:graphic>
      </p:graphicFrame>
      <p:sp>
        <p:nvSpPr>
          <p:cNvPr id="22621" name="Rectangle 1"/>
          <p:cNvSpPr>
            <a:spLocks noChangeArrowheads="1"/>
          </p:cNvSpPr>
          <p:nvPr/>
        </p:nvSpPr>
        <p:spPr bwMode="auto">
          <a:xfrm>
            <a:off x="2381250" y="1006475"/>
            <a:ext cx="9144000" cy="457200"/>
          </a:xfrm>
          <a:prstGeom prst="rect">
            <a:avLst/>
          </a:prstGeom>
          <a:noFill/>
          <a:ln w="9525">
            <a:noFill/>
            <a:miter lim="800000"/>
            <a:headEnd/>
            <a:tailEnd/>
          </a:ln>
        </p:spPr>
        <p:txBody>
          <a:bodyPr wrap="none" anchor="ctr">
            <a:spAutoFit/>
          </a:bodyPr>
          <a:lstStyle/>
          <a:p>
            <a:pPr eaLnBrk="0" hangingPunct="0"/>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Countries with the Lowest Pre-Trial detention Rates Emphasize Risk</a:t>
            </a:r>
            <a:endParaRPr lang="en-US" dirty="0"/>
          </a:p>
        </p:txBody>
      </p:sp>
      <p:graphicFrame>
        <p:nvGraphicFramePr>
          <p:cNvPr id="4" name="Content Placeholder 3"/>
          <p:cNvGraphicFramePr>
            <a:graphicFrameLocks noGrp="1"/>
          </p:cNvGraphicFramePr>
          <p:nvPr>
            <p:ph idx="1"/>
          </p:nvPr>
        </p:nvGraphicFramePr>
        <p:xfrm>
          <a:off x="1914525" y="1006475"/>
          <a:ext cx="5337175" cy="3767138"/>
        </p:xfrm>
        <a:graphic>
          <a:graphicData uri="http://schemas.openxmlformats.org/drawingml/2006/table">
            <a:tbl>
              <a:tblPr firstRow="1" firstCol="1" bandRow="1">
                <a:tableStyleId>{5C22544A-7EE6-4342-B048-85BDC9FD1C3A}</a:tableStyleId>
              </a:tblPr>
              <a:tblGrid>
                <a:gridCol w="1779058"/>
                <a:gridCol w="1779058"/>
                <a:gridCol w="1779058"/>
              </a:tblGrid>
              <a:tr h="171234">
                <a:tc>
                  <a:txBody>
                    <a:bodyPr/>
                    <a:lstStyle/>
                    <a:p>
                      <a:pPr marL="0" marR="0">
                        <a:lnSpc>
                          <a:spcPct val="115000"/>
                        </a:lnSpc>
                        <a:spcBef>
                          <a:spcPts val="0"/>
                        </a:spcBef>
                        <a:spcAft>
                          <a:spcPts val="0"/>
                        </a:spcAft>
                      </a:pPr>
                      <a:r>
                        <a:rPr lang="en-US" sz="800">
                          <a:effectLst/>
                        </a:rPr>
                        <a:t>190</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2"/>
                        </a:rPr>
                        <a:t>Czech Republic</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10.3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191</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3"/>
                        </a:rPr>
                        <a:t>Kuwait</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10.0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192</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4"/>
                        </a:rPr>
                        <a:t>Egypt</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9.9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193</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5"/>
                        </a:rPr>
                        <a:t>Isle of Man (United Kingdom)</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9.8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194</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6"/>
                        </a:rPr>
                        <a:t>Bermuda (United Kingdom)</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9.6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195</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7"/>
                        </a:rPr>
                        <a:t>Brunei Darussalam</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8.9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800">
                          <a:effectLst/>
                        </a:rPr>
                        <a:t>196</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800">
                          <a:effectLst/>
                          <a:hlinkClick r:id="rId8"/>
                        </a:rPr>
                        <a:t>Iceland</a:t>
                      </a:r>
                      <a:r>
                        <a:rPr lang="en-US" sz="8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8.4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197</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9"/>
                        </a:rPr>
                        <a:t>Romania</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8.0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198</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0"/>
                        </a:rPr>
                        <a:t>Poland</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7.5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198</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1"/>
                        </a:rPr>
                        <a:t>Kiribati</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7.5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200</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2"/>
                        </a:rPr>
                        <a:t>Rwanda</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7.1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201</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3"/>
                        </a:rPr>
                        <a:t>Namibia</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6.6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202</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4"/>
                        </a:rPr>
                        <a:t>Algeria</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6.2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203</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5"/>
                        </a:rPr>
                        <a:t>Oman</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5.6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203</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6"/>
                        </a:rPr>
                        <a:t>Marshall Islands</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5.6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205</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7"/>
                        </a:rPr>
                        <a:t>Tonga</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4.4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206</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8"/>
                        </a:rPr>
                        <a:t>Palau</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4.1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207</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19"/>
                        </a:rPr>
                        <a:t>Cook Islands (New Zealand)</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4.0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208</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20"/>
                        </a:rPr>
                        <a:t>Taiwan</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3.6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209</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21"/>
                        </a:rPr>
                        <a:t>Laos</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1.0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210</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22"/>
                        </a:rPr>
                        <a:t>San Marino</a:t>
                      </a:r>
                      <a:r>
                        <a:rPr lang="en-US" sz="900">
                          <a:effectLst/>
                        </a:rPr>
                        <a:t> </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rPr>
                        <a:t>0.0 </a:t>
                      </a:r>
                      <a:endParaRPr lang="en-US" sz="800">
                        <a:effectLst/>
                        <a:latin typeface="Calibri"/>
                        <a:ea typeface="Calibri"/>
                        <a:cs typeface="Times New Roman"/>
                      </a:endParaRPr>
                    </a:p>
                  </a:txBody>
                  <a:tcPr marL="6758" marR="6758" marT="6756" marB="6756" anchor="ctr"/>
                </a:tc>
              </a:tr>
              <a:tr h="171234">
                <a:tc>
                  <a:txBody>
                    <a:bodyPr/>
                    <a:lstStyle/>
                    <a:p>
                      <a:pPr marL="0" marR="0">
                        <a:lnSpc>
                          <a:spcPct val="115000"/>
                        </a:lnSpc>
                        <a:spcBef>
                          <a:spcPts val="0"/>
                        </a:spcBef>
                        <a:spcAft>
                          <a:spcPts val="0"/>
                        </a:spcAft>
                      </a:pPr>
                      <a:r>
                        <a:rPr lang="en-US" sz="900">
                          <a:effectLst/>
                        </a:rPr>
                        <a:t>210</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900">
                          <a:effectLst/>
                          <a:hlinkClick r:id="rId23"/>
                        </a:rPr>
                        <a:t>Tuvalu</a:t>
                      </a:r>
                      <a:endParaRPr lang="en-US" sz="800">
                        <a:effectLst/>
                        <a:latin typeface="Calibri"/>
                        <a:ea typeface="Calibri"/>
                        <a:cs typeface="Times New Roman"/>
                      </a:endParaRPr>
                    </a:p>
                  </a:txBody>
                  <a:tcPr marL="6758" marR="6758" marT="6756" marB="6756" anchor="ctr"/>
                </a:tc>
                <a:tc>
                  <a:txBody>
                    <a:bodyPr/>
                    <a:lstStyle/>
                    <a:p>
                      <a:pPr marL="0" marR="0">
                        <a:lnSpc>
                          <a:spcPct val="115000"/>
                        </a:lnSpc>
                        <a:spcBef>
                          <a:spcPts val="0"/>
                        </a:spcBef>
                        <a:spcAft>
                          <a:spcPts val="0"/>
                        </a:spcAft>
                      </a:pPr>
                      <a:r>
                        <a:rPr lang="en-US" sz="700" dirty="0">
                          <a:effectLst/>
                        </a:rPr>
                        <a:t> 0.0</a:t>
                      </a:r>
                      <a:endParaRPr lang="en-US" sz="800" dirty="0">
                        <a:effectLst/>
                        <a:latin typeface="Calibri"/>
                        <a:ea typeface="Calibri"/>
                        <a:cs typeface="Times New Roman"/>
                      </a:endParaRPr>
                    </a:p>
                  </a:txBody>
                  <a:tcPr marL="6758" marR="6758" marT="6756" marB="6756" anchor="ctr"/>
                </a:tc>
              </a:tr>
            </a:tbl>
          </a:graphicData>
        </a:graphic>
      </p:graphicFrame>
      <p:sp>
        <p:nvSpPr>
          <p:cNvPr id="23649" name="Rectangle 1"/>
          <p:cNvSpPr>
            <a:spLocks noChangeArrowheads="1"/>
          </p:cNvSpPr>
          <p:nvPr/>
        </p:nvSpPr>
        <p:spPr bwMode="auto">
          <a:xfrm>
            <a:off x="1914525" y="1006475"/>
            <a:ext cx="9144000" cy="457200"/>
          </a:xfrm>
          <a:prstGeom prst="rect">
            <a:avLst/>
          </a:prstGeom>
          <a:noFill/>
          <a:ln w="9525">
            <a:noFill/>
            <a:miter lim="800000"/>
            <a:headEnd/>
            <a:tailEnd/>
          </a:ln>
        </p:spPr>
        <p:txBody>
          <a:bodyPr wrap="none" anchor="ctr">
            <a:spAutoFit/>
          </a:bodyPr>
          <a:lstStyle/>
          <a:p>
            <a:pPr eaLnBrk="0" hangingPunct="0"/>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dirty="0" smtClean="0"/>
              <a:t>Risk Vs Stakes in the Use Of Incarceration: A Global View</a:t>
            </a:r>
            <a:endParaRPr lang="en-US" sz="2400" dirty="0"/>
          </a:p>
        </p:txBody>
      </p:sp>
      <p:sp>
        <p:nvSpPr>
          <p:cNvPr id="24579" name="Content Placeholder 2"/>
          <p:cNvSpPr>
            <a:spLocks noGrp="1"/>
          </p:cNvSpPr>
          <p:nvPr>
            <p:ph idx="1"/>
          </p:nvPr>
        </p:nvSpPr>
        <p:spPr/>
        <p:txBody>
          <a:bodyPr/>
          <a:lstStyle/>
          <a:p>
            <a:r>
              <a:rPr lang="en-US" altLang="en-US" smtClean="0">
                <a:solidFill>
                  <a:srgbClr val="FF0000"/>
                </a:solidFill>
              </a:rPr>
              <a:t>Crime Rates </a:t>
            </a:r>
            <a:r>
              <a:rPr lang="en-US" altLang="en-US" smtClean="0"/>
              <a:t>vary significantly both within and across global regions.</a:t>
            </a:r>
          </a:p>
          <a:p>
            <a:r>
              <a:rPr lang="en-US" altLang="en-US" smtClean="0">
                <a:solidFill>
                  <a:srgbClr val="FF0000"/>
                </a:solidFill>
              </a:rPr>
              <a:t>The rate of incarceration </a:t>
            </a:r>
            <a:r>
              <a:rPr lang="en-US" altLang="en-US" smtClean="0"/>
              <a:t>also varies within and across global regions: Global Average: 144 per 100,00—USA: 698 per 100,000( #2 globally)</a:t>
            </a:r>
          </a:p>
          <a:p>
            <a:r>
              <a:rPr lang="en-US" altLang="en-US" sz="1200" b="0" smtClean="0"/>
              <a:t>The top 20 countries (ranked by incarceration rate) include 9 countries from the Caribbean, 5 from the Americas, 2 from Asia,2 from Africa, 1 from Europe, and 1 from Oceana.</a:t>
            </a:r>
          </a:p>
          <a:p>
            <a:r>
              <a:rPr lang="en-US" altLang="en-US" sz="1200" b="0" smtClean="0"/>
              <a:t> Only 4 of the 20 countries with the highest prison population rates have reduced their prison population rate since 2000: the Russian Federation (36.5% reduction), Guam (4.1% reduction), Bermuda (13.1% reduction), and the Bahamas (19.4% reduction). </a:t>
            </a:r>
          </a:p>
          <a:p>
            <a:r>
              <a:rPr lang="en-US" altLang="en-US" sz="1200" b="0" smtClean="0"/>
              <a:t>The remaining 16 countries have significantly increased their incarceration rates since 2000. Compared to these other high prison population–rate countries, the rate of increase in the United States prison population rate (a 2.2% increase since 2000) has been modest, with increases of 40% or more in 8 of the top 20 countries.</a:t>
            </a:r>
          </a:p>
          <a:p>
            <a:r>
              <a:rPr lang="en-US" altLang="en-US" sz="1400" smtClean="0"/>
              <a:t>2013 Total Prison Population: 10.2 million is the official count from the UN</a:t>
            </a:r>
          </a:p>
          <a:p>
            <a:r>
              <a:rPr lang="en-US" altLang="en-US" sz="1400" smtClean="0"/>
              <a:t>75 % of the world’s prison population reside in just 20 countries.</a:t>
            </a:r>
          </a:p>
          <a:p>
            <a:r>
              <a:rPr lang="en-US" altLang="en-US" sz="1400" smtClean="0"/>
              <a:t>50% of the world’s prison population are located in 3 counties: USA, Russia, and China( 20% of world population resides in these countries)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Risk Assessment and Crime prevention</a:t>
            </a:r>
            <a:endParaRPr lang="en-US" dirty="0"/>
          </a:p>
        </p:txBody>
      </p:sp>
      <p:sp>
        <p:nvSpPr>
          <p:cNvPr id="3" name="Content Placeholder 2"/>
          <p:cNvSpPr>
            <a:spLocks noGrp="1"/>
          </p:cNvSpPr>
          <p:nvPr>
            <p:ph idx="1"/>
          </p:nvPr>
        </p:nvSpPr>
        <p:spPr>
          <a:xfrm>
            <a:off x="762000" y="1143000"/>
            <a:ext cx="7521575" cy="3884613"/>
          </a:xfrm>
        </p:spPr>
        <p:txBody>
          <a:bodyPr/>
          <a:lstStyle/>
          <a:p>
            <a:pPr eaLnBrk="1" fontAlgn="auto" hangingPunct="1">
              <a:lnSpc>
                <a:spcPct val="80000"/>
              </a:lnSpc>
              <a:spcAft>
                <a:spcPts val="0"/>
              </a:spcAft>
              <a:defRPr/>
            </a:pPr>
            <a:r>
              <a:rPr lang="en-US" altLang="en-US" sz="1200" dirty="0" smtClean="0"/>
              <a:t>In today’s class, we will examine the </a:t>
            </a:r>
            <a:r>
              <a:rPr lang="en-US" altLang="en-US" sz="1200" dirty="0"/>
              <a:t>specific “tools of the trade” used by ‘experts” to predict </a:t>
            </a:r>
            <a:r>
              <a:rPr lang="en-US" altLang="en-US" sz="1200" dirty="0" smtClean="0"/>
              <a:t>violence( and the likelihood of other crime) </a:t>
            </a:r>
            <a:r>
              <a:rPr lang="en-US" altLang="en-US" sz="1200" dirty="0"/>
              <a:t>in a wide range of contexts: </a:t>
            </a:r>
          </a:p>
          <a:p>
            <a:pPr eaLnBrk="1" fontAlgn="auto" hangingPunct="1">
              <a:lnSpc>
                <a:spcPct val="80000"/>
              </a:lnSpc>
              <a:spcAft>
                <a:spcPts val="0"/>
              </a:spcAft>
              <a:buFontTx/>
              <a:buChar char="•"/>
              <a:defRPr/>
            </a:pPr>
            <a:r>
              <a:rPr lang="en-US" altLang="en-US" dirty="0" smtClean="0"/>
              <a:t>(1) </a:t>
            </a:r>
            <a:r>
              <a:rPr lang="en-US" altLang="en-US" sz="1800" dirty="0" smtClean="0"/>
              <a:t>In </a:t>
            </a:r>
            <a:r>
              <a:rPr lang="en-US" altLang="en-US" sz="1800" dirty="0"/>
              <a:t>the general </a:t>
            </a:r>
            <a:r>
              <a:rPr lang="en-US" altLang="en-US" sz="1800" dirty="0" smtClean="0"/>
              <a:t>community,</a:t>
            </a:r>
            <a:endParaRPr lang="en-US" altLang="en-US" sz="1800" dirty="0"/>
          </a:p>
          <a:p>
            <a:pPr eaLnBrk="1" fontAlgn="auto" hangingPunct="1">
              <a:lnSpc>
                <a:spcPct val="80000"/>
              </a:lnSpc>
              <a:spcAft>
                <a:spcPts val="0"/>
              </a:spcAft>
              <a:buFontTx/>
              <a:buChar char="•"/>
              <a:defRPr/>
            </a:pPr>
            <a:r>
              <a:rPr lang="en-US" altLang="en-US" sz="1800" dirty="0"/>
              <a:t>(2) </a:t>
            </a:r>
            <a:r>
              <a:rPr lang="en-US" altLang="en-US" sz="1800" dirty="0" smtClean="0"/>
              <a:t>In </a:t>
            </a:r>
            <a:r>
              <a:rPr lang="en-US" altLang="en-US" sz="1800" dirty="0"/>
              <a:t>schools</a:t>
            </a:r>
            <a:r>
              <a:rPr lang="en-US" altLang="en-US" sz="1800" dirty="0" smtClean="0"/>
              <a:t>,</a:t>
            </a:r>
            <a:endParaRPr lang="en-US" altLang="en-US" sz="1800" dirty="0"/>
          </a:p>
          <a:p>
            <a:pPr eaLnBrk="1" fontAlgn="auto" hangingPunct="1">
              <a:lnSpc>
                <a:spcPct val="80000"/>
              </a:lnSpc>
              <a:spcAft>
                <a:spcPts val="0"/>
              </a:spcAft>
              <a:buFontTx/>
              <a:buChar char="•"/>
              <a:defRPr/>
            </a:pPr>
            <a:r>
              <a:rPr lang="en-US" altLang="en-US" sz="1800" dirty="0" smtClean="0"/>
              <a:t>(</a:t>
            </a:r>
            <a:r>
              <a:rPr lang="en-US" altLang="en-US" sz="1800" dirty="0"/>
              <a:t>3) </a:t>
            </a:r>
            <a:r>
              <a:rPr lang="en-US" altLang="en-US" sz="1800" dirty="0" smtClean="0"/>
              <a:t>In </a:t>
            </a:r>
            <a:r>
              <a:rPr lang="en-US" altLang="en-US" sz="1800" dirty="0"/>
              <a:t>the workplace</a:t>
            </a:r>
            <a:r>
              <a:rPr lang="en-US" altLang="en-US" sz="1800" dirty="0" smtClean="0"/>
              <a:t>,</a:t>
            </a:r>
            <a:endParaRPr lang="en-US" altLang="en-US" sz="1800" dirty="0"/>
          </a:p>
          <a:p>
            <a:pPr eaLnBrk="1" fontAlgn="auto" hangingPunct="1">
              <a:lnSpc>
                <a:spcPct val="80000"/>
              </a:lnSpc>
              <a:spcAft>
                <a:spcPts val="0"/>
              </a:spcAft>
              <a:buFontTx/>
              <a:buChar char="•"/>
              <a:defRPr/>
            </a:pPr>
            <a:r>
              <a:rPr lang="en-US" altLang="en-US" sz="1800" dirty="0" smtClean="0"/>
              <a:t>(</a:t>
            </a:r>
            <a:r>
              <a:rPr lang="en-US" altLang="en-US" sz="1800" dirty="0"/>
              <a:t>4) </a:t>
            </a:r>
            <a:r>
              <a:rPr lang="en-US" altLang="en-US" sz="1800" dirty="0" smtClean="0"/>
              <a:t>In </a:t>
            </a:r>
            <a:r>
              <a:rPr lang="en-US" altLang="en-US" sz="1800" dirty="0"/>
              <a:t>courtrooms</a:t>
            </a:r>
            <a:r>
              <a:rPr lang="en-US" altLang="en-US" sz="1800" dirty="0" smtClean="0"/>
              <a:t>,</a:t>
            </a:r>
            <a:endParaRPr lang="en-US" altLang="en-US" sz="1800" dirty="0"/>
          </a:p>
          <a:p>
            <a:pPr eaLnBrk="1" fontAlgn="auto" hangingPunct="1">
              <a:lnSpc>
                <a:spcPct val="80000"/>
              </a:lnSpc>
              <a:spcAft>
                <a:spcPts val="0"/>
              </a:spcAft>
              <a:buFontTx/>
              <a:buChar char="•"/>
              <a:defRPr/>
            </a:pPr>
            <a:r>
              <a:rPr lang="en-US" altLang="en-US" sz="1800" dirty="0"/>
              <a:t>(5) </a:t>
            </a:r>
            <a:r>
              <a:rPr lang="en-US" altLang="en-US" sz="1800" dirty="0" smtClean="0"/>
              <a:t>In </a:t>
            </a:r>
            <a:r>
              <a:rPr lang="en-US" altLang="en-US" sz="1800" dirty="0"/>
              <a:t>correctional facilities, </a:t>
            </a:r>
            <a:r>
              <a:rPr lang="en-US" altLang="en-US" sz="1800" dirty="0" smtClean="0"/>
              <a:t>and</a:t>
            </a:r>
            <a:endParaRPr lang="en-US" altLang="en-US" sz="1800" dirty="0"/>
          </a:p>
          <a:p>
            <a:pPr eaLnBrk="1" fontAlgn="auto" hangingPunct="1">
              <a:lnSpc>
                <a:spcPct val="80000"/>
              </a:lnSpc>
              <a:spcAft>
                <a:spcPts val="0"/>
              </a:spcAft>
              <a:buFontTx/>
              <a:buChar char="•"/>
              <a:defRPr/>
            </a:pPr>
            <a:r>
              <a:rPr lang="en-US" altLang="en-US" sz="1800" dirty="0"/>
              <a:t>(6) while on probation or parole</a:t>
            </a:r>
            <a:r>
              <a:rPr lang="en-US" altLang="en-US" sz="1800" dirty="0" smtClean="0"/>
              <a:t>.</a:t>
            </a:r>
          </a:p>
          <a:p>
            <a:pPr marL="0" indent="0" eaLnBrk="1" fontAlgn="auto" hangingPunct="1">
              <a:lnSpc>
                <a:spcPct val="80000"/>
              </a:lnSpc>
              <a:spcAft>
                <a:spcPts val="0"/>
              </a:spcAft>
              <a:defRPr/>
            </a:pPr>
            <a:r>
              <a:rPr lang="en-US" altLang="en-US" dirty="0" smtClean="0"/>
              <a:t>We will begin by watching a brief lecture on the use of risk assessment to support sentencing decisions by Stanford University Professor Joan Petersilia</a:t>
            </a:r>
            <a:r>
              <a:rPr lang="en-US" altLang="en-US" dirty="0"/>
              <a:t>: </a:t>
            </a:r>
            <a:r>
              <a:rPr lang="en-US" altLang="en-US" dirty="0">
                <a:hlinkClick r:id="rId2"/>
              </a:rPr>
              <a:t>https://</a:t>
            </a:r>
            <a:r>
              <a:rPr lang="en-US" altLang="en-US" dirty="0" smtClean="0">
                <a:hlinkClick r:id="rId2"/>
              </a:rPr>
              <a:t>www.youtube.com/watch?v=YjPm-gedWo8</a:t>
            </a:r>
            <a:r>
              <a:rPr lang="en-US" altLang="en-US" dirty="0" smtClean="0"/>
              <a:t> </a:t>
            </a:r>
            <a:endParaRPr lang="en-US" altLang="en-US" dirty="0"/>
          </a:p>
          <a:p>
            <a:pPr eaLnBrk="1" hangingPunct="1">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Proposal to Reduce Incarceration</a:t>
            </a:r>
            <a:endParaRPr lang="en-US" dirty="0"/>
          </a:p>
        </p:txBody>
      </p:sp>
      <p:sp>
        <p:nvSpPr>
          <p:cNvPr id="25603" name="Content Placeholder 2"/>
          <p:cNvSpPr>
            <a:spLocks noGrp="1"/>
          </p:cNvSpPr>
          <p:nvPr>
            <p:ph idx="1"/>
          </p:nvPr>
        </p:nvSpPr>
        <p:spPr/>
        <p:txBody>
          <a:bodyPr/>
          <a:lstStyle/>
          <a:p>
            <a:r>
              <a:rPr lang="en-US" altLang="en-US" sz="1400" smtClean="0">
                <a:solidFill>
                  <a:srgbClr val="FF0000"/>
                </a:solidFill>
              </a:rPr>
              <a:t> </a:t>
            </a:r>
            <a:r>
              <a:rPr lang="en-US" altLang="en-US" sz="2000" smtClean="0">
                <a:solidFill>
                  <a:srgbClr val="FF0000"/>
                </a:solidFill>
              </a:rPr>
              <a:t>Sentencing Reform Proposal:</a:t>
            </a:r>
            <a:r>
              <a:rPr lang="en-US" altLang="en-US" sz="2000" b="0" smtClean="0"/>
              <a:t> </a:t>
            </a:r>
          </a:p>
          <a:p>
            <a:r>
              <a:rPr lang="en-US" altLang="en-US" sz="1400" b="0" smtClean="0"/>
              <a:t>       Given the proportion of drug and property offenders in the nation’s prison system, it seems realistic to expect that the United States’ current incarceration rate could be reduced by close to 50% by developing alternates to incarceration for most of these offenders, while responding to technical violations in creative ways that do not involve re-incarceration.</a:t>
            </a:r>
          </a:p>
          <a:p>
            <a:r>
              <a:rPr lang="en-US" altLang="en-US" sz="2000" smtClean="0">
                <a:solidFill>
                  <a:srgbClr val="FF0000"/>
                </a:solidFill>
              </a:rPr>
              <a:t> Likely Impact: Moderate on Prison Population</a:t>
            </a:r>
          </a:p>
          <a:p>
            <a:r>
              <a:rPr lang="en-US" altLang="en-US" sz="2000" b="0" smtClean="0">
                <a:solidFill>
                  <a:srgbClr val="FF0000"/>
                </a:solidFill>
              </a:rPr>
              <a:t>    </a:t>
            </a:r>
            <a:r>
              <a:rPr lang="en-US" altLang="en-US" sz="2000" b="0" smtClean="0"/>
              <a:t> </a:t>
            </a:r>
            <a:r>
              <a:rPr lang="en-US" altLang="en-US" sz="1400" b="0" smtClean="0"/>
              <a:t>The U.S.</a:t>
            </a:r>
            <a:r>
              <a:rPr lang="en-US" altLang="en-US" b="0" smtClean="0"/>
              <a:t> incarceration rate (which would drop from 698 to 349) would still be about 2.5 times higher than the average global rate (144), which would  still rank nation in the top 20 globally in prison population rates.</a:t>
            </a:r>
          </a:p>
          <a:p>
            <a:r>
              <a:rPr lang="en-US" altLang="en-US" smtClean="0">
                <a:solidFill>
                  <a:srgbClr val="FF0000"/>
                </a:solidFill>
              </a:rPr>
              <a:t>Impact on Crime: Little or no short term impact on crime</a:t>
            </a:r>
          </a:p>
          <a:p>
            <a:endParaRPr lang="en-US"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 Countries with High vs Low Prison Population Rates</a:t>
            </a:r>
            <a:endParaRPr lang="en-US" dirty="0"/>
          </a:p>
        </p:txBody>
      </p:sp>
      <p:graphicFrame>
        <p:nvGraphicFramePr>
          <p:cNvPr id="8" name="Content Placeholder 7"/>
          <p:cNvGraphicFramePr>
            <a:graphicFrameLocks noGrp="1"/>
          </p:cNvGraphicFramePr>
          <p:nvPr>
            <p:ph sz="half" idx="1"/>
          </p:nvPr>
        </p:nvGraphicFramePr>
        <p:xfrm>
          <a:off x="457200" y="1836738"/>
          <a:ext cx="4038600" cy="4327525"/>
        </p:xfrm>
        <a:graphic>
          <a:graphicData uri="http://schemas.openxmlformats.org/drawingml/2006/table">
            <a:tbl>
              <a:tblPr/>
              <a:tblGrid>
                <a:gridCol w="1346200"/>
                <a:gridCol w="1346200"/>
                <a:gridCol w="1346200"/>
              </a:tblGrid>
              <a:tr h="182078">
                <a:tc>
                  <a:txBody>
                    <a:bodyPr/>
                    <a:lstStyle/>
                    <a:p>
                      <a:r>
                        <a:rPr lang="en-US" sz="900" dirty="0"/>
                        <a:t>1</a:t>
                      </a:r>
                    </a:p>
                  </a:txBody>
                  <a:tcPr marL="44873" marR="44873" marT="22442" marB="22442" anchor="ctr">
                    <a:lnL>
                      <a:noFill/>
                    </a:lnL>
                    <a:lnR>
                      <a:noFill/>
                    </a:lnR>
                    <a:lnT>
                      <a:noFill/>
                    </a:lnT>
                    <a:lnB>
                      <a:noFill/>
                    </a:lnB>
                  </a:tcPr>
                </a:tc>
                <a:tc>
                  <a:txBody>
                    <a:bodyPr/>
                    <a:lstStyle/>
                    <a:p>
                      <a:r>
                        <a:rPr lang="en-US" sz="900">
                          <a:hlinkClick r:id="rId2"/>
                        </a:rPr>
                        <a:t>Seychelles</a:t>
                      </a:r>
                      <a:r>
                        <a:rPr lang="en-US" sz="900"/>
                        <a:t> </a:t>
                      </a:r>
                    </a:p>
                  </a:txBody>
                  <a:tcPr marL="44873" marR="44873" marT="22442" marB="22442" anchor="ctr">
                    <a:lnL>
                      <a:noFill/>
                    </a:lnL>
                    <a:lnR>
                      <a:noFill/>
                    </a:lnR>
                    <a:lnT>
                      <a:noFill/>
                    </a:lnT>
                    <a:lnB>
                      <a:noFill/>
                    </a:lnB>
                  </a:tcPr>
                </a:tc>
                <a:tc>
                  <a:txBody>
                    <a:bodyPr/>
                    <a:lstStyle/>
                    <a:p>
                      <a:r>
                        <a:rPr lang="en-US" sz="900"/>
                        <a:t>868 </a:t>
                      </a:r>
                    </a:p>
                  </a:txBody>
                  <a:tcPr marL="44873" marR="44873" marT="22442" marB="22442" anchor="ctr">
                    <a:lnL>
                      <a:noFill/>
                    </a:lnL>
                    <a:lnR>
                      <a:noFill/>
                    </a:lnR>
                    <a:lnT>
                      <a:noFill/>
                    </a:lnT>
                    <a:lnB>
                      <a:noFill/>
                    </a:lnB>
                  </a:tcPr>
                </a:tc>
              </a:tr>
              <a:tr h="319271">
                <a:tc>
                  <a:txBody>
                    <a:bodyPr/>
                    <a:lstStyle/>
                    <a:p>
                      <a:r>
                        <a:rPr lang="en-US" sz="900"/>
                        <a:t>2</a:t>
                      </a:r>
                    </a:p>
                  </a:txBody>
                  <a:tcPr marL="44873" marR="44873" marT="22442" marB="22442" anchor="ctr">
                    <a:lnL>
                      <a:noFill/>
                    </a:lnL>
                    <a:lnR>
                      <a:noFill/>
                    </a:lnR>
                    <a:lnT>
                      <a:noFill/>
                    </a:lnT>
                    <a:lnB>
                      <a:noFill/>
                    </a:lnB>
                  </a:tcPr>
                </a:tc>
                <a:tc>
                  <a:txBody>
                    <a:bodyPr/>
                    <a:lstStyle/>
                    <a:p>
                      <a:r>
                        <a:rPr lang="en-US" sz="900">
                          <a:hlinkClick r:id="rId3"/>
                        </a:rPr>
                        <a:t>United States of America</a:t>
                      </a:r>
                      <a:r>
                        <a:rPr lang="en-US" sz="900"/>
                        <a:t> </a:t>
                      </a:r>
                    </a:p>
                  </a:txBody>
                  <a:tcPr marL="44873" marR="44873" marT="22442" marB="22442" anchor="ctr">
                    <a:lnL>
                      <a:noFill/>
                    </a:lnL>
                    <a:lnR>
                      <a:noFill/>
                    </a:lnR>
                    <a:lnT>
                      <a:noFill/>
                    </a:lnT>
                    <a:lnB>
                      <a:noFill/>
                    </a:lnB>
                  </a:tcPr>
                </a:tc>
                <a:tc>
                  <a:txBody>
                    <a:bodyPr/>
                    <a:lstStyle/>
                    <a:p>
                      <a:r>
                        <a:rPr lang="en-US" sz="900"/>
                        <a:t>698 </a:t>
                      </a:r>
                    </a:p>
                  </a:txBody>
                  <a:tcPr marL="44873" marR="44873" marT="22442" marB="22442" anchor="ctr">
                    <a:lnL>
                      <a:noFill/>
                    </a:lnL>
                    <a:lnR>
                      <a:noFill/>
                    </a:lnR>
                    <a:lnT>
                      <a:noFill/>
                    </a:lnT>
                    <a:lnB>
                      <a:noFill/>
                    </a:lnB>
                  </a:tcPr>
                </a:tc>
              </a:tr>
              <a:tr h="182078">
                <a:tc>
                  <a:txBody>
                    <a:bodyPr/>
                    <a:lstStyle/>
                    <a:p>
                      <a:r>
                        <a:rPr lang="en-US" sz="900"/>
                        <a:t>3</a:t>
                      </a:r>
                    </a:p>
                  </a:txBody>
                  <a:tcPr marL="44873" marR="44873" marT="22442" marB="22442" anchor="ctr">
                    <a:lnL>
                      <a:noFill/>
                    </a:lnL>
                    <a:lnR>
                      <a:noFill/>
                    </a:lnR>
                    <a:lnT>
                      <a:noFill/>
                    </a:lnT>
                    <a:lnB>
                      <a:noFill/>
                    </a:lnB>
                  </a:tcPr>
                </a:tc>
                <a:tc>
                  <a:txBody>
                    <a:bodyPr/>
                    <a:lstStyle/>
                    <a:p>
                      <a:r>
                        <a:rPr lang="en-US" sz="900">
                          <a:hlinkClick r:id="rId4"/>
                        </a:rPr>
                        <a:t>St. Kitts and Nevis</a:t>
                      </a:r>
                      <a:r>
                        <a:rPr lang="en-US" sz="900"/>
                        <a:t> </a:t>
                      </a:r>
                    </a:p>
                  </a:txBody>
                  <a:tcPr marL="44873" marR="44873" marT="22442" marB="22442" anchor="ctr">
                    <a:lnL>
                      <a:noFill/>
                    </a:lnL>
                    <a:lnR>
                      <a:noFill/>
                    </a:lnR>
                    <a:lnT>
                      <a:noFill/>
                    </a:lnT>
                    <a:lnB>
                      <a:noFill/>
                    </a:lnB>
                  </a:tcPr>
                </a:tc>
                <a:tc>
                  <a:txBody>
                    <a:bodyPr/>
                    <a:lstStyle/>
                    <a:p>
                      <a:r>
                        <a:rPr lang="en-US" sz="900"/>
                        <a:t>611 </a:t>
                      </a:r>
                    </a:p>
                  </a:txBody>
                  <a:tcPr marL="44873" marR="44873" marT="22442" marB="22442" anchor="ctr">
                    <a:lnL>
                      <a:noFill/>
                    </a:lnL>
                    <a:lnR>
                      <a:noFill/>
                    </a:lnR>
                    <a:lnT>
                      <a:noFill/>
                    </a:lnT>
                    <a:lnB>
                      <a:noFill/>
                    </a:lnB>
                  </a:tcPr>
                </a:tc>
              </a:tr>
              <a:tr h="182078">
                <a:tc>
                  <a:txBody>
                    <a:bodyPr/>
                    <a:lstStyle/>
                    <a:p>
                      <a:r>
                        <a:rPr lang="en-US" sz="900"/>
                        <a:t>4</a:t>
                      </a:r>
                    </a:p>
                  </a:txBody>
                  <a:tcPr marL="44873" marR="44873" marT="22442" marB="22442" anchor="ctr">
                    <a:lnL>
                      <a:noFill/>
                    </a:lnL>
                    <a:lnR>
                      <a:noFill/>
                    </a:lnR>
                    <a:lnT>
                      <a:noFill/>
                    </a:lnT>
                    <a:lnB>
                      <a:noFill/>
                    </a:lnB>
                  </a:tcPr>
                </a:tc>
                <a:tc>
                  <a:txBody>
                    <a:bodyPr/>
                    <a:lstStyle/>
                    <a:p>
                      <a:r>
                        <a:rPr lang="en-US" sz="900">
                          <a:hlinkClick r:id="rId5"/>
                        </a:rPr>
                        <a:t>Virgin Islands (USA)</a:t>
                      </a:r>
                      <a:r>
                        <a:rPr lang="en-US" sz="900"/>
                        <a:t> </a:t>
                      </a:r>
                    </a:p>
                  </a:txBody>
                  <a:tcPr marL="44873" marR="44873" marT="22442" marB="22442" anchor="ctr">
                    <a:lnL>
                      <a:noFill/>
                    </a:lnL>
                    <a:lnR>
                      <a:noFill/>
                    </a:lnR>
                    <a:lnT>
                      <a:noFill/>
                    </a:lnT>
                    <a:lnB>
                      <a:noFill/>
                    </a:lnB>
                  </a:tcPr>
                </a:tc>
                <a:tc>
                  <a:txBody>
                    <a:bodyPr/>
                    <a:lstStyle/>
                    <a:p>
                      <a:r>
                        <a:rPr lang="en-US" sz="900"/>
                        <a:t>542 </a:t>
                      </a:r>
                    </a:p>
                  </a:txBody>
                  <a:tcPr marL="44873" marR="44873" marT="22442" marB="22442" anchor="ctr">
                    <a:lnL>
                      <a:noFill/>
                    </a:lnL>
                    <a:lnR>
                      <a:noFill/>
                    </a:lnR>
                    <a:lnT>
                      <a:noFill/>
                    </a:lnT>
                    <a:lnB>
                      <a:noFill/>
                    </a:lnB>
                  </a:tcPr>
                </a:tc>
              </a:tr>
              <a:tr h="182078">
                <a:tc>
                  <a:txBody>
                    <a:bodyPr/>
                    <a:lstStyle/>
                    <a:p>
                      <a:r>
                        <a:rPr lang="en-US" sz="900"/>
                        <a:t>5</a:t>
                      </a:r>
                    </a:p>
                  </a:txBody>
                  <a:tcPr marL="44873" marR="44873" marT="22442" marB="22442" anchor="ctr">
                    <a:lnL>
                      <a:noFill/>
                    </a:lnL>
                    <a:lnR>
                      <a:noFill/>
                    </a:lnR>
                    <a:lnT>
                      <a:noFill/>
                    </a:lnT>
                    <a:lnB>
                      <a:noFill/>
                    </a:lnB>
                  </a:tcPr>
                </a:tc>
                <a:tc>
                  <a:txBody>
                    <a:bodyPr/>
                    <a:lstStyle/>
                    <a:p>
                      <a:r>
                        <a:rPr lang="en-US" sz="900">
                          <a:hlinkClick r:id="rId6"/>
                        </a:rPr>
                        <a:t>Turkmenistan</a:t>
                      </a:r>
                      <a:r>
                        <a:rPr lang="en-US" sz="900"/>
                        <a:t> </a:t>
                      </a:r>
                    </a:p>
                  </a:txBody>
                  <a:tcPr marL="44873" marR="44873" marT="22442" marB="22442" anchor="ctr">
                    <a:lnL>
                      <a:noFill/>
                    </a:lnL>
                    <a:lnR>
                      <a:noFill/>
                    </a:lnR>
                    <a:lnT>
                      <a:noFill/>
                    </a:lnT>
                    <a:lnB>
                      <a:noFill/>
                    </a:lnB>
                  </a:tcPr>
                </a:tc>
                <a:tc>
                  <a:txBody>
                    <a:bodyPr/>
                    <a:lstStyle/>
                    <a:p>
                      <a:r>
                        <a:rPr lang="en-US" sz="900"/>
                        <a:t>522 </a:t>
                      </a:r>
                    </a:p>
                  </a:txBody>
                  <a:tcPr marL="44873" marR="44873" marT="22442" marB="22442" anchor="ctr">
                    <a:lnL>
                      <a:noFill/>
                    </a:lnL>
                    <a:lnR>
                      <a:noFill/>
                    </a:lnR>
                    <a:lnT>
                      <a:noFill/>
                    </a:lnT>
                    <a:lnB>
                      <a:noFill/>
                    </a:lnB>
                  </a:tcPr>
                </a:tc>
              </a:tr>
              <a:tr h="182078">
                <a:tc>
                  <a:txBody>
                    <a:bodyPr/>
                    <a:lstStyle/>
                    <a:p>
                      <a:r>
                        <a:rPr lang="en-US" sz="900"/>
                        <a:t>6</a:t>
                      </a:r>
                    </a:p>
                  </a:txBody>
                  <a:tcPr marL="44873" marR="44873" marT="22442" marB="22442" anchor="ctr">
                    <a:lnL>
                      <a:noFill/>
                    </a:lnL>
                    <a:lnR>
                      <a:noFill/>
                    </a:lnR>
                    <a:lnT>
                      <a:noFill/>
                    </a:lnT>
                    <a:lnB>
                      <a:noFill/>
                    </a:lnB>
                  </a:tcPr>
                </a:tc>
                <a:tc>
                  <a:txBody>
                    <a:bodyPr/>
                    <a:lstStyle/>
                    <a:p>
                      <a:r>
                        <a:rPr lang="en-US" sz="900">
                          <a:hlinkClick r:id="rId7"/>
                        </a:rPr>
                        <a:t>Cuba</a:t>
                      </a:r>
                      <a:r>
                        <a:rPr lang="en-US" sz="900"/>
                        <a:t> </a:t>
                      </a:r>
                    </a:p>
                  </a:txBody>
                  <a:tcPr marL="44873" marR="44873" marT="22442" marB="22442" anchor="ctr">
                    <a:lnL>
                      <a:noFill/>
                    </a:lnL>
                    <a:lnR>
                      <a:noFill/>
                    </a:lnR>
                    <a:lnT>
                      <a:noFill/>
                    </a:lnT>
                    <a:lnB>
                      <a:noFill/>
                    </a:lnB>
                  </a:tcPr>
                </a:tc>
                <a:tc>
                  <a:txBody>
                    <a:bodyPr/>
                    <a:lstStyle/>
                    <a:p>
                      <a:r>
                        <a:rPr lang="en-US" sz="900"/>
                        <a:t>510 </a:t>
                      </a:r>
                    </a:p>
                  </a:txBody>
                  <a:tcPr marL="44873" marR="44873" marT="22442" marB="22442" anchor="ctr">
                    <a:lnL>
                      <a:noFill/>
                    </a:lnL>
                    <a:lnR>
                      <a:noFill/>
                    </a:lnR>
                    <a:lnT>
                      <a:noFill/>
                    </a:lnT>
                    <a:lnB>
                      <a:noFill/>
                    </a:lnB>
                  </a:tcPr>
                </a:tc>
              </a:tr>
              <a:tr h="182078">
                <a:tc>
                  <a:txBody>
                    <a:bodyPr/>
                    <a:lstStyle/>
                    <a:p>
                      <a:r>
                        <a:rPr lang="en-US" sz="900"/>
                        <a:t>7</a:t>
                      </a:r>
                    </a:p>
                  </a:txBody>
                  <a:tcPr marL="44873" marR="44873" marT="22442" marB="22442" anchor="ctr">
                    <a:lnL>
                      <a:noFill/>
                    </a:lnL>
                    <a:lnR>
                      <a:noFill/>
                    </a:lnR>
                    <a:lnT>
                      <a:noFill/>
                    </a:lnT>
                    <a:lnB>
                      <a:noFill/>
                    </a:lnB>
                  </a:tcPr>
                </a:tc>
                <a:tc>
                  <a:txBody>
                    <a:bodyPr/>
                    <a:lstStyle/>
                    <a:p>
                      <a:r>
                        <a:rPr lang="en-US" sz="900">
                          <a:hlinkClick r:id="rId8"/>
                        </a:rPr>
                        <a:t>Rwanda</a:t>
                      </a:r>
                      <a:r>
                        <a:rPr lang="en-US" sz="900"/>
                        <a:t> </a:t>
                      </a:r>
                    </a:p>
                  </a:txBody>
                  <a:tcPr marL="44873" marR="44873" marT="22442" marB="22442" anchor="ctr">
                    <a:lnL>
                      <a:noFill/>
                    </a:lnL>
                    <a:lnR>
                      <a:noFill/>
                    </a:lnR>
                    <a:lnT>
                      <a:noFill/>
                    </a:lnT>
                    <a:lnB>
                      <a:noFill/>
                    </a:lnB>
                  </a:tcPr>
                </a:tc>
                <a:tc>
                  <a:txBody>
                    <a:bodyPr/>
                    <a:lstStyle/>
                    <a:p>
                      <a:r>
                        <a:rPr lang="en-US" sz="900"/>
                        <a:t>492 </a:t>
                      </a:r>
                    </a:p>
                  </a:txBody>
                  <a:tcPr marL="44873" marR="44873" marT="22442" marB="22442" anchor="ctr">
                    <a:lnL>
                      <a:noFill/>
                    </a:lnL>
                    <a:lnR>
                      <a:noFill/>
                    </a:lnR>
                    <a:lnT>
                      <a:noFill/>
                    </a:lnT>
                    <a:lnB>
                      <a:noFill/>
                    </a:lnB>
                  </a:tcPr>
                </a:tc>
              </a:tr>
              <a:tr h="182078">
                <a:tc>
                  <a:txBody>
                    <a:bodyPr/>
                    <a:lstStyle/>
                    <a:p>
                      <a:r>
                        <a:rPr lang="en-US" sz="900"/>
                        <a:t>8</a:t>
                      </a:r>
                    </a:p>
                  </a:txBody>
                  <a:tcPr marL="44873" marR="44873" marT="22442" marB="22442" anchor="ctr">
                    <a:lnL>
                      <a:noFill/>
                    </a:lnL>
                    <a:lnR>
                      <a:noFill/>
                    </a:lnR>
                    <a:lnT>
                      <a:noFill/>
                    </a:lnT>
                    <a:lnB>
                      <a:noFill/>
                    </a:lnB>
                  </a:tcPr>
                </a:tc>
                <a:tc>
                  <a:txBody>
                    <a:bodyPr/>
                    <a:lstStyle/>
                    <a:p>
                      <a:r>
                        <a:rPr lang="en-US" sz="900">
                          <a:hlinkClick r:id="rId9"/>
                        </a:rPr>
                        <a:t>El Salvador</a:t>
                      </a:r>
                      <a:r>
                        <a:rPr lang="en-US" sz="900"/>
                        <a:t> </a:t>
                      </a:r>
                    </a:p>
                  </a:txBody>
                  <a:tcPr marL="44873" marR="44873" marT="22442" marB="22442" anchor="ctr">
                    <a:lnL>
                      <a:noFill/>
                    </a:lnL>
                    <a:lnR>
                      <a:noFill/>
                    </a:lnR>
                    <a:lnT>
                      <a:noFill/>
                    </a:lnT>
                    <a:lnB>
                      <a:noFill/>
                    </a:lnB>
                  </a:tcPr>
                </a:tc>
                <a:tc>
                  <a:txBody>
                    <a:bodyPr/>
                    <a:lstStyle/>
                    <a:p>
                      <a:r>
                        <a:rPr lang="en-US" sz="900"/>
                        <a:t>465 </a:t>
                      </a:r>
                    </a:p>
                  </a:txBody>
                  <a:tcPr marL="44873" marR="44873" marT="22442" marB="22442" anchor="ctr">
                    <a:lnL>
                      <a:noFill/>
                    </a:lnL>
                    <a:lnR>
                      <a:noFill/>
                    </a:lnR>
                    <a:lnT>
                      <a:noFill/>
                    </a:lnT>
                    <a:lnB>
                      <a:noFill/>
                    </a:lnB>
                  </a:tcPr>
                </a:tc>
              </a:tr>
              <a:tr h="182078">
                <a:tc>
                  <a:txBody>
                    <a:bodyPr/>
                    <a:lstStyle/>
                    <a:p>
                      <a:r>
                        <a:rPr lang="en-US" sz="900"/>
                        <a:t>9</a:t>
                      </a:r>
                    </a:p>
                  </a:txBody>
                  <a:tcPr marL="44873" marR="44873" marT="22442" marB="22442" anchor="ctr">
                    <a:lnL>
                      <a:noFill/>
                    </a:lnL>
                    <a:lnR>
                      <a:noFill/>
                    </a:lnR>
                    <a:lnT>
                      <a:noFill/>
                    </a:lnT>
                    <a:lnB>
                      <a:noFill/>
                    </a:lnB>
                  </a:tcPr>
                </a:tc>
                <a:tc>
                  <a:txBody>
                    <a:bodyPr/>
                    <a:lstStyle/>
                    <a:p>
                      <a:r>
                        <a:rPr lang="en-US" sz="900">
                          <a:hlinkClick r:id="rId10"/>
                        </a:rPr>
                        <a:t>Russian Federation</a:t>
                      </a:r>
                      <a:r>
                        <a:rPr lang="en-US" sz="900"/>
                        <a:t> </a:t>
                      </a:r>
                    </a:p>
                  </a:txBody>
                  <a:tcPr marL="44873" marR="44873" marT="22442" marB="22442" anchor="ctr">
                    <a:lnL>
                      <a:noFill/>
                    </a:lnL>
                    <a:lnR>
                      <a:noFill/>
                    </a:lnR>
                    <a:lnT>
                      <a:noFill/>
                    </a:lnT>
                    <a:lnB>
                      <a:noFill/>
                    </a:lnB>
                  </a:tcPr>
                </a:tc>
                <a:tc>
                  <a:txBody>
                    <a:bodyPr/>
                    <a:lstStyle/>
                    <a:p>
                      <a:r>
                        <a:rPr lang="en-US" sz="900"/>
                        <a:t>463 </a:t>
                      </a:r>
                    </a:p>
                  </a:txBody>
                  <a:tcPr marL="44873" marR="44873" marT="22442" marB="22442" anchor="ctr">
                    <a:lnL>
                      <a:noFill/>
                    </a:lnL>
                    <a:lnR>
                      <a:noFill/>
                    </a:lnR>
                    <a:lnT>
                      <a:noFill/>
                    </a:lnT>
                    <a:lnB>
                      <a:noFill/>
                    </a:lnB>
                  </a:tcPr>
                </a:tc>
              </a:tr>
              <a:tr h="182078">
                <a:tc>
                  <a:txBody>
                    <a:bodyPr/>
                    <a:lstStyle/>
                    <a:p>
                      <a:r>
                        <a:rPr lang="en-US" sz="900"/>
                        <a:t>10</a:t>
                      </a:r>
                    </a:p>
                  </a:txBody>
                  <a:tcPr marL="44873" marR="44873" marT="22442" marB="22442" anchor="ctr">
                    <a:lnL>
                      <a:noFill/>
                    </a:lnL>
                    <a:lnR>
                      <a:noFill/>
                    </a:lnR>
                    <a:lnT>
                      <a:noFill/>
                    </a:lnT>
                    <a:lnB>
                      <a:noFill/>
                    </a:lnB>
                  </a:tcPr>
                </a:tc>
                <a:tc>
                  <a:txBody>
                    <a:bodyPr/>
                    <a:lstStyle/>
                    <a:p>
                      <a:r>
                        <a:rPr lang="en-US" sz="900">
                          <a:hlinkClick r:id="rId11"/>
                        </a:rPr>
                        <a:t>Thailand</a:t>
                      </a:r>
                      <a:r>
                        <a:rPr lang="en-US" sz="900"/>
                        <a:t> </a:t>
                      </a:r>
                    </a:p>
                  </a:txBody>
                  <a:tcPr marL="44873" marR="44873" marT="22442" marB="22442" anchor="ctr">
                    <a:lnL>
                      <a:noFill/>
                    </a:lnL>
                    <a:lnR>
                      <a:noFill/>
                    </a:lnR>
                    <a:lnT>
                      <a:noFill/>
                    </a:lnT>
                    <a:lnB>
                      <a:noFill/>
                    </a:lnB>
                  </a:tcPr>
                </a:tc>
                <a:tc>
                  <a:txBody>
                    <a:bodyPr/>
                    <a:lstStyle/>
                    <a:p>
                      <a:r>
                        <a:rPr lang="en-US" sz="900"/>
                        <a:t>452 </a:t>
                      </a:r>
                    </a:p>
                  </a:txBody>
                  <a:tcPr marL="44873" marR="44873" marT="22442" marB="22442" anchor="ctr">
                    <a:lnL>
                      <a:noFill/>
                    </a:lnL>
                    <a:lnR>
                      <a:noFill/>
                    </a:lnR>
                    <a:lnT>
                      <a:noFill/>
                    </a:lnT>
                    <a:lnB>
                      <a:noFill/>
                    </a:lnB>
                  </a:tcPr>
                </a:tc>
              </a:tr>
              <a:tr h="182078">
                <a:tc>
                  <a:txBody>
                    <a:bodyPr/>
                    <a:lstStyle/>
                    <a:p>
                      <a:r>
                        <a:rPr lang="en-US" sz="900"/>
                        <a:t>11</a:t>
                      </a:r>
                    </a:p>
                  </a:txBody>
                  <a:tcPr marL="44873" marR="44873" marT="22442" marB="22442" anchor="ctr">
                    <a:lnL>
                      <a:noFill/>
                    </a:lnL>
                    <a:lnR>
                      <a:noFill/>
                    </a:lnR>
                    <a:lnT>
                      <a:noFill/>
                    </a:lnT>
                    <a:lnB>
                      <a:noFill/>
                    </a:lnB>
                  </a:tcPr>
                </a:tc>
                <a:tc>
                  <a:txBody>
                    <a:bodyPr/>
                    <a:lstStyle/>
                    <a:p>
                      <a:r>
                        <a:rPr lang="en-US" sz="900">
                          <a:hlinkClick r:id="rId12"/>
                        </a:rPr>
                        <a:t>Belize</a:t>
                      </a:r>
                      <a:r>
                        <a:rPr lang="en-US" sz="900"/>
                        <a:t> </a:t>
                      </a:r>
                    </a:p>
                  </a:txBody>
                  <a:tcPr marL="44873" marR="44873" marT="22442" marB="22442" anchor="ctr">
                    <a:lnL>
                      <a:noFill/>
                    </a:lnL>
                    <a:lnR>
                      <a:noFill/>
                    </a:lnR>
                    <a:lnT>
                      <a:noFill/>
                    </a:lnT>
                    <a:lnB>
                      <a:noFill/>
                    </a:lnB>
                  </a:tcPr>
                </a:tc>
                <a:tc>
                  <a:txBody>
                    <a:bodyPr/>
                    <a:lstStyle/>
                    <a:p>
                      <a:r>
                        <a:rPr lang="en-US" sz="900"/>
                        <a:t>449 </a:t>
                      </a:r>
                    </a:p>
                  </a:txBody>
                  <a:tcPr marL="44873" marR="44873" marT="22442" marB="22442" anchor="ctr">
                    <a:lnL>
                      <a:noFill/>
                    </a:lnL>
                    <a:lnR>
                      <a:noFill/>
                    </a:lnR>
                    <a:lnT>
                      <a:noFill/>
                    </a:lnT>
                    <a:lnB>
                      <a:noFill/>
                    </a:lnB>
                  </a:tcPr>
                </a:tc>
              </a:tr>
              <a:tr h="182078">
                <a:tc>
                  <a:txBody>
                    <a:bodyPr/>
                    <a:lstStyle/>
                    <a:p>
                      <a:r>
                        <a:rPr lang="en-US" sz="900"/>
                        <a:t>12</a:t>
                      </a:r>
                    </a:p>
                  </a:txBody>
                  <a:tcPr marL="44873" marR="44873" marT="22442" marB="22442" anchor="ctr">
                    <a:lnL>
                      <a:noFill/>
                    </a:lnL>
                    <a:lnR>
                      <a:noFill/>
                    </a:lnR>
                    <a:lnT>
                      <a:noFill/>
                    </a:lnT>
                    <a:lnB>
                      <a:noFill/>
                    </a:lnB>
                  </a:tcPr>
                </a:tc>
                <a:tc>
                  <a:txBody>
                    <a:bodyPr/>
                    <a:lstStyle/>
                    <a:p>
                      <a:r>
                        <a:rPr lang="en-US" sz="900">
                          <a:hlinkClick r:id="rId13"/>
                        </a:rPr>
                        <a:t>Grenada</a:t>
                      </a:r>
                      <a:r>
                        <a:rPr lang="en-US" sz="900"/>
                        <a:t> </a:t>
                      </a:r>
                    </a:p>
                  </a:txBody>
                  <a:tcPr marL="44873" marR="44873" marT="22442" marB="22442" anchor="ctr">
                    <a:lnL>
                      <a:noFill/>
                    </a:lnL>
                    <a:lnR>
                      <a:noFill/>
                    </a:lnR>
                    <a:lnT>
                      <a:noFill/>
                    </a:lnT>
                    <a:lnB>
                      <a:noFill/>
                    </a:lnB>
                  </a:tcPr>
                </a:tc>
                <a:tc>
                  <a:txBody>
                    <a:bodyPr/>
                    <a:lstStyle/>
                    <a:p>
                      <a:r>
                        <a:rPr lang="en-US" sz="900"/>
                        <a:t>430 </a:t>
                      </a:r>
                    </a:p>
                  </a:txBody>
                  <a:tcPr marL="44873" marR="44873" marT="22442" marB="22442" anchor="ctr">
                    <a:lnL>
                      <a:noFill/>
                    </a:lnL>
                    <a:lnR>
                      <a:noFill/>
                    </a:lnR>
                    <a:lnT>
                      <a:noFill/>
                    </a:lnT>
                    <a:lnB>
                      <a:noFill/>
                    </a:lnB>
                  </a:tcPr>
                </a:tc>
              </a:tr>
              <a:tr h="319271">
                <a:tc>
                  <a:txBody>
                    <a:bodyPr/>
                    <a:lstStyle/>
                    <a:p>
                      <a:r>
                        <a:rPr lang="en-US" sz="900"/>
                        <a:t>13</a:t>
                      </a:r>
                    </a:p>
                  </a:txBody>
                  <a:tcPr marL="44873" marR="44873" marT="22442" marB="22442" anchor="ctr">
                    <a:lnL>
                      <a:noFill/>
                    </a:lnL>
                    <a:lnR>
                      <a:noFill/>
                    </a:lnR>
                    <a:lnT>
                      <a:noFill/>
                    </a:lnT>
                    <a:lnB>
                      <a:noFill/>
                    </a:lnB>
                  </a:tcPr>
                </a:tc>
                <a:tc>
                  <a:txBody>
                    <a:bodyPr/>
                    <a:lstStyle/>
                    <a:p>
                      <a:r>
                        <a:rPr lang="en-US" sz="900">
                          <a:hlinkClick r:id="rId14"/>
                        </a:rPr>
                        <a:t>Virgin Islands (United Kingdom)</a:t>
                      </a:r>
                      <a:r>
                        <a:rPr lang="en-US" sz="900"/>
                        <a:t> </a:t>
                      </a:r>
                    </a:p>
                  </a:txBody>
                  <a:tcPr marL="44873" marR="44873" marT="22442" marB="22442" anchor="ctr">
                    <a:lnL>
                      <a:noFill/>
                    </a:lnL>
                    <a:lnR>
                      <a:noFill/>
                    </a:lnR>
                    <a:lnT>
                      <a:noFill/>
                    </a:lnT>
                    <a:lnB>
                      <a:noFill/>
                    </a:lnB>
                  </a:tcPr>
                </a:tc>
                <a:tc>
                  <a:txBody>
                    <a:bodyPr/>
                    <a:lstStyle/>
                    <a:p>
                      <a:r>
                        <a:rPr lang="en-US" sz="900"/>
                        <a:t>425 </a:t>
                      </a:r>
                    </a:p>
                  </a:txBody>
                  <a:tcPr marL="44873" marR="44873" marT="22442" marB="22442" anchor="ctr">
                    <a:lnL>
                      <a:noFill/>
                    </a:lnL>
                    <a:lnR>
                      <a:noFill/>
                    </a:lnR>
                    <a:lnT>
                      <a:noFill/>
                    </a:lnT>
                    <a:lnB>
                      <a:noFill/>
                    </a:lnB>
                  </a:tcPr>
                </a:tc>
              </a:tr>
              <a:tr h="182078">
                <a:tc>
                  <a:txBody>
                    <a:bodyPr/>
                    <a:lstStyle/>
                    <a:p>
                      <a:r>
                        <a:rPr lang="en-US" sz="900"/>
                        <a:t>14</a:t>
                      </a:r>
                    </a:p>
                  </a:txBody>
                  <a:tcPr marL="44873" marR="44873" marT="22442" marB="22442" anchor="ctr">
                    <a:lnL>
                      <a:noFill/>
                    </a:lnL>
                    <a:lnR>
                      <a:noFill/>
                    </a:lnR>
                    <a:lnT>
                      <a:noFill/>
                    </a:lnT>
                    <a:lnB>
                      <a:noFill/>
                    </a:lnB>
                  </a:tcPr>
                </a:tc>
                <a:tc>
                  <a:txBody>
                    <a:bodyPr/>
                    <a:lstStyle/>
                    <a:p>
                      <a:r>
                        <a:rPr lang="en-US" sz="900">
                          <a:hlinkClick r:id="rId15"/>
                        </a:rPr>
                        <a:t>Guam (USA)</a:t>
                      </a:r>
                      <a:r>
                        <a:rPr lang="en-US" sz="900"/>
                        <a:t> </a:t>
                      </a:r>
                    </a:p>
                  </a:txBody>
                  <a:tcPr marL="44873" marR="44873" marT="22442" marB="22442" anchor="ctr">
                    <a:lnL>
                      <a:noFill/>
                    </a:lnL>
                    <a:lnR>
                      <a:noFill/>
                    </a:lnR>
                    <a:lnT>
                      <a:noFill/>
                    </a:lnT>
                    <a:lnB>
                      <a:noFill/>
                    </a:lnB>
                  </a:tcPr>
                </a:tc>
                <a:tc>
                  <a:txBody>
                    <a:bodyPr/>
                    <a:lstStyle/>
                    <a:p>
                      <a:r>
                        <a:rPr lang="en-US" sz="900"/>
                        <a:t>422 </a:t>
                      </a:r>
                    </a:p>
                  </a:txBody>
                  <a:tcPr marL="44873" marR="44873" marT="22442" marB="22442" anchor="ctr">
                    <a:lnL>
                      <a:noFill/>
                    </a:lnL>
                    <a:lnR>
                      <a:noFill/>
                    </a:lnR>
                    <a:lnT>
                      <a:noFill/>
                    </a:lnT>
                    <a:lnB>
                      <a:noFill/>
                    </a:lnB>
                  </a:tcPr>
                </a:tc>
              </a:tr>
              <a:tr h="319271">
                <a:tc>
                  <a:txBody>
                    <a:bodyPr/>
                    <a:lstStyle/>
                    <a:p>
                      <a:r>
                        <a:rPr lang="en-US" sz="900"/>
                        <a:t>15</a:t>
                      </a:r>
                    </a:p>
                  </a:txBody>
                  <a:tcPr marL="44873" marR="44873" marT="22442" marB="22442" anchor="ctr">
                    <a:lnL>
                      <a:noFill/>
                    </a:lnL>
                    <a:lnR>
                      <a:noFill/>
                    </a:lnR>
                    <a:lnT>
                      <a:noFill/>
                    </a:lnT>
                    <a:lnB>
                      <a:noFill/>
                    </a:lnB>
                  </a:tcPr>
                </a:tc>
                <a:tc>
                  <a:txBody>
                    <a:bodyPr/>
                    <a:lstStyle/>
                    <a:p>
                      <a:r>
                        <a:rPr lang="en-US" sz="900">
                          <a:hlinkClick r:id="rId16"/>
                        </a:rPr>
                        <a:t>Bermuda (United Kingdom)</a:t>
                      </a:r>
                      <a:r>
                        <a:rPr lang="en-US" sz="900"/>
                        <a:t> </a:t>
                      </a:r>
                    </a:p>
                  </a:txBody>
                  <a:tcPr marL="44873" marR="44873" marT="22442" marB="22442" anchor="ctr">
                    <a:lnL>
                      <a:noFill/>
                    </a:lnL>
                    <a:lnR>
                      <a:noFill/>
                    </a:lnR>
                    <a:lnT>
                      <a:noFill/>
                    </a:lnT>
                    <a:lnB>
                      <a:noFill/>
                    </a:lnB>
                  </a:tcPr>
                </a:tc>
                <a:tc>
                  <a:txBody>
                    <a:bodyPr/>
                    <a:lstStyle/>
                    <a:p>
                      <a:r>
                        <a:rPr lang="en-US" sz="900"/>
                        <a:t>411 </a:t>
                      </a:r>
                    </a:p>
                  </a:txBody>
                  <a:tcPr marL="44873" marR="44873" marT="22442" marB="22442" anchor="ctr">
                    <a:lnL>
                      <a:noFill/>
                    </a:lnL>
                    <a:lnR>
                      <a:noFill/>
                    </a:lnR>
                    <a:lnT>
                      <a:noFill/>
                    </a:lnT>
                    <a:lnB>
                      <a:noFill/>
                    </a:lnB>
                  </a:tcPr>
                </a:tc>
              </a:tr>
              <a:tr h="319271">
                <a:tc>
                  <a:txBody>
                    <a:bodyPr/>
                    <a:lstStyle/>
                    <a:p>
                      <a:r>
                        <a:rPr lang="en-US" sz="900"/>
                        <a:t>16</a:t>
                      </a:r>
                    </a:p>
                  </a:txBody>
                  <a:tcPr marL="44873" marR="44873" marT="22442" marB="22442" anchor="ctr">
                    <a:lnL>
                      <a:noFill/>
                    </a:lnL>
                    <a:lnR>
                      <a:noFill/>
                    </a:lnR>
                    <a:lnT>
                      <a:noFill/>
                    </a:lnT>
                    <a:lnB>
                      <a:noFill/>
                    </a:lnB>
                  </a:tcPr>
                </a:tc>
                <a:tc>
                  <a:txBody>
                    <a:bodyPr/>
                    <a:lstStyle/>
                    <a:p>
                      <a:r>
                        <a:rPr lang="en-US" sz="900">
                          <a:hlinkClick r:id="rId17"/>
                        </a:rPr>
                        <a:t>Anguilla (United Kingdom)</a:t>
                      </a:r>
                      <a:r>
                        <a:rPr lang="en-US" sz="900"/>
                        <a:t> </a:t>
                      </a:r>
                    </a:p>
                  </a:txBody>
                  <a:tcPr marL="44873" marR="44873" marT="22442" marB="22442" anchor="ctr">
                    <a:lnL>
                      <a:noFill/>
                    </a:lnL>
                    <a:lnR>
                      <a:noFill/>
                    </a:lnR>
                    <a:lnT>
                      <a:noFill/>
                    </a:lnT>
                    <a:lnB>
                      <a:noFill/>
                    </a:lnB>
                  </a:tcPr>
                </a:tc>
                <a:tc>
                  <a:txBody>
                    <a:bodyPr/>
                    <a:lstStyle/>
                    <a:p>
                      <a:r>
                        <a:rPr lang="en-US" sz="900"/>
                        <a:t>407 </a:t>
                      </a:r>
                    </a:p>
                  </a:txBody>
                  <a:tcPr marL="44873" marR="44873" marT="22442" marB="22442" anchor="ctr">
                    <a:lnL>
                      <a:noFill/>
                    </a:lnL>
                    <a:lnR>
                      <a:noFill/>
                    </a:lnR>
                    <a:lnT>
                      <a:noFill/>
                    </a:lnT>
                    <a:lnB>
                      <a:noFill/>
                    </a:lnB>
                  </a:tcPr>
                </a:tc>
              </a:tr>
              <a:tr h="319271">
                <a:tc>
                  <a:txBody>
                    <a:bodyPr/>
                    <a:lstStyle/>
                    <a:p>
                      <a:r>
                        <a:rPr lang="en-US" sz="900"/>
                        <a:t>17</a:t>
                      </a:r>
                    </a:p>
                  </a:txBody>
                  <a:tcPr marL="44873" marR="44873" marT="22442" marB="22442" anchor="ctr">
                    <a:lnL>
                      <a:noFill/>
                    </a:lnL>
                    <a:lnR>
                      <a:noFill/>
                    </a:lnR>
                    <a:lnT>
                      <a:noFill/>
                    </a:lnT>
                    <a:lnB>
                      <a:noFill/>
                    </a:lnB>
                  </a:tcPr>
                </a:tc>
                <a:tc>
                  <a:txBody>
                    <a:bodyPr/>
                    <a:lstStyle/>
                    <a:p>
                      <a:r>
                        <a:rPr lang="en-US" sz="900">
                          <a:hlinkClick r:id="rId18"/>
                        </a:rPr>
                        <a:t>Sint Maarten (Netherlands) </a:t>
                      </a:r>
                      <a:endParaRPr lang="en-US" sz="900"/>
                    </a:p>
                  </a:txBody>
                  <a:tcPr marL="44873" marR="44873" marT="22442" marB="22442" anchor="ctr">
                    <a:lnL>
                      <a:noFill/>
                    </a:lnL>
                    <a:lnR>
                      <a:noFill/>
                    </a:lnR>
                    <a:lnT>
                      <a:noFill/>
                    </a:lnT>
                    <a:lnB>
                      <a:noFill/>
                    </a:lnB>
                  </a:tcPr>
                </a:tc>
                <a:tc>
                  <a:txBody>
                    <a:bodyPr/>
                    <a:lstStyle/>
                    <a:p>
                      <a:r>
                        <a:rPr lang="en-US" sz="900"/>
                        <a:t>396 </a:t>
                      </a:r>
                    </a:p>
                  </a:txBody>
                  <a:tcPr marL="44873" marR="44873" marT="22442" marB="22442" anchor="ctr">
                    <a:lnL>
                      <a:noFill/>
                    </a:lnL>
                    <a:lnR>
                      <a:noFill/>
                    </a:lnR>
                    <a:lnT>
                      <a:noFill/>
                    </a:lnT>
                    <a:lnB>
                      <a:noFill/>
                    </a:lnB>
                  </a:tcPr>
                </a:tc>
              </a:tr>
              <a:tr h="182078">
                <a:tc>
                  <a:txBody>
                    <a:bodyPr/>
                    <a:lstStyle/>
                    <a:p>
                      <a:r>
                        <a:rPr lang="en-US" sz="900"/>
                        <a:t>18</a:t>
                      </a:r>
                    </a:p>
                  </a:txBody>
                  <a:tcPr marL="44873" marR="44873" marT="22442" marB="22442" anchor="ctr">
                    <a:lnL>
                      <a:noFill/>
                    </a:lnL>
                    <a:lnR>
                      <a:noFill/>
                    </a:lnR>
                    <a:lnT>
                      <a:noFill/>
                    </a:lnT>
                    <a:lnB>
                      <a:noFill/>
                    </a:lnB>
                  </a:tcPr>
                </a:tc>
                <a:tc>
                  <a:txBody>
                    <a:bodyPr/>
                    <a:lstStyle/>
                    <a:p>
                      <a:r>
                        <a:rPr lang="en-US" sz="900">
                          <a:hlinkClick r:id="rId19"/>
                        </a:rPr>
                        <a:t>Panama</a:t>
                      </a:r>
                      <a:r>
                        <a:rPr lang="en-US" sz="900"/>
                        <a:t> </a:t>
                      </a:r>
                    </a:p>
                  </a:txBody>
                  <a:tcPr marL="44873" marR="44873" marT="22442" marB="22442" anchor="ctr">
                    <a:lnL>
                      <a:noFill/>
                    </a:lnL>
                    <a:lnR>
                      <a:noFill/>
                    </a:lnR>
                    <a:lnT>
                      <a:noFill/>
                    </a:lnT>
                    <a:lnB>
                      <a:noFill/>
                    </a:lnB>
                  </a:tcPr>
                </a:tc>
                <a:tc>
                  <a:txBody>
                    <a:bodyPr/>
                    <a:lstStyle/>
                    <a:p>
                      <a:r>
                        <a:rPr lang="en-US" sz="900"/>
                        <a:t>392 </a:t>
                      </a:r>
                    </a:p>
                  </a:txBody>
                  <a:tcPr marL="44873" marR="44873" marT="22442" marB="22442" anchor="ctr">
                    <a:lnL>
                      <a:noFill/>
                    </a:lnL>
                    <a:lnR>
                      <a:noFill/>
                    </a:lnR>
                    <a:lnT>
                      <a:noFill/>
                    </a:lnT>
                    <a:lnB>
                      <a:noFill/>
                    </a:lnB>
                  </a:tcPr>
                </a:tc>
              </a:tr>
              <a:tr h="182078">
                <a:tc>
                  <a:txBody>
                    <a:bodyPr/>
                    <a:lstStyle/>
                    <a:p>
                      <a:r>
                        <a:rPr lang="en-US" sz="900"/>
                        <a:t>19</a:t>
                      </a:r>
                    </a:p>
                  </a:txBody>
                  <a:tcPr marL="44873" marR="44873" marT="22442" marB="22442" anchor="ctr">
                    <a:lnL>
                      <a:noFill/>
                    </a:lnL>
                    <a:lnR>
                      <a:noFill/>
                    </a:lnR>
                    <a:lnT>
                      <a:noFill/>
                    </a:lnT>
                    <a:lnB>
                      <a:noFill/>
                    </a:lnB>
                  </a:tcPr>
                </a:tc>
                <a:tc>
                  <a:txBody>
                    <a:bodyPr/>
                    <a:lstStyle/>
                    <a:p>
                      <a:r>
                        <a:rPr lang="en-US" sz="900">
                          <a:hlinkClick r:id="rId20"/>
                        </a:rPr>
                        <a:t>Antigua and Barbuda</a:t>
                      </a:r>
                      <a:r>
                        <a:rPr lang="en-US" sz="900"/>
                        <a:t> </a:t>
                      </a:r>
                    </a:p>
                  </a:txBody>
                  <a:tcPr marL="44873" marR="44873" marT="22442" marB="22442" anchor="ctr">
                    <a:lnL>
                      <a:noFill/>
                    </a:lnL>
                    <a:lnR>
                      <a:noFill/>
                    </a:lnR>
                    <a:lnT>
                      <a:noFill/>
                    </a:lnT>
                    <a:lnB>
                      <a:noFill/>
                    </a:lnB>
                  </a:tcPr>
                </a:tc>
                <a:tc>
                  <a:txBody>
                    <a:bodyPr/>
                    <a:lstStyle/>
                    <a:p>
                      <a:r>
                        <a:rPr lang="en-US" sz="900"/>
                        <a:t>389 </a:t>
                      </a:r>
                    </a:p>
                  </a:txBody>
                  <a:tcPr marL="44873" marR="44873" marT="22442" marB="22442" anchor="ctr">
                    <a:lnL>
                      <a:noFill/>
                    </a:lnL>
                    <a:lnR>
                      <a:noFill/>
                    </a:lnR>
                    <a:lnT>
                      <a:noFill/>
                    </a:lnT>
                    <a:lnB>
                      <a:noFill/>
                    </a:lnB>
                  </a:tcPr>
                </a:tc>
              </a:tr>
              <a:tr h="182078">
                <a:tc>
                  <a:txBody>
                    <a:bodyPr/>
                    <a:lstStyle/>
                    <a:p>
                      <a:r>
                        <a:rPr lang="en-US" sz="900" dirty="0"/>
                        <a:t>20</a:t>
                      </a:r>
                    </a:p>
                  </a:txBody>
                  <a:tcPr marL="44873" marR="44873" marT="22442" marB="22442" anchor="ctr">
                    <a:lnL>
                      <a:noFill/>
                    </a:lnL>
                    <a:lnR>
                      <a:noFill/>
                    </a:lnR>
                    <a:lnT>
                      <a:noFill/>
                    </a:lnT>
                    <a:lnB>
                      <a:noFill/>
                    </a:lnB>
                  </a:tcPr>
                </a:tc>
                <a:tc>
                  <a:txBody>
                    <a:bodyPr/>
                    <a:lstStyle/>
                    <a:p>
                      <a:r>
                        <a:rPr lang="en-US" sz="900">
                          <a:hlinkClick r:id="rId21"/>
                        </a:rPr>
                        <a:t>Bahamas</a:t>
                      </a:r>
                      <a:r>
                        <a:rPr lang="en-US" sz="900"/>
                        <a:t> </a:t>
                      </a:r>
                    </a:p>
                  </a:txBody>
                  <a:tcPr marL="44873" marR="44873" marT="22442" marB="22442" anchor="ctr">
                    <a:lnL>
                      <a:noFill/>
                    </a:lnL>
                    <a:lnR>
                      <a:noFill/>
                    </a:lnR>
                    <a:lnT>
                      <a:noFill/>
                    </a:lnT>
                    <a:lnB>
                      <a:noFill/>
                    </a:lnB>
                  </a:tcPr>
                </a:tc>
                <a:tc>
                  <a:txBody>
                    <a:bodyPr/>
                    <a:lstStyle/>
                    <a:p>
                      <a:r>
                        <a:rPr lang="en-US" sz="900" dirty="0"/>
                        <a:t>379 </a:t>
                      </a:r>
                    </a:p>
                  </a:txBody>
                  <a:tcPr marL="44873" marR="44873" marT="22442" marB="22442" anchor="ctr">
                    <a:lnL>
                      <a:noFill/>
                    </a:lnL>
                    <a:lnR>
                      <a:noFill/>
                    </a:lnR>
                    <a:lnT>
                      <a:noFill/>
                    </a:lnT>
                    <a:lnB>
                      <a:noFill/>
                    </a:lnB>
                  </a:tcPr>
                </a:tc>
              </a:tr>
            </a:tbl>
          </a:graphicData>
        </a:graphic>
      </p:graphicFrame>
      <p:graphicFrame>
        <p:nvGraphicFramePr>
          <p:cNvPr id="7" name="Content Placeholder 6"/>
          <p:cNvGraphicFramePr>
            <a:graphicFrameLocks noGrp="1"/>
          </p:cNvGraphicFramePr>
          <p:nvPr>
            <p:ph sz="half" idx="2"/>
          </p:nvPr>
        </p:nvGraphicFramePr>
        <p:xfrm>
          <a:off x="4648200" y="1814513"/>
          <a:ext cx="4038600" cy="4233862"/>
        </p:xfrm>
        <a:graphic>
          <a:graphicData uri="http://schemas.openxmlformats.org/drawingml/2006/table">
            <a:tbl>
              <a:tblPr/>
              <a:tblGrid>
                <a:gridCol w="1346200"/>
                <a:gridCol w="1346200"/>
                <a:gridCol w="1346200"/>
              </a:tblGrid>
              <a:tr h="182019">
                <a:tc>
                  <a:txBody>
                    <a:bodyPr/>
                    <a:lstStyle/>
                    <a:p>
                      <a:endParaRPr lang="en-US" sz="900" dirty="0"/>
                    </a:p>
                  </a:txBody>
                  <a:tcPr marL="44873" marR="44873" marT="22431" marB="22431" anchor="ctr">
                    <a:lnL>
                      <a:noFill/>
                    </a:lnL>
                    <a:lnR>
                      <a:noFill/>
                    </a:lnR>
                    <a:lnT>
                      <a:noFill/>
                    </a:lnT>
                    <a:lnB>
                      <a:noFill/>
                    </a:lnB>
                  </a:tcPr>
                </a:tc>
                <a:tc>
                  <a:txBody>
                    <a:bodyPr/>
                    <a:lstStyle/>
                    <a:p>
                      <a:endParaRPr lang="en-US" sz="900" dirty="0"/>
                    </a:p>
                  </a:txBody>
                  <a:tcPr marL="44873" marR="44873" marT="22431" marB="22431" anchor="ctr">
                    <a:lnL>
                      <a:noFill/>
                    </a:lnL>
                    <a:lnR>
                      <a:noFill/>
                    </a:lnR>
                    <a:lnT>
                      <a:noFill/>
                    </a:lnT>
                    <a:lnB>
                      <a:noFill/>
                    </a:lnB>
                  </a:tcPr>
                </a:tc>
                <a:tc>
                  <a:txBody>
                    <a:bodyPr/>
                    <a:lstStyle/>
                    <a:p>
                      <a:endParaRPr lang="en-US" sz="900" dirty="0"/>
                    </a:p>
                  </a:txBody>
                  <a:tcPr marL="44873" marR="44873" marT="22431" marB="22431" anchor="ctr">
                    <a:lnL>
                      <a:noFill/>
                    </a:lnL>
                    <a:lnR>
                      <a:noFill/>
                    </a:lnR>
                    <a:lnT>
                      <a:noFill/>
                    </a:lnT>
                    <a:lnB>
                      <a:noFill/>
                    </a:lnB>
                  </a:tcPr>
                </a:tc>
              </a:tr>
              <a:tr h="182019">
                <a:tc>
                  <a:txBody>
                    <a:bodyPr/>
                    <a:lstStyle/>
                    <a:p>
                      <a:r>
                        <a:rPr lang="en-US" sz="900"/>
                        <a:t>203</a:t>
                      </a:r>
                    </a:p>
                  </a:txBody>
                  <a:tcPr marL="44873" marR="44873" marT="22431" marB="22431" anchor="ctr">
                    <a:lnL>
                      <a:noFill/>
                    </a:lnL>
                    <a:lnR>
                      <a:noFill/>
                    </a:lnR>
                    <a:lnT>
                      <a:noFill/>
                    </a:lnT>
                    <a:lnB>
                      <a:noFill/>
                    </a:lnB>
                  </a:tcPr>
                </a:tc>
                <a:tc>
                  <a:txBody>
                    <a:bodyPr/>
                    <a:lstStyle/>
                    <a:p>
                      <a:r>
                        <a:rPr lang="en-US" sz="900">
                          <a:hlinkClick r:id="rId22"/>
                        </a:rPr>
                        <a:t>Liberia</a:t>
                      </a:r>
                      <a:r>
                        <a:rPr lang="en-US" sz="900"/>
                        <a:t> </a:t>
                      </a:r>
                    </a:p>
                  </a:txBody>
                  <a:tcPr marL="44873" marR="44873" marT="22431" marB="22431" anchor="ctr">
                    <a:lnL>
                      <a:noFill/>
                    </a:lnL>
                    <a:lnR>
                      <a:noFill/>
                    </a:lnR>
                    <a:lnT>
                      <a:noFill/>
                    </a:lnT>
                    <a:lnB>
                      <a:noFill/>
                    </a:lnB>
                  </a:tcPr>
                </a:tc>
                <a:tc>
                  <a:txBody>
                    <a:bodyPr/>
                    <a:lstStyle/>
                    <a:p>
                      <a:r>
                        <a:rPr lang="en-US" sz="900" dirty="0"/>
                        <a:t>43 </a:t>
                      </a:r>
                    </a:p>
                  </a:txBody>
                  <a:tcPr marL="44873" marR="44873" marT="22431" marB="22431" anchor="ctr">
                    <a:lnL>
                      <a:noFill/>
                    </a:lnL>
                    <a:lnR>
                      <a:noFill/>
                    </a:lnR>
                    <a:lnT>
                      <a:noFill/>
                    </a:lnT>
                    <a:lnB>
                      <a:noFill/>
                    </a:lnB>
                  </a:tcPr>
                </a:tc>
              </a:tr>
              <a:tr h="182019">
                <a:tc>
                  <a:txBody>
                    <a:bodyPr/>
                    <a:lstStyle/>
                    <a:p>
                      <a:r>
                        <a:rPr lang="en-US" sz="900"/>
                        <a:t>203</a:t>
                      </a:r>
                    </a:p>
                  </a:txBody>
                  <a:tcPr marL="44873" marR="44873" marT="22431" marB="22431" anchor="ctr">
                    <a:lnL>
                      <a:noFill/>
                    </a:lnL>
                    <a:lnR>
                      <a:noFill/>
                    </a:lnR>
                    <a:lnT>
                      <a:noFill/>
                    </a:lnT>
                    <a:lnB>
                      <a:noFill/>
                    </a:lnB>
                  </a:tcPr>
                </a:tc>
                <a:tc>
                  <a:txBody>
                    <a:bodyPr/>
                    <a:lstStyle/>
                    <a:p>
                      <a:r>
                        <a:rPr lang="en-US" sz="900">
                          <a:hlinkClick r:id="rId23"/>
                        </a:rPr>
                        <a:t>Mauritania</a:t>
                      </a:r>
                      <a:r>
                        <a:rPr lang="en-US" sz="900"/>
                        <a:t> </a:t>
                      </a:r>
                    </a:p>
                  </a:txBody>
                  <a:tcPr marL="44873" marR="44873" marT="22431" marB="22431" anchor="ctr">
                    <a:lnL>
                      <a:noFill/>
                    </a:lnL>
                    <a:lnR>
                      <a:noFill/>
                    </a:lnR>
                    <a:lnT>
                      <a:noFill/>
                    </a:lnT>
                    <a:lnB>
                      <a:noFill/>
                    </a:lnB>
                  </a:tcPr>
                </a:tc>
                <a:tc>
                  <a:txBody>
                    <a:bodyPr/>
                    <a:lstStyle/>
                    <a:p>
                      <a:r>
                        <a:rPr lang="en-US" sz="900"/>
                        <a:t>43 </a:t>
                      </a:r>
                    </a:p>
                  </a:txBody>
                  <a:tcPr marL="44873" marR="44873" marT="22431" marB="22431" anchor="ctr">
                    <a:lnL>
                      <a:noFill/>
                    </a:lnL>
                    <a:lnR>
                      <a:noFill/>
                    </a:lnR>
                    <a:lnT>
                      <a:noFill/>
                    </a:lnT>
                    <a:lnB>
                      <a:noFill/>
                    </a:lnB>
                  </a:tcPr>
                </a:tc>
              </a:tr>
              <a:tr h="182019">
                <a:tc>
                  <a:txBody>
                    <a:bodyPr/>
                    <a:lstStyle/>
                    <a:p>
                      <a:r>
                        <a:rPr lang="en-US" sz="900"/>
                        <a:t>203</a:t>
                      </a:r>
                    </a:p>
                  </a:txBody>
                  <a:tcPr marL="44873" marR="44873" marT="22431" marB="22431" anchor="ctr">
                    <a:lnL>
                      <a:noFill/>
                    </a:lnL>
                    <a:lnR>
                      <a:noFill/>
                    </a:lnR>
                    <a:lnT>
                      <a:noFill/>
                    </a:lnT>
                    <a:lnB>
                      <a:noFill/>
                    </a:lnB>
                  </a:tcPr>
                </a:tc>
                <a:tc>
                  <a:txBody>
                    <a:bodyPr/>
                    <a:lstStyle/>
                    <a:p>
                      <a:r>
                        <a:rPr lang="en-US" sz="900">
                          <a:hlinkClick r:id="rId24"/>
                        </a:rPr>
                        <a:t>Cote d'Ivoire</a:t>
                      </a:r>
                      <a:r>
                        <a:rPr lang="en-US" sz="900"/>
                        <a:t> </a:t>
                      </a:r>
                    </a:p>
                  </a:txBody>
                  <a:tcPr marL="44873" marR="44873" marT="22431" marB="22431" anchor="ctr">
                    <a:lnL>
                      <a:noFill/>
                    </a:lnL>
                    <a:lnR>
                      <a:noFill/>
                    </a:lnR>
                    <a:lnT>
                      <a:noFill/>
                    </a:lnT>
                    <a:lnB>
                      <a:noFill/>
                    </a:lnB>
                  </a:tcPr>
                </a:tc>
                <a:tc>
                  <a:txBody>
                    <a:bodyPr/>
                    <a:lstStyle/>
                    <a:p>
                      <a:r>
                        <a:rPr lang="en-US" sz="900"/>
                        <a:t>43 </a:t>
                      </a:r>
                    </a:p>
                  </a:txBody>
                  <a:tcPr marL="44873" marR="44873" marT="22431" marB="22431" anchor="ctr">
                    <a:lnL>
                      <a:noFill/>
                    </a:lnL>
                    <a:lnR>
                      <a:noFill/>
                    </a:lnR>
                    <a:lnT>
                      <a:noFill/>
                    </a:lnT>
                    <a:lnB>
                      <a:noFill/>
                    </a:lnB>
                  </a:tcPr>
                </a:tc>
              </a:tr>
              <a:tr h="182019">
                <a:tc>
                  <a:txBody>
                    <a:bodyPr/>
                    <a:lstStyle/>
                    <a:p>
                      <a:r>
                        <a:rPr lang="en-US" sz="900"/>
                        <a:t>206</a:t>
                      </a:r>
                    </a:p>
                  </a:txBody>
                  <a:tcPr marL="44873" marR="44873" marT="22431" marB="22431" anchor="ctr">
                    <a:lnL>
                      <a:noFill/>
                    </a:lnL>
                    <a:lnR>
                      <a:noFill/>
                    </a:lnR>
                    <a:lnT>
                      <a:noFill/>
                    </a:lnT>
                    <a:lnB>
                      <a:noFill/>
                    </a:lnB>
                  </a:tcPr>
                </a:tc>
                <a:tc>
                  <a:txBody>
                    <a:bodyPr/>
                    <a:lstStyle/>
                    <a:p>
                      <a:r>
                        <a:rPr lang="en-US" sz="900">
                          <a:hlinkClick r:id="rId25"/>
                        </a:rPr>
                        <a:t>Pakistan</a:t>
                      </a:r>
                      <a:r>
                        <a:rPr lang="en-US" sz="900"/>
                        <a:t> </a:t>
                      </a:r>
                    </a:p>
                  </a:txBody>
                  <a:tcPr marL="44873" marR="44873" marT="22431" marB="22431" anchor="ctr">
                    <a:lnL>
                      <a:noFill/>
                    </a:lnL>
                    <a:lnR>
                      <a:noFill/>
                    </a:lnR>
                    <a:lnT>
                      <a:noFill/>
                    </a:lnT>
                    <a:lnB>
                      <a:noFill/>
                    </a:lnB>
                  </a:tcPr>
                </a:tc>
                <a:tc>
                  <a:txBody>
                    <a:bodyPr/>
                    <a:lstStyle/>
                    <a:p>
                      <a:r>
                        <a:rPr lang="en-US" sz="900"/>
                        <a:t>41 </a:t>
                      </a:r>
                    </a:p>
                  </a:txBody>
                  <a:tcPr marL="44873" marR="44873" marT="22431" marB="22431" anchor="ctr">
                    <a:lnL>
                      <a:noFill/>
                    </a:lnL>
                    <a:lnR>
                      <a:noFill/>
                    </a:lnR>
                    <a:lnT>
                      <a:noFill/>
                    </a:lnT>
                    <a:lnB>
                      <a:noFill/>
                    </a:lnB>
                  </a:tcPr>
                </a:tc>
              </a:tr>
              <a:tr h="182019">
                <a:tc>
                  <a:txBody>
                    <a:bodyPr/>
                    <a:lstStyle/>
                    <a:p>
                      <a:r>
                        <a:rPr lang="en-US" sz="900"/>
                        <a:t>207</a:t>
                      </a:r>
                    </a:p>
                  </a:txBody>
                  <a:tcPr marL="44873" marR="44873" marT="22431" marB="22431" anchor="ctr">
                    <a:lnL>
                      <a:noFill/>
                    </a:lnL>
                    <a:lnR>
                      <a:noFill/>
                    </a:lnR>
                    <a:lnT>
                      <a:noFill/>
                    </a:lnT>
                    <a:lnB>
                      <a:noFill/>
                    </a:lnB>
                  </a:tcPr>
                </a:tc>
                <a:tc>
                  <a:txBody>
                    <a:bodyPr/>
                    <a:lstStyle/>
                    <a:p>
                      <a:r>
                        <a:rPr lang="en-US" sz="900">
                          <a:hlinkClick r:id="rId26"/>
                        </a:rPr>
                        <a:t>Niger</a:t>
                      </a:r>
                      <a:r>
                        <a:rPr lang="en-US" sz="900"/>
                        <a:t> </a:t>
                      </a:r>
                    </a:p>
                  </a:txBody>
                  <a:tcPr marL="44873" marR="44873" marT="22431" marB="22431" anchor="ctr">
                    <a:lnL>
                      <a:noFill/>
                    </a:lnL>
                    <a:lnR>
                      <a:noFill/>
                    </a:lnR>
                    <a:lnT>
                      <a:noFill/>
                    </a:lnT>
                    <a:lnB>
                      <a:noFill/>
                    </a:lnB>
                  </a:tcPr>
                </a:tc>
                <a:tc>
                  <a:txBody>
                    <a:bodyPr/>
                    <a:lstStyle/>
                    <a:p>
                      <a:r>
                        <a:rPr lang="en-US" sz="900"/>
                        <a:t>40 </a:t>
                      </a:r>
                    </a:p>
                  </a:txBody>
                  <a:tcPr marL="44873" marR="44873" marT="22431" marB="22431" anchor="ctr">
                    <a:lnL>
                      <a:noFill/>
                    </a:lnL>
                    <a:lnR>
                      <a:noFill/>
                    </a:lnR>
                    <a:lnT>
                      <a:noFill/>
                    </a:lnT>
                    <a:lnB>
                      <a:noFill/>
                    </a:lnB>
                  </a:tcPr>
                </a:tc>
              </a:tr>
              <a:tr h="182019">
                <a:tc>
                  <a:txBody>
                    <a:bodyPr/>
                    <a:lstStyle/>
                    <a:p>
                      <a:r>
                        <a:rPr lang="en-US" sz="900"/>
                        <a:t>208</a:t>
                      </a:r>
                    </a:p>
                  </a:txBody>
                  <a:tcPr marL="44873" marR="44873" marT="22431" marB="22431" anchor="ctr">
                    <a:lnL>
                      <a:noFill/>
                    </a:lnL>
                    <a:lnR>
                      <a:noFill/>
                    </a:lnR>
                    <a:lnT>
                      <a:noFill/>
                    </a:lnT>
                    <a:lnB>
                      <a:noFill/>
                    </a:lnB>
                  </a:tcPr>
                </a:tc>
                <a:tc>
                  <a:txBody>
                    <a:bodyPr/>
                    <a:lstStyle/>
                    <a:p>
                      <a:r>
                        <a:rPr lang="en-US" sz="900">
                          <a:hlinkClick r:id="rId27"/>
                        </a:rPr>
                        <a:t>Chad</a:t>
                      </a:r>
                      <a:r>
                        <a:rPr lang="en-US" sz="900"/>
                        <a:t> </a:t>
                      </a:r>
                    </a:p>
                  </a:txBody>
                  <a:tcPr marL="44873" marR="44873" marT="22431" marB="22431" anchor="ctr">
                    <a:lnL>
                      <a:noFill/>
                    </a:lnL>
                    <a:lnR>
                      <a:noFill/>
                    </a:lnR>
                    <a:lnT>
                      <a:noFill/>
                    </a:lnT>
                    <a:lnB>
                      <a:noFill/>
                    </a:lnB>
                  </a:tcPr>
                </a:tc>
                <a:tc>
                  <a:txBody>
                    <a:bodyPr/>
                    <a:lstStyle/>
                    <a:p>
                      <a:r>
                        <a:rPr lang="en-US" sz="900"/>
                        <a:t>39 </a:t>
                      </a:r>
                    </a:p>
                  </a:txBody>
                  <a:tcPr marL="44873" marR="44873" marT="22431" marB="22431" anchor="ctr">
                    <a:lnL>
                      <a:noFill/>
                    </a:lnL>
                    <a:lnR>
                      <a:noFill/>
                    </a:lnR>
                    <a:lnT>
                      <a:noFill/>
                    </a:lnT>
                    <a:lnB>
                      <a:noFill/>
                    </a:lnB>
                  </a:tcPr>
                </a:tc>
              </a:tr>
              <a:tr h="319176">
                <a:tc>
                  <a:txBody>
                    <a:bodyPr/>
                    <a:lstStyle/>
                    <a:p>
                      <a:r>
                        <a:rPr lang="en-US" sz="900"/>
                        <a:t>209</a:t>
                      </a:r>
                    </a:p>
                  </a:txBody>
                  <a:tcPr marL="44873" marR="44873" marT="22431" marB="22431" anchor="ctr">
                    <a:lnL>
                      <a:noFill/>
                    </a:lnL>
                    <a:lnR>
                      <a:noFill/>
                    </a:lnR>
                    <a:lnT>
                      <a:noFill/>
                    </a:lnT>
                    <a:lnB>
                      <a:noFill/>
                    </a:lnB>
                  </a:tcPr>
                </a:tc>
                <a:tc>
                  <a:txBody>
                    <a:bodyPr/>
                    <a:lstStyle/>
                    <a:p>
                      <a:r>
                        <a:rPr lang="en-US" sz="900">
                          <a:hlinkClick r:id="rId28"/>
                        </a:rPr>
                        <a:t>Timor-Leste (formerly East Timor)</a:t>
                      </a:r>
                      <a:r>
                        <a:rPr lang="en-US" sz="900"/>
                        <a:t> </a:t>
                      </a:r>
                    </a:p>
                  </a:txBody>
                  <a:tcPr marL="44873" marR="44873" marT="22431" marB="22431" anchor="ctr">
                    <a:lnL>
                      <a:noFill/>
                    </a:lnL>
                    <a:lnR>
                      <a:noFill/>
                    </a:lnR>
                    <a:lnT>
                      <a:noFill/>
                    </a:lnT>
                    <a:lnB>
                      <a:noFill/>
                    </a:lnB>
                  </a:tcPr>
                </a:tc>
                <a:tc>
                  <a:txBody>
                    <a:bodyPr/>
                    <a:lstStyle/>
                    <a:p>
                      <a:r>
                        <a:rPr lang="en-US" sz="900"/>
                        <a:t>38 </a:t>
                      </a:r>
                    </a:p>
                  </a:txBody>
                  <a:tcPr marL="44873" marR="44873" marT="22431" marB="22431" anchor="ctr">
                    <a:lnL>
                      <a:noFill/>
                    </a:lnL>
                    <a:lnR>
                      <a:noFill/>
                    </a:lnR>
                    <a:lnT>
                      <a:noFill/>
                    </a:lnT>
                    <a:lnB>
                      <a:noFill/>
                    </a:lnB>
                  </a:tcPr>
                </a:tc>
              </a:tr>
              <a:tr h="182019">
                <a:tc>
                  <a:txBody>
                    <a:bodyPr/>
                    <a:lstStyle/>
                    <a:p>
                      <a:r>
                        <a:rPr lang="en-US" sz="900"/>
                        <a:t>210</a:t>
                      </a:r>
                    </a:p>
                  </a:txBody>
                  <a:tcPr marL="44873" marR="44873" marT="22431" marB="22431" anchor="ctr">
                    <a:lnL>
                      <a:noFill/>
                    </a:lnL>
                    <a:lnR>
                      <a:noFill/>
                    </a:lnR>
                    <a:lnT>
                      <a:noFill/>
                    </a:lnT>
                    <a:lnB>
                      <a:noFill/>
                    </a:lnB>
                  </a:tcPr>
                </a:tc>
                <a:tc>
                  <a:txBody>
                    <a:bodyPr/>
                    <a:lstStyle/>
                    <a:p>
                      <a:r>
                        <a:rPr lang="en-US" sz="900">
                          <a:hlinkClick r:id="rId29"/>
                        </a:rPr>
                        <a:t>Oman</a:t>
                      </a:r>
                      <a:r>
                        <a:rPr lang="en-US" sz="900"/>
                        <a:t> </a:t>
                      </a:r>
                    </a:p>
                  </a:txBody>
                  <a:tcPr marL="44873" marR="44873" marT="22431" marB="22431" anchor="ctr">
                    <a:lnL>
                      <a:noFill/>
                    </a:lnL>
                    <a:lnR>
                      <a:noFill/>
                    </a:lnR>
                    <a:lnT>
                      <a:noFill/>
                    </a:lnT>
                    <a:lnB>
                      <a:noFill/>
                    </a:lnB>
                  </a:tcPr>
                </a:tc>
                <a:tc>
                  <a:txBody>
                    <a:bodyPr/>
                    <a:lstStyle/>
                    <a:p>
                      <a:r>
                        <a:rPr lang="en-US" sz="900"/>
                        <a:t>36 </a:t>
                      </a:r>
                    </a:p>
                  </a:txBody>
                  <a:tcPr marL="44873" marR="44873" marT="22431" marB="22431" anchor="ctr">
                    <a:lnL>
                      <a:noFill/>
                    </a:lnL>
                    <a:lnR>
                      <a:noFill/>
                    </a:lnR>
                    <a:lnT>
                      <a:noFill/>
                    </a:lnT>
                    <a:lnB>
                      <a:noFill/>
                    </a:lnB>
                  </a:tcPr>
                </a:tc>
              </a:tr>
              <a:tr h="319176">
                <a:tc>
                  <a:txBody>
                    <a:bodyPr/>
                    <a:lstStyle/>
                    <a:p>
                      <a:r>
                        <a:rPr lang="en-US" sz="900"/>
                        <a:t>211</a:t>
                      </a:r>
                    </a:p>
                  </a:txBody>
                  <a:tcPr marL="44873" marR="44873" marT="22431" marB="22431" anchor="ctr">
                    <a:lnL>
                      <a:noFill/>
                    </a:lnL>
                    <a:lnR>
                      <a:noFill/>
                    </a:lnR>
                    <a:lnT>
                      <a:noFill/>
                    </a:lnT>
                    <a:lnB>
                      <a:noFill/>
                    </a:lnB>
                  </a:tcPr>
                </a:tc>
                <a:tc>
                  <a:txBody>
                    <a:bodyPr/>
                    <a:lstStyle/>
                    <a:p>
                      <a:r>
                        <a:rPr lang="en-US" sz="900">
                          <a:hlinkClick r:id="rId30"/>
                        </a:rPr>
                        <a:t>Democratic Republic of Congo (formerly Zaire)</a:t>
                      </a:r>
                      <a:r>
                        <a:rPr lang="en-US" sz="900"/>
                        <a:t> </a:t>
                      </a:r>
                    </a:p>
                  </a:txBody>
                  <a:tcPr marL="44873" marR="44873" marT="22431" marB="22431" anchor="ctr">
                    <a:lnL>
                      <a:noFill/>
                    </a:lnL>
                    <a:lnR>
                      <a:noFill/>
                    </a:lnR>
                    <a:lnT>
                      <a:noFill/>
                    </a:lnT>
                    <a:lnB>
                      <a:noFill/>
                    </a:lnB>
                  </a:tcPr>
                </a:tc>
                <a:tc>
                  <a:txBody>
                    <a:bodyPr/>
                    <a:lstStyle/>
                    <a:p>
                      <a:r>
                        <a:rPr lang="en-US" sz="900"/>
                        <a:t>35 </a:t>
                      </a:r>
                    </a:p>
                  </a:txBody>
                  <a:tcPr marL="44873" marR="44873" marT="22431" marB="22431" anchor="ctr">
                    <a:lnL>
                      <a:noFill/>
                    </a:lnL>
                    <a:lnR>
                      <a:noFill/>
                    </a:lnR>
                    <a:lnT>
                      <a:noFill/>
                    </a:lnT>
                    <a:lnB>
                      <a:noFill/>
                    </a:lnB>
                  </a:tcPr>
                </a:tc>
              </a:tr>
              <a:tr h="182019">
                <a:tc>
                  <a:txBody>
                    <a:bodyPr/>
                    <a:lstStyle/>
                    <a:p>
                      <a:r>
                        <a:rPr lang="en-US" sz="900"/>
                        <a:t>212</a:t>
                      </a:r>
                    </a:p>
                  </a:txBody>
                  <a:tcPr marL="44873" marR="44873" marT="22431" marB="22431" anchor="ctr">
                    <a:lnL>
                      <a:noFill/>
                    </a:lnL>
                    <a:lnR>
                      <a:noFill/>
                    </a:lnR>
                    <a:lnT>
                      <a:noFill/>
                    </a:lnT>
                    <a:lnB>
                      <a:noFill/>
                    </a:lnB>
                  </a:tcPr>
                </a:tc>
                <a:tc>
                  <a:txBody>
                    <a:bodyPr/>
                    <a:lstStyle/>
                    <a:p>
                      <a:r>
                        <a:rPr lang="en-US" sz="900">
                          <a:hlinkClick r:id="rId31"/>
                        </a:rPr>
                        <a:t>India</a:t>
                      </a:r>
                      <a:r>
                        <a:rPr lang="en-US" sz="900"/>
                        <a:t> </a:t>
                      </a:r>
                    </a:p>
                  </a:txBody>
                  <a:tcPr marL="44873" marR="44873" marT="22431" marB="22431" anchor="ctr">
                    <a:lnL>
                      <a:noFill/>
                    </a:lnL>
                    <a:lnR>
                      <a:noFill/>
                    </a:lnR>
                    <a:lnT>
                      <a:noFill/>
                    </a:lnT>
                    <a:lnB>
                      <a:noFill/>
                    </a:lnB>
                  </a:tcPr>
                </a:tc>
                <a:tc>
                  <a:txBody>
                    <a:bodyPr/>
                    <a:lstStyle/>
                    <a:p>
                      <a:r>
                        <a:rPr lang="en-US" sz="900"/>
                        <a:t>33 </a:t>
                      </a:r>
                    </a:p>
                  </a:txBody>
                  <a:tcPr marL="44873" marR="44873" marT="22431" marB="22431" anchor="ctr">
                    <a:lnL>
                      <a:noFill/>
                    </a:lnL>
                    <a:lnR>
                      <a:noFill/>
                    </a:lnR>
                    <a:lnT>
                      <a:noFill/>
                    </a:lnT>
                    <a:lnB>
                      <a:noFill/>
                    </a:lnB>
                  </a:tcPr>
                </a:tc>
              </a:tr>
              <a:tr h="182019">
                <a:tc>
                  <a:txBody>
                    <a:bodyPr/>
                    <a:lstStyle/>
                    <a:p>
                      <a:r>
                        <a:rPr lang="en-US" sz="900"/>
                        <a:t>212</a:t>
                      </a:r>
                    </a:p>
                  </a:txBody>
                  <a:tcPr marL="44873" marR="44873" marT="22431" marB="22431" anchor="ctr">
                    <a:lnL>
                      <a:noFill/>
                    </a:lnL>
                    <a:lnR>
                      <a:noFill/>
                    </a:lnR>
                    <a:lnT>
                      <a:noFill/>
                    </a:lnT>
                    <a:lnB>
                      <a:noFill/>
                    </a:lnB>
                  </a:tcPr>
                </a:tc>
                <a:tc>
                  <a:txBody>
                    <a:bodyPr/>
                    <a:lstStyle/>
                    <a:p>
                      <a:r>
                        <a:rPr lang="en-US" sz="900">
                          <a:hlinkClick r:id="rId32"/>
                        </a:rPr>
                        <a:t>Burkina Faso</a:t>
                      </a:r>
                      <a:r>
                        <a:rPr lang="en-US" sz="900"/>
                        <a:t> </a:t>
                      </a:r>
                    </a:p>
                  </a:txBody>
                  <a:tcPr marL="44873" marR="44873" marT="22431" marB="22431" anchor="ctr">
                    <a:lnL>
                      <a:noFill/>
                    </a:lnL>
                    <a:lnR>
                      <a:noFill/>
                    </a:lnR>
                    <a:lnT>
                      <a:noFill/>
                    </a:lnT>
                    <a:lnB>
                      <a:noFill/>
                    </a:lnB>
                  </a:tcPr>
                </a:tc>
                <a:tc>
                  <a:txBody>
                    <a:bodyPr/>
                    <a:lstStyle/>
                    <a:p>
                      <a:r>
                        <a:rPr lang="en-US" sz="900"/>
                        <a:t>33 </a:t>
                      </a:r>
                    </a:p>
                  </a:txBody>
                  <a:tcPr marL="44873" marR="44873" marT="22431" marB="22431" anchor="ctr">
                    <a:lnL>
                      <a:noFill/>
                    </a:lnL>
                    <a:lnR>
                      <a:noFill/>
                    </a:lnR>
                    <a:lnT>
                      <a:noFill/>
                    </a:lnT>
                    <a:lnB>
                      <a:noFill/>
                    </a:lnB>
                  </a:tcPr>
                </a:tc>
              </a:tr>
              <a:tr h="182019">
                <a:tc>
                  <a:txBody>
                    <a:bodyPr/>
                    <a:lstStyle/>
                    <a:p>
                      <a:r>
                        <a:rPr lang="en-US" sz="900"/>
                        <a:t>212</a:t>
                      </a:r>
                    </a:p>
                  </a:txBody>
                  <a:tcPr marL="44873" marR="44873" marT="22431" marB="22431" anchor="ctr">
                    <a:lnL>
                      <a:noFill/>
                    </a:lnL>
                    <a:lnR>
                      <a:noFill/>
                    </a:lnR>
                    <a:lnT>
                      <a:noFill/>
                    </a:lnT>
                    <a:lnB>
                      <a:noFill/>
                    </a:lnB>
                  </a:tcPr>
                </a:tc>
                <a:tc>
                  <a:txBody>
                    <a:bodyPr/>
                    <a:lstStyle/>
                    <a:p>
                      <a:r>
                        <a:rPr lang="en-US" sz="900">
                          <a:hlinkClick r:id="rId33"/>
                        </a:rPr>
                        <a:t>Congo (Brazzaville)</a:t>
                      </a:r>
                      <a:r>
                        <a:rPr lang="en-US" sz="900"/>
                        <a:t> </a:t>
                      </a:r>
                    </a:p>
                  </a:txBody>
                  <a:tcPr marL="44873" marR="44873" marT="22431" marB="22431" anchor="ctr">
                    <a:lnL>
                      <a:noFill/>
                    </a:lnL>
                    <a:lnR>
                      <a:noFill/>
                    </a:lnR>
                    <a:lnT>
                      <a:noFill/>
                    </a:lnT>
                    <a:lnB>
                      <a:noFill/>
                    </a:lnB>
                  </a:tcPr>
                </a:tc>
                <a:tc>
                  <a:txBody>
                    <a:bodyPr/>
                    <a:lstStyle/>
                    <a:p>
                      <a:r>
                        <a:rPr lang="en-US" sz="900"/>
                        <a:t>33 </a:t>
                      </a:r>
                    </a:p>
                  </a:txBody>
                  <a:tcPr marL="44873" marR="44873" marT="22431" marB="22431" anchor="ctr">
                    <a:lnL>
                      <a:noFill/>
                    </a:lnL>
                    <a:lnR>
                      <a:noFill/>
                    </a:lnR>
                    <a:lnT>
                      <a:noFill/>
                    </a:lnT>
                    <a:lnB>
                      <a:noFill/>
                    </a:lnB>
                  </a:tcPr>
                </a:tc>
              </a:tr>
              <a:tr h="182019">
                <a:tc>
                  <a:txBody>
                    <a:bodyPr/>
                    <a:lstStyle/>
                    <a:p>
                      <a:r>
                        <a:rPr lang="en-US" sz="900"/>
                        <a:t>215</a:t>
                      </a:r>
                    </a:p>
                  </a:txBody>
                  <a:tcPr marL="44873" marR="44873" marT="22431" marB="22431" anchor="ctr">
                    <a:lnL>
                      <a:noFill/>
                    </a:lnL>
                    <a:lnR>
                      <a:noFill/>
                    </a:lnR>
                    <a:lnT>
                      <a:noFill/>
                    </a:lnT>
                    <a:lnB>
                      <a:noFill/>
                    </a:lnB>
                  </a:tcPr>
                </a:tc>
                <a:tc>
                  <a:txBody>
                    <a:bodyPr/>
                    <a:lstStyle/>
                    <a:p>
                      <a:r>
                        <a:rPr lang="en-US" sz="900">
                          <a:hlinkClick r:id="rId34"/>
                        </a:rPr>
                        <a:t>Mali</a:t>
                      </a:r>
                      <a:r>
                        <a:rPr lang="en-US" sz="900"/>
                        <a:t> </a:t>
                      </a:r>
                    </a:p>
                  </a:txBody>
                  <a:tcPr marL="44873" marR="44873" marT="22431" marB="22431" anchor="ctr">
                    <a:lnL>
                      <a:noFill/>
                    </a:lnL>
                    <a:lnR>
                      <a:noFill/>
                    </a:lnR>
                    <a:lnT>
                      <a:noFill/>
                    </a:lnT>
                    <a:lnB>
                      <a:noFill/>
                    </a:lnB>
                  </a:tcPr>
                </a:tc>
                <a:tc>
                  <a:txBody>
                    <a:bodyPr/>
                    <a:lstStyle/>
                    <a:p>
                      <a:r>
                        <a:rPr lang="en-US" sz="900"/>
                        <a:t>32 </a:t>
                      </a:r>
                    </a:p>
                  </a:txBody>
                  <a:tcPr marL="44873" marR="44873" marT="22431" marB="22431" anchor="ctr">
                    <a:lnL>
                      <a:noFill/>
                    </a:lnL>
                    <a:lnR>
                      <a:noFill/>
                    </a:lnR>
                    <a:lnT>
                      <a:noFill/>
                    </a:lnT>
                    <a:lnB>
                      <a:noFill/>
                    </a:lnB>
                  </a:tcPr>
                </a:tc>
              </a:tr>
              <a:tr h="182019">
                <a:tc>
                  <a:txBody>
                    <a:bodyPr/>
                    <a:lstStyle/>
                    <a:p>
                      <a:r>
                        <a:rPr lang="en-US" sz="900"/>
                        <a:t>215</a:t>
                      </a:r>
                    </a:p>
                  </a:txBody>
                  <a:tcPr marL="44873" marR="44873" marT="22431" marB="22431" anchor="ctr">
                    <a:lnL>
                      <a:noFill/>
                    </a:lnL>
                    <a:lnR>
                      <a:noFill/>
                    </a:lnR>
                    <a:lnT>
                      <a:noFill/>
                    </a:lnT>
                    <a:lnB>
                      <a:noFill/>
                    </a:lnB>
                  </a:tcPr>
                </a:tc>
                <a:tc>
                  <a:txBody>
                    <a:bodyPr/>
                    <a:lstStyle/>
                    <a:p>
                      <a:r>
                        <a:rPr lang="en-US" sz="900">
                          <a:hlinkClick r:id="rId35"/>
                        </a:rPr>
                        <a:t>Nigeria</a:t>
                      </a:r>
                      <a:r>
                        <a:rPr lang="en-US" sz="900"/>
                        <a:t> </a:t>
                      </a:r>
                    </a:p>
                  </a:txBody>
                  <a:tcPr marL="44873" marR="44873" marT="22431" marB="22431" anchor="ctr">
                    <a:lnL>
                      <a:noFill/>
                    </a:lnL>
                    <a:lnR>
                      <a:noFill/>
                    </a:lnR>
                    <a:lnT>
                      <a:noFill/>
                    </a:lnT>
                    <a:lnB>
                      <a:noFill/>
                    </a:lnB>
                  </a:tcPr>
                </a:tc>
                <a:tc>
                  <a:txBody>
                    <a:bodyPr/>
                    <a:lstStyle/>
                    <a:p>
                      <a:r>
                        <a:rPr lang="en-US" sz="900"/>
                        <a:t>32 </a:t>
                      </a:r>
                    </a:p>
                  </a:txBody>
                  <a:tcPr marL="44873" marR="44873" marT="22431" marB="22431" anchor="ctr">
                    <a:lnL>
                      <a:noFill/>
                    </a:lnL>
                    <a:lnR>
                      <a:noFill/>
                    </a:lnR>
                    <a:lnT>
                      <a:noFill/>
                    </a:lnT>
                    <a:lnB>
                      <a:noFill/>
                    </a:lnB>
                  </a:tcPr>
                </a:tc>
              </a:tr>
              <a:tr h="182019">
                <a:tc>
                  <a:txBody>
                    <a:bodyPr/>
                    <a:lstStyle/>
                    <a:p>
                      <a:r>
                        <a:rPr lang="en-US" sz="900"/>
                        <a:t>217</a:t>
                      </a:r>
                    </a:p>
                  </a:txBody>
                  <a:tcPr marL="44873" marR="44873" marT="22431" marB="22431" anchor="ctr">
                    <a:lnL>
                      <a:noFill/>
                    </a:lnL>
                    <a:lnR>
                      <a:noFill/>
                    </a:lnR>
                    <a:lnT>
                      <a:noFill/>
                    </a:lnT>
                    <a:lnB>
                      <a:noFill/>
                    </a:lnB>
                  </a:tcPr>
                </a:tc>
                <a:tc>
                  <a:txBody>
                    <a:bodyPr/>
                    <a:lstStyle/>
                    <a:p>
                      <a:r>
                        <a:rPr lang="en-US" sz="900">
                          <a:hlinkClick r:id="rId36"/>
                        </a:rPr>
                        <a:t>Comoros</a:t>
                      </a:r>
                      <a:r>
                        <a:rPr lang="en-US" sz="900"/>
                        <a:t> </a:t>
                      </a:r>
                    </a:p>
                  </a:txBody>
                  <a:tcPr marL="44873" marR="44873" marT="22431" marB="22431" anchor="ctr">
                    <a:lnL>
                      <a:noFill/>
                    </a:lnL>
                    <a:lnR>
                      <a:noFill/>
                    </a:lnR>
                    <a:lnT>
                      <a:noFill/>
                    </a:lnT>
                    <a:lnB>
                      <a:noFill/>
                    </a:lnB>
                  </a:tcPr>
                </a:tc>
                <a:tc>
                  <a:txBody>
                    <a:bodyPr/>
                    <a:lstStyle/>
                    <a:p>
                      <a:r>
                        <a:rPr lang="en-US" sz="900"/>
                        <a:t>28 </a:t>
                      </a:r>
                    </a:p>
                  </a:txBody>
                  <a:tcPr marL="44873" marR="44873" marT="22431" marB="22431" anchor="ctr">
                    <a:lnL>
                      <a:noFill/>
                    </a:lnL>
                    <a:lnR>
                      <a:noFill/>
                    </a:lnR>
                    <a:lnT>
                      <a:noFill/>
                    </a:lnT>
                    <a:lnB>
                      <a:noFill/>
                    </a:lnB>
                  </a:tcPr>
                </a:tc>
              </a:tr>
              <a:tr h="182019">
                <a:tc>
                  <a:txBody>
                    <a:bodyPr/>
                    <a:lstStyle/>
                    <a:p>
                      <a:r>
                        <a:rPr lang="en-US" sz="900"/>
                        <a:t>218</a:t>
                      </a:r>
                    </a:p>
                  </a:txBody>
                  <a:tcPr marL="44873" marR="44873" marT="22431" marB="22431" anchor="ctr">
                    <a:lnL>
                      <a:noFill/>
                    </a:lnL>
                    <a:lnR>
                      <a:noFill/>
                    </a:lnR>
                    <a:lnT>
                      <a:noFill/>
                    </a:lnT>
                    <a:lnB>
                      <a:noFill/>
                    </a:lnB>
                  </a:tcPr>
                </a:tc>
                <a:tc>
                  <a:txBody>
                    <a:bodyPr/>
                    <a:lstStyle/>
                    <a:p>
                      <a:r>
                        <a:rPr lang="en-US" sz="900">
                          <a:hlinkClick r:id="rId37"/>
                        </a:rPr>
                        <a:t>Republic of Guinea</a:t>
                      </a:r>
                      <a:r>
                        <a:rPr lang="en-US" sz="900"/>
                        <a:t> </a:t>
                      </a:r>
                    </a:p>
                  </a:txBody>
                  <a:tcPr marL="44873" marR="44873" marT="22431" marB="22431" anchor="ctr">
                    <a:lnL>
                      <a:noFill/>
                    </a:lnL>
                    <a:lnR>
                      <a:noFill/>
                    </a:lnR>
                    <a:lnT>
                      <a:noFill/>
                    </a:lnT>
                    <a:lnB>
                      <a:noFill/>
                    </a:lnB>
                  </a:tcPr>
                </a:tc>
                <a:tc>
                  <a:txBody>
                    <a:bodyPr/>
                    <a:lstStyle/>
                    <a:p>
                      <a:r>
                        <a:rPr lang="en-US" sz="900"/>
                        <a:t>22 </a:t>
                      </a:r>
                    </a:p>
                  </a:txBody>
                  <a:tcPr marL="44873" marR="44873" marT="22431" marB="22431" anchor="ctr">
                    <a:lnL>
                      <a:noFill/>
                    </a:lnL>
                    <a:lnR>
                      <a:noFill/>
                    </a:lnR>
                    <a:lnT>
                      <a:noFill/>
                    </a:lnT>
                    <a:lnB>
                      <a:noFill/>
                    </a:lnB>
                  </a:tcPr>
                </a:tc>
              </a:tr>
              <a:tr h="182019">
                <a:tc>
                  <a:txBody>
                    <a:bodyPr/>
                    <a:lstStyle/>
                    <a:p>
                      <a:r>
                        <a:rPr lang="en-US" sz="900"/>
                        <a:t>219</a:t>
                      </a:r>
                    </a:p>
                  </a:txBody>
                  <a:tcPr marL="44873" marR="44873" marT="22431" marB="22431" anchor="ctr">
                    <a:lnL>
                      <a:noFill/>
                    </a:lnL>
                    <a:lnR>
                      <a:noFill/>
                    </a:lnR>
                    <a:lnT>
                      <a:noFill/>
                    </a:lnT>
                    <a:lnB>
                      <a:noFill/>
                    </a:lnB>
                  </a:tcPr>
                </a:tc>
                <a:tc>
                  <a:txBody>
                    <a:bodyPr/>
                    <a:lstStyle/>
                    <a:p>
                      <a:r>
                        <a:rPr lang="en-US" sz="900">
                          <a:hlinkClick r:id="rId38"/>
                        </a:rPr>
                        <a:t>Liechtenstein</a:t>
                      </a:r>
                      <a:r>
                        <a:rPr lang="en-US" sz="900"/>
                        <a:t> </a:t>
                      </a:r>
                    </a:p>
                  </a:txBody>
                  <a:tcPr marL="44873" marR="44873" marT="22431" marB="22431" anchor="ctr">
                    <a:lnL>
                      <a:noFill/>
                    </a:lnL>
                    <a:lnR>
                      <a:noFill/>
                    </a:lnR>
                    <a:lnT>
                      <a:noFill/>
                    </a:lnT>
                    <a:lnB>
                      <a:noFill/>
                    </a:lnB>
                  </a:tcPr>
                </a:tc>
                <a:tc>
                  <a:txBody>
                    <a:bodyPr/>
                    <a:lstStyle/>
                    <a:p>
                      <a:r>
                        <a:rPr lang="en-US" sz="900"/>
                        <a:t>19 </a:t>
                      </a:r>
                    </a:p>
                  </a:txBody>
                  <a:tcPr marL="44873" marR="44873" marT="22431" marB="22431" anchor="ctr">
                    <a:lnL>
                      <a:noFill/>
                    </a:lnL>
                    <a:lnR>
                      <a:noFill/>
                    </a:lnR>
                    <a:lnT>
                      <a:noFill/>
                    </a:lnT>
                    <a:lnB>
                      <a:noFill/>
                    </a:lnB>
                  </a:tcPr>
                </a:tc>
              </a:tr>
              <a:tr h="319176">
                <a:tc>
                  <a:txBody>
                    <a:bodyPr/>
                    <a:lstStyle/>
                    <a:p>
                      <a:r>
                        <a:rPr lang="en-US" sz="900"/>
                        <a:t>219</a:t>
                      </a:r>
                    </a:p>
                  </a:txBody>
                  <a:tcPr marL="44873" marR="44873" marT="22431" marB="22431" anchor="ctr">
                    <a:lnL>
                      <a:noFill/>
                    </a:lnL>
                    <a:lnR>
                      <a:noFill/>
                    </a:lnR>
                    <a:lnT>
                      <a:noFill/>
                    </a:lnT>
                    <a:lnB>
                      <a:noFill/>
                    </a:lnB>
                  </a:tcPr>
                </a:tc>
                <a:tc>
                  <a:txBody>
                    <a:bodyPr/>
                    <a:lstStyle/>
                    <a:p>
                      <a:r>
                        <a:rPr lang="en-US" sz="900">
                          <a:hlinkClick r:id="rId39"/>
                        </a:rPr>
                        <a:t>Faeroe Islands (Denmark)</a:t>
                      </a:r>
                      <a:r>
                        <a:rPr lang="en-US" sz="900"/>
                        <a:t> </a:t>
                      </a:r>
                    </a:p>
                  </a:txBody>
                  <a:tcPr marL="44873" marR="44873" marT="22431" marB="22431" anchor="ctr">
                    <a:lnL>
                      <a:noFill/>
                    </a:lnL>
                    <a:lnR>
                      <a:noFill/>
                    </a:lnR>
                    <a:lnT>
                      <a:noFill/>
                    </a:lnT>
                    <a:lnB>
                      <a:noFill/>
                    </a:lnB>
                  </a:tcPr>
                </a:tc>
                <a:tc>
                  <a:txBody>
                    <a:bodyPr/>
                    <a:lstStyle/>
                    <a:p>
                      <a:r>
                        <a:rPr lang="en-US" sz="900"/>
                        <a:t>19 </a:t>
                      </a:r>
                    </a:p>
                  </a:txBody>
                  <a:tcPr marL="44873" marR="44873" marT="22431" marB="22431" anchor="ctr">
                    <a:lnL>
                      <a:noFill/>
                    </a:lnL>
                    <a:lnR>
                      <a:noFill/>
                    </a:lnR>
                    <a:lnT>
                      <a:noFill/>
                    </a:lnT>
                    <a:lnB>
                      <a:noFill/>
                    </a:lnB>
                  </a:tcPr>
                </a:tc>
              </a:tr>
              <a:tr h="182019">
                <a:tc>
                  <a:txBody>
                    <a:bodyPr/>
                    <a:lstStyle/>
                    <a:p>
                      <a:r>
                        <a:rPr lang="en-US" sz="900"/>
                        <a:t>219</a:t>
                      </a:r>
                    </a:p>
                  </a:txBody>
                  <a:tcPr marL="44873" marR="44873" marT="22431" marB="22431" anchor="ctr">
                    <a:lnL>
                      <a:noFill/>
                    </a:lnL>
                    <a:lnR>
                      <a:noFill/>
                    </a:lnR>
                    <a:lnT>
                      <a:noFill/>
                    </a:lnT>
                    <a:lnB>
                      <a:noFill/>
                    </a:lnB>
                  </a:tcPr>
                </a:tc>
                <a:tc>
                  <a:txBody>
                    <a:bodyPr/>
                    <a:lstStyle/>
                    <a:p>
                      <a:r>
                        <a:rPr lang="en-US" sz="900">
                          <a:hlinkClick r:id="rId40"/>
                        </a:rPr>
                        <a:t>Central African Republic</a:t>
                      </a:r>
                      <a:r>
                        <a:rPr lang="en-US" sz="900"/>
                        <a:t> </a:t>
                      </a:r>
                    </a:p>
                  </a:txBody>
                  <a:tcPr marL="44873" marR="44873" marT="22431" marB="22431" anchor="ctr">
                    <a:lnL>
                      <a:noFill/>
                    </a:lnL>
                    <a:lnR>
                      <a:noFill/>
                    </a:lnR>
                    <a:lnT>
                      <a:noFill/>
                    </a:lnT>
                    <a:lnB>
                      <a:noFill/>
                    </a:lnB>
                  </a:tcPr>
                </a:tc>
                <a:tc>
                  <a:txBody>
                    <a:bodyPr/>
                    <a:lstStyle/>
                    <a:p>
                      <a:r>
                        <a:rPr lang="en-US" sz="900"/>
                        <a:t>19 </a:t>
                      </a:r>
                    </a:p>
                  </a:txBody>
                  <a:tcPr marL="44873" marR="44873" marT="22431" marB="22431" anchor="ctr">
                    <a:lnL>
                      <a:noFill/>
                    </a:lnL>
                    <a:lnR>
                      <a:noFill/>
                    </a:lnR>
                    <a:lnT>
                      <a:noFill/>
                    </a:lnT>
                    <a:lnB>
                      <a:noFill/>
                    </a:lnB>
                  </a:tcPr>
                </a:tc>
              </a:tr>
              <a:tr h="182019">
                <a:tc>
                  <a:txBody>
                    <a:bodyPr/>
                    <a:lstStyle/>
                    <a:p>
                      <a:r>
                        <a:rPr lang="en-US" sz="900"/>
                        <a:t>222</a:t>
                      </a:r>
                    </a:p>
                  </a:txBody>
                  <a:tcPr marL="44873" marR="44873" marT="22431" marB="22431" anchor="ctr">
                    <a:lnL>
                      <a:noFill/>
                    </a:lnL>
                    <a:lnR>
                      <a:noFill/>
                    </a:lnR>
                    <a:lnT>
                      <a:noFill/>
                    </a:lnT>
                    <a:lnB>
                      <a:noFill/>
                    </a:lnB>
                  </a:tcPr>
                </a:tc>
                <a:tc>
                  <a:txBody>
                    <a:bodyPr/>
                    <a:lstStyle/>
                    <a:p>
                      <a:r>
                        <a:rPr lang="en-US" sz="900">
                          <a:hlinkClick r:id="rId41"/>
                        </a:rPr>
                        <a:t>San Marino</a:t>
                      </a:r>
                      <a:endParaRPr lang="en-US" sz="900"/>
                    </a:p>
                  </a:txBody>
                  <a:tcPr marL="44873" marR="44873" marT="22431" marB="22431" anchor="ctr">
                    <a:lnL>
                      <a:noFill/>
                    </a:lnL>
                    <a:lnR>
                      <a:noFill/>
                    </a:lnR>
                    <a:lnT>
                      <a:noFill/>
                    </a:lnT>
                    <a:lnB>
                      <a:noFill/>
                    </a:lnB>
                  </a:tcPr>
                </a:tc>
                <a:tc>
                  <a:txBody>
                    <a:bodyPr/>
                    <a:lstStyle/>
                    <a:p>
                      <a:r>
                        <a:rPr lang="en-US" sz="900" dirty="0" smtClean="0"/>
                        <a:t>  6</a:t>
                      </a:r>
                      <a:endParaRPr lang="en-US" sz="900" dirty="0"/>
                    </a:p>
                  </a:txBody>
                  <a:tcPr marL="44873" marR="44873" marT="22431" marB="22431">
                    <a:lnL>
                      <a:noFill/>
                    </a:lnL>
                    <a:lnT>
                      <a:noFill/>
                    </a:lnT>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sz="4000" dirty="0"/>
              <a:t> A Look at “Cutting Edge” Risk Prediction Instruments</a:t>
            </a:r>
          </a:p>
        </p:txBody>
      </p:sp>
      <p:sp>
        <p:nvSpPr>
          <p:cNvPr id="27651" name="Rectangle 3"/>
          <p:cNvSpPr>
            <a:spLocks noGrp="1" noChangeArrowheads="1"/>
          </p:cNvSpPr>
          <p:nvPr>
            <p:ph idx="1"/>
          </p:nvPr>
        </p:nvSpPr>
        <p:spPr/>
        <p:txBody>
          <a:bodyPr/>
          <a:lstStyle/>
          <a:p>
            <a:pPr eaLnBrk="1" hangingPunct="1">
              <a:lnSpc>
                <a:spcPct val="90000"/>
              </a:lnSpc>
            </a:pPr>
            <a:r>
              <a:rPr lang="en-US" altLang="en-US" smtClean="0"/>
              <a:t>General Recidivism</a:t>
            </a:r>
          </a:p>
          <a:p>
            <a:pPr eaLnBrk="1" hangingPunct="1">
              <a:lnSpc>
                <a:spcPct val="90000"/>
              </a:lnSpc>
            </a:pPr>
            <a:r>
              <a:rPr lang="en-US" altLang="en-US" smtClean="0">
                <a:hlinkClick r:id="rId2"/>
              </a:rPr>
              <a:t>Level of Service Inventory (LSI-R)</a:t>
            </a:r>
            <a:endParaRPr lang="en-US" altLang="en-US" smtClean="0"/>
          </a:p>
          <a:p>
            <a:pPr eaLnBrk="1" hangingPunct="1">
              <a:lnSpc>
                <a:spcPct val="90000"/>
              </a:lnSpc>
            </a:pPr>
            <a:r>
              <a:rPr lang="en-US" altLang="en-US" smtClean="0"/>
              <a:t>General Statistical Information on Recidivism (GSIR)</a:t>
            </a:r>
          </a:p>
          <a:p>
            <a:pPr eaLnBrk="1" hangingPunct="1">
              <a:lnSpc>
                <a:spcPct val="90000"/>
              </a:lnSpc>
            </a:pPr>
            <a:r>
              <a:rPr lang="en-US" altLang="en-US" smtClean="0"/>
              <a:t> </a:t>
            </a:r>
            <a:r>
              <a:rPr lang="en-US" altLang="en-US" smtClean="0">
                <a:hlinkClick r:id="rId2"/>
              </a:rPr>
              <a:t>Youth Level of Service Inventory (YLSI)</a:t>
            </a:r>
            <a:endParaRPr lang="en-US" altLang="en-US" smtClean="0"/>
          </a:p>
          <a:p>
            <a:pPr eaLnBrk="1" hangingPunct="1">
              <a:lnSpc>
                <a:spcPct val="90000"/>
              </a:lnSpc>
            </a:pPr>
            <a:r>
              <a:rPr lang="en-US" altLang="en-US" smtClean="0">
                <a:hlinkClick r:id="rId2"/>
              </a:rPr>
              <a:t>Early Assessment Risk for Boys (EARL-20B)</a:t>
            </a:r>
            <a:endParaRPr lang="en-US" altLang="en-US" smtClean="0"/>
          </a:p>
          <a:p>
            <a:pPr eaLnBrk="1" hangingPunct="1">
              <a:lnSpc>
                <a:spcPct val="90000"/>
              </a:lnSpc>
            </a:pPr>
            <a:r>
              <a:rPr lang="en-US" altLang="en-US" smtClean="0">
                <a:hlinkClick r:id="rId2"/>
              </a:rPr>
              <a:t>Early Assessment Risk for Girls (EARL-21G) </a:t>
            </a:r>
            <a:r>
              <a:rPr lang="en-US" altLang="en-US" i="1" smtClean="0"/>
              <a:t/>
            </a:r>
            <a:br>
              <a:rPr lang="en-US" altLang="en-US" i="1" smtClean="0"/>
            </a:br>
            <a:endParaRPr lang="en-US" altLang="en-US" i="1" smtClean="0"/>
          </a:p>
          <a:p>
            <a:pPr eaLnBrk="1" hangingPunct="1">
              <a:lnSpc>
                <a:spcPct val="90000"/>
              </a:lnSpc>
            </a:pPr>
            <a:r>
              <a:rPr lang="en-US" altLang="en-US" smtClean="0"/>
              <a:t>Watch Video: Ed Latessa, Professor, University of Cincinnati, explains why we use risk assessment for our known offender population: </a:t>
            </a:r>
            <a:r>
              <a:rPr lang="en-US" altLang="en-US" smtClean="0">
                <a:hlinkClick r:id="rId3"/>
              </a:rPr>
              <a:t>https://www.youtube.com/watch?v=1EA3eoMvoNY</a:t>
            </a:r>
            <a:r>
              <a:rPr lang="en-US" altLang="en-US"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Variables are in the LSI-R? </a:t>
            </a:r>
            <a:endParaRPr lang="en-US" dirty="0"/>
          </a:p>
        </p:txBody>
      </p:sp>
      <p:sp>
        <p:nvSpPr>
          <p:cNvPr id="28675" name="Content Placeholder 2"/>
          <p:cNvSpPr>
            <a:spLocks noGrp="1"/>
          </p:cNvSpPr>
          <p:nvPr>
            <p:ph idx="1"/>
          </p:nvPr>
        </p:nvSpPr>
        <p:spPr>
          <a:xfrm>
            <a:off x="822325" y="1100138"/>
            <a:ext cx="7559675" cy="3929062"/>
          </a:xfrm>
        </p:spPr>
        <p:txBody>
          <a:bodyPr/>
          <a:lstStyle/>
          <a:p>
            <a:r>
              <a:rPr lang="en-US" b="0" smtClean="0"/>
              <a:t>The Lead Service Inventory-Revised( LSI-R) includes 54 variables across 10 scales:</a:t>
            </a:r>
          </a:p>
          <a:p>
            <a:r>
              <a:rPr lang="en-US" b="0" smtClean="0"/>
              <a:t>Criminal History</a:t>
            </a:r>
          </a:p>
          <a:p>
            <a:r>
              <a:rPr lang="en-US" b="0" smtClean="0"/>
              <a:t>Education/Employment</a:t>
            </a:r>
          </a:p>
          <a:p>
            <a:r>
              <a:rPr lang="en-US" b="0" smtClean="0"/>
              <a:t>Financial</a:t>
            </a:r>
          </a:p>
          <a:p>
            <a:r>
              <a:rPr lang="en-US" b="0" smtClean="0"/>
              <a:t>Family/Marital</a:t>
            </a:r>
          </a:p>
          <a:p>
            <a:r>
              <a:rPr lang="en-US" b="0" smtClean="0"/>
              <a:t>Accommodation</a:t>
            </a:r>
          </a:p>
          <a:p>
            <a:r>
              <a:rPr lang="en-US" b="0" smtClean="0"/>
              <a:t>Leisure/Recreation</a:t>
            </a:r>
          </a:p>
          <a:p>
            <a:r>
              <a:rPr lang="en-US" b="0" smtClean="0"/>
              <a:t>Companions</a:t>
            </a:r>
          </a:p>
          <a:p>
            <a:r>
              <a:rPr lang="en-US" b="0" smtClean="0"/>
              <a:t>Alcohol/Drug Problems</a:t>
            </a:r>
          </a:p>
          <a:p>
            <a:r>
              <a:rPr lang="en-US" b="0" smtClean="0"/>
              <a:t>Emotional/Personal</a:t>
            </a:r>
          </a:p>
          <a:p>
            <a:r>
              <a:rPr lang="en-US" b="0" smtClean="0"/>
              <a:t>Attitudes/Orientation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Workplace Risk and Domestic Violence Risk</a:t>
            </a:r>
            <a:endParaRPr lang="en-US" dirty="0"/>
          </a:p>
        </p:txBody>
      </p:sp>
      <p:sp>
        <p:nvSpPr>
          <p:cNvPr id="29699" name="Content Placeholder 2"/>
          <p:cNvSpPr>
            <a:spLocks noGrp="1"/>
          </p:cNvSpPr>
          <p:nvPr>
            <p:ph idx="1"/>
          </p:nvPr>
        </p:nvSpPr>
        <p:spPr/>
        <p:txBody>
          <a:bodyPr/>
          <a:lstStyle/>
          <a:p>
            <a:pPr eaLnBrk="1" hangingPunct="1">
              <a:lnSpc>
                <a:spcPct val="90000"/>
              </a:lnSpc>
            </a:pPr>
            <a:r>
              <a:rPr lang="en-US" altLang="en-US" sz="1800" smtClean="0"/>
              <a:t>Workplace Risk Instruments:</a:t>
            </a:r>
          </a:p>
          <a:p>
            <a:pPr eaLnBrk="1" hangingPunct="1">
              <a:lnSpc>
                <a:spcPct val="90000"/>
              </a:lnSpc>
            </a:pPr>
            <a:r>
              <a:rPr lang="en-US" altLang="en-US" smtClean="0">
                <a:hlinkClick r:id="rId2"/>
              </a:rPr>
              <a:t>Workplace Risk Assessment (WRA-20)Employee Risk Assessment (ERA-20)</a:t>
            </a:r>
            <a:endParaRPr lang="en-US" altLang="en-US" smtClean="0"/>
          </a:p>
          <a:p>
            <a:pPr eaLnBrk="1" hangingPunct="1">
              <a:lnSpc>
                <a:spcPct val="90000"/>
              </a:lnSpc>
            </a:pPr>
            <a:endParaRPr lang="en-US" altLang="en-US" smtClean="0"/>
          </a:p>
          <a:p>
            <a:pPr eaLnBrk="1" hangingPunct="1">
              <a:lnSpc>
                <a:spcPct val="90000"/>
              </a:lnSpc>
            </a:pPr>
            <a:r>
              <a:rPr lang="en-US" altLang="en-US" sz="2000" smtClean="0"/>
              <a:t>Spousal Violence Risk Assessment Instruments: </a:t>
            </a:r>
          </a:p>
          <a:p>
            <a:pPr eaLnBrk="1" hangingPunct="1">
              <a:lnSpc>
                <a:spcPct val="90000"/>
              </a:lnSpc>
            </a:pPr>
            <a:r>
              <a:rPr lang="en-US" altLang="en-US" smtClean="0">
                <a:hlinkClick r:id="rId2"/>
              </a:rPr>
              <a:t>Spousal Assault Risk Assessment Guide (SARA)</a:t>
            </a:r>
            <a:r>
              <a:rPr lang="en-US" altLang="en-US" smtClean="0"/>
              <a:t> </a:t>
            </a:r>
          </a:p>
          <a:p>
            <a:pPr eaLnBrk="1" hangingPunct="1">
              <a:lnSpc>
                <a:spcPct val="90000"/>
              </a:lnSpc>
            </a:pPr>
            <a:endParaRPr lang="en-US" altLang="en-US" smtClean="0"/>
          </a:p>
          <a:p>
            <a:pPr eaLnBrk="1" hangingPunct="1">
              <a:lnSpc>
                <a:spcPct val="90000"/>
              </a:lnSpc>
            </a:pPr>
            <a:r>
              <a:rPr lang="en-US" altLang="en-US" smtClean="0">
                <a:hlinkClick r:id="rId3"/>
              </a:rPr>
              <a:t> Video: https://www.youtube.com/watch?v=KugXmdkW4Hs</a:t>
            </a:r>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dirty="0" smtClean="0">
                <a:solidFill>
                  <a:srgbClr val="7B9899"/>
                </a:solidFill>
              </a:rPr>
              <a:t>Risk Instruments</a:t>
            </a:r>
          </a:p>
        </p:txBody>
      </p:sp>
      <p:sp>
        <p:nvSpPr>
          <p:cNvPr id="30723" name="Rectangle 3"/>
          <p:cNvSpPr>
            <a:spLocks noGrp="1" noChangeArrowheads="1"/>
          </p:cNvSpPr>
          <p:nvPr>
            <p:ph idx="1"/>
          </p:nvPr>
        </p:nvSpPr>
        <p:spPr/>
        <p:txBody>
          <a:bodyPr/>
          <a:lstStyle/>
          <a:p>
            <a:pPr eaLnBrk="1" hangingPunct="1">
              <a:lnSpc>
                <a:spcPct val="80000"/>
              </a:lnSpc>
            </a:pPr>
            <a:r>
              <a:rPr lang="en-US" altLang="en-US" sz="2000" smtClean="0">
                <a:solidFill>
                  <a:srgbClr val="FF0000"/>
                </a:solidFill>
              </a:rPr>
              <a:t>Violent Recidivism</a:t>
            </a:r>
            <a:r>
              <a:rPr lang="en-US" altLang="en-US" sz="2000" smtClean="0"/>
              <a:t> </a:t>
            </a:r>
            <a:r>
              <a:rPr lang="en-US" altLang="en-US" sz="2000" smtClean="0">
                <a:hlinkClick r:id="rId2"/>
              </a:rPr>
              <a:t>Hare Psychopathy Checklist Revised (PCL-R)</a:t>
            </a:r>
            <a:r>
              <a:rPr lang="en-US" altLang="en-US" sz="2000" smtClean="0"/>
              <a:t> </a:t>
            </a:r>
          </a:p>
          <a:p>
            <a:pPr eaLnBrk="1" hangingPunct="1">
              <a:lnSpc>
                <a:spcPct val="80000"/>
              </a:lnSpc>
            </a:pPr>
            <a:r>
              <a:rPr lang="en-US" altLang="en-US" sz="2000" smtClean="0">
                <a:hlinkClick r:id="rId3"/>
              </a:rPr>
              <a:t>Take the test: http://vistriai.com/psychopathtest/</a:t>
            </a:r>
            <a:r>
              <a:rPr lang="en-US" altLang="en-US" sz="2000" smtClean="0"/>
              <a:t> </a:t>
            </a:r>
          </a:p>
          <a:p>
            <a:pPr eaLnBrk="1" hangingPunct="1">
              <a:lnSpc>
                <a:spcPct val="80000"/>
              </a:lnSpc>
            </a:pPr>
            <a:endParaRPr lang="en-US" altLang="en-US" sz="2000" smtClean="0"/>
          </a:p>
          <a:p>
            <a:pPr eaLnBrk="1" hangingPunct="1">
              <a:lnSpc>
                <a:spcPct val="80000"/>
              </a:lnSpc>
            </a:pPr>
            <a:r>
              <a:rPr lang="en-US" altLang="en-US" sz="2000" smtClean="0">
                <a:hlinkClick r:id="rId2"/>
              </a:rPr>
              <a:t>Historical Clinical Risk -20 (HCR-20)Violent Risk Appraisal Guide (VRAG)</a:t>
            </a:r>
            <a:endParaRPr lang="en-US" altLang="en-US" sz="2000" smtClean="0"/>
          </a:p>
          <a:p>
            <a:pPr eaLnBrk="1" hangingPunct="1">
              <a:lnSpc>
                <a:spcPct val="80000"/>
              </a:lnSpc>
            </a:pPr>
            <a:r>
              <a:rPr lang="en-US" altLang="en-US" sz="2000" smtClean="0">
                <a:hlinkClick r:id="rId2"/>
              </a:rPr>
              <a:t>Hare Psychopathy Checklist, Revised - Youth Version </a:t>
            </a:r>
            <a:br>
              <a:rPr lang="en-US" altLang="en-US" sz="2000" smtClean="0">
                <a:hlinkClick r:id="rId2"/>
              </a:rPr>
            </a:br>
            <a:r>
              <a:rPr lang="en-US" altLang="en-US" sz="2000" smtClean="0">
                <a:hlinkClick r:id="rId2"/>
              </a:rPr>
              <a:t>(PCL-R: YV)</a:t>
            </a:r>
            <a:endParaRPr lang="en-US" altLang="en-US" sz="2000" smtClean="0"/>
          </a:p>
          <a:p>
            <a:pPr eaLnBrk="1" hangingPunct="1">
              <a:lnSpc>
                <a:spcPct val="80000"/>
              </a:lnSpc>
            </a:pPr>
            <a:r>
              <a:rPr lang="en-US" altLang="en-US" sz="2000" smtClean="0">
                <a:hlinkClick r:id="rId2"/>
              </a:rPr>
              <a:t>Structured Assessment of Violence Risk for Youth (SAVRY)</a:t>
            </a:r>
            <a:endParaRPr lang="en-US" altLang="en-US"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Sexual Recidivism Risk Instruments</a:t>
            </a:r>
            <a:endParaRPr lang="en-US" dirty="0"/>
          </a:p>
        </p:txBody>
      </p:sp>
      <p:sp>
        <p:nvSpPr>
          <p:cNvPr id="31747" name="Content Placeholder 2"/>
          <p:cNvSpPr>
            <a:spLocks noGrp="1"/>
          </p:cNvSpPr>
          <p:nvPr>
            <p:ph idx="1"/>
          </p:nvPr>
        </p:nvSpPr>
        <p:spPr/>
        <p:txBody>
          <a:bodyPr/>
          <a:lstStyle/>
          <a:p>
            <a:pPr eaLnBrk="1" hangingPunct="1">
              <a:lnSpc>
                <a:spcPct val="80000"/>
              </a:lnSpc>
            </a:pPr>
            <a:r>
              <a:rPr lang="en-US" altLang="en-US" smtClean="0"/>
              <a:t>Sexual Recidivism</a:t>
            </a:r>
          </a:p>
          <a:p>
            <a:pPr eaLnBrk="1" hangingPunct="1">
              <a:lnSpc>
                <a:spcPct val="80000"/>
              </a:lnSpc>
            </a:pPr>
            <a:r>
              <a:rPr lang="en-US" altLang="en-US" smtClean="0">
                <a:hlinkClick r:id="rId2"/>
              </a:rPr>
              <a:t>Sex Offender Risk Appraisal Guide (SORAG)Sexual </a:t>
            </a:r>
          </a:p>
          <a:p>
            <a:pPr eaLnBrk="1" hangingPunct="1">
              <a:lnSpc>
                <a:spcPct val="80000"/>
              </a:lnSpc>
            </a:pPr>
            <a:r>
              <a:rPr lang="en-US" altLang="en-US" smtClean="0">
                <a:hlinkClick r:id="rId2"/>
              </a:rPr>
              <a:t>Violence Risk-20 (SVR-20</a:t>
            </a:r>
            <a:r>
              <a:rPr lang="en-US" altLang="en-US" smtClean="0"/>
              <a:t>)</a:t>
            </a:r>
          </a:p>
          <a:p>
            <a:pPr eaLnBrk="1" hangingPunct="1">
              <a:lnSpc>
                <a:spcPct val="80000"/>
              </a:lnSpc>
            </a:pPr>
            <a:r>
              <a:rPr lang="en-US" altLang="en-US" smtClean="0">
                <a:hlinkClick r:id="rId2"/>
              </a:rPr>
              <a:t>Rapid Risk Assessment for Sex Offence Recidivism (RRASOR)STATIC-99/ </a:t>
            </a:r>
          </a:p>
          <a:p>
            <a:pPr eaLnBrk="1" hangingPunct="1">
              <a:lnSpc>
                <a:spcPct val="80000"/>
              </a:lnSpc>
            </a:pPr>
            <a:r>
              <a:rPr lang="en-US" altLang="en-US" smtClean="0">
                <a:hlinkClick r:id="rId2"/>
              </a:rPr>
              <a:t>STATIC 2002</a:t>
            </a:r>
            <a:endParaRPr lang="en-US" altLang="en-US" smtClean="0"/>
          </a:p>
          <a:p>
            <a:pPr eaLnBrk="1" hangingPunct="1">
              <a:lnSpc>
                <a:spcPct val="80000"/>
              </a:lnSpc>
            </a:pPr>
            <a:r>
              <a:rPr lang="en-US" altLang="en-US" smtClean="0">
                <a:hlinkClick r:id="rId2"/>
              </a:rPr>
              <a:t>Minnesota Sex Offender Screening Tool - Revised (MnSORT-R)</a:t>
            </a:r>
            <a:endParaRPr lang="en-US" altLang="en-US" smtClean="0"/>
          </a:p>
          <a:p>
            <a:pPr eaLnBrk="1" hangingPunct="1">
              <a:lnSpc>
                <a:spcPct val="80000"/>
              </a:lnSpc>
            </a:pPr>
            <a:r>
              <a:rPr lang="en-US" altLang="en-US" smtClean="0">
                <a:hlinkClick r:id="rId2"/>
              </a:rPr>
              <a:t>Sex Offender Needs Assessment Rating (SONAR)</a:t>
            </a:r>
            <a:endParaRPr lang="en-US" altLang="en-US" smtClean="0"/>
          </a:p>
          <a:p>
            <a:pPr eaLnBrk="1" hangingPunct="1">
              <a:lnSpc>
                <a:spcPct val="80000"/>
              </a:lnSpc>
            </a:pPr>
            <a:r>
              <a:rPr lang="en-US" altLang="en-US" smtClean="0">
                <a:hlinkClick r:id="rId2"/>
              </a:rPr>
              <a:t>Estimate of Risk of Adolescent Sexual Offence Recidivism (ERASOR)</a:t>
            </a:r>
            <a:r>
              <a:rPr lang="en-US" altLang="en-US" smtClean="0"/>
              <a:t> </a:t>
            </a:r>
          </a:p>
          <a:p>
            <a:pPr eaLnBrk="1" hangingPunct="1">
              <a:lnSpc>
                <a:spcPct val="80000"/>
              </a:lnSpc>
            </a:pPr>
            <a:endParaRPr lang="en-US" altLang="en-US" smtClean="0"/>
          </a:p>
          <a:p>
            <a:endParaRPr lang="en-US"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ISSUES TO CONSIDER: PROPRIETARY RISK INSTRUMENTS VS FREEWARE</a:t>
            </a:r>
            <a:endParaRPr lang="en-US" dirty="0"/>
          </a:p>
        </p:txBody>
      </p:sp>
      <p:sp>
        <p:nvSpPr>
          <p:cNvPr id="32771" name="Content Placeholder 2"/>
          <p:cNvSpPr>
            <a:spLocks noGrp="1"/>
          </p:cNvSpPr>
          <p:nvPr>
            <p:ph idx="1"/>
          </p:nvPr>
        </p:nvSpPr>
        <p:spPr/>
        <p:txBody>
          <a:bodyPr/>
          <a:lstStyle/>
          <a:p>
            <a:r>
              <a:rPr lang="en-US" altLang="en-US" smtClean="0"/>
              <a:t>Cost: </a:t>
            </a:r>
            <a:r>
              <a:rPr lang="en-US" altLang="en-US" sz="1400" b="0" smtClean="0"/>
              <a:t>Many costs associated with the use of Proprietary  Risk Assessment  tools extend beyond the pricing of the instrument itself.Other costs include research, training, software, and other technical assistance services of various forms.</a:t>
            </a:r>
          </a:p>
          <a:p>
            <a:r>
              <a:rPr lang="en-US" altLang="en-US" sz="1400" b="0" smtClean="0"/>
              <a:t>Some RNA instruments are non-proprietary and may be available for use free of charge, but calculations of total cost should consider the availability and pricing of other important support services, such as validation research, fidelity testing, training, and customization of software packages designed for the RNA tool.</a:t>
            </a:r>
          </a:p>
          <a:p>
            <a:r>
              <a:rPr lang="en-US" altLang="en-US" smtClean="0"/>
              <a:t>Availability of Support Options: </a:t>
            </a:r>
            <a:r>
              <a:rPr lang="en-US" altLang="en-US" sz="1400" b="0" smtClean="0"/>
              <a:t>What services (e.g., RNA and reporting software, custom IT integration, user training, train-the-trainer training, quality assurance monitoring, validation research) does the RNA vendor provide? Alternatively, what support services are not available?</a:t>
            </a:r>
          </a:p>
          <a:p>
            <a:r>
              <a:rPr lang="en-US" altLang="en-US" smtClean="0"/>
              <a:t>Ease of Use: </a:t>
            </a:r>
            <a:r>
              <a:rPr lang="en-US" altLang="en-US" sz="1400" b="0" smtClean="0"/>
              <a:t>How easy is the tool to implement, administer, and use to inform decision-making</a:t>
            </a:r>
            <a:r>
              <a:rPr lang="en-US" altLang="en-US" sz="1400" smtClean="0"/>
              <a:t>?</a:t>
            </a:r>
          </a:p>
          <a:p>
            <a:r>
              <a:rPr lang="en-US" altLang="en-US" sz="1400" b="0" smtClean="0">
                <a:hlinkClick r:id="rId2"/>
              </a:rPr>
              <a:t>http://www.ncsc.org/~/media/Microsites/Files/CSI/BJA%20RNA%20Final%20Report_Combined%20Files%208-22-14.ashx</a:t>
            </a:r>
            <a:r>
              <a:rPr lang="en-US" altLang="en-US" sz="1400" b="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365125"/>
            <a:ext cx="7521575" cy="701675"/>
          </a:xfrm>
        </p:spPr>
        <p:txBody>
          <a:bodyPr/>
          <a:lstStyle/>
          <a:p>
            <a:pPr eaLnBrk="1" hangingPunct="1">
              <a:defRPr/>
            </a:pPr>
            <a:r>
              <a:rPr lang="en-US" dirty="0" smtClean="0"/>
              <a:t>Presentation Overview: Risky Business is Big Business</a:t>
            </a:r>
            <a:endParaRPr lang="en-US" dirty="0"/>
          </a:p>
        </p:txBody>
      </p:sp>
      <p:sp>
        <p:nvSpPr>
          <p:cNvPr id="3" name="Content Placeholder 2"/>
          <p:cNvSpPr>
            <a:spLocks noGrp="1"/>
          </p:cNvSpPr>
          <p:nvPr>
            <p:ph idx="1"/>
          </p:nvPr>
        </p:nvSpPr>
        <p:spPr>
          <a:xfrm>
            <a:off x="1066800" y="1066800"/>
            <a:ext cx="7505700" cy="4157663"/>
          </a:xfrm>
        </p:spPr>
        <p:txBody>
          <a:bodyPr/>
          <a:lstStyle/>
          <a:p>
            <a:pPr eaLnBrk="1" hangingPunct="1">
              <a:defRPr/>
            </a:pPr>
            <a:r>
              <a:rPr lang="en-US" sz="1400" dirty="0" smtClean="0"/>
              <a:t>Prediction Basics: </a:t>
            </a:r>
          </a:p>
          <a:p>
            <a:pPr eaLnBrk="1" hangingPunct="1">
              <a:buFont typeface="Arial" pitchFamily="34" charset="0"/>
              <a:buAutoNum type="arabicParenBoth"/>
              <a:defRPr/>
            </a:pPr>
            <a:r>
              <a:rPr lang="en-US" sz="1400" dirty="0" smtClean="0"/>
              <a:t>false positives vs. false negatives</a:t>
            </a:r>
          </a:p>
          <a:p>
            <a:pPr eaLnBrk="1" hangingPunct="1">
              <a:buFont typeface="Arial" pitchFamily="34" charset="0"/>
              <a:buAutoNum type="arabicParenBoth"/>
              <a:defRPr/>
            </a:pPr>
            <a:r>
              <a:rPr lang="en-US" sz="1400" dirty="0" smtClean="0"/>
              <a:t>Actuarial vs. Clinical prediction</a:t>
            </a:r>
          </a:p>
          <a:p>
            <a:pPr eaLnBrk="1" hangingPunct="1">
              <a:buFont typeface="Arial" pitchFamily="34" charset="0"/>
              <a:buAutoNum type="arabicParenBoth"/>
              <a:defRPr/>
            </a:pPr>
            <a:r>
              <a:rPr lang="en-US" sz="1400" dirty="0" smtClean="0"/>
              <a:t>Predicting violence among known offender populations: the needle in the haystack problem</a:t>
            </a:r>
          </a:p>
          <a:p>
            <a:pPr eaLnBrk="1" hangingPunct="1">
              <a:buFont typeface="Arial" pitchFamily="34" charset="0"/>
              <a:buAutoNum type="arabicParenBoth"/>
              <a:defRPr/>
            </a:pPr>
            <a:r>
              <a:rPr lang="en-US" sz="1400" dirty="0" smtClean="0"/>
              <a:t>Risk vs. Stakes: Issues to consider at key decision points:</a:t>
            </a:r>
          </a:p>
          <a:p>
            <a:pPr marL="0" indent="0" eaLnBrk="1" hangingPunct="1">
              <a:defRPr/>
            </a:pPr>
            <a:r>
              <a:rPr lang="en-US" sz="1400" dirty="0"/>
              <a:t> </a:t>
            </a:r>
            <a:r>
              <a:rPr lang="en-US" sz="1400" dirty="0" smtClean="0"/>
              <a:t>      Prevention Decisions</a:t>
            </a:r>
          </a:p>
          <a:p>
            <a:pPr marL="0" indent="0" eaLnBrk="1" hangingPunct="1">
              <a:defRPr/>
            </a:pPr>
            <a:r>
              <a:rPr lang="en-US" sz="1400" dirty="0"/>
              <a:t> </a:t>
            </a:r>
            <a:r>
              <a:rPr lang="en-US" sz="1400" dirty="0" smtClean="0"/>
              <a:t>      Apprehension Decisions</a:t>
            </a:r>
          </a:p>
          <a:p>
            <a:pPr marL="0" indent="0" eaLnBrk="1" hangingPunct="1">
              <a:defRPr/>
            </a:pPr>
            <a:r>
              <a:rPr lang="en-US" sz="1400" dirty="0"/>
              <a:t> </a:t>
            </a:r>
            <a:r>
              <a:rPr lang="en-US" sz="1400" dirty="0" smtClean="0"/>
              <a:t>      Pre-trial Release Decisions</a:t>
            </a:r>
          </a:p>
          <a:p>
            <a:pPr marL="0" indent="0" eaLnBrk="1" hangingPunct="1">
              <a:defRPr/>
            </a:pPr>
            <a:r>
              <a:rPr lang="en-US" sz="1400" dirty="0"/>
              <a:t> </a:t>
            </a:r>
            <a:r>
              <a:rPr lang="en-US" sz="1400" dirty="0" smtClean="0"/>
              <a:t>      Sentencing Decisions</a:t>
            </a:r>
          </a:p>
          <a:p>
            <a:pPr marL="0" indent="0" eaLnBrk="1" hangingPunct="1">
              <a:defRPr/>
            </a:pPr>
            <a:r>
              <a:rPr lang="en-US" sz="1400" dirty="0"/>
              <a:t> </a:t>
            </a:r>
            <a:r>
              <a:rPr lang="en-US" sz="1400" dirty="0" smtClean="0"/>
              <a:t>      Release from Custody and Community Supervision Decisions</a:t>
            </a:r>
          </a:p>
          <a:p>
            <a:pPr marL="0" indent="0" eaLnBrk="1" hangingPunct="1">
              <a:defRPr/>
            </a:pPr>
            <a:r>
              <a:rPr lang="en-US" sz="1400" dirty="0" smtClean="0"/>
              <a:t>(5) Global Variations in </a:t>
            </a:r>
            <a:r>
              <a:rPr lang="en-US" sz="1400" dirty="0"/>
              <a:t>P</a:t>
            </a:r>
            <a:r>
              <a:rPr lang="en-US" sz="1400" dirty="0" smtClean="0"/>
              <a:t>re-trial Detention and incarceration Rates</a:t>
            </a:r>
          </a:p>
          <a:p>
            <a:pPr marL="0" indent="0" eaLnBrk="1" hangingPunct="1">
              <a:defRPr/>
            </a:pPr>
            <a:r>
              <a:rPr lang="en-US" sz="1400" dirty="0" smtClean="0"/>
              <a:t>(6) Types of Risk Assessment Instruments: Private Sector Proprietary Instruments vs. Free ware</a:t>
            </a:r>
          </a:p>
          <a:p>
            <a:pPr eaLnBrk="1" hangingPunct="1">
              <a:buFont typeface="Arial" pitchFamily="34" charset="0"/>
              <a:buAutoNum type="arabicParenBoth"/>
              <a:defRPr/>
            </a:pPr>
            <a:endParaRPr lang="en-US" dirty="0" smtClean="0"/>
          </a:p>
          <a:p>
            <a:pPr eaLnBrk="1" hangingPunct="1">
              <a:buFont typeface="Arial" pitchFamily="34" charset="0"/>
              <a:buAutoNum type="arabicParenBoth"/>
              <a:defRPr/>
            </a:pPr>
            <a:endParaRPr lang="en-US" dirty="0" smtClean="0"/>
          </a:p>
          <a:p>
            <a:pPr eaLnBrk="1" hangingPunct="1">
              <a:buFont typeface="Arial" pitchFamily="34" charset="0"/>
              <a:buAutoNum type="arabicParenBoth"/>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altLang="en-US" smtClean="0">
                <a:solidFill>
                  <a:srgbClr val="7B9899"/>
                </a:solidFill>
              </a:rPr>
              <a:t>The False Positives Problem</a:t>
            </a:r>
          </a:p>
        </p:txBody>
      </p:sp>
      <p:sp>
        <p:nvSpPr>
          <p:cNvPr id="9219" name="Rectangle 3"/>
          <p:cNvSpPr>
            <a:spLocks noGrp="1" noChangeArrowheads="1"/>
          </p:cNvSpPr>
          <p:nvPr>
            <p:ph idx="1"/>
          </p:nvPr>
        </p:nvSpPr>
        <p:spPr/>
        <p:txBody>
          <a:bodyPr/>
          <a:lstStyle/>
          <a:p>
            <a:pPr eaLnBrk="1" hangingPunct="1"/>
            <a:r>
              <a:rPr lang="en-US" altLang="en-US" smtClean="0"/>
              <a:t>(1) What do researchers mean when they talk about false positives and false negatives? Why does it matter?</a:t>
            </a:r>
          </a:p>
          <a:p>
            <a:pPr eaLnBrk="1" hangingPunct="1"/>
            <a:r>
              <a:rPr lang="en-US" altLang="en-US" smtClean="0"/>
              <a:t>False Positives are individuals predicted to be violent but who are not.</a:t>
            </a:r>
          </a:p>
          <a:p>
            <a:pPr eaLnBrk="1" hangingPunct="1"/>
            <a:r>
              <a:rPr lang="en-US" altLang="en-US" smtClean="0"/>
              <a:t>False Negatives are individuals predicted to be non-violent who turn out to be violent</a:t>
            </a:r>
          </a:p>
          <a:p>
            <a:pPr eaLnBrk="1" hangingPunct="1"/>
            <a:r>
              <a:rPr lang="en-US" altLang="en-US" smtClean="0"/>
              <a:t>Which mistake are YOU willing to make?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smtClean="0">
                <a:solidFill>
                  <a:srgbClr val="0070C0"/>
                </a:solidFill>
              </a:rPr>
              <a:t>Actuarial vs. Clinical Prediction</a:t>
            </a:r>
          </a:p>
        </p:txBody>
      </p:sp>
      <p:sp>
        <p:nvSpPr>
          <p:cNvPr id="15363" name="Rectangle 3"/>
          <p:cNvSpPr>
            <a:spLocks noGrp="1" noChangeArrowheads="1"/>
          </p:cNvSpPr>
          <p:nvPr>
            <p:ph idx="1"/>
          </p:nvPr>
        </p:nvSpPr>
        <p:spPr/>
        <p:txBody>
          <a:bodyPr rtlCol="0">
            <a:normAutofit fontScale="92500" lnSpcReduction="20000"/>
          </a:bodyPr>
          <a:lstStyle/>
          <a:p>
            <a:pPr eaLnBrk="1" fontAlgn="auto" hangingPunct="1">
              <a:spcAft>
                <a:spcPts val="0"/>
              </a:spcAft>
              <a:defRPr/>
            </a:pPr>
            <a:r>
              <a:rPr lang="en-US" altLang="en-US" sz="2800" dirty="0" smtClean="0"/>
              <a:t>(2) What is the difference between actuarial and clinical prediction methods?</a:t>
            </a:r>
          </a:p>
          <a:p>
            <a:pPr eaLnBrk="1" fontAlgn="auto" hangingPunct="1">
              <a:spcAft>
                <a:spcPts val="0"/>
              </a:spcAft>
              <a:defRPr/>
            </a:pPr>
            <a:r>
              <a:rPr lang="en-US" altLang="en-US" sz="2800" dirty="0" smtClean="0">
                <a:solidFill>
                  <a:srgbClr val="0070C0"/>
                </a:solidFill>
              </a:rPr>
              <a:t>Actuarial instruments </a:t>
            </a:r>
            <a:r>
              <a:rPr lang="en-US" altLang="en-US" sz="2800" b="0" dirty="0" smtClean="0"/>
              <a:t>attach specific statistical weighting to different variables which assess the risk. </a:t>
            </a:r>
          </a:p>
          <a:p>
            <a:pPr eaLnBrk="1" fontAlgn="auto" hangingPunct="1">
              <a:spcAft>
                <a:spcPts val="0"/>
              </a:spcAft>
              <a:defRPr/>
            </a:pPr>
            <a:r>
              <a:rPr lang="en-US" altLang="en-US" sz="2800" b="0" dirty="0" smtClean="0"/>
              <a:t>They are premised on the idea that, if accuracy of prediction is the most important factor, it is best to find out how members of a comparable group of individuals conducted themselves over time.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altLang="en-US" dirty="0" smtClean="0">
                <a:solidFill>
                  <a:srgbClr val="0070C0"/>
                </a:solidFill>
              </a:rPr>
              <a:t>Clinical Assessments of Risk</a:t>
            </a:r>
          </a:p>
        </p:txBody>
      </p:sp>
      <p:sp>
        <p:nvSpPr>
          <p:cNvPr id="16387" name="Rectangle 3"/>
          <p:cNvSpPr>
            <a:spLocks noGrp="1" noChangeArrowheads="1"/>
          </p:cNvSpPr>
          <p:nvPr>
            <p:ph idx="1"/>
          </p:nvPr>
        </p:nvSpPr>
        <p:spPr/>
        <p:txBody>
          <a:bodyPr rtlCol="0">
            <a:normAutofit fontScale="92500" lnSpcReduction="20000"/>
          </a:bodyPr>
          <a:lstStyle/>
          <a:p>
            <a:pPr eaLnBrk="1" fontAlgn="auto" hangingPunct="1">
              <a:lnSpc>
                <a:spcPct val="90000"/>
              </a:lnSpc>
              <a:spcAft>
                <a:spcPts val="0"/>
              </a:spcAft>
              <a:defRPr/>
            </a:pPr>
            <a:r>
              <a:rPr lang="en-US" altLang="en-US" sz="2800" dirty="0" smtClean="0">
                <a:solidFill>
                  <a:srgbClr val="0070C0"/>
                </a:solidFill>
              </a:rPr>
              <a:t>Structured Clinical Guides</a:t>
            </a:r>
            <a:r>
              <a:rPr lang="en-US" altLang="en-US" sz="2800" dirty="0" smtClean="0"/>
              <a:t>, </a:t>
            </a:r>
            <a:r>
              <a:rPr lang="en-US" altLang="en-US" sz="2800" b="0" dirty="0" smtClean="0"/>
              <a:t>in contrast, invite clinicians to consider a number of variables which will have some application to the assessment of risk in the case under consideration. </a:t>
            </a:r>
          </a:p>
          <a:p>
            <a:pPr eaLnBrk="1" fontAlgn="auto" hangingPunct="1">
              <a:lnSpc>
                <a:spcPct val="90000"/>
              </a:lnSpc>
              <a:spcAft>
                <a:spcPts val="0"/>
              </a:spcAft>
              <a:defRPr/>
            </a:pPr>
            <a:r>
              <a:rPr lang="en-US" altLang="en-US" sz="2800" b="0" dirty="0" smtClean="0"/>
              <a:t>This type of assessment is based on the idea that a great deal has been learned over the past two decades about the factors which should be taken in account when conducting risk assessments on various types of mental health, forensic, and correctional populations.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Actuarial Vs. Clinical Risk Assessment</a:t>
            </a:r>
            <a:endParaRPr lang="en-US" dirty="0"/>
          </a:p>
        </p:txBody>
      </p:sp>
      <p:sp>
        <p:nvSpPr>
          <p:cNvPr id="12291" name="Content Placeholder 2"/>
          <p:cNvSpPr>
            <a:spLocks noGrp="1"/>
          </p:cNvSpPr>
          <p:nvPr>
            <p:ph idx="1"/>
          </p:nvPr>
        </p:nvSpPr>
        <p:spPr>
          <a:xfrm>
            <a:off x="685800" y="914400"/>
            <a:ext cx="7673975" cy="4189413"/>
          </a:xfrm>
        </p:spPr>
        <p:txBody>
          <a:bodyPr/>
          <a:lstStyle/>
          <a:p>
            <a:pPr eaLnBrk="1" hangingPunct="1"/>
            <a:r>
              <a:rPr lang="en-US" altLang="en-US" smtClean="0"/>
              <a:t>Which type of assessment is more accurate? </a:t>
            </a:r>
          </a:p>
          <a:p>
            <a:pPr eaLnBrk="1" hangingPunct="1"/>
            <a:r>
              <a:rPr lang="en-US" altLang="en-US" b="0" smtClean="0"/>
              <a:t>There is a large body of research that demonstrates that actuarial risk assessment instruments outperform clinical risk assessment instruments. Note: See the article on this topic in our course website’s materials section.</a:t>
            </a:r>
          </a:p>
          <a:p>
            <a:pPr eaLnBrk="1" hangingPunct="1"/>
            <a:endParaRPr lang="en-US" altLang="en-US" b="0" smtClean="0"/>
          </a:p>
          <a:p>
            <a:pPr eaLnBrk="1" hangingPunct="1"/>
            <a:r>
              <a:rPr lang="en-US" altLang="en-US" smtClean="0"/>
              <a:t> RESEARCH SUMMARY: Grove, Zale, Lebow, Snitz, and Nelson (2000)</a:t>
            </a:r>
            <a:r>
              <a:rPr lang="en-US" altLang="en-US" b="0" smtClean="0"/>
              <a:t> </a:t>
            </a:r>
            <a:r>
              <a:rPr lang="en-US" altLang="en-US" sz="1400" b="0" smtClean="0"/>
              <a:t>reported that statistical prediction was about 10% more accurate than clinical prediction and was consistently superior across date and source of publication, type of judge (medical vs. psychological), general or task-relevant experience, type of data (e.g., interview results, psychological tests, trait ratings, behavioral observations, criminal record), and amount of data available.Statistical methods predicted forensic outcomes (e.g., criminal and violent behavior) especially well, mean effect size (</a:t>
            </a:r>
            <a:r>
              <a:rPr lang="en-US" altLang="en-US" sz="1400" b="0" i="1" smtClean="0"/>
              <a:t>d</a:t>
            </a:r>
            <a:r>
              <a:rPr lang="en-US" altLang="en-US" sz="1400" b="0" smtClean="0"/>
              <a:t>) of .89, but also fared well when predicting other outcomes.</a:t>
            </a:r>
            <a:endParaRPr lang="en-US" alt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Predicting Patterns of Community Violence</a:t>
            </a:r>
            <a:endParaRPr lang="en-US" dirty="0"/>
          </a:p>
        </p:txBody>
      </p:sp>
      <p:sp>
        <p:nvSpPr>
          <p:cNvPr id="13315" name="Content Placeholder 2"/>
          <p:cNvSpPr>
            <a:spLocks noGrp="1"/>
          </p:cNvSpPr>
          <p:nvPr>
            <p:ph idx="1"/>
          </p:nvPr>
        </p:nvSpPr>
        <p:spPr/>
        <p:txBody>
          <a:bodyPr/>
          <a:lstStyle/>
          <a:p>
            <a:r>
              <a:rPr lang="en-US" altLang="en-US" sz="1800" smtClean="0"/>
              <a:t>Predictive Analytics </a:t>
            </a:r>
            <a:r>
              <a:rPr lang="en-US" altLang="en-US" smtClean="0"/>
              <a:t>are currently being used by police departments to identify projected violent crime hot spots, and using this information, police departments are targetting police patrol resources to these areas.</a:t>
            </a:r>
          </a:p>
          <a:p>
            <a:r>
              <a:rPr lang="en-US" altLang="en-US" smtClean="0"/>
              <a:t>Video: </a:t>
            </a:r>
            <a:r>
              <a:rPr lang="en-US" altLang="en-US" smtClean="0">
                <a:hlinkClick r:id="rId2"/>
              </a:rPr>
              <a:t>https://www.youtube.com/watch?v=U0gX_z0V0nE&amp;app=desktop</a:t>
            </a:r>
            <a:r>
              <a:rPr lang="en-US" alt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Predicting WHO WILL COMMIT VIOLENT CRIME USING PREDICTIVE ANALYTICS</a:t>
            </a:r>
            <a:endParaRPr lang="en-US" dirty="0"/>
          </a:p>
        </p:txBody>
      </p:sp>
      <p:sp>
        <p:nvSpPr>
          <p:cNvPr id="14339" name="Content Placeholder 2"/>
          <p:cNvSpPr>
            <a:spLocks noGrp="1"/>
          </p:cNvSpPr>
          <p:nvPr>
            <p:ph idx="1"/>
          </p:nvPr>
        </p:nvSpPr>
        <p:spPr/>
        <p:txBody>
          <a:bodyPr/>
          <a:lstStyle/>
          <a:p>
            <a:r>
              <a:rPr lang="en-US" altLang="en-US" smtClean="0"/>
              <a:t>Video: </a:t>
            </a:r>
            <a:r>
              <a:rPr lang="en-US" altLang="en-US" smtClean="0">
                <a:hlinkClick r:id="rId2"/>
              </a:rPr>
              <a:t>http://www.zerohedge.com/news/2016-05-23/pre-crime-arrives-chicago-big-data-tells-cops-whos-next-be-shot</a:t>
            </a:r>
            <a:r>
              <a:rPr lang="en-US" altLang="en-US" smtClean="0"/>
              <a:t> </a:t>
            </a:r>
          </a:p>
          <a:p>
            <a:r>
              <a:rPr lang="en-US" altLang="en-US" b="0" smtClean="0"/>
              <a:t>Authorities assume that by narrowing down the key players that are most likely to be involved in violence will allow them to stop it. </a:t>
            </a:r>
          </a:p>
          <a:p>
            <a:r>
              <a:rPr lang="en-US" altLang="en-US" b="0" smtClean="0"/>
              <a:t> Police superintendent Eddie Johnson says that there is a small segment of people driving the violence, </a:t>
            </a:r>
            <a:r>
              <a:rPr lang="en-US" altLang="en-US" smtClean="0"/>
              <a:t>and although homicides are on the rise after three years of the program, the "Strategic Subject List" generated by the </a:t>
            </a:r>
            <a:r>
              <a:rPr lang="en-US" altLang="en-US" u="sng" smtClean="0"/>
              <a:t>fourth revision</a:t>
            </a:r>
            <a:r>
              <a:rPr lang="en-US" altLang="en-US" smtClean="0"/>
              <a:t> of the algorithm is the answer to stopping them</a:t>
            </a:r>
            <a:r>
              <a:rPr lang="en-US" altLang="en-US" b="0" smtClean="0"/>
              <a:t>. </a:t>
            </a:r>
          </a:p>
          <a:p>
            <a:r>
              <a:rPr lang="en-US" altLang="en-US" i="1" smtClean="0"/>
              <a:t>In a city of 2.7 million people, about 1,400 are responsible for much of the violence, Mr. Johnson said, and all of them are on the department’s </a:t>
            </a:r>
            <a:r>
              <a:rPr lang="en-US" altLang="en-US" i="1" u="sng" smtClean="0"/>
              <a:t>“Strategic Subject List.”</a:t>
            </a:r>
            <a:endParaRPr lang="en-US" altLang="en-US" smtClean="0"/>
          </a:p>
          <a:p>
            <a:r>
              <a:rPr lang="en-US" altLang="en-US" smtClean="0"/>
              <a:t> </a:t>
            </a:r>
          </a:p>
          <a:p>
            <a:endParaRPr lang="en-US" altLang="en-US"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549</TotalTime>
  <Words>2756</Words>
  <Application>Microsoft Office PowerPoint</Application>
  <PresentationFormat>On-screen Show (4:3)</PresentationFormat>
  <Paragraphs>420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Angles</vt:lpstr>
      <vt:lpstr>The New Technology of Risk Prediction : Challenges and Opportunities</vt:lpstr>
      <vt:lpstr>Risk Assessment and Crime prevention</vt:lpstr>
      <vt:lpstr>Presentation Overview: Risky Business is Big Business</vt:lpstr>
      <vt:lpstr>The False Positives Problem</vt:lpstr>
      <vt:lpstr>Actuarial vs. Clinical Prediction</vt:lpstr>
      <vt:lpstr>Clinical Assessments of Risk</vt:lpstr>
      <vt:lpstr>Actuarial Vs. Clinical Risk Assessment</vt:lpstr>
      <vt:lpstr>Predicting Patterns of Community Violence</vt:lpstr>
      <vt:lpstr>Predicting WHO WILL COMMIT VIOLENT CRIME USING PREDICTIVE ANALYTICS</vt:lpstr>
      <vt:lpstr>Are these Predictions Accurate?</vt:lpstr>
      <vt:lpstr>RAND STUDY RAISES  Serious QUESTIONS</vt:lpstr>
      <vt:lpstr>Predicting Violence among Known Offenders</vt:lpstr>
      <vt:lpstr>Probability of Arrest for a Violent, Property, or Drug Crime 36 Months After Release from Prison</vt:lpstr>
      <vt:lpstr>Risk Prediction for Murderers and Rapists</vt:lpstr>
      <vt:lpstr> Risk vs. Stakes: Issues to Consider</vt:lpstr>
      <vt:lpstr>Risk vs Stakes in Pretrial Release Decisions– A Global View</vt:lpstr>
      <vt:lpstr>Countries with the Highest Pre-Trial Detention Rates emphasize Stakes</vt:lpstr>
      <vt:lpstr>Countries with the Lowest Pre-Trial detention Rates Emphasize Risk</vt:lpstr>
      <vt:lpstr>Risk Vs Stakes in the Use Of Incarceration: A Global View</vt:lpstr>
      <vt:lpstr>Proposal to Reduce Incarceration</vt:lpstr>
      <vt:lpstr> Countries with High vs Low Prison Population Rates</vt:lpstr>
      <vt:lpstr> A Look at “Cutting Edge” Risk Prediction Instruments</vt:lpstr>
      <vt:lpstr>What Variables are in the LSI-R? </vt:lpstr>
      <vt:lpstr>Workplace Risk and Domestic Violence Risk</vt:lpstr>
      <vt:lpstr>Risk Instruments</vt:lpstr>
      <vt:lpstr>Sexual Recidivism Risk Instruments</vt:lpstr>
      <vt:lpstr>ISSUES TO CONSIDER: PROPRIETARY RISK INSTRUMENTS VS FREEWARE</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of the Trade: Risk Prediction Instruments</dc:title>
  <dc:creator>Alexander James Byrne</dc:creator>
  <cp:lastModifiedBy>Carol</cp:lastModifiedBy>
  <cp:revision>35</cp:revision>
  <dcterms:created xsi:type="dcterms:W3CDTF">2008-10-02T14:01:13Z</dcterms:created>
  <dcterms:modified xsi:type="dcterms:W3CDTF">2016-10-03T16:51:23Z</dcterms:modified>
</cp:coreProperties>
</file>