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Lst>
  <p:sldIdLst>
    <p:sldId id="256" r:id="rId2"/>
    <p:sldId id="260" r:id="rId3"/>
    <p:sldId id="262" r:id="rId4"/>
    <p:sldId id="288" r:id="rId5"/>
    <p:sldId id="257" r:id="rId6"/>
    <p:sldId id="261" r:id="rId7"/>
    <p:sldId id="258" r:id="rId8"/>
    <p:sldId id="263" r:id="rId9"/>
    <p:sldId id="274" r:id="rId10"/>
    <p:sldId id="289" r:id="rId11"/>
    <p:sldId id="264" r:id="rId12"/>
    <p:sldId id="285" r:id="rId13"/>
    <p:sldId id="286" r:id="rId14"/>
    <p:sldId id="284" r:id="rId15"/>
    <p:sldId id="265" r:id="rId16"/>
    <p:sldId id="290" r:id="rId17"/>
    <p:sldId id="276" r:id="rId18"/>
    <p:sldId id="280" r:id="rId19"/>
    <p:sldId id="282" r:id="rId20"/>
    <p:sldId id="283" r:id="rId21"/>
    <p:sldId id="281" r:id="rId22"/>
    <p:sldId id="266" r:id="rId23"/>
    <p:sldId id="291" r:id="rId24"/>
    <p:sldId id="267" r:id="rId25"/>
    <p:sldId id="268" r:id="rId26"/>
    <p:sldId id="292" r:id="rId27"/>
    <p:sldId id="269" r:id="rId28"/>
    <p:sldId id="270" r:id="rId29"/>
    <p:sldId id="271" r:id="rId30"/>
    <p:sldId id="272" r:id="rId31"/>
    <p:sldId id="273" r:id="rId32"/>
    <p:sldId id="275" r:id="rId33"/>
    <p:sldId id="277" r:id="rId34"/>
    <p:sldId id="278" r:id="rId35"/>
    <p:sldId id="279" r:id="rId36"/>
    <p:sldId id="287" r:id="rId3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33CC33"/>
    <a:srgbClr val="FF3300"/>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1236" y="-21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75" y="4267200"/>
            <a:ext cx="9140825" cy="2590800"/>
            <a:chOff x="2" y="2688"/>
            <a:chExt cx="5758" cy="1632"/>
          </a:xfrm>
        </p:grpSpPr>
        <p:sp>
          <p:nvSpPr>
            <p:cNvPr id="5" name="Freeform 3"/>
            <p:cNvSpPr>
              <a:spLocks/>
            </p:cNvSpPr>
            <p:nvPr/>
          </p:nvSpPr>
          <p:spPr bwMode="hidden">
            <a:xfrm>
              <a:off x="2" y="2688"/>
              <a:ext cx="5758" cy="1632"/>
            </a:xfrm>
            <a:custGeom>
              <a:avLst/>
              <a:gdLst>
                <a:gd name="T0" fmla="*/ 5758 w 5740"/>
                <a:gd name="T1" fmla="*/ 1632 h 4316"/>
                <a:gd name="T2" fmla="*/ 0 w 5740"/>
                <a:gd name="T3" fmla="*/ 1632 h 4316"/>
                <a:gd name="T4" fmla="*/ 0 w 5740"/>
                <a:gd name="T5" fmla="*/ 0 h 4316"/>
                <a:gd name="T6" fmla="*/ 5758 w 5740"/>
                <a:gd name="T7" fmla="*/ 0 h 4316"/>
                <a:gd name="T8" fmla="*/ 5758 w 5740"/>
                <a:gd name="T9" fmla="*/ 1632 h 4316"/>
                <a:gd name="T10" fmla="*/ 5758 w 5740"/>
                <a:gd name="T11" fmla="*/ 1632 h 43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4316">
                  <a:moveTo>
                    <a:pt x="5740" y="4316"/>
                  </a:moveTo>
                  <a:lnTo>
                    <a:pt x="0" y="4316"/>
                  </a:lnTo>
                  <a:lnTo>
                    <a:pt x="0" y="0"/>
                  </a:lnTo>
                  <a:lnTo>
                    <a:pt x="5740" y="0"/>
                  </a:lnTo>
                  <a:lnTo>
                    <a:pt x="5740" y="4316"/>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en-US"/>
            </a:p>
          </p:txBody>
        </p:sp>
        <p:grpSp>
          <p:nvGrpSpPr>
            <p:cNvPr id="6" name="Group 4"/>
            <p:cNvGrpSpPr>
              <a:grpSpLocks/>
            </p:cNvGrpSpPr>
            <p:nvPr userDrawn="1"/>
          </p:nvGrpSpPr>
          <p:grpSpPr bwMode="auto">
            <a:xfrm>
              <a:off x="3528" y="3715"/>
              <a:ext cx="792" cy="521"/>
              <a:chOff x="3527" y="3715"/>
              <a:chExt cx="792" cy="521"/>
            </a:xfrm>
          </p:grpSpPr>
          <p:sp>
            <p:nvSpPr>
              <p:cNvPr id="57" name="Oval 5"/>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a:defRPr/>
                </a:pPr>
                <a:endParaRPr lang="en-US"/>
              </a:p>
            </p:txBody>
          </p:sp>
          <p:sp>
            <p:nvSpPr>
              <p:cNvPr id="58" name="Oval 6"/>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a:defRPr/>
                </a:pPr>
                <a:endParaRPr lang="en-US"/>
              </a:p>
            </p:txBody>
          </p:sp>
          <p:sp>
            <p:nvSpPr>
              <p:cNvPr id="59" name="Oval 7"/>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a:defRPr/>
                </a:pPr>
                <a:endParaRPr lang="en-US"/>
              </a:p>
            </p:txBody>
          </p:sp>
          <p:sp>
            <p:nvSpPr>
              <p:cNvPr id="60" name="Oval 8"/>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a:defRPr/>
                </a:pPr>
                <a:endParaRPr lang="en-US"/>
              </a:p>
            </p:txBody>
          </p:sp>
          <p:sp>
            <p:nvSpPr>
              <p:cNvPr id="61" name="Oval 9"/>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a:defRPr/>
                </a:pPr>
                <a:endParaRPr lang="en-US"/>
              </a:p>
            </p:txBody>
          </p:sp>
          <p:sp>
            <p:nvSpPr>
              <p:cNvPr id="62" name="Freeform 10"/>
              <p:cNvSpPr>
                <a:spLocks/>
              </p:cNvSpPr>
              <p:nvPr/>
            </p:nvSpPr>
            <p:spPr bwMode="hidden">
              <a:xfrm>
                <a:off x="3575" y="3715"/>
                <a:ext cx="383" cy="161"/>
              </a:xfrm>
              <a:custGeom>
                <a:avLst/>
                <a:gdLst>
                  <a:gd name="T0" fmla="*/ 376 w 382"/>
                  <a:gd name="T1" fmla="*/ 12 h 161"/>
                  <a:gd name="T2" fmla="*/ 257 w 382"/>
                  <a:gd name="T3" fmla="*/ 24 h 161"/>
                  <a:gd name="T4" fmla="*/ 149 w 382"/>
                  <a:gd name="T5" fmla="*/ 54 h 161"/>
                  <a:gd name="T6" fmla="*/ 101 w 382"/>
                  <a:gd name="T7" fmla="*/ 77 h 161"/>
                  <a:gd name="T8" fmla="*/ 59 w 382"/>
                  <a:gd name="T9" fmla="*/ 101 h 161"/>
                  <a:gd name="T10" fmla="*/ 24 w 382"/>
                  <a:gd name="T11" fmla="*/ 131 h 161"/>
                  <a:gd name="T12" fmla="*/ 0 w 382"/>
                  <a:gd name="T13" fmla="*/ 161 h 161"/>
                  <a:gd name="T14" fmla="*/ 0 w 382"/>
                  <a:gd name="T15" fmla="*/ 137 h 161"/>
                  <a:gd name="T16" fmla="*/ 29 w 382"/>
                  <a:gd name="T17" fmla="*/ 107 h 161"/>
                  <a:gd name="T18" fmla="*/ 65 w 382"/>
                  <a:gd name="T19" fmla="*/ 83 h 161"/>
                  <a:gd name="T20" fmla="*/ 155 w 382"/>
                  <a:gd name="T21" fmla="*/ 36 h 161"/>
                  <a:gd name="T22" fmla="*/ 257 w 382"/>
                  <a:gd name="T23" fmla="*/ 12 h 161"/>
                  <a:gd name="T24" fmla="*/ 376 w 382"/>
                  <a:gd name="T25" fmla="*/ 0 h 161"/>
                  <a:gd name="T26" fmla="*/ 376 w 382"/>
                  <a:gd name="T27" fmla="*/ 0 h 161"/>
                  <a:gd name="T28" fmla="*/ 382 w 382"/>
                  <a:gd name="T29" fmla="*/ 0 h 161"/>
                  <a:gd name="T30" fmla="*/ 382 w 382"/>
                  <a:gd name="T31" fmla="*/ 12 h 161"/>
                  <a:gd name="T32" fmla="*/ 376 w 382"/>
                  <a:gd name="T33" fmla="*/ 12 h 161"/>
                  <a:gd name="T34" fmla="*/ 376 w 382"/>
                  <a:gd name="T35" fmla="*/ 12 h 161"/>
                  <a:gd name="T36" fmla="*/ 376 w 382"/>
                  <a:gd name="T37" fmla="*/ 12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p>
            </p:txBody>
          </p:sp>
          <p:sp>
            <p:nvSpPr>
              <p:cNvPr id="63" name="Freeform 11"/>
              <p:cNvSpPr>
                <a:spLocks/>
              </p:cNvSpPr>
              <p:nvPr/>
            </p:nvSpPr>
            <p:spPr bwMode="hidden">
              <a:xfrm>
                <a:off x="3695" y="4170"/>
                <a:ext cx="444" cy="66"/>
              </a:xfrm>
              <a:custGeom>
                <a:avLst/>
                <a:gdLst>
                  <a:gd name="T0" fmla="*/ 257 w 443"/>
                  <a:gd name="T1" fmla="*/ 54 h 66"/>
                  <a:gd name="T2" fmla="*/ 353 w 443"/>
                  <a:gd name="T3" fmla="*/ 48 h 66"/>
                  <a:gd name="T4" fmla="*/ 443 w 443"/>
                  <a:gd name="T5" fmla="*/ 24 h 66"/>
                  <a:gd name="T6" fmla="*/ 443 w 443"/>
                  <a:gd name="T7" fmla="*/ 36 h 66"/>
                  <a:gd name="T8" fmla="*/ 353 w 443"/>
                  <a:gd name="T9" fmla="*/ 60 h 66"/>
                  <a:gd name="T10" fmla="*/ 257 w 443"/>
                  <a:gd name="T11" fmla="*/ 66 h 66"/>
                  <a:gd name="T12" fmla="*/ 186 w 443"/>
                  <a:gd name="T13" fmla="*/ 60 h 66"/>
                  <a:gd name="T14" fmla="*/ 120 w 443"/>
                  <a:gd name="T15" fmla="*/ 48 h 66"/>
                  <a:gd name="T16" fmla="*/ 60 w 443"/>
                  <a:gd name="T17" fmla="*/ 36 h 66"/>
                  <a:gd name="T18" fmla="*/ 0 w 443"/>
                  <a:gd name="T19" fmla="*/ 12 h 66"/>
                  <a:gd name="T20" fmla="*/ 0 w 443"/>
                  <a:gd name="T21" fmla="*/ 0 h 66"/>
                  <a:gd name="T22" fmla="*/ 54 w 443"/>
                  <a:gd name="T23" fmla="*/ 24 h 66"/>
                  <a:gd name="T24" fmla="*/ 120 w 443"/>
                  <a:gd name="T25" fmla="*/ 36 h 66"/>
                  <a:gd name="T26" fmla="*/ 186 w 443"/>
                  <a:gd name="T27" fmla="*/ 48 h 66"/>
                  <a:gd name="T28" fmla="*/ 257 w 443"/>
                  <a:gd name="T29" fmla="*/ 54 h 66"/>
                  <a:gd name="T30" fmla="*/ 257 w 443"/>
                  <a:gd name="T31" fmla="*/ 5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p>
            </p:txBody>
          </p:sp>
          <p:sp>
            <p:nvSpPr>
              <p:cNvPr id="64" name="Freeform 12"/>
              <p:cNvSpPr>
                <a:spLocks/>
              </p:cNvSpPr>
              <p:nvPr/>
            </p:nvSpPr>
            <p:spPr bwMode="hidden">
              <a:xfrm>
                <a:off x="3527" y="3906"/>
                <a:ext cx="89" cy="216"/>
              </a:xfrm>
              <a:custGeom>
                <a:avLst/>
                <a:gdLst>
                  <a:gd name="T0" fmla="*/ 12 w 89"/>
                  <a:gd name="T1" fmla="*/ 66 h 216"/>
                  <a:gd name="T2" fmla="*/ 18 w 89"/>
                  <a:gd name="T3" fmla="*/ 108 h 216"/>
                  <a:gd name="T4" fmla="*/ 36 w 89"/>
                  <a:gd name="T5" fmla="*/ 144 h 216"/>
                  <a:gd name="T6" fmla="*/ 60 w 89"/>
                  <a:gd name="T7" fmla="*/ 180 h 216"/>
                  <a:gd name="T8" fmla="*/ 89 w 89"/>
                  <a:gd name="T9" fmla="*/ 216 h 216"/>
                  <a:gd name="T10" fmla="*/ 72 w 89"/>
                  <a:gd name="T11" fmla="*/ 216 h 216"/>
                  <a:gd name="T12" fmla="*/ 42 w 89"/>
                  <a:gd name="T13" fmla="*/ 180 h 216"/>
                  <a:gd name="T14" fmla="*/ 18 w 89"/>
                  <a:gd name="T15" fmla="*/ 144 h 216"/>
                  <a:gd name="T16" fmla="*/ 6 w 89"/>
                  <a:gd name="T17" fmla="*/ 108 h 216"/>
                  <a:gd name="T18" fmla="*/ 0 w 89"/>
                  <a:gd name="T19" fmla="*/ 66 h 216"/>
                  <a:gd name="T20" fmla="*/ 0 w 89"/>
                  <a:gd name="T21" fmla="*/ 30 h 216"/>
                  <a:gd name="T22" fmla="*/ 12 w 89"/>
                  <a:gd name="T23" fmla="*/ 0 h 216"/>
                  <a:gd name="T24" fmla="*/ 30 w 89"/>
                  <a:gd name="T25" fmla="*/ 0 h 216"/>
                  <a:gd name="T26" fmla="*/ 18 w 89"/>
                  <a:gd name="T27" fmla="*/ 30 h 216"/>
                  <a:gd name="T28" fmla="*/ 12 w 89"/>
                  <a:gd name="T29" fmla="*/ 66 h 216"/>
                  <a:gd name="T30" fmla="*/ 12 w 89"/>
                  <a:gd name="T31" fmla="*/ 6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p>
            </p:txBody>
          </p:sp>
          <p:sp>
            <p:nvSpPr>
              <p:cNvPr id="65" name="Freeform 13"/>
              <p:cNvSpPr>
                <a:spLocks/>
              </p:cNvSpPr>
              <p:nvPr/>
            </p:nvSpPr>
            <p:spPr bwMode="hidden">
              <a:xfrm>
                <a:off x="3569" y="3745"/>
                <a:ext cx="750" cy="461"/>
              </a:xfrm>
              <a:custGeom>
                <a:avLst/>
                <a:gdLst>
                  <a:gd name="T0" fmla="*/ 382 w 747"/>
                  <a:gd name="T1" fmla="*/ 443 h 461"/>
                  <a:gd name="T2" fmla="*/ 311 w 747"/>
                  <a:gd name="T3" fmla="*/ 437 h 461"/>
                  <a:gd name="T4" fmla="*/ 245 w 747"/>
                  <a:gd name="T5" fmla="*/ 425 h 461"/>
                  <a:gd name="T6" fmla="*/ 185 w 747"/>
                  <a:gd name="T7" fmla="*/ 407 h 461"/>
                  <a:gd name="T8" fmla="*/ 131 w 747"/>
                  <a:gd name="T9" fmla="*/ 383 h 461"/>
                  <a:gd name="T10" fmla="*/ 83 w 747"/>
                  <a:gd name="T11" fmla="*/ 347 h 461"/>
                  <a:gd name="T12" fmla="*/ 53 w 747"/>
                  <a:gd name="T13" fmla="*/ 311 h 461"/>
                  <a:gd name="T14" fmla="*/ 30 w 747"/>
                  <a:gd name="T15" fmla="*/ 269 h 461"/>
                  <a:gd name="T16" fmla="*/ 24 w 747"/>
                  <a:gd name="T17" fmla="*/ 227 h 461"/>
                  <a:gd name="T18" fmla="*/ 30 w 747"/>
                  <a:gd name="T19" fmla="*/ 185 h 461"/>
                  <a:gd name="T20" fmla="*/ 53 w 747"/>
                  <a:gd name="T21" fmla="*/ 143 h 461"/>
                  <a:gd name="T22" fmla="*/ 83 w 747"/>
                  <a:gd name="T23" fmla="*/ 107 h 461"/>
                  <a:gd name="T24" fmla="*/ 131 w 747"/>
                  <a:gd name="T25" fmla="*/ 77 h 461"/>
                  <a:gd name="T26" fmla="*/ 185 w 747"/>
                  <a:gd name="T27" fmla="*/ 47 h 461"/>
                  <a:gd name="T28" fmla="*/ 245 w 747"/>
                  <a:gd name="T29" fmla="*/ 30 h 461"/>
                  <a:gd name="T30" fmla="*/ 311 w 747"/>
                  <a:gd name="T31" fmla="*/ 18 h 461"/>
                  <a:gd name="T32" fmla="*/ 382 w 747"/>
                  <a:gd name="T33" fmla="*/ 12 h 461"/>
                  <a:gd name="T34" fmla="*/ 478 w 747"/>
                  <a:gd name="T35" fmla="*/ 18 h 461"/>
                  <a:gd name="T36" fmla="*/ 562 w 747"/>
                  <a:gd name="T37" fmla="*/ 41 h 461"/>
                  <a:gd name="T38" fmla="*/ 562 w 747"/>
                  <a:gd name="T39" fmla="*/ 36 h 461"/>
                  <a:gd name="T40" fmla="*/ 562 w 747"/>
                  <a:gd name="T41" fmla="*/ 30 h 461"/>
                  <a:gd name="T42" fmla="*/ 478 w 747"/>
                  <a:gd name="T43" fmla="*/ 6 h 461"/>
                  <a:gd name="T44" fmla="*/ 382 w 747"/>
                  <a:gd name="T45" fmla="*/ 0 h 461"/>
                  <a:gd name="T46" fmla="*/ 305 w 747"/>
                  <a:gd name="T47" fmla="*/ 6 h 461"/>
                  <a:gd name="T48" fmla="*/ 233 w 747"/>
                  <a:gd name="T49" fmla="*/ 18 h 461"/>
                  <a:gd name="T50" fmla="*/ 167 w 747"/>
                  <a:gd name="T51" fmla="*/ 41 h 461"/>
                  <a:gd name="T52" fmla="*/ 113 w 747"/>
                  <a:gd name="T53" fmla="*/ 65 h 461"/>
                  <a:gd name="T54" fmla="*/ 65 w 747"/>
                  <a:gd name="T55" fmla="*/ 101 h 461"/>
                  <a:gd name="T56" fmla="*/ 30 w 747"/>
                  <a:gd name="T57" fmla="*/ 137 h 461"/>
                  <a:gd name="T58" fmla="*/ 6 w 747"/>
                  <a:gd name="T59" fmla="*/ 179 h 461"/>
                  <a:gd name="T60" fmla="*/ 0 w 747"/>
                  <a:gd name="T61" fmla="*/ 227 h 461"/>
                  <a:gd name="T62" fmla="*/ 6 w 747"/>
                  <a:gd name="T63" fmla="*/ 275 h 461"/>
                  <a:gd name="T64" fmla="*/ 30 w 747"/>
                  <a:gd name="T65" fmla="*/ 317 h 461"/>
                  <a:gd name="T66" fmla="*/ 65 w 747"/>
                  <a:gd name="T67" fmla="*/ 359 h 461"/>
                  <a:gd name="T68" fmla="*/ 113 w 747"/>
                  <a:gd name="T69" fmla="*/ 395 h 461"/>
                  <a:gd name="T70" fmla="*/ 167 w 747"/>
                  <a:gd name="T71" fmla="*/ 419 h 461"/>
                  <a:gd name="T72" fmla="*/ 233 w 747"/>
                  <a:gd name="T73" fmla="*/ 443 h 461"/>
                  <a:gd name="T74" fmla="*/ 305 w 747"/>
                  <a:gd name="T75" fmla="*/ 455 h 461"/>
                  <a:gd name="T76" fmla="*/ 382 w 747"/>
                  <a:gd name="T77" fmla="*/ 461 h 461"/>
                  <a:gd name="T78" fmla="*/ 448 w 747"/>
                  <a:gd name="T79" fmla="*/ 455 h 461"/>
                  <a:gd name="T80" fmla="*/ 508 w 747"/>
                  <a:gd name="T81" fmla="*/ 449 h 461"/>
                  <a:gd name="T82" fmla="*/ 609 w 747"/>
                  <a:gd name="T83" fmla="*/ 413 h 461"/>
                  <a:gd name="T84" fmla="*/ 657 w 747"/>
                  <a:gd name="T85" fmla="*/ 389 h 461"/>
                  <a:gd name="T86" fmla="*/ 693 w 747"/>
                  <a:gd name="T87" fmla="*/ 359 h 461"/>
                  <a:gd name="T88" fmla="*/ 723 w 747"/>
                  <a:gd name="T89" fmla="*/ 329 h 461"/>
                  <a:gd name="T90" fmla="*/ 747 w 747"/>
                  <a:gd name="T91" fmla="*/ 293 h 461"/>
                  <a:gd name="T92" fmla="*/ 741 w 747"/>
                  <a:gd name="T93" fmla="*/ 287 h 461"/>
                  <a:gd name="T94" fmla="*/ 729 w 747"/>
                  <a:gd name="T95" fmla="*/ 281 h 461"/>
                  <a:gd name="T96" fmla="*/ 711 w 747"/>
                  <a:gd name="T97" fmla="*/ 317 h 461"/>
                  <a:gd name="T98" fmla="*/ 681 w 747"/>
                  <a:gd name="T99" fmla="*/ 347 h 461"/>
                  <a:gd name="T100" fmla="*/ 645 w 747"/>
                  <a:gd name="T101" fmla="*/ 377 h 461"/>
                  <a:gd name="T102" fmla="*/ 604 w 747"/>
                  <a:gd name="T103" fmla="*/ 401 h 461"/>
                  <a:gd name="T104" fmla="*/ 502 w 747"/>
                  <a:gd name="T105" fmla="*/ 431 h 461"/>
                  <a:gd name="T106" fmla="*/ 442 w 747"/>
                  <a:gd name="T107" fmla="*/ 443 h 461"/>
                  <a:gd name="T108" fmla="*/ 382 w 747"/>
                  <a:gd name="T109" fmla="*/ 443 h 461"/>
                  <a:gd name="T110" fmla="*/ 382 w 747"/>
                  <a:gd name="T111" fmla="*/ 44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p>
            </p:txBody>
          </p:sp>
          <p:sp>
            <p:nvSpPr>
              <p:cNvPr id="66" name="Freeform 14"/>
              <p:cNvSpPr>
                <a:spLocks/>
              </p:cNvSpPr>
              <p:nvPr/>
            </p:nvSpPr>
            <p:spPr bwMode="hidden">
              <a:xfrm>
                <a:off x="4037" y="3721"/>
                <a:ext cx="96" cy="30"/>
              </a:xfrm>
              <a:custGeom>
                <a:avLst/>
                <a:gdLst>
                  <a:gd name="T0" fmla="*/ 0 w 96"/>
                  <a:gd name="T1" fmla="*/ 0 h 30"/>
                  <a:gd name="T2" fmla="*/ 0 w 96"/>
                  <a:gd name="T3" fmla="*/ 12 h 30"/>
                  <a:gd name="T4" fmla="*/ 48 w 96"/>
                  <a:gd name="T5" fmla="*/ 18 h 30"/>
                  <a:gd name="T6" fmla="*/ 96 w 96"/>
                  <a:gd name="T7" fmla="*/ 30 h 30"/>
                  <a:gd name="T8" fmla="*/ 96 w 96"/>
                  <a:gd name="T9" fmla="*/ 24 h 30"/>
                  <a:gd name="T10" fmla="*/ 96 w 96"/>
                  <a:gd name="T11" fmla="*/ 18 h 30"/>
                  <a:gd name="T12" fmla="*/ 48 w 96"/>
                  <a:gd name="T13" fmla="*/ 12 h 30"/>
                  <a:gd name="T14" fmla="*/ 0 w 96"/>
                  <a:gd name="T15" fmla="*/ 0 h 30"/>
                  <a:gd name="T16" fmla="*/ 0 w 96"/>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p>
            </p:txBody>
          </p:sp>
          <p:sp>
            <p:nvSpPr>
              <p:cNvPr id="67" name="Oval 15"/>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a:defRPr/>
                </a:pPr>
                <a:endParaRPr lang="en-US"/>
              </a:p>
            </p:txBody>
          </p:sp>
        </p:grpSp>
        <p:grpSp>
          <p:nvGrpSpPr>
            <p:cNvPr id="7" name="Group 16"/>
            <p:cNvGrpSpPr>
              <a:grpSpLocks/>
            </p:cNvGrpSpPr>
            <p:nvPr userDrawn="1"/>
          </p:nvGrpSpPr>
          <p:grpSpPr bwMode="auto">
            <a:xfrm>
              <a:off x="1776" y="3631"/>
              <a:ext cx="1626" cy="683"/>
              <a:chOff x="1776" y="3631"/>
              <a:chExt cx="1626" cy="683"/>
            </a:xfrm>
          </p:grpSpPr>
          <p:sp>
            <p:nvSpPr>
              <p:cNvPr id="39" name="Oval 17"/>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a:defRPr/>
                </a:pPr>
                <a:endParaRPr lang="en-US"/>
              </a:p>
            </p:txBody>
          </p:sp>
          <p:sp>
            <p:nvSpPr>
              <p:cNvPr id="40" name="Oval 18"/>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a:defRPr/>
                </a:pPr>
                <a:endParaRPr lang="en-US"/>
              </a:p>
            </p:txBody>
          </p:sp>
          <p:sp>
            <p:nvSpPr>
              <p:cNvPr id="41" name="Oval 19"/>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a:defRPr/>
                </a:pPr>
                <a:endParaRPr lang="en-US"/>
              </a:p>
            </p:txBody>
          </p:sp>
          <p:sp>
            <p:nvSpPr>
              <p:cNvPr id="42" name="Oval 20"/>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a:defRPr/>
                </a:pPr>
                <a:endParaRPr lang="en-US"/>
              </a:p>
            </p:txBody>
          </p:sp>
          <p:sp>
            <p:nvSpPr>
              <p:cNvPr id="43" name="Oval 21"/>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a:defRPr/>
                </a:pPr>
                <a:endParaRPr lang="en-US"/>
              </a:p>
            </p:txBody>
          </p:sp>
          <p:sp>
            <p:nvSpPr>
              <p:cNvPr id="44" name="Oval 22"/>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a:defRPr/>
                </a:pPr>
                <a:endParaRPr lang="en-US"/>
              </a:p>
            </p:txBody>
          </p:sp>
          <p:sp>
            <p:nvSpPr>
              <p:cNvPr id="45" name="Oval 23"/>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a:defRPr/>
                </a:pPr>
                <a:endParaRPr lang="en-US"/>
              </a:p>
            </p:txBody>
          </p:sp>
          <p:sp>
            <p:nvSpPr>
              <p:cNvPr id="46" name="Oval 24"/>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a:defRPr/>
                </a:pPr>
                <a:endParaRPr lang="en-US"/>
              </a:p>
            </p:txBody>
          </p:sp>
          <p:sp>
            <p:nvSpPr>
              <p:cNvPr id="47" name="Freeform 25"/>
              <p:cNvSpPr>
                <a:spLocks/>
              </p:cNvSpPr>
              <p:nvPr/>
            </p:nvSpPr>
            <p:spPr bwMode="hidden">
              <a:xfrm>
                <a:off x="2585" y="3822"/>
                <a:ext cx="449" cy="186"/>
              </a:xfrm>
              <a:custGeom>
                <a:avLst/>
                <a:gdLst>
                  <a:gd name="T0" fmla="*/ 6 w 448"/>
                  <a:gd name="T1" fmla="*/ 6 h 186"/>
                  <a:gd name="T2" fmla="*/ 78 w 448"/>
                  <a:gd name="T3" fmla="*/ 12 h 186"/>
                  <a:gd name="T4" fmla="*/ 150 w 448"/>
                  <a:gd name="T5" fmla="*/ 18 h 186"/>
                  <a:gd name="T6" fmla="*/ 215 w 448"/>
                  <a:gd name="T7" fmla="*/ 36 h 186"/>
                  <a:gd name="T8" fmla="*/ 275 w 448"/>
                  <a:gd name="T9" fmla="*/ 60 h 186"/>
                  <a:gd name="T10" fmla="*/ 329 w 448"/>
                  <a:gd name="T11" fmla="*/ 84 h 186"/>
                  <a:gd name="T12" fmla="*/ 377 w 448"/>
                  <a:gd name="T13" fmla="*/ 114 h 186"/>
                  <a:gd name="T14" fmla="*/ 419 w 448"/>
                  <a:gd name="T15" fmla="*/ 150 h 186"/>
                  <a:gd name="T16" fmla="*/ 448 w 448"/>
                  <a:gd name="T17" fmla="*/ 186 h 186"/>
                  <a:gd name="T18" fmla="*/ 448 w 448"/>
                  <a:gd name="T19" fmla="*/ 162 h 186"/>
                  <a:gd name="T20" fmla="*/ 413 w 448"/>
                  <a:gd name="T21" fmla="*/ 126 h 186"/>
                  <a:gd name="T22" fmla="*/ 371 w 448"/>
                  <a:gd name="T23" fmla="*/ 96 h 186"/>
                  <a:gd name="T24" fmla="*/ 323 w 448"/>
                  <a:gd name="T25" fmla="*/ 66 h 186"/>
                  <a:gd name="T26" fmla="*/ 269 w 448"/>
                  <a:gd name="T27" fmla="*/ 48 h 186"/>
                  <a:gd name="T28" fmla="*/ 144 w 448"/>
                  <a:gd name="T29" fmla="*/ 12 h 186"/>
                  <a:gd name="T30" fmla="*/ 78 w 448"/>
                  <a:gd name="T31" fmla="*/ 6 h 186"/>
                  <a:gd name="T32" fmla="*/ 6 w 448"/>
                  <a:gd name="T33" fmla="*/ 0 h 186"/>
                  <a:gd name="T34" fmla="*/ 0 w 448"/>
                  <a:gd name="T35" fmla="*/ 0 h 186"/>
                  <a:gd name="T36" fmla="*/ 0 w 448"/>
                  <a:gd name="T37" fmla="*/ 0 h 186"/>
                  <a:gd name="T38" fmla="*/ 0 w 448"/>
                  <a:gd name="T39" fmla="*/ 6 h 186"/>
                  <a:gd name="T40" fmla="*/ 0 w 448"/>
                  <a:gd name="T41" fmla="*/ 6 h 186"/>
                  <a:gd name="T42" fmla="*/ 6 w 448"/>
                  <a:gd name="T43" fmla="*/ 6 h 186"/>
                  <a:gd name="T44" fmla="*/ 6 w 448"/>
                  <a:gd name="T45" fmla="*/ 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p>
            </p:txBody>
          </p:sp>
          <p:sp>
            <p:nvSpPr>
              <p:cNvPr id="48" name="Freeform 26"/>
              <p:cNvSpPr>
                <a:spLocks/>
              </p:cNvSpPr>
              <p:nvPr/>
            </p:nvSpPr>
            <p:spPr bwMode="hidden">
              <a:xfrm>
                <a:off x="2142" y="3852"/>
                <a:ext cx="892" cy="462"/>
              </a:xfrm>
              <a:custGeom>
                <a:avLst/>
                <a:gdLst>
                  <a:gd name="T0" fmla="*/ 23 w 890"/>
                  <a:gd name="T1" fmla="*/ 276 h 462"/>
                  <a:gd name="T2" fmla="*/ 29 w 890"/>
                  <a:gd name="T3" fmla="*/ 222 h 462"/>
                  <a:gd name="T4" fmla="*/ 59 w 890"/>
                  <a:gd name="T5" fmla="*/ 174 h 462"/>
                  <a:gd name="T6" fmla="*/ 95 w 890"/>
                  <a:gd name="T7" fmla="*/ 132 h 462"/>
                  <a:gd name="T8" fmla="*/ 149 w 890"/>
                  <a:gd name="T9" fmla="*/ 96 h 462"/>
                  <a:gd name="T10" fmla="*/ 209 w 890"/>
                  <a:gd name="T11" fmla="*/ 60 h 462"/>
                  <a:gd name="T12" fmla="*/ 281 w 890"/>
                  <a:gd name="T13" fmla="*/ 36 h 462"/>
                  <a:gd name="T14" fmla="*/ 364 w 890"/>
                  <a:gd name="T15" fmla="*/ 24 h 462"/>
                  <a:gd name="T16" fmla="*/ 448 w 890"/>
                  <a:gd name="T17" fmla="*/ 18 h 462"/>
                  <a:gd name="T18" fmla="*/ 532 w 890"/>
                  <a:gd name="T19" fmla="*/ 24 h 462"/>
                  <a:gd name="T20" fmla="*/ 609 w 890"/>
                  <a:gd name="T21" fmla="*/ 36 h 462"/>
                  <a:gd name="T22" fmla="*/ 681 w 890"/>
                  <a:gd name="T23" fmla="*/ 60 h 462"/>
                  <a:gd name="T24" fmla="*/ 741 w 890"/>
                  <a:gd name="T25" fmla="*/ 96 h 462"/>
                  <a:gd name="T26" fmla="*/ 795 w 890"/>
                  <a:gd name="T27" fmla="*/ 132 h 462"/>
                  <a:gd name="T28" fmla="*/ 831 w 890"/>
                  <a:gd name="T29" fmla="*/ 174 h 462"/>
                  <a:gd name="T30" fmla="*/ 861 w 890"/>
                  <a:gd name="T31" fmla="*/ 222 h 462"/>
                  <a:gd name="T32" fmla="*/ 867 w 890"/>
                  <a:gd name="T33" fmla="*/ 276 h 462"/>
                  <a:gd name="T34" fmla="*/ 855 w 890"/>
                  <a:gd name="T35" fmla="*/ 330 h 462"/>
                  <a:gd name="T36" fmla="*/ 831 w 890"/>
                  <a:gd name="T37" fmla="*/ 378 h 462"/>
                  <a:gd name="T38" fmla="*/ 783 w 890"/>
                  <a:gd name="T39" fmla="*/ 426 h 462"/>
                  <a:gd name="T40" fmla="*/ 723 w 890"/>
                  <a:gd name="T41" fmla="*/ 462 h 462"/>
                  <a:gd name="T42" fmla="*/ 765 w 890"/>
                  <a:gd name="T43" fmla="*/ 462 h 462"/>
                  <a:gd name="T44" fmla="*/ 819 w 890"/>
                  <a:gd name="T45" fmla="*/ 426 h 462"/>
                  <a:gd name="T46" fmla="*/ 855 w 890"/>
                  <a:gd name="T47" fmla="*/ 378 h 462"/>
                  <a:gd name="T48" fmla="*/ 884 w 890"/>
                  <a:gd name="T49" fmla="*/ 330 h 462"/>
                  <a:gd name="T50" fmla="*/ 890 w 890"/>
                  <a:gd name="T51" fmla="*/ 276 h 462"/>
                  <a:gd name="T52" fmla="*/ 884 w 890"/>
                  <a:gd name="T53" fmla="*/ 222 h 462"/>
                  <a:gd name="T54" fmla="*/ 855 w 890"/>
                  <a:gd name="T55" fmla="*/ 168 h 462"/>
                  <a:gd name="T56" fmla="*/ 813 w 890"/>
                  <a:gd name="T57" fmla="*/ 120 h 462"/>
                  <a:gd name="T58" fmla="*/ 759 w 890"/>
                  <a:gd name="T59" fmla="*/ 84 h 462"/>
                  <a:gd name="T60" fmla="*/ 693 w 890"/>
                  <a:gd name="T61" fmla="*/ 48 h 462"/>
                  <a:gd name="T62" fmla="*/ 621 w 890"/>
                  <a:gd name="T63" fmla="*/ 24 h 462"/>
                  <a:gd name="T64" fmla="*/ 538 w 890"/>
                  <a:gd name="T65" fmla="*/ 6 h 462"/>
                  <a:gd name="T66" fmla="*/ 448 w 890"/>
                  <a:gd name="T67" fmla="*/ 0 h 462"/>
                  <a:gd name="T68" fmla="*/ 358 w 890"/>
                  <a:gd name="T69" fmla="*/ 6 h 462"/>
                  <a:gd name="T70" fmla="*/ 275 w 890"/>
                  <a:gd name="T71" fmla="*/ 24 h 462"/>
                  <a:gd name="T72" fmla="*/ 197 w 890"/>
                  <a:gd name="T73" fmla="*/ 48 h 462"/>
                  <a:gd name="T74" fmla="*/ 131 w 890"/>
                  <a:gd name="T75" fmla="*/ 84 h 462"/>
                  <a:gd name="T76" fmla="*/ 77 w 890"/>
                  <a:gd name="T77" fmla="*/ 120 h 462"/>
                  <a:gd name="T78" fmla="*/ 35 w 890"/>
                  <a:gd name="T79" fmla="*/ 168 h 462"/>
                  <a:gd name="T80" fmla="*/ 12 w 890"/>
                  <a:gd name="T81" fmla="*/ 222 h 462"/>
                  <a:gd name="T82" fmla="*/ 0 w 890"/>
                  <a:gd name="T83" fmla="*/ 276 h 462"/>
                  <a:gd name="T84" fmla="*/ 6 w 890"/>
                  <a:gd name="T85" fmla="*/ 330 h 462"/>
                  <a:gd name="T86" fmla="*/ 35 w 890"/>
                  <a:gd name="T87" fmla="*/ 378 h 462"/>
                  <a:gd name="T88" fmla="*/ 71 w 890"/>
                  <a:gd name="T89" fmla="*/ 426 h 462"/>
                  <a:gd name="T90" fmla="*/ 125 w 890"/>
                  <a:gd name="T91" fmla="*/ 462 h 462"/>
                  <a:gd name="T92" fmla="*/ 167 w 890"/>
                  <a:gd name="T93" fmla="*/ 462 h 462"/>
                  <a:gd name="T94" fmla="*/ 107 w 890"/>
                  <a:gd name="T95" fmla="*/ 426 h 462"/>
                  <a:gd name="T96" fmla="*/ 59 w 890"/>
                  <a:gd name="T97" fmla="*/ 378 h 462"/>
                  <a:gd name="T98" fmla="*/ 35 w 890"/>
                  <a:gd name="T99" fmla="*/ 330 h 462"/>
                  <a:gd name="T100" fmla="*/ 23 w 890"/>
                  <a:gd name="T101" fmla="*/ 276 h 462"/>
                  <a:gd name="T102" fmla="*/ 23 w 890"/>
                  <a:gd name="T103" fmla="*/ 276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p>
            </p:txBody>
          </p:sp>
          <p:sp>
            <p:nvSpPr>
              <p:cNvPr id="49" name="Freeform 27"/>
              <p:cNvSpPr>
                <a:spLocks/>
              </p:cNvSpPr>
              <p:nvPr/>
            </p:nvSpPr>
            <p:spPr bwMode="hidden">
              <a:xfrm>
                <a:off x="2082" y="3828"/>
                <a:ext cx="407" cy="486"/>
              </a:xfrm>
              <a:custGeom>
                <a:avLst/>
                <a:gdLst>
                  <a:gd name="T0" fmla="*/ 18 w 406"/>
                  <a:gd name="T1" fmla="*/ 300 h 486"/>
                  <a:gd name="T2" fmla="*/ 24 w 406"/>
                  <a:gd name="T3" fmla="*/ 246 h 486"/>
                  <a:gd name="T4" fmla="*/ 48 w 406"/>
                  <a:gd name="T5" fmla="*/ 198 h 486"/>
                  <a:gd name="T6" fmla="*/ 83 w 406"/>
                  <a:gd name="T7" fmla="*/ 150 h 486"/>
                  <a:gd name="T8" fmla="*/ 131 w 406"/>
                  <a:gd name="T9" fmla="*/ 108 h 486"/>
                  <a:gd name="T10" fmla="*/ 185 w 406"/>
                  <a:gd name="T11" fmla="*/ 72 h 486"/>
                  <a:gd name="T12" fmla="*/ 251 w 406"/>
                  <a:gd name="T13" fmla="*/ 42 h 486"/>
                  <a:gd name="T14" fmla="*/ 329 w 406"/>
                  <a:gd name="T15" fmla="*/ 24 h 486"/>
                  <a:gd name="T16" fmla="*/ 406 w 406"/>
                  <a:gd name="T17" fmla="*/ 6 h 486"/>
                  <a:gd name="T18" fmla="*/ 406 w 406"/>
                  <a:gd name="T19" fmla="*/ 0 h 486"/>
                  <a:gd name="T20" fmla="*/ 323 w 406"/>
                  <a:gd name="T21" fmla="*/ 12 h 486"/>
                  <a:gd name="T22" fmla="*/ 245 w 406"/>
                  <a:gd name="T23" fmla="*/ 36 h 486"/>
                  <a:gd name="T24" fmla="*/ 179 w 406"/>
                  <a:gd name="T25" fmla="*/ 66 h 486"/>
                  <a:gd name="T26" fmla="*/ 119 w 406"/>
                  <a:gd name="T27" fmla="*/ 102 h 486"/>
                  <a:gd name="T28" fmla="*/ 72 w 406"/>
                  <a:gd name="T29" fmla="*/ 144 h 486"/>
                  <a:gd name="T30" fmla="*/ 30 w 406"/>
                  <a:gd name="T31" fmla="*/ 192 h 486"/>
                  <a:gd name="T32" fmla="*/ 6 w 406"/>
                  <a:gd name="T33" fmla="*/ 246 h 486"/>
                  <a:gd name="T34" fmla="*/ 0 w 406"/>
                  <a:gd name="T35" fmla="*/ 300 h 486"/>
                  <a:gd name="T36" fmla="*/ 6 w 406"/>
                  <a:gd name="T37" fmla="*/ 348 h 486"/>
                  <a:gd name="T38" fmla="*/ 30 w 406"/>
                  <a:gd name="T39" fmla="*/ 396 h 486"/>
                  <a:gd name="T40" fmla="*/ 66 w 406"/>
                  <a:gd name="T41" fmla="*/ 444 h 486"/>
                  <a:gd name="T42" fmla="*/ 107 w 406"/>
                  <a:gd name="T43" fmla="*/ 486 h 486"/>
                  <a:gd name="T44" fmla="*/ 131 w 406"/>
                  <a:gd name="T45" fmla="*/ 486 h 486"/>
                  <a:gd name="T46" fmla="*/ 83 w 406"/>
                  <a:gd name="T47" fmla="*/ 450 h 486"/>
                  <a:gd name="T48" fmla="*/ 48 w 406"/>
                  <a:gd name="T49" fmla="*/ 402 h 486"/>
                  <a:gd name="T50" fmla="*/ 24 w 406"/>
                  <a:gd name="T51" fmla="*/ 354 h 486"/>
                  <a:gd name="T52" fmla="*/ 18 w 406"/>
                  <a:gd name="T53" fmla="*/ 300 h 486"/>
                  <a:gd name="T54" fmla="*/ 18 w 406"/>
                  <a:gd name="T55" fmla="*/ 30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p>
            </p:txBody>
          </p:sp>
          <p:sp>
            <p:nvSpPr>
              <p:cNvPr id="50" name="Freeform 28"/>
              <p:cNvSpPr>
                <a:spLocks/>
              </p:cNvSpPr>
              <p:nvPr/>
            </p:nvSpPr>
            <p:spPr bwMode="hidden">
              <a:xfrm>
                <a:off x="2987" y="4044"/>
                <a:ext cx="108" cy="252"/>
              </a:xfrm>
              <a:custGeom>
                <a:avLst/>
                <a:gdLst>
                  <a:gd name="T0" fmla="*/ 89 w 107"/>
                  <a:gd name="T1" fmla="*/ 84 h 252"/>
                  <a:gd name="T2" fmla="*/ 83 w 107"/>
                  <a:gd name="T3" fmla="*/ 132 h 252"/>
                  <a:gd name="T4" fmla="*/ 65 w 107"/>
                  <a:gd name="T5" fmla="*/ 174 h 252"/>
                  <a:gd name="T6" fmla="*/ 36 w 107"/>
                  <a:gd name="T7" fmla="*/ 216 h 252"/>
                  <a:gd name="T8" fmla="*/ 0 w 107"/>
                  <a:gd name="T9" fmla="*/ 252 h 252"/>
                  <a:gd name="T10" fmla="*/ 18 w 107"/>
                  <a:gd name="T11" fmla="*/ 252 h 252"/>
                  <a:gd name="T12" fmla="*/ 53 w 107"/>
                  <a:gd name="T13" fmla="*/ 216 h 252"/>
                  <a:gd name="T14" fmla="*/ 83 w 107"/>
                  <a:gd name="T15" fmla="*/ 174 h 252"/>
                  <a:gd name="T16" fmla="*/ 101 w 107"/>
                  <a:gd name="T17" fmla="*/ 132 h 252"/>
                  <a:gd name="T18" fmla="*/ 107 w 107"/>
                  <a:gd name="T19" fmla="*/ 84 h 252"/>
                  <a:gd name="T20" fmla="*/ 101 w 107"/>
                  <a:gd name="T21" fmla="*/ 42 h 252"/>
                  <a:gd name="T22" fmla="*/ 89 w 107"/>
                  <a:gd name="T23" fmla="*/ 0 h 252"/>
                  <a:gd name="T24" fmla="*/ 65 w 107"/>
                  <a:gd name="T25" fmla="*/ 0 h 252"/>
                  <a:gd name="T26" fmla="*/ 83 w 107"/>
                  <a:gd name="T27" fmla="*/ 42 h 252"/>
                  <a:gd name="T28" fmla="*/ 89 w 107"/>
                  <a:gd name="T29" fmla="*/ 84 h 252"/>
                  <a:gd name="T30" fmla="*/ 89 w 107"/>
                  <a:gd name="T31" fmla="*/ 84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p>
            </p:txBody>
          </p:sp>
          <p:sp>
            <p:nvSpPr>
              <p:cNvPr id="51" name="Freeform 29"/>
              <p:cNvSpPr>
                <a:spLocks/>
              </p:cNvSpPr>
              <p:nvPr/>
            </p:nvSpPr>
            <p:spPr bwMode="hidden">
              <a:xfrm>
                <a:off x="2068" y="3685"/>
                <a:ext cx="835" cy="150"/>
              </a:xfrm>
              <a:custGeom>
                <a:avLst/>
                <a:gdLst>
                  <a:gd name="T0" fmla="*/ 518 w 835"/>
                  <a:gd name="T1" fmla="*/ 18 h 150"/>
                  <a:gd name="T2" fmla="*/ 597 w 835"/>
                  <a:gd name="T3" fmla="*/ 24 h 150"/>
                  <a:gd name="T4" fmla="*/ 682 w 835"/>
                  <a:gd name="T5" fmla="*/ 30 h 150"/>
                  <a:gd name="T6" fmla="*/ 755 w 835"/>
                  <a:gd name="T7" fmla="*/ 42 h 150"/>
                  <a:gd name="T8" fmla="*/ 828 w 835"/>
                  <a:gd name="T9" fmla="*/ 60 h 150"/>
                  <a:gd name="T10" fmla="*/ 835 w 835"/>
                  <a:gd name="T11" fmla="*/ 42 h 150"/>
                  <a:gd name="T12" fmla="*/ 761 w 835"/>
                  <a:gd name="T13" fmla="*/ 24 h 150"/>
                  <a:gd name="T14" fmla="*/ 688 w 835"/>
                  <a:gd name="T15" fmla="*/ 12 h 150"/>
                  <a:gd name="T16" fmla="*/ 603 w 835"/>
                  <a:gd name="T17" fmla="*/ 6 h 150"/>
                  <a:gd name="T18" fmla="*/ 518 w 835"/>
                  <a:gd name="T19" fmla="*/ 0 h 150"/>
                  <a:gd name="T20" fmla="*/ 372 w 835"/>
                  <a:gd name="T21" fmla="*/ 12 h 150"/>
                  <a:gd name="T22" fmla="*/ 232 w 835"/>
                  <a:gd name="T23" fmla="*/ 36 h 150"/>
                  <a:gd name="T24" fmla="*/ 110 w 835"/>
                  <a:gd name="T25" fmla="*/ 78 h 150"/>
                  <a:gd name="T26" fmla="*/ 0 w 835"/>
                  <a:gd name="T27" fmla="*/ 132 h 150"/>
                  <a:gd name="T28" fmla="*/ 19 w 835"/>
                  <a:gd name="T29" fmla="*/ 150 h 150"/>
                  <a:gd name="T30" fmla="*/ 122 w 835"/>
                  <a:gd name="T31" fmla="*/ 96 h 150"/>
                  <a:gd name="T32" fmla="*/ 244 w 835"/>
                  <a:gd name="T33" fmla="*/ 54 h 150"/>
                  <a:gd name="T34" fmla="*/ 378 w 835"/>
                  <a:gd name="T35" fmla="*/ 30 h 150"/>
                  <a:gd name="T36" fmla="*/ 518 w 835"/>
                  <a:gd name="T37" fmla="*/ 18 h 150"/>
                  <a:gd name="T38" fmla="*/ 518 w 835"/>
                  <a:gd name="T39" fmla="*/ 18 h 1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close/>
                  </a:path>
                </a:pathLst>
              </a:custGeom>
              <a:solidFill>
                <a:schemeClr val="accent2"/>
              </a:solidFill>
              <a:ln w="9525">
                <a:noFill/>
                <a:round/>
                <a:headEnd/>
                <a:tailEnd/>
              </a:ln>
            </p:spPr>
            <p:txBody>
              <a:bodyPr/>
              <a:lstStyle/>
              <a:p>
                <a:endParaRPr lang="en-US"/>
              </a:p>
            </p:txBody>
          </p:sp>
          <p:sp>
            <p:nvSpPr>
              <p:cNvPr id="52" name="Freeform 30"/>
              <p:cNvSpPr>
                <a:spLocks/>
              </p:cNvSpPr>
              <p:nvPr/>
            </p:nvSpPr>
            <p:spPr bwMode="hidden">
              <a:xfrm>
                <a:off x="1867" y="3853"/>
                <a:ext cx="171" cy="461"/>
              </a:xfrm>
              <a:custGeom>
                <a:avLst/>
                <a:gdLst>
                  <a:gd name="T0" fmla="*/ 31 w 171"/>
                  <a:gd name="T1" fmla="*/ 263 h 461"/>
                  <a:gd name="T2" fmla="*/ 43 w 171"/>
                  <a:gd name="T3" fmla="*/ 191 h 461"/>
                  <a:gd name="T4" fmla="*/ 67 w 171"/>
                  <a:gd name="T5" fmla="*/ 131 h 461"/>
                  <a:gd name="T6" fmla="*/ 116 w 171"/>
                  <a:gd name="T7" fmla="*/ 72 h 461"/>
                  <a:gd name="T8" fmla="*/ 171 w 171"/>
                  <a:gd name="T9" fmla="*/ 18 h 461"/>
                  <a:gd name="T10" fmla="*/ 153 w 171"/>
                  <a:gd name="T11" fmla="*/ 0 h 461"/>
                  <a:gd name="T12" fmla="*/ 86 w 171"/>
                  <a:gd name="T13" fmla="*/ 60 h 461"/>
                  <a:gd name="T14" fmla="*/ 43 w 171"/>
                  <a:gd name="T15" fmla="*/ 120 h 461"/>
                  <a:gd name="T16" fmla="*/ 13 w 171"/>
                  <a:gd name="T17" fmla="*/ 191 h 461"/>
                  <a:gd name="T18" fmla="*/ 0 w 171"/>
                  <a:gd name="T19" fmla="*/ 263 h 461"/>
                  <a:gd name="T20" fmla="*/ 6 w 171"/>
                  <a:gd name="T21" fmla="*/ 317 h 461"/>
                  <a:gd name="T22" fmla="*/ 25 w 171"/>
                  <a:gd name="T23" fmla="*/ 365 h 461"/>
                  <a:gd name="T24" fmla="*/ 49 w 171"/>
                  <a:gd name="T25" fmla="*/ 413 h 461"/>
                  <a:gd name="T26" fmla="*/ 86 w 171"/>
                  <a:gd name="T27" fmla="*/ 461 h 461"/>
                  <a:gd name="T28" fmla="*/ 122 w 171"/>
                  <a:gd name="T29" fmla="*/ 461 h 461"/>
                  <a:gd name="T30" fmla="*/ 86 w 171"/>
                  <a:gd name="T31" fmla="*/ 413 h 461"/>
                  <a:gd name="T32" fmla="*/ 55 w 171"/>
                  <a:gd name="T33" fmla="*/ 365 h 461"/>
                  <a:gd name="T34" fmla="*/ 37 w 171"/>
                  <a:gd name="T35" fmla="*/ 317 h 461"/>
                  <a:gd name="T36" fmla="*/ 31 w 171"/>
                  <a:gd name="T37" fmla="*/ 263 h 461"/>
                  <a:gd name="T38" fmla="*/ 31 w 171"/>
                  <a:gd name="T39" fmla="*/ 263 h 4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close/>
                  </a:path>
                </a:pathLst>
              </a:custGeom>
              <a:solidFill>
                <a:schemeClr val="accent2"/>
              </a:solidFill>
              <a:ln w="9525">
                <a:noFill/>
                <a:round/>
                <a:headEnd/>
                <a:tailEnd/>
              </a:ln>
            </p:spPr>
            <p:txBody>
              <a:bodyPr/>
              <a:lstStyle/>
              <a:p>
                <a:endParaRPr lang="en-US"/>
              </a:p>
            </p:txBody>
          </p:sp>
          <p:sp>
            <p:nvSpPr>
              <p:cNvPr id="53" name="Freeform 31"/>
              <p:cNvSpPr>
                <a:spLocks/>
              </p:cNvSpPr>
              <p:nvPr/>
            </p:nvSpPr>
            <p:spPr bwMode="hidden">
              <a:xfrm>
                <a:off x="2951" y="3751"/>
                <a:ext cx="360" cy="563"/>
              </a:xfrm>
              <a:custGeom>
                <a:avLst/>
                <a:gdLst>
                  <a:gd name="T0" fmla="*/ 360 w 360"/>
                  <a:gd name="T1" fmla="*/ 365 h 563"/>
                  <a:gd name="T2" fmla="*/ 353 w 360"/>
                  <a:gd name="T3" fmla="*/ 305 h 563"/>
                  <a:gd name="T4" fmla="*/ 335 w 360"/>
                  <a:gd name="T5" fmla="*/ 251 h 563"/>
                  <a:gd name="T6" fmla="*/ 305 w 360"/>
                  <a:gd name="T7" fmla="*/ 204 h 563"/>
                  <a:gd name="T8" fmla="*/ 262 w 360"/>
                  <a:gd name="T9" fmla="*/ 156 h 563"/>
                  <a:gd name="T10" fmla="*/ 213 w 360"/>
                  <a:gd name="T11" fmla="*/ 108 h 563"/>
                  <a:gd name="T12" fmla="*/ 159 w 360"/>
                  <a:gd name="T13" fmla="*/ 66 h 563"/>
                  <a:gd name="T14" fmla="*/ 92 w 360"/>
                  <a:gd name="T15" fmla="*/ 30 h 563"/>
                  <a:gd name="T16" fmla="*/ 19 w 360"/>
                  <a:gd name="T17" fmla="*/ 0 h 563"/>
                  <a:gd name="T18" fmla="*/ 0 w 360"/>
                  <a:gd name="T19" fmla="*/ 12 h 563"/>
                  <a:gd name="T20" fmla="*/ 67 w 360"/>
                  <a:gd name="T21" fmla="*/ 42 h 563"/>
                  <a:gd name="T22" fmla="*/ 134 w 360"/>
                  <a:gd name="T23" fmla="*/ 78 h 563"/>
                  <a:gd name="T24" fmla="*/ 189 w 360"/>
                  <a:gd name="T25" fmla="*/ 114 h 563"/>
                  <a:gd name="T26" fmla="*/ 238 w 360"/>
                  <a:gd name="T27" fmla="*/ 162 h 563"/>
                  <a:gd name="T28" fmla="*/ 274 w 360"/>
                  <a:gd name="T29" fmla="*/ 210 h 563"/>
                  <a:gd name="T30" fmla="*/ 299 w 360"/>
                  <a:gd name="T31" fmla="*/ 257 h 563"/>
                  <a:gd name="T32" fmla="*/ 317 w 360"/>
                  <a:gd name="T33" fmla="*/ 311 h 563"/>
                  <a:gd name="T34" fmla="*/ 323 w 360"/>
                  <a:gd name="T35" fmla="*/ 365 h 563"/>
                  <a:gd name="T36" fmla="*/ 317 w 360"/>
                  <a:gd name="T37" fmla="*/ 419 h 563"/>
                  <a:gd name="T38" fmla="*/ 299 w 360"/>
                  <a:gd name="T39" fmla="*/ 467 h 563"/>
                  <a:gd name="T40" fmla="*/ 274 w 360"/>
                  <a:gd name="T41" fmla="*/ 515 h 563"/>
                  <a:gd name="T42" fmla="*/ 238 w 360"/>
                  <a:gd name="T43" fmla="*/ 563 h 563"/>
                  <a:gd name="T44" fmla="*/ 268 w 360"/>
                  <a:gd name="T45" fmla="*/ 563 h 563"/>
                  <a:gd name="T46" fmla="*/ 311 w 360"/>
                  <a:gd name="T47" fmla="*/ 515 h 563"/>
                  <a:gd name="T48" fmla="*/ 335 w 360"/>
                  <a:gd name="T49" fmla="*/ 467 h 563"/>
                  <a:gd name="T50" fmla="*/ 353 w 360"/>
                  <a:gd name="T51" fmla="*/ 419 h 563"/>
                  <a:gd name="T52" fmla="*/ 360 w 360"/>
                  <a:gd name="T53" fmla="*/ 365 h 563"/>
                  <a:gd name="T54" fmla="*/ 360 w 360"/>
                  <a:gd name="T55" fmla="*/ 365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p>
            </p:txBody>
          </p:sp>
          <p:sp>
            <p:nvSpPr>
              <p:cNvPr id="54" name="Freeform 32"/>
              <p:cNvSpPr>
                <a:spLocks/>
              </p:cNvSpPr>
              <p:nvPr/>
            </p:nvSpPr>
            <p:spPr bwMode="hidden">
              <a:xfrm>
                <a:off x="2318" y="3631"/>
                <a:ext cx="1078" cy="425"/>
              </a:xfrm>
              <a:custGeom>
                <a:avLst/>
                <a:gdLst>
                  <a:gd name="T0" fmla="*/ 1053 w 1078"/>
                  <a:gd name="T1" fmla="*/ 425 h 425"/>
                  <a:gd name="T2" fmla="*/ 1078 w 1078"/>
                  <a:gd name="T3" fmla="*/ 419 h 425"/>
                  <a:gd name="T4" fmla="*/ 1066 w 1078"/>
                  <a:gd name="T5" fmla="*/ 377 h 425"/>
                  <a:gd name="T6" fmla="*/ 1047 w 1078"/>
                  <a:gd name="T7" fmla="*/ 336 h 425"/>
                  <a:gd name="T8" fmla="*/ 986 w 1078"/>
                  <a:gd name="T9" fmla="*/ 252 h 425"/>
                  <a:gd name="T10" fmla="*/ 907 w 1078"/>
                  <a:gd name="T11" fmla="*/ 180 h 425"/>
                  <a:gd name="T12" fmla="*/ 810 w 1078"/>
                  <a:gd name="T13" fmla="*/ 120 h 425"/>
                  <a:gd name="T14" fmla="*/ 694 w 1078"/>
                  <a:gd name="T15" fmla="*/ 72 h 425"/>
                  <a:gd name="T16" fmla="*/ 560 w 1078"/>
                  <a:gd name="T17" fmla="*/ 30 h 425"/>
                  <a:gd name="T18" fmla="*/ 420 w 1078"/>
                  <a:gd name="T19" fmla="*/ 6 h 425"/>
                  <a:gd name="T20" fmla="*/ 268 w 1078"/>
                  <a:gd name="T21" fmla="*/ 0 h 425"/>
                  <a:gd name="T22" fmla="*/ 134 w 1078"/>
                  <a:gd name="T23" fmla="*/ 6 h 425"/>
                  <a:gd name="T24" fmla="*/ 0 w 1078"/>
                  <a:gd name="T25" fmla="*/ 24 h 425"/>
                  <a:gd name="T26" fmla="*/ 12 w 1078"/>
                  <a:gd name="T27" fmla="*/ 36 h 425"/>
                  <a:gd name="T28" fmla="*/ 134 w 1078"/>
                  <a:gd name="T29" fmla="*/ 18 h 425"/>
                  <a:gd name="T30" fmla="*/ 268 w 1078"/>
                  <a:gd name="T31" fmla="*/ 12 h 425"/>
                  <a:gd name="T32" fmla="*/ 420 w 1078"/>
                  <a:gd name="T33" fmla="*/ 18 h 425"/>
                  <a:gd name="T34" fmla="*/ 554 w 1078"/>
                  <a:gd name="T35" fmla="*/ 42 h 425"/>
                  <a:gd name="T36" fmla="*/ 682 w 1078"/>
                  <a:gd name="T37" fmla="*/ 84 h 425"/>
                  <a:gd name="T38" fmla="*/ 798 w 1078"/>
                  <a:gd name="T39" fmla="*/ 132 h 425"/>
                  <a:gd name="T40" fmla="*/ 895 w 1078"/>
                  <a:gd name="T41" fmla="*/ 192 h 425"/>
                  <a:gd name="T42" fmla="*/ 968 w 1078"/>
                  <a:gd name="T43" fmla="*/ 264 h 425"/>
                  <a:gd name="T44" fmla="*/ 999 w 1078"/>
                  <a:gd name="T45" fmla="*/ 300 h 425"/>
                  <a:gd name="T46" fmla="*/ 1023 w 1078"/>
                  <a:gd name="T47" fmla="*/ 342 h 425"/>
                  <a:gd name="T48" fmla="*/ 1041 w 1078"/>
                  <a:gd name="T49" fmla="*/ 383 h 425"/>
                  <a:gd name="T50" fmla="*/ 1053 w 1078"/>
                  <a:gd name="T51" fmla="*/ 425 h 425"/>
                  <a:gd name="T52" fmla="*/ 1053 w 1078"/>
                  <a:gd name="T53" fmla="*/ 425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p>
            </p:txBody>
          </p:sp>
          <p:sp>
            <p:nvSpPr>
              <p:cNvPr id="55" name="Freeform 33"/>
              <p:cNvSpPr>
                <a:spLocks/>
              </p:cNvSpPr>
              <p:nvPr/>
            </p:nvSpPr>
            <p:spPr bwMode="hidden">
              <a:xfrm>
                <a:off x="3304" y="4080"/>
                <a:ext cx="98" cy="234"/>
              </a:xfrm>
              <a:custGeom>
                <a:avLst/>
                <a:gdLst>
                  <a:gd name="T0" fmla="*/ 0 w 98"/>
                  <a:gd name="T1" fmla="*/ 234 h 234"/>
                  <a:gd name="T2" fmla="*/ 25 w 98"/>
                  <a:gd name="T3" fmla="*/ 234 h 234"/>
                  <a:gd name="T4" fmla="*/ 55 w 98"/>
                  <a:gd name="T5" fmla="*/ 186 h 234"/>
                  <a:gd name="T6" fmla="*/ 80 w 98"/>
                  <a:gd name="T7" fmla="*/ 138 h 234"/>
                  <a:gd name="T8" fmla="*/ 92 w 98"/>
                  <a:gd name="T9" fmla="*/ 90 h 234"/>
                  <a:gd name="T10" fmla="*/ 98 w 98"/>
                  <a:gd name="T11" fmla="*/ 36 h 234"/>
                  <a:gd name="T12" fmla="*/ 98 w 98"/>
                  <a:gd name="T13" fmla="*/ 0 h 234"/>
                  <a:gd name="T14" fmla="*/ 74 w 98"/>
                  <a:gd name="T15" fmla="*/ 0 h 234"/>
                  <a:gd name="T16" fmla="*/ 74 w 98"/>
                  <a:gd name="T17" fmla="*/ 36 h 234"/>
                  <a:gd name="T18" fmla="*/ 67 w 98"/>
                  <a:gd name="T19" fmla="*/ 90 h 234"/>
                  <a:gd name="T20" fmla="*/ 55 w 98"/>
                  <a:gd name="T21" fmla="*/ 138 h 234"/>
                  <a:gd name="T22" fmla="*/ 31 w 98"/>
                  <a:gd name="T23" fmla="*/ 186 h 234"/>
                  <a:gd name="T24" fmla="*/ 0 w 98"/>
                  <a:gd name="T25" fmla="*/ 234 h 234"/>
                  <a:gd name="T26" fmla="*/ 0 w 98"/>
                  <a:gd name="T27"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p>
            </p:txBody>
          </p:sp>
          <p:sp>
            <p:nvSpPr>
              <p:cNvPr id="56" name="Freeform 34"/>
              <p:cNvSpPr>
                <a:spLocks/>
              </p:cNvSpPr>
              <p:nvPr/>
            </p:nvSpPr>
            <p:spPr bwMode="hidden">
              <a:xfrm>
                <a:off x="1776" y="3673"/>
                <a:ext cx="481" cy="641"/>
              </a:xfrm>
              <a:custGeom>
                <a:avLst/>
                <a:gdLst>
                  <a:gd name="T0" fmla="*/ 18 w 481"/>
                  <a:gd name="T1" fmla="*/ 443 h 641"/>
                  <a:gd name="T2" fmla="*/ 24 w 481"/>
                  <a:gd name="T3" fmla="*/ 371 h 641"/>
                  <a:gd name="T4" fmla="*/ 55 w 481"/>
                  <a:gd name="T5" fmla="*/ 305 h 641"/>
                  <a:gd name="T6" fmla="*/ 91 w 481"/>
                  <a:gd name="T7" fmla="*/ 246 h 641"/>
                  <a:gd name="T8" fmla="*/ 146 w 481"/>
                  <a:gd name="T9" fmla="*/ 186 h 641"/>
                  <a:gd name="T10" fmla="*/ 213 w 481"/>
                  <a:gd name="T11" fmla="*/ 132 h 641"/>
                  <a:gd name="T12" fmla="*/ 292 w 481"/>
                  <a:gd name="T13" fmla="*/ 84 h 641"/>
                  <a:gd name="T14" fmla="*/ 384 w 481"/>
                  <a:gd name="T15" fmla="*/ 48 h 641"/>
                  <a:gd name="T16" fmla="*/ 481 w 481"/>
                  <a:gd name="T17" fmla="*/ 12 h 641"/>
                  <a:gd name="T18" fmla="*/ 457 w 481"/>
                  <a:gd name="T19" fmla="*/ 0 h 641"/>
                  <a:gd name="T20" fmla="*/ 359 w 481"/>
                  <a:gd name="T21" fmla="*/ 36 h 641"/>
                  <a:gd name="T22" fmla="*/ 274 w 481"/>
                  <a:gd name="T23" fmla="*/ 78 h 641"/>
                  <a:gd name="T24" fmla="*/ 195 w 481"/>
                  <a:gd name="T25" fmla="*/ 126 h 641"/>
                  <a:gd name="T26" fmla="*/ 128 w 481"/>
                  <a:gd name="T27" fmla="*/ 180 h 641"/>
                  <a:gd name="T28" fmla="*/ 73 w 481"/>
                  <a:gd name="T29" fmla="*/ 240 h 641"/>
                  <a:gd name="T30" fmla="*/ 37 w 481"/>
                  <a:gd name="T31" fmla="*/ 305 h 641"/>
                  <a:gd name="T32" fmla="*/ 6 w 481"/>
                  <a:gd name="T33" fmla="*/ 371 h 641"/>
                  <a:gd name="T34" fmla="*/ 0 w 481"/>
                  <a:gd name="T35" fmla="*/ 443 h 641"/>
                  <a:gd name="T36" fmla="*/ 6 w 481"/>
                  <a:gd name="T37" fmla="*/ 497 h 641"/>
                  <a:gd name="T38" fmla="*/ 18 w 481"/>
                  <a:gd name="T39" fmla="*/ 545 h 641"/>
                  <a:gd name="T40" fmla="*/ 43 w 481"/>
                  <a:gd name="T41" fmla="*/ 593 h 641"/>
                  <a:gd name="T42" fmla="*/ 73 w 481"/>
                  <a:gd name="T43" fmla="*/ 641 h 641"/>
                  <a:gd name="T44" fmla="*/ 97 w 481"/>
                  <a:gd name="T45" fmla="*/ 641 h 641"/>
                  <a:gd name="T46" fmla="*/ 67 w 481"/>
                  <a:gd name="T47" fmla="*/ 593 h 641"/>
                  <a:gd name="T48" fmla="*/ 43 w 481"/>
                  <a:gd name="T49" fmla="*/ 545 h 641"/>
                  <a:gd name="T50" fmla="*/ 24 w 481"/>
                  <a:gd name="T51" fmla="*/ 497 h 641"/>
                  <a:gd name="T52" fmla="*/ 18 w 481"/>
                  <a:gd name="T53" fmla="*/ 443 h 641"/>
                  <a:gd name="T54" fmla="*/ 18 w 481"/>
                  <a:gd name="T55" fmla="*/ 443 h 6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close/>
                  </a:path>
                </a:pathLst>
              </a:custGeom>
              <a:solidFill>
                <a:schemeClr val="accent2"/>
              </a:solidFill>
              <a:ln w="9525">
                <a:noFill/>
                <a:round/>
                <a:headEnd/>
                <a:tailEnd/>
              </a:ln>
            </p:spPr>
            <p:txBody>
              <a:bodyPr/>
              <a:lstStyle/>
              <a:p>
                <a:endParaRPr lang="en-US"/>
              </a:p>
            </p:txBody>
          </p:sp>
        </p:grpSp>
        <p:grpSp>
          <p:nvGrpSpPr>
            <p:cNvPr id="8" name="Group 35"/>
            <p:cNvGrpSpPr>
              <a:grpSpLocks/>
            </p:cNvGrpSpPr>
            <p:nvPr userDrawn="1"/>
          </p:nvGrpSpPr>
          <p:grpSpPr bwMode="auto">
            <a:xfrm>
              <a:off x="4128" y="3360"/>
              <a:ext cx="1351" cy="821"/>
              <a:chOff x="4128" y="3360"/>
              <a:chExt cx="1351" cy="821"/>
            </a:xfrm>
          </p:grpSpPr>
          <p:sp>
            <p:nvSpPr>
              <p:cNvPr id="22" name="Freeform 36"/>
              <p:cNvSpPr>
                <a:spLocks noEditPoints="1"/>
              </p:cNvSpPr>
              <p:nvPr/>
            </p:nvSpPr>
            <p:spPr bwMode="hidden">
              <a:xfrm>
                <a:off x="4200" y="3402"/>
                <a:ext cx="1201" cy="731"/>
              </a:xfrm>
              <a:custGeom>
                <a:avLst/>
                <a:gdLst>
                  <a:gd name="T0" fmla="*/ 484 w 1201"/>
                  <a:gd name="T1" fmla="*/ 6 h 731"/>
                  <a:gd name="T2" fmla="*/ 263 w 1201"/>
                  <a:gd name="T3" fmla="*/ 60 h 731"/>
                  <a:gd name="T4" fmla="*/ 101 w 1201"/>
                  <a:gd name="T5" fmla="*/ 162 h 731"/>
                  <a:gd name="T6" fmla="*/ 12 w 1201"/>
                  <a:gd name="T7" fmla="*/ 294 h 731"/>
                  <a:gd name="T8" fmla="*/ 0 w 1201"/>
                  <a:gd name="T9" fmla="*/ 366 h 731"/>
                  <a:gd name="T10" fmla="*/ 12 w 1201"/>
                  <a:gd name="T11" fmla="*/ 437 h 731"/>
                  <a:gd name="T12" fmla="*/ 101 w 1201"/>
                  <a:gd name="T13" fmla="*/ 569 h 731"/>
                  <a:gd name="T14" fmla="*/ 263 w 1201"/>
                  <a:gd name="T15" fmla="*/ 671 h 731"/>
                  <a:gd name="T16" fmla="*/ 484 w 1201"/>
                  <a:gd name="T17" fmla="*/ 725 h 731"/>
                  <a:gd name="T18" fmla="*/ 723 w 1201"/>
                  <a:gd name="T19" fmla="*/ 725 h 731"/>
                  <a:gd name="T20" fmla="*/ 938 w 1201"/>
                  <a:gd name="T21" fmla="*/ 671 h 731"/>
                  <a:gd name="T22" fmla="*/ 1100 w 1201"/>
                  <a:gd name="T23" fmla="*/ 569 h 731"/>
                  <a:gd name="T24" fmla="*/ 1189 w 1201"/>
                  <a:gd name="T25" fmla="*/ 437 h 731"/>
                  <a:gd name="T26" fmla="*/ 1201 w 1201"/>
                  <a:gd name="T27" fmla="*/ 366 h 731"/>
                  <a:gd name="T28" fmla="*/ 1189 w 1201"/>
                  <a:gd name="T29" fmla="*/ 294 h 731"/>
                  <a:gd name="T30" fmla="*/ 1100 w 1201"/>
                  <a:gd name="T31" fmla="*/ 162 h 731"/>
                  <a:gd name="T32" fmla="*/ 938 w 1201"/>
                  <a:gd name="T33" fmla="*/ 60 h 731"/>
                  <a:gd name="T34" fmla="*/ 723 w 1201"/>
                  <a:gd name="T35" fmla="*/ 6 h 731"/>
                  <a:gd name="T36" fmla="*/ 604 w 1201"/>
                  <a:gd name="T37" fmla="*/ 0 h 731"/>
                  <a:gd name="T38" fmla="*/ 490 w 1201"/>
                  <a:gd name="T39" fmla="*/ 701 h 731"/>
                  <a:gd name="T40" fmla="*/ 287 w 1201"/>
                  <a:gd name="T41" fmla="*/ 647 h 731"/>
                  <a:gd name="T42" fmla="*/ 131 w 1201"/>
                  <a:gd name="T43" fmla="*/ 557 h 731"/>
                  <a:gd name="T44" fmla="*/ 48 w 1201"/>
                  <a:gd name="T45" fmla="*/ 437 h 731"/>
                  <a:gd name="T46" fmla="*/ 36 w 1201"/>
                  <a:gd name="T47" fmla="*/ 366 h 731"/>
                  <a:gd name="T48" fmla="*/ 48 w 1201"/>
                  <a:gd name="T49" fmla="*/ 300 h 731"/>
                  <a:gd name="T50" fmla="*/ 131 w 1201"/>
                  <a:gd name="T51" fmla="*/ 174 h 731"/>
                  <a:gd name="T52" fmla="*/ 287 w 1201"/>
                  <a:gd name="T53" fmla="*/ 84 h 731"/>
                  <a:gd name="T54" fmla="*/ 490 w 1201"/>
                  <a:gd name="T55" fmla="*/ 30 h 731"/>
                  <a:gd name="T56" fmla="*/ 717 w 1201"/>
                  <a:gd name="T57" fmla="*/ 30 h 731"/>
                  <a:gd name="T58" fmla="*/ 920 w 1201"/>
                  <a:gd name="T59" fmla="*/ 84 h 731"/>
                  <a:gd name="T60" fmla="*/ 1070 w 1201"/>
                  <a:gd name="T61" fmla="*/ 174 h 731"/>
                  <a:gd name="T62" fmla="*/ 1153 w 1201"/>
                  <a:gd name="T63" fmla="*/ 300 h 731"/>
                  <a:gd name="T64" fmla="*/ 1153 w 1201"/>
                  <a:gd name="T65" fmla="*/ 437 h 731"/>
                  <a:gd name="T66" fmla="*/ 1070 w 1201"/>
                  <a:gd name="T67" fmla="*/ 557 h 731"/>
                  <a:gd name="T68" fmla="*/ 920 w 1201"/>
                  <a:gd name="T69" fmla="*/ 647 h 731"/>
                  <a:gd name="T70" fmla="*/ 717 w 1201"/>
                  <a:gd name="T71" fmla="*/ 701 h 731"/>
                  <a:gd name="T72" fmla="*/ 604 w 1201"/>
                  <a:gd name="T73" fmla="*/ 707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p>
            </p:txBody>
          </p:sp>
          <p:sp>
            <p:nvSpPr>
              <p:cNvPr id="23" name="Freeform 37"/>
              <p:cNvSpPr>
                <a:spLocks/>
              </p:cNvSpPr>
              <p:nvPr/>
            </p:nvSpPr>
            <p:spPr bwMode="hidden">
              <a:xfrm>
                <a:off x="4128" y="3366"/>
                <a:ext cx="544" cy="737"/>
              </a:xfrm>
              <a:custGeom>
                <a:avLst/>
                <a:gdLst>
                  <a:gd name="T0" fmla="*/ 24 w 544"/>
                  <a:gd name="T1" fmla="*/ 402 h 737"/>
                  <a:gd name="T2" fmla="*/ 36 w 544"/>
                  <a:gd name="T3" fmla="*/ 330 h 737"/>
                  <a:gd name="T4" fmla="*/ 66 w 544"/>
                  <a:gd name="T5" fmla="*/ 264 h 737"/>
                  <a:gd name="T6" fmla="*/ 108 w 544"/>
                  <a:gd name="T7" fmla="*/ 204 h 737"/>
                  <a:gd name="T8" fmla="*/ 173 w 544"/>
                  <a:gd name="T9" fmla="*/ 150 h 737"/>
                  <a:gd name="T10" fmla="*/ 251 w 544"/>
                  <a:gd name="T11" fmla="*/ 102 h 737"/>
                  <a:gd name="T12" fmla="*/ 335 w 544"/>
                  <a:gd name="T13" fmla="*/ 60 h 737"/>
                  <a:gd name="T14" fmla="*/ 436 w 544"/>
                  <a:gd name="T15" fmla="*/ 30 h 737"/>
                  <a:gd name="T16" fmla="*/ 544 w 544"/>
                  <a:gd name="T17" fmla="*/ 12 h 737"/>
                  <a:gd name="T18" fmla="*/ 544 w 544"/>
                  <a:gd name="T19" fmla="*/ 0 h 737"/>
                  <a:gd name="T20" fmla="*/ 430 w 544"/>
                  <a:gd name="T21" fmla="*/ 18 h 737"/>
                  <a:gd name="T22" fmla="*/ 329 w 544"/>
                  <a:gd name="T23" fmla="*/ 48 h 737"/>
                  <a:gd name="T24" fmla="*/ 233 w 544"/>
                  <a:gd name="T25" fmla="*/ 90 h 737"/>
                  <a:gd name="T26" fmla="*/ 155 w 544"/>
                  <a:gd name="T27" fmla="*/ 138 h 737"/>
                  <a:gd name="T28" fmla="*/ 90 w 544"/>
                  <a:gd name="T29" fmla="*/ 198 h 737"/>
                  <a:gd name="T30" fmla="*/ 42 w 544"/>
                  <a:gd name="T31" fmla="*/ 258 h 737"/>
                  <a:gd name="T32" fmla="*/ 12 w 544"/>
                  <a:gd name="T33" fmla="*/ 330 h 737"/>
                  <a:gd name="T34" fmla="*/ 0 w 544"/>
                  <a:gd name="T35" fmla="*/ 402 h 737"/>
                  <a:gd name="T36" fmla="*/ 6 w 544"/>
                  <a:gd name="T37" fmla="*/ 455 h 737"/>
                  <a:gd name="T38" fmla="*/ 18 w 544"/>
                  <a:gd name="T39" fmla="*/ 503 h 737"/>
                  <a:gd name="T40" fmla="*/ 42 w 544"/>
                  <a:gd name="T41" fmla="*/ 545 h 737"/>
                  <a:gd name="T42" fmla="*/ 78 w 544"/>
                  <a:gd name="T43" fmla="*/ 593 h 737"/>
                  <a:gd name="T44" fmla="*/ 114 w 544"/>
                  <a:gd name="T45" fmla="*/ 635 h 737"/>
                  <a:gd name="T46" fmla="*/ 161 w 544"/>
                  <a:gd name="T47" fmla="*/ 671 h 737"/>
                  <a:gd name="T48" fmla="*/ 221 w 544"/>
                  <a:gd name="T49" fmla="*/ 707 h 737"/>
                  <a:gd name="T50" fmla="*/ 281 w 544"/>
                  <a:gd name="T51" fmla="*/ 737 h 737"/>
                  <a:gd name="T52" fmla="*/ 323 w 544"/>
                  <a:gd name="T53" fmla="*/ 737 h 737"/>
                  <a:gd name="T54" fmla="*/ 257 w 544"/>
                  <a:gd name="T55" fmla="*/ 707 h 737"/>
                  <a:gd name="T56" fmla="*/ 203 w 544"/>
                  <a:gd name="T57" fmla="*/ 671 h 737"/>
                  <a:gd name="T58" fmla="*/ 149 w 544"/>
                  <a:gd name="T59" fmla="*/ 635 h 737"/>
                  <a:gd name="T60" fmla="*/ 108 w 544"/>
                  <a:gd name="T61" fmla="*/ 593 h 737"/>
                  <a:gd name="T62" fmla="*/ 72 w 544"/>
                  <a:gd name="T63" fmla="*/ 551 h 737"/>
                  <a:gd name="T64" fmla="*/ 48 w 544"/>
                  <a:gd name="T65" fmla="*/ 503 h 737"/>
                  <a:gd name="T66" fmla="*/ 30 w 544"/>
                  <a:gd name="T67" fmla="*/ 455 h 737"/>
                  <a:gd name="T68" fmla="*/ 24 w 544"/>
                  <a:gd name="T69" fmla="*/ 402 h 737"/>
                  <a:gd name="T70" fmla="*/ 24 w 544"/>
                  <a:gd name="T71" fmla="*/ 402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p>
            </p:txBody>
          </p:sp>
          <p:sp>
            <p:nvSpPr>
              <p:cNvPr id="24" name="Freeform 38"/>
              <p:cNvSpPr>
                <a:spLocks/>
              </p:cNvSpPr>
              <p:nvPr/>
            </p:nvSpPr>
            <p:spPr bwMode="hidden">
              <a:xfrm>
                <a:off x="4792" y="3360"/>
                <a:ext cx="609" cy="252"/>
              </a:xfrm>
              <a:custGeom>
                <a:avLst/>
                <a:gdLst>
                  <a:gd name="T0" fmla="*/ 12 w 609"/>
                  <a:gd name="T1" fmla="*/ 12 h 252"/>
                  <a:gd name="T2" fmla="*/ 113 w 609"/>
                  <a:gd name="T3" fmla="*/ 18 h 252"/>
                  <a:gd name="T4" fmla="*/ 203 w 609"/>
                  <a:gd name="T5" fmla="*/ 30 h 252"/>
                  <a:gd name="T6" fmla="*/ 292 w 609"/>
                  <a:gd name="T7" fmla="*/ 48 h 252"/>
                  <a:gd name="T8" fmla="*/ 376 w 609"/>
                  <a:gd name="T9" fmla="*/ 78 h 252"/>
                  <a:gd name="T10" fmla="*/ 448 w 609"/>
                  <a:gd name="T11" fmla="*/ 114 h 252"/>
                  <a:gd name="T12" fmla="*/ 514 w 609"/>
                  <a:gd name="T13" fmla="*/ 156 h 252"/>
                  <a:gd name="T14" fmla="*/ 567 w 609"/>
                  <a:gd name="T15" fmla="*/ 198 h 252"/>
                  <a:gd name="T16" fmla="*/ 609 w 609"/>
                  <a:gd name="T17" fmla="*/ 252 h 252"/>
                  <a:gd name="T18" fmla="*/ 609 w 609"/>
                  <a:gd name="T19" fmla="*/ 216 h 252"/>
                  <a:gd name="T20" fmla="*/ 561 w 609"/>
                  <a:gd name="T21" fmla="*/ 168 h 252"/>
                  <a:gd name="T22" fmla="*/ 502 w 609"/>
                  <a:gd name="T23" fmla="*/ 126 h 252"/>
                  <a:gd name="T24" fmla="*/ 436 w 609"/>
                  <a:gd name="T25" fmla="*/ 90 h 252"/>
                  <a:gd name="T26" fmla="*/ 364 w 609"/>
                  <a:gd name="T27" fmla="*/ 60 h 252"/>
                  <a:gd name="T28" fmla="*/ 286 w 609"/>
                  <a:gd name="T29" fmla="*/ 36 h 252"/>
                  <a:gd name="T30" fmla="*/ 197 w 609"/>
                  <a:gd name="T31" fmla="*/ 18 h 252"/>
                  <a:gd name="T32" fmla="*/ 107 w 609"/>
                  <a:gd name="T33" fmla="*/ 6 h 252"/>
                  <a:gd name="T34" fmla="*/ 12 w 609"/>
                  <a:gd name="T35" fmla="*/ 0 h 252"/>
                  <a:gd name="T36" fmla="*/ 6 w 609"/>
                  <a:gd name="T37" fmla="*/ 0 h 252"/>
                  <a:gd name="T38" fmla="*/ 0 w 609"/>
                  <a:gd name="T39" fmla="*/ 0 h 252"/>
                  <a:gd name="T40" fmla="*/ 0 w 609"/>
                  <a:gd name="T41" fmla="*/ 12 h 252"/>
                  <a:gd name="T42" fmla="*/ 6 w 609"/>
                  <a:gd name="T43" fmla="*/ 12 h 252"/>
                  <a:gd name="T44" fmla="*/ 12 w 609"/>
                  <a:gd name="T45" fmla="*/ 12 h 252"/>
                  <a:gd name="T46" fmla="*/ 12 w 609"/>
                  <a:gd name="T47" fmla="*/ 1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p>
            </p:txBody>
          </p:sp>
          <p:sp>
            <p:nvSpPr>
              <p:cNvPr id="25" name="Freeform 39"/>
              <p:cNvSpPr>
                <a:spLocks/>
              </p:cNvSpPr>
              <p:nvPr/>
            </p:nvSpPr>
            <p:spPr bwMode="hidden">
              <a:xfrm>
                <a:off x="5246" y="4007"/>
                <a:ext cx="72" cy="54"/>
              </a:xfrm>
              <a:custGeom>
                <a:avLst/>
                <a:gdLst>
                  <a:gd name="T0" fmla="*/ 72 w 72"/>
                  <a:gd name="T1" fmla="*/ 0 h 54"/>
                  <a:gd name="T2" fmla="*/ 36 w 72"/>
                  <a:gd name="T3" fmla="*/ 30 h 54"/>
                  <a:gd name="T4" fmla="*/ 0 w 72"/>
                  <a:gd name="T5" fmla="*/ 54 h 54"/>
                  <a:gd name="T6" fmla="*/ 36 w 72"/>
                  <a:gd name="T7" fmla="*/ 54 h 54"/>
                  <a:gd name="T8" fmla="*/ 54 w 72"/>
                  <a:gd name="T9" fmla="*/ 42 h 54"/>
                  <a:gd name="T10" fmla="*/ 72 w 72"/>
                  <a:gd name="T11" fmla="*/ 24 h 54"/>
                  <a:gd name="T12" fmla="*/ 72 w 72"/>
                  <a:gd name="T13" fmla="*/ 24 h 54"/>
                  <a:gd name="T14" fmla="*/ 72 w 72"/>
                  <a:gd name="T15" fmla="*/ 0 h 54"/>
                  <a:gd name="T16" fmla="*/ 72 w 72"/>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p>
            </p:txBody>
          </p:sp>
          <p:sp>
            <p:nvSpPr>
              <p:cNvPr id="26" name="Freeform 40"/>
              <p:cNvSpPr>
                <a:spLocks/>
              </p:cNvSpPr>
              <p:nvPr/>
            </p:nvSpPr>
            <p:spPr bwMode="hidden">
              <a:xfrm>
                <a:off x="4505" y="4073"/>
                <a:ext cx="705" cy="108"/>
              </a:xfrm>
              <a:custGeom>
                <a:avLst/>
                <a:gdLst>
                  <a:gd name="T0" fmla="*/ 299 w 705"/>
                  <a:gd name="T1" fmla="*/ 90 h 108"/>
                  <a:gd name="T2" fmla="*/ 221 w 705"/>
                  <a:gd name="T3" fmla="*/ 90 h 108"/>
                  <a:gd name="T4" fmla="*/ 143 w 705"/>
                  <a:gd name="T5" fmla="*/ 78 h 108"/>
                  <a:gd name="T6" fmla="*/ 0 w 705"/>
                  <a:gd name="T7" fmla="*/ 48 h 108"/>
                  <a:gd name="T8" fmla="*/ 0 w 705"/>
                  <a:gd name="T9" fmla="*/ 66 h 108"/>
                  <a:gd name="T10" fmla="*/ 143 w 705"/>
                  <a:gd name="T11" fmla="*/ 96 h 108"/>
                  <a:gd name="T12" fmla="*/ 221 w 705"/>
                  <a:gd name="T13" fmla="*/ 108 h 108"/>
                  <a:gd name="T14" fmla="*/ 299 w 705"/>
                  <a:gd name="T15" fmla="*/ 108 h 108"/>
                  <a:gd name="T16" fmla="*/ 412 w 705"/>
                  <a:gd name="T17" fmla="*/ 102 h 108"/>
                  <a:gd name="T18" fmla="*/ 520 w 705"/>
                  <a:gd name="T19" fmla="*/ 84 h 108"/>
                  <a:gd name="T20" fmla="*/ 615 w 705"/>
                  <a:gd name="T21" fmla="*/ 60 h 108"/>
                  <a:gd name="T22" fmla="*/ 705 w 705"/>
                  <a:gd name="T23" fmla="*/ 24 h 108"/>
                  <a:gd name="T24" fmla="*/ 705 w 705"/>
                  <a:gd name="T25" fmla="*/ 0 h 108"/>
                  <a:gd name="T26" fmla="*/ 615 w 705"/>
                  <a:gd name="T27" fmla="*/ 42 h 108"/>
                  <a:gd name="T28" fmla="*/ 520 w 705"/>
                  <a:gd name="T29" fmla="*/ 66 h 108"/>
                  <a:gd name="T30" fmla="*/ 412 w 705"/>
                  <a:gd name="T31" fmla="*/ 84 h 108"/>
                  <a:gd name="T32" fmla="*/ 299 w 705"/>
                  <a:gd name="T33" fmla="*/ 90 h 108"/>
                  <a:gd name="T34" fmla="*/ 299 w 705"/>
                  <a:gd name="T35" fmla="*/ 9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p>
            </p:txBody>
          </p:sp>
          <p:sp>
            <p:nvSpPr>
              <p:cNvPr id="27" name="Freeform 41"/>
              <p:cNvSpPr>
                <a:spLocks/>
              </p:cNvSpPr>
              <p:nvPr/>
            </p:nvSpPr>
            <p:spPr bwMode="hidden">
              <a:xfrm>
                <a:off x="5336" y="3654"/>
                <a:ext cx="143" cy="341"/>
              </a:xfrm>
              <a:custGeom>
                <a:avLst/>
                <a:gdLst>
                  <a:gd name="T0" fmla="*/ 119 w 143"/>
                  <a:gd name="T1" fmla="*/ 114 h 341"/>
                  <a:gd name="T2" fmla="*/ 113 w 143"/>
                  <a:gd name="T3" fmla="*/ 173 h 341"/>
                  <a:gd name="T4" fmla="*/ 89 w 143"/>
                  <a:gd name="T5" fmla="*/ 239 h 341"/>
                  <a:gd name="T6" fmla="*/ 47 w 143"/>
                  <a:gd name="T7" fmla="*/ 293 h 341"/>
                  <a:gd name="T8" fmla="*/ 0 w 143"/>
                  <a:gd name="T9" fmla="*/ 341 h 341"/>
                  <a:gd name="T10" fmla="*/ 29 w 143"/>
                  <a:gd name="T11" fmla="*/ 341 h 341"/>
                  <a:gd name="T12" fmla="*/ 77 w 143"/>
                  <a:gd name="T13" fmla="*/ 287 h 341"/>
                  <a:gd name="T14" fmla="*/ 113 w 143"/>
                  <a:gd name="T15" fmla="*/ 233 h 341"/>
                  <a:gd name="T16" fmla="*/ 137 w 143"/>
                  <a:gd name="T17" fmla="*/ 173 h 341"/>
                  <a:gd name="T18" fmla="*/ 143 w 143"/>
                  <a:gd name="T19" fmla="*/ 114 h 341"/>
                  <a:gd name="T20" fmla="*/ 137 w 143"/>
                  <a:gd name="T21" fmla="*/ 60 h 341"/>
                  <a:gd name="T22" fmla="*/ 119 w 143"/>
                  <a:gd name="T23" fmla="*/ 0 h 341"/>
                  <a:gd name="T24" fmla="*/ 89 w 143"/>
                  <a:gd name="T25" fmla="*/ 0 h 341"/>
                  <a:gd name="T26" fmla="*/ 113 w 143"/>
                  <a:gd name="T27" fmla="*/ 60 h 341"/>
                  <a:gd name="T28" fmla="*/ 119 w 143"/>
                  <a:gd name="T29" fmla="*/ 114 h 341"/>
                  <a:gd name="T30" fmla="*/ 119 w 143"/>
                  <a:gd name="T31" fmla="*/ 114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p>
            </p:txBody>
          </p:sp>
          <p:sp>
            <p:nvSpPr>
              <p:cNvPr id="28" name="Freeform 42"/>
              <p:cNvSpPr>
                <a:spLocks/>
              </p:cNvSpPr>
              <p:nvPr/>
            </p:nvSpPr>
            <p:spPr bwMode="hidden">
              <a:xfrm>
                <a:off x="5061" y="3624"/>
                <a:ext cx="83" cy="90"/>
              </a:xfrm>
              <a:custGeom>
                <a:avLst/>
                <a:gdLst>
                  <a:gd name="T0" fmla="*/ 59 w 83"/>
                  <a:gd name="T1" fmla="*/ 90 h 90"/>
                  <a:gd name="T2" fmla="*/ 83 w 83"/>
                  <a:gd name="T3" fmla="*/ 84 h 90"/>
                  <a:gd name="T4" fmla="*/ 71 w 83"/>
                  <a:gd name="T5" fmla="*/ 60 h 90"/>
                  <a:gd name="T6" fmla="*/ 53 w 83"/>
                  <a:gd name="T7" fmla="*/ 42 h 90"/>
                  <a:gd name="T8" fmla="*/ 6 w 83"/>
                  <a:gd name="T9" fmla="*/ 0 h 90"/>
                  <a:gd name="T10" fmla="*/ 0 w 83"/>
                  <a:gd name="T11" fmla="*/ 18 h 90"/>
                  <a:gd name="T12" fmla="*/ 35 w 83"/>
                  <a:gd name="T13" fmla="*/ 48 h 90"/>
                  <a:gd name="T14" fmla="*/ 59 w 83"/>
                  <a:gd name="T15" fmla="*/ 90 h 90"/>
                  <a:gd name="T16" fmla="*/ 59 w 83"/>
                  <a:gd name="T17"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p>
            </p:txBody>
          </p:sp>
          <p:sp>
            <p:nvSpPr>
              <p:cNvPr id="29" name="Freeform 43"/>
              <p:cNvSpPr>
                <a:spLocks/>
              </p:cNvSpPr>
              <p:nvPr/>
            </p:nvSpPr>
            <p:spPr bwMode="hidden">
              <a:xfrm>
                <a:off x="4445" y="3552"/>
                <a:ext cx="717" cy="431"/>
              </a:xfrm>
              <a:custGeom>
                <a:avLst/>
                <a:gdLst>
                  <a:gd name="T0" fmla="*/ 693 w 717"/>
                  <a:gd name="T1" fmla="*/ 216 h 431"/>
                  <a:gd name="T2" fmla="*/ 687 w 717"/>
                  <a:gd name="T3" fmla="*/ 257 h 431"/>
                  <a:gd name="T4" fmla="*/ 669 w 717"/>
                  <a:gd name="T5" fmla="*/ 293 h 431"/>
                  <a:gd name="T6" fmla="*/ 633 w 717"/>
                  <a:gd name="T7" fmla="*/ 329 h 431"/>
                  <a:gd name="T8" fmla="*/ 598 w 717"/>
                  <a:gd name="T9" fmla="*/ 359 h 431"/>
                  <a:gd name="T10" fmla="*/ 544 w 717"/>
                  <a:gd name="T11" fmla="*/ 383 h 431"/>
                  <a:gd name="T12" fmla="*/ 490 w 717"/>
                  <a:gd name="T13" fmla="*/ 401 h 431"/>
                  <a:gd name="T14" fmla="*/ 424 w 717"/>
                  <a:gd name="T15" fmla="*/ 413 h 431"/>
                  <a:gd name="T16" fmla="*/ 359 w 717"/>
                  <a:gd name="T17" fmla="*/ 419 h 431"/>
                  <a:gd name="T18" fmla="*/ 293 w 717"/>
                  <a:gd name="T19" fmla="*/ 413 h 431"/>
                  <a:gd name="T20" fmla="*/ 227 w 717"/>
                  <a:gd name="T21" fmla="*/ 401 h 431"/>
                  <a:gd name="T22" fmla="*/ 173 w 717"/>
                  <a:gd name="T23" fmla="*/ 383 h 431"/>
                  <a:gd name="T24" fmla="*/ 119 w 717"/>
                  <a:gd name="T25" fmla="*/ 359 h 431"/>
                  <a:gd name="T26" fmla="*/ 84 w 717"/>
                  <a:gd name="T27" fmla="*/ 329 h 431"/>
                  <a:gd name="T28" fmla="*/ 48 w 717"/>
                  <a:gd name="T29" fmla="*/ 293 h 431"/>
                  <a:gd name="T30" fmla="*/ 30 w 717"/>
                  <a:gd name="T31" fmla="*/ 257 h 431"/>
                  <a:gd name="T32" fmla="*/ 24 w 717"/>
                  <a:gd name="T33" fmla="*/ 216 h 431"/>
                  <a:gd name="T34" fmla="*/ 30 w 717"/>
                  <a:gd name="T35" fmla="*/ 174 h 431"/>
                  <a:gd name="T36" fmla="*/ 48 w 717"/>
                  <a:gd name="T37" fmla="*/ 138 h 431"/>
                  <a:gd name="T38" fmla="*/ 84 w 717"/>
                  <a:gd name="T39" fmla="*/ 102 h 431"/>
                  <a:gd name="T40" fmla="*/ 119 w 717"/>
                  <a:gd name="T41" fmla="*/ 72 h 431"/>
                  <a:gd name="T42" fmla="*/ 173 w 717"/>
                  <a:gd name="T43" fmla="*/ 48 h 431"/>
                  <a:gd name="T44" fmla="*/ 227 w 717"/>
                  <a:gd name="T45" fmla="*/ 30 h 431"/>
                  <a:gd name="T46" fmla="*/ 293 w 717"/>
                  <a:gd name="T47" fmla="*/ 18 h 431"/>
                  <a:gd name="T48" fmla="*/ 359 w 717"/>
                  <a:gd name="T49" fmla="*/ 12 h 431"/>
                  <a:gd name="T50" fmla="*/ 418 w 717"/>
                  <a:gd name="T51" fmla="*/ 18 h 431"/>
                  <a:gd name="T52" fmla="*/ 478 w 717"/>
                  <a:gd name="T53" fmla="*/ 30 h 431"/>
                  <a:gd name="T54" fmla="*/ 532 w 717"/>
                  <a:gd name="T55" fmla="*/ 48 h 431"/>
                  <a:gd name="T56" fmla="*/ 580 w 717"/>
                  <a:gd name="T57" fmla="*/ 66 h 431"/>
                  <a:gd name="T58" fmla="*/ 586 w 717"/>
                  <a:gd name="T59" fmla="*/ 48 h 431"/>
                  <a:gd name="T60" fmla="*/ 478 w 717"/>
                  <a:gd name="T61" fmla="*/ 12 h 431"/>
                  <a:gd name="T62" fmla="*/ 418 w 717"/>
                  <a:gd name="T63" fmla="*/ 6 h 431"/>
                  <a:gd name="T64" fmla="*/ 359 w 717"/>
                  <a:gd name="T65" fmla="*/ 0 h 431"/>
                  <a:gd name="T66" fmla="*/ 287 w 717"/>
                  <a:gd name="T67" fmla="*/ 6 h 431"/>
                  <a:gd name="T68" fmla="*/ 221 w 717"/>
                  <a:gd name="T69" fmla="*/ 18 h 431"/>
                  <a:gd name="T70" fmla="*/ 161 w 717"/>
                  <a:gd name="T71" fmla="*/ 36 h 431"/>
                  <a:gd name="T72" fmla="*/ 107 w 717"/>
                  <a:gd name="T73" fmla="*/ 66 h 431"/>
                  <a:gd name="T74" fmla="*/ 60 w 717"/>
                  <a:gd name="T75" fmla="*/ 96 h 431"/>
                  <a:gd name="T76" fmla="*/ 30 w 717"/>
                  <a:gd name="T77" fmla="*/ 132 h 431"/>
                  <a:gd name="T78" fmla="*/ 6 w 717"/>
                  <a:gd name="T79" fmla="*/ 174 h 431"/>
                  <a:gd name="T80" fmla="*/ 0 w 717"/>
                  <a:gd name="T81" fmla="*/ 216 h 431"/>
                  <a:gd name="T82" fmla="*/ 6 w 717"/>
                  <a:gd name="T83" fmla="*/ 257 h 431"/>
                  <a:gd name="T84" fmla="*/ 30 w 717"/>
                  <a:gd name="T85" fmla="*/ 299 h 431"/>
                  <a:gd name="T86" fmla="*/ 60 w 717"/>
                  <a:gd name="T87" fmla="*/ 335 h 431"/>
                  <a:gd name="T88" fmla="*/ 107 w 717"/>
                  <a:gd name="T89" fmla="*/ 371 h 431"/>
                  <a:gd name="T90" fmla="*/ 161 w 717"/>
                  <a:gd name="T91" fmla="*/ 395 h 431"/>
                  <a:gd name="T92" fmla="*/ 221 w 717"/>
                  <a:gd name="T93" fmla="*/ 413 h 431"/>
                  <a:gd name="T94" fmla="*/ 287 w 717"/>
                  <a:gd name="T95" fmla="*/ 425 h 431"/>
                  <a:gd name="T96" fmla="*/ 359 w 717"/>
                  <a:gd name="T97" fmla="*/ 431 h 431"/>
                  <a:gd name="T98" fmla="*/ 430 w 717"/>
                  <a:gd name="T99" fmla="*/ 425 h 431"/>
                  <a:gd name="T100" fmla="*/ 496 w 717"/>
                  <a:gd name="T101" fmla="*/ 413 h 431"/>
                  <a:gd name="T102" fmla="*/ 562 w 717"/>
                  <a:gd name="T103" fmla="*/ 395 h 431"/>
                  <a:gd name="T104" fmla="*/ 610 w 717"/>
                  <a:gd name="T105" fmla="*/ 371 h 431"/>
                  <a:gd name="T106" fmla="*/ 657 w 717"/>
                  <a:gd name="T107" fmla="*/ 335 h 431"/>
                  <a:gd name="T108" fmla="*/ 687 w 717"/>
                  <a:gd name="T109" fmla="*/ 299 h 431"/>
                  <a:gd name="T110" fmla="*/ 711 w 717"/>
                  <a:gd name="T111" fmla="*/ 257 h 431"/>
                  <a:gd name="T112" fmla="*/ 717 w 717"/>
                  <a:gd name="T113" fmla="*/ 216 h 431"/>
                  <a:gd name="T114" fmla="*/ 717 w 717"/>
                  <a:gd name="T115" fmla="*/ 204 h 431"/>
                  <a:gd name="T116" fmla="*/ 711 w 717"/>
                  <a:gd name="T117" fmla="*/ 192 h 431"/>
                  <a:gd name="T118" fmla="*/ 687 w 717"/>
                  <a:gd name="T119" fmla="*/ 198 h 431"/>
                  <a:gd name="T120" fmla="*/ 693 w 717"/>
                  <a:gd name="T121" fmla="*/ 210 h 431"/>
                  <a:gd name="T122" fmla="*/ 693 w 717"/>
                  <a:gd name="T123" fmla="*/ 216 h 431"/>
                  <a:gd name="T124" fmla="*/ 693 w 717"/>
                  <a:gd name="T125" fmla="*/ 216 h 43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close/>
                  </a:path>
                </a:pathLst>
              </a:custGeom>
              <a:solidFill>
                <a:schemeClr val="accent2"/>
              </a:solidFill>
              <a:ln w="9525">
                <a:noFill/>
                <a:round/>
                <a:headEnd/>
                <a:tailEnd/>
              </a:ln>
            </p:spPr>
            <p:txBody>
              <a:bodyPr/>
              <a:lstStyle/>
              <a:p>
                <a:endParaRPr lang="en-US"/>
              </a:p>
            </p:txBody>
          </p:sp>
          <p:sp>
            <p:nvSpPr>
              <p:cNvPr id="30" name="Freeform 44"/>
              <p:cNvSpPr>
                <a:spLocks/>
              </p:cNvSpPr>
              <p:nvPr/>
            </p:nvSpPr>
            <p:spPr bwMode="hidden">
              <a:xfrm>
                <a:off x="4349" y="3510"/>
                <a:ext cx="909" cy="533"/>
              </a:xfrm>
              <a:custGeom>
                <a:avLst/>
                <a:gdLst>
                  <a:gd name="T0" fmla="*/ 616 w 909"/>
                  <a:gd name="T1" fmla="*/ 0 h 533"/>
                  <a:gd name="T2" fmla="*/ 616 w 909"/>
                  <a:gd name="T3" fmla="*/ 18 h 533"/>
                  <a:gd name="T4" fmla="*/ 724 w 909"/>
                  <a:gd name="T5" fmla="*/ 60 h 533"/>
                  <a:gd name="T6" fmla="*/ 765 w 909"/>
                  <a:gd name="T7" fmla="*/ 84 h 533"/>
                  <a:gd name="T8" fmla="*/ 807 w 909"/>
                  <a:gd name="T9" fmla="*/ 114 h 533"/>
                  <a:gd name="T10" fmla="*/ 837 w 909"/>
                  <a:gd name="T11" fmla="*/ 144 h 533"/>
                  <a:gd name="T12" fmla="*/ 861 w 909"/>
                  <a:gd name="T13" fmla="*/ 180 h 533"/>
                  <a:gd name="T14" fmla="*/ 873 w 909"/>
                  <a:gd name="T15" fmla="*/ 216 h 533"/>
                  <a:gd name="T16" fmla="*/ 879 w 909"/>
                  <a:gd name="T17" fmla="*/ 258 h 533"/>
                  <a:gd name="T18" fmla="*/ 873 w 909"/>
                  <a:gd name="T19" fmla="*/ 311 h 533"/>
                  <a:gd name="T20" fmla="*/ 843 w 909"/>
                  <a:gd name="T21" fmla="*/ 359 h 533"/>
                  <a:gd name="T22" fmla="*/ 807 w 909"/>
                  <a:gd name="T23" fmla="*/ 401 h 533"/>
                  <a:gd name="T24" fmla="*/ 753 w 909"/>
                  <a:gd name="T25" fmla="*/ 443 h 533"/>
                  <a:gd name="T26" fmla="*/ 694 w 909"/>
                  <a:gd name="T27" fmla="*/ 473 h 533"/>
                  <a:gd name="T28" fmla="*/ 622 w 909"/>
                  <a:gd name="T29" fmla="*/ 497 h 533"/>
                  <a:gd name="T30" fmla="*/ 538 w 909"/>
                  <a:gd name="T31" fmla="*/ 509 h 533"/>
                  <a:gd name="T32" fmla="*/ 455 w 909"/>
                  <a:gd name="T33" fmla="*/ 515 h 533"/>
                  <a:gd name="T34" fmla="*/ 371 w 909"/>
                  <a:gd name="T35" fmla="*/ 509 h 533"/>
                  <a:gd name="T36" fmla="*/ 287 w 909"/>
                  <a:gd name="T37" fmla="*/ 497 h 533"/>
                  <a:gd name="T38" fmla="*/ 215 w 909"/>
                  <a:gd name="T39" fmla="*/ 473 h 533"/>
                  <a:gd name="T40" fmla="*/ 156 w 909"/>
                  <a:gd name="T41" fmla="*/ 443 h 533"/>
                  <a:gd name="T42" fmla="*/ 102 w 909"/>
                  <a:gd name="T43" fmla="*/ 401 h 533"/>
                  <a:gd name="T44" fmla="*/ 66 w 909"/>
                  <a:gd name="T45" fmla="*/ 359 h 533"/>
                  <a:gd name="T46" fmla="*/ 36 w 909"/>
                  <a:gd name="T47" fmla="*/ 311 h 533"/>
                  <a:gd name="T48" fmla="*/ 30 w 909"/>
                  <a:gd name="T49" fmla="*/ 258 h 533"/>
                  <a:gd name="T50" fmla="*/ 36 w 909"/>
                  <a:gd name="T51" fmla="*/ 222 h 533"/>
                  <a:gd name="T52" fmla="*/ 48 w 909"/>
                  <a:gd name="T53" fmla="*/ 186 h 533"/>
                  <a:gd name="T54" fmla="*/ 66 w 909"/>
                  <a:gd name="T55" fmla="*/ 156 h 533"/>
                  <a:gd name="T56" fmla="*/ 90 w 909"/>
                  <a:gd name="T57" fmla="*/ 126 h 533"/>
                  <a:gd name="T58" fmla="*/ 66 w 909"/>
                  <a:gd name="T59" fmla="*/ 114 h 533"/>
                  <a:gd name="T60" fmla="*/ 36 w 909"/>
                  <a:gd name="T61" fmla="*/ 144 h 533"/>
                  <a:gd name="T62" fmla="*/ 18 w 909"/>
                  <a:gd name="T63" fmla="*/ 180 h 533"/>
                  <a:gd name="T64" fmla="*/ 6 w 909"/>
                  <a:gd name="T65" fmla="*/ 216 h 533"/>
                  <a:gd name="T66" fmla="*/ 0 w 909"/>
                  <a:gd name="T67" fmla="*/ 258 h 533"/>
                  <a:gd name="T68" fmla="*/ 12 w 909"/>
                  <a:gd name="T69" fmla="*/ 311 h 533"/>
                  <a:gd name="T70" fmla="*/ 36 w 909"/>
                  <a:gd name="T71" fmla="*/ 365 h 533"/>
                  <a:gd name="T72" fmla="*/ 78 w 909"/>
                  <a:gd name="T73" fmla="*/ 413 h 533"/>
                  <a:gd name="T74" fmla="*/ 132 w 909"/>
                  <a:gd name="T75" fmla="*/ 449 h 533"/>
                  <a:gd name="T76" fmla="*/ 203 w 909"/>
                  <a:gd name="T77" fmla="*/ 485 h 533"/>
                  <a:gd name="T78" fmla="*/ 275 w 909"/>
                  <a:gd name="T79" fmla="*/ 509 h 533"/>
                  <a:gd name="T80" fmla="*/ 365 w 909"/>
                  <a:gd name="T81" fmla="*/ 527 h 533"/>
                  <a:gd name="T82" fmla="*/ 455 w 909"/>
                  <a:gd name="T83" fmla="*/ 533 h 533"/>
                  <a:gd name="T84" fmla="*/ 544 w 909"/>
                  <a:gd name="T85" fmla="*/ 527 h 533"/>
                  <a:gd name="T86" fmla="*/ 634 w 909"/>
                  <a:gd name="T87" fmla="*/ 509 h 533"/>
                  <a:gd name="T88" fmla="*/ 712 w 909"/>
                  <a:gd name="T89" fmla="*/ 485 h 533"/>
                  <a:gd name="T90" fmla="*/ 777 w 909"/>
                  <a:gd name="T91" fmla="*/ 449 h 533"/>
                  <a:gd name="T92" fmla="*/ 831 w 909"/>
                  <a:gd name="T93" fmla="*/ 413 h 533"/>
                  <a:gd name="T94" fmla="*/ 873 w 909"/>
                  <a:gd name="T95" fmla="*/ 365 h 533"/>
                  <a:gd name="T96" fmla="*/ 897 w 909"/>
                  <a:gd name="T97" fmla="*/ 311 h 533"/>
                  <a:gd name="T98" fmla="*/ 909 w 909"/>
                  <a:gd name="T99" fmla="*/ 258 h 533"/>
                  <a:gd name="T100" fmla="*/ 903 w 909"/>
                  <a:gd name="T101" fmla="*/ 216 h 533"/>
                  <a:gd name="T102" fmla="*/ 885 w 909"/>
                  <a:gd name="T103" fmla="*/ 174 h 533"/>
                  <a:gd name="T104" fmla="*/ 861 w 909"/>
                  <a:gd name="T105" fmla="*/ 132 h 533"/>
                  <a:gd name="T106" fmla="*/ 825 w 909"/>
                  <a:gd name="T107" fmla="*/ 102 h 533"/>
                  <a:gd name="T108" fmla="*/ 783 w 909"/>
                  <a:gd name="T109" fmla="*/ 66 h 533"/>
                  <a:gd name="T110" fmla="*/ 735 w 909"/>
                  <a:gd name="T111" fmla="*/ 42 h 533"/>
                  <a:gd name="T112" fmla="*/ 616 w 909"/>
                  <a:gd name="T113" fmla="*/ 0 h 533"/>
                  <a:gd name="T114" fmla="*/ 616 w 909"/>
                  <a:gd name="T115" fmla="*/ 0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p>
            </p:txBody>
          </p:sp>
          <p:sp>
            <p:nvSpPr>
              <p:cNvPr id="31" name="Freeform 45"/>
              <p:cNvSpPr>
                <a:spLocks/>
              </p:cNvSpPr>
              <p:nvPr/>
            </p:nvSpPr>
            <p:spPr bwMode="hidden">
              <a:xfrm>
                <a:off x="4564" y="3492"/>
                <a:ext cx="365" cy="66"/>
              </a:xfrm>
              <a:custGeom>
                <a:avLst/>
                <a:gdLst>
                  <a:gd name="T0" fmla="*/ 240 w 365"/>
                  <a:gd name="T1" fmla="*/ 18 h 66"/>
                  <a:gd name="T2" fmla="*/ 299 w 365"/>
                  <a:gd name="T3" fmla="*/ 24 h 66"/>
                  <a:gd name="T4" fmla="*/ 359 w 365"/>
                  <a:gd name="T5" fmla="*/ 30 h 66"/>
                  <a:gd name="T6" fmla="*/ 365 w 365"/>
                  <a:gd name="T7" fmla="*/ 12 h 66"/>
                  <a:gd name="T8" fmla="*/ 305 w 365"/>
                  <a:gd name="T9" fmla="*/ 6 h 66"/>
                  <a:gd name="T10" fmla="*/ 240 w 365"/>
                  <a:gd name="T11" fmla="*/ 0 h 66"/>
                  <a:gd name="T12" fmla="*/ 174 w 365"/>
                  <a:gd name="T13" fmla="*/ 6 h 66"/>
                  <a:gd name="T14" fmla="*/ 114 w 365"/>
                  <a:gd name="T15" fmla="*/ 12 h 66"/>
                  <a:gd name="T16" fmla="*/ 0 w 365"/>
                  <a:gd name="T17" fmla="*/ 42 h 66"/>
                  <a:gd name="T18" fmla="*/ 0 w 365"/>
                  <a:gd name="T19" fmla="*/ 66 h 66"/>
                  <a:gd name="T20" fmla="*/ 54 w 365"/>
                  <a:gd name="T21" fmla="*/ 48 h 66"/>
                  <a:gd name="T22" fmla="*/ 114 w 365"/>
                  <a:gd name="T23" fmla="*/ 30 h 66"/>
                  <a:gd name="T24" fmla="*/ 174 w 365"/>
                  <a:gd name="T25" fmla="*/ 24 h 66"/>
                  <a:gd name="T26" fmla="*/ 240 w 365"/>
                  <a:gd name="T27" fmla="*/ 18 h 66"/>
                  <a:gd name="T28" fmla="*/ 240 w 365"/>
                  <a:gd name="T29" fmla="*/ 1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p>
            </p:txBody>
          </p:sp>
          <p:sp>
            <p:nvSpPr>
              <p:cNvPr id="32" name="Freeform 46"/>
              <p:cNvSpPr>
                <a:spLocks/>
              </p:cNvSpPr>
              <p:nvPr/>
            </p:nvSpPr>
            <p:spPr bwMode="hidden">
              <a:xfrm>
                <a:off x="4463" y="3558"/>
                <a:ext cx="66" cy="48"/>
              </a:xfrm>
              <a:custGeom>
                <a:avLst/>
                <a:gdLst>
                  <a:gd name="T0" fmla="*/ 66 w 66"/>
                  <a:gd name="T1" fmla="*/ 18 h 48"/>
                  <a:gd name="T2" fmla="*/ 48 w 66"/>
                  <a:gd name="T3" fmla="*/ 0 h 48"/>
                  <a:gd name="T4" fmla="*/ 24 w 66"/>
                  <a:gd name="T5" fmla="*/ 12 h 48"/>
                  <a:gd name="T6" fmla="*/ 0 w 66"/>
                  <a:gd name="T7" fmla="*/ 30 h 48"/>
                  <a:gd name="T8" fmla="*/ 12 w 66"/>
                  <a:gd name="T9" fmla="*/ 48 h 48"/>
                  <a:gd name="T10" fmla="*/ 42 w 66"/>
                  <a:gd name="T11" fmla="*/ 30 h 48"/>
                  <a:gd name="T12" fmla="*/ 66 w 66"/>
                  <a:gd name="T13" fmla="*/ 18 h 48"/>
                  <a:gd name="T14" fmla="*/ 66 w 66"/>
                  <a:gd name="T15" fmla="*/ 18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p>
            </p:txBody>
          </p:sp>
          <p:sp>
            <p:nvSpPr>
              <p:cNvPr id="33" name="Oval 47"/>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a:defRPr/>
                </a:pPr>
                <a:endParaRPr lang="en-US"/>
              </a:p>
            </p:txBody>
          </p:sp>
          <p:sp>
            <p:nvSpPr>
              <p:cNvPr id="34" name="Oval 48"/>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a:defRPr/>
                </a:pPr>
                <a:endParaRPr lang="en-US"/>
              </a:p>
            </p:txBody>
          </p:sp>
          <p:sp>
            <p:nvSpPr>
              <p:cNvPr id="35" name="Oval 49"/>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a:defRPr/>
                </a:pPr>
                <a:endParaRPr lang="en-US"/>
              </a:p>
            </p:txBody>
          </p:sp>
          <p:sp>
            <p:nvSpPr>
              <p:cNvPr id="36" name="Oval 50"/>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a:defRPr/>
                </a:pPr>
                <a:endParaRPr lang="en-US"/>
              </a:p>
            </p:txBody>
          </p:sp>
          <p:sp>
            <p:nvSpPr>
              <p:cNvPr id="37" name="Oval 51"/>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a:defRPr/>
                </a:pPr>
                <a:endParaRPr lang="en-US"/>
              </a:p>
            </p:txBody>
          </p:sp>
          <p:sp>
            <p:nvSpPr>
              <p:cNvPr id="38" name="Oval 52"/>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a:defRPr/>
                </a:pPr>
                <a:endParaRPr lang="en-US"/>
              </a:p>
            </p:txBody>
          </p:sp>
        </p:grpSp>
        <p:grpSp>
          <p:nvGrpSpPr>
            <p:cNvPr id="9" name="Group 53"/>
            <p:cNvGrpSpPr>
              <a:grpSpLocks/>
            </p:cNvGrpSpPr>
            <p:nvPr userDrawn="1"/>
          </p:nvGrpSpPr>
          <p:grpSpPr bwMode="auto">
            <a:xfrm>
              <a:off x="5280" y="3024"/>
              <a:ext cx="425" cy="258"/>
              <a:chOff x="5280" y="3024"/>
              <a:chExt cx="425" cy="258"/>
            </a:xfrm>
          </p:grpSpPr>
          <p:sp>
            <p:nvSpPr>
              <p:cNvPr id="10" name="Freeform 54"/>
              <p:cNvSpPr>
                <a:spLocks/>
              </p:cNvSpPr>
              <p:nvPr/>
            </p:nvSpPr>
            <p:spPr bwMode="hidden">
              <a:xfrm>
                <a:off x="5280" y="3186"/>
                <a:ext cx="383" cy="96"/>
              </a:xfrm>
              <a:custGeom>
                <a:avLst/>
                <a:gdLst>
                  <a:gd name="T0" fmla="*/ 210 w 382"/>
                  <a:gd name="T1" fmla="*/ 96 h 96"/>
                  <a:gd name="T2" fmla="*/ 143 w 382"/>
                  <a:gd name="T3" fmla="*/ 90 h 96"/>
                  <a:gd name="T4" fmla="*/ 83 w 382"/>
                  <a:gd name="T5" fmla="*/ 66 h 96"/>
                  <a:gd name="T6" fmla="*/ 35 w 382"/>
                  <a:gd name="T7" fmla="*/ 36 h 96"/>
                  <a:gd name="T8" fmla="*/ 6 w 382"/>
                  <a:gd name="T9" fmla="*/ 0 h 96"/>
                  <a:gd name="T10" fmla="*/ 0 w 382"/>
                  <a:gd name="T11" fmla="*/ 6 h 96"/>
                  <a:gd name="T12" fmla="*/ 29 w 382"/>
                  <a:gd name="T13" fmla="*/ 42 h 96"/>
                  <a:gd name="T14" fmla="*/ 77 w 382"/>
                  <a:gd name="T15" fmla="*/ 72 h 96"/>
                  <a:gd name="T16" fmla="*/ 137 w 382"/>
                  <a:gd name="T17" fmla="*/ 90 h 96"/>
                  <a:gd name="T18" fmla="*/ 210 w 382"/>
                  <a:gd name="T19" fmla="*/ 96 h 96"/>
                  <a:gd name="T20" fmla="*/ 264 w 382"/>
                  <a:gd name="T21" fmla="*/ 90 h 96"/>
                  <a:gd name="T22" fmla="*/ 312 w 382"/>
                  <a:gd name="T23" fmla="*/ 84 h 96"/>
                  <a:gd name="T24" fmla="*/ 353 w 382"/>
                  <a:gd name="T25" fmla="*/ 66 h 96"/>
                  <a:gd name="T26" fmla="*/ 383 w 382"/>
                  <a:gd name="T27" fmla="*/ 42 h 96"/>
                  <a:gd name="T28" fmla="*/ 377 w 382"/>
                  <a:gd name="T29" fmla="*/ 42 h 96"/>
                  <a:gd name="T30" fmla="*/ 347 w 382"/>
                  <a:gd name="T31" fmla="*/ 66 h 96"/>
                  <a:gd name="T32" fmla="*/ 306 w 382"/>
                  <a:gd name="T33" fmla="*/ 78 h 96"/>
                  <a:gd name="T34" fmla="*/ 264 w 382"/>
                  <a:gd name="T35" fmla="*/ 90 h 96"/>
                  <a:gd name="T36" fmla="*/ 210 w 382"/>
                  <a:gd name="T37" fmla="*/ 96 h 96"/>
                  <a:gd name="T38" fmla="*/ 210 w 382"/>
                  <a:gd name="T39" fmla="*/ 96 h 9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11" name="Freeform 55"/>
              <p:cNvSpPr>
                <a:spLocks/>
              </p:cNvSpPr>
              <p:nvPr/>
            </p:nvSpPr>
            <p:spPr bwMode="hidden">
              <a:xfrm>
                <a:off x="5315" y="3024"/>
                <a:ext cx="258" cy="54"/>
              </a:xfrm>
              <a:custGeom>
                <a:avLst/>
                <a:gdLst>
                  <a:gd name="T0" fmla="*/ 174 w 258"/>
                  <a:gd name="T1" fmla="*/ 0 h 54"/>
                  <a:gd name="T2" fmla="*/ 216 w 258"/>
                  <a:gd name="T3" fmla="*/ 6 h 54"/>
                  <a:gd name="T4" fmla="*/ 258 w 258"/>
                  <a:gd name="T5" fmla="*/ 12 h 54"/>
                  <a:gd name="T6" fmla="*/ 252 w 258"/>
                  <a:gd name="T7" fmla="*/ 6 h 54"/>
                  <a:gd name="T8" fmla="*/ 216 w 258"/>
                  <a:gd name="T9" fmla="*/ 0 h 54"/>
                  <a:gd name="T10" fmla="*/ 174 w 258"/>
                  <a:gd name="T11" fmla="*/ 0 h 54"/>
                  <a:gd name="T12" fmla="*/ 120 w 258"/>
                  <a:gd name="T13" fmla="*/ 6 h 54"/>
                  <a:gd name="T14" fmla="*/ 78 w 258"/>
                  <a:gd name="T15" fmla="*/ 12 h 54"/>
                  <a:gd name="T16" fmla="*/ 36 w 258"/>
                  <a:gd name="T17" fmla="*/ 30 h 54"/>
                  <a:gd name="T18" fmla="*/ 0 w 258"/>
                  <a:gd name="T19" fmla="*/ 48 h 54"/>
                  <a:gd name="T20" fmla="*/ 6 w 258"/>
                  <a:gd name="T21" fmla="*/ 54 h 54"/>
                  <a:gd name="T22" fmla="*/ 36 w 258"/>
                  <a:gd name="T23" fmla="*/ 36 h 54"/>
                  <a:gd name="T24" fmla="*/ 78 w 258"/>
                  <a:gd name="T25" fmla="*/ 18 h 54"/>
                  <a:gd name="T26" fmla="*/ 120 w 258"/>
                  <a:gd name="T27" fmla="*/ 6 h 54"/>
                  <a:gd name="T28" fmla="*/ 174 w 258"/>
                  <a:gd name="T29" fmla="*/ 0 h 54"/>
                  <a:gd name="T30" fmla="*/ 174 w 258"/>
                  <a:gd name="T31" fmla="*/ 0 h 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12" name="Freeform 56"/>
              <p:cNvSpPr>
                <a:spLocks/>
              </p:cNvSpPr>
              <p:nvPr/>
            </p:nvSpPr>
            <p:spPr bwMode="hidden">
              <a:xfrm>
                <a:off x="5645" y="3066"/>
                <a:ext cx="60" cy="156"/>
              </a:xfrm>
              <a:custGeom>
                <a:avLst/>
                <a:gdLst>
                  <a:gd name="T0" fmla="*/ 54 w 60"/>
                  <a:gd name="T1" fmla="*/ 90 h 156"/>
                  <a:gd name="T2" fmla="*/ 48 w 60"/>
                  <a:gd name="T3" fmla="*/ 126 h 156"/>
                  <a:gd name="T4" fmla="*/ 24 w 60"/>
                  <a:gd name="T5" fmla="*/ 156 h 156"/>
                  <a:gd name="T6" fmla="*/ 30 w 60"/>
                  <a:gd name="T7" fmla="*/ 156 h 156"/>
                  <a:gd name="T8" fmla="*/ 54 w 60"/>
                  <a:gd name="T9" fmla="*/ 126 h 156"/>
                  <a:gd name="T10" fmla="*/ 60 w 60"/>
                  <a:gd name="T11" fmla="*/ 90 h 156"/>
                  <a:gd name="T12" fmla="*/ 54 w 60"/>
                  <a:gd name="T13" fmla="*/ 66 h 156"/>
                  <a:gd name="T14" fmla="*/ 48 w 60"/>
                  <a:gd name="T15" fmla="*/ 42 h 156"/>
                  <a:gd name="T16" fmla="*/ 30 w 60"/>
                  <a:gd name="T17" fmla="*/ 18 h 156"/>
                  <a:gd name="T18" fmla="*/ 6 w 60"/>
                  <a:gd name="T19" fmla="*/ 0 h 156"/>
                  <a:gd name="T20" fmla="*/ 0 w 60"/>
                  <a:gd name="T21" fmla="*/ 6 h 156"/>
                  <a:gd name="T22" fmla="*/ 24 w 60"/>
                  <a:gd name="T23" fmla="*/ 24 h 156"/>
                  <a:gd name="T24" fmla="*/ 42 w 60"/>
                  <a:gd name="T25" fmla="*/ 42 h 156"/>
                  <a:gd name="T26" fmla="*/ 48 w 60"/>
                  <a:gd name="T27" fmla="*/ 66 h 156"/>
                  <a:gd name="T28" fmla="*/ 54 w 60"/>
                  <a:gd name="T29" fmla="*/ 90 h 156"/>
                  <a:gd name="T30" fmla="*/ 54 w 60"/>
                  <a:gd name="T31" fmla="*/ 90 h 1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13" name="Freeform 57"/>
              <p:cNvSpPr>
                <a:spLocks/>
              </p:cNvSpPr>
              <p:nvPr/>
            </p:nvSpPr>
            <p:spPr bwMode="hidden">
              <a:xfrm>
                <a:off x="5375" y="3246"/>
                <a:ext cx="192" cy="18"/>
              </a:xfrm>
              <a:custGeom>
                <a:avLst/>
                <a:gdLst>
                  <a:gd name="T0" fmla="*/ 114 w 192"/>
                  <a:gd name="T1" fmla="*/ 12 h 18"/>
                  <a:gd name="T2" fmla="*/ 72 w 192"/>
                  <a:gd name="T3" fmla="*/ 6 h 18"/>
                  <a:gd name="T4" fmla="*/ 30 w 192"/>
                  <a:gd name="T5" fmla="*/ 0 h 18"/>
                  <a:gd name="T6" fmla="*/ 0 w 192"/>
                  <a:gd name="T7" fmla="*/ 0 h 18"/>
                  <a:gd name="T8" fmla="*/ 54 w 192"/>
                  <a:gd name="T9" fmla="*/ 12 h 18"/>
                  <a:gd name="T10" fmla="*/ 114 w 192"/>
                  <a:gd name="T11" fmla="*/ 18 h 18"/>
                  <a:gd name="T12" fmla="*/ 156 w 192"/>
                  <a:gd name="T13" fmla="*/ 18 h 18"/>
                  <a:gd name="T14" fmla="*/ 192 w 192"/>
                  <a:gd name="T15" fmla="*/ 12 h 18"/>
                  <a:gd name="T16" fmla="*/ 186 w 192"/>
                  <a:gd name="T17" fmla="*/ 0 h 18"/>
                  <a:gd name="T18" fmla="*/ 150 w 192"/>
                  <a:gd name="T19" fmla="*/ 6 h 18"/>
                  <a:gd name="T20" fmla="*/ 114 w 192"/>
                  <a:gd name="T21" fmla="*/ 12 h 18"/>
                  <a:gd name="T22" fmla="*/ 114 w 192"/>
                  <a:gd name="T23" fmla="*/ 12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14" name="Freeform 58"/>
              <p:cNvSpPr>
                <a:spLocks/>
              </p:cNvSpPr>
              <p:nvPr/>
            </p:nvSpPr>
            <p:spPr bwMode="hidden">
              <a:xfrm>
                <a:off x="5304" y="3042"/>
                <a:ext cx="161" cy="186"/>
              </a:xfrm>
              <a:custGeom>
                <a:avLst/>
                <a:gdLst>
                  <a:gd name="T0" fmla="*/ 11 w 161"/>
                  <a:gd name="T1" fmla="*/ 114 h 186"/>
                  <a:gd name="T2" fmla="*/ 17 w 161"/>
                  <a:gd name="T3" fmla="*/ 96 h 186"/>
                  <a:gd name="T4" fmla="*/ 23 w 161"/>
                  <a:gd name="T5" fmla="*/ 78 h 186"/>
                  <a:gd name="T6" fmla="*/ 53 w 161"/>
                  <a:gd name="T7" fmla="*/ 42 h 186"/>
                  <a:gd name="T8" fmla="*/ 101 w 161"/>
                  <a:gd name="T9" fmla="*/ 18 h 186"/>
                  <a:gd name="T10" fmla="*/ 155 w 161"/>
                  <a:gd name="T11" fmla="*/ 6 h 186"/>
                  <a:gd name="T12" fmla="*/ 161 w 161"/>
                  <a:gd name="T13" fmla="*/ 0 h 186"/>
                  <a:gd name="T14" fmla="*/ 95 w 161"/>
                  <a:gd name="T15" fmla="*/ 12 h 186"/>
                  <a:gd name="T16" fmla="*/ 47 w 161"/>
                  <a:gd name="T17" fmla="*/ 36 h 186"/>
                  <a:gd name="T18" fmla="*/ 11 w 161"/>
                  <a:gd name="T19" fmla="*/ 72 h 186"/>
                  <a:gd name="T20" fmla="*/ 5 w 161"/>
                  <a:gd name="T21" fmla="*/ 90 h 186"/>
                  <a:gd name="T22" fmla="*/ 0 w 161"/>
                  <a:gd name="T23" fmla="*/ 114 h 186"/>
                  <a:gd name="T24" fmla="*/ 11 w 161"/>
                  <a:gd name="T25" fmla="*/ 150 h 186"/>
                  <a:gd name="T26" fmla="*/ 23 w 161"/>
                  <a:gd name="T27" fmla="*/ 168 h 186"/>
                  <a:gd name="T28" fmla="*/ 41 w 161"/>
                  <a:gd name="T29" fmla="*/ 186 h 186"/>
                  <a:gd name="T30" fmla="*/ 65 w 161"/>
                  <a:gd name="T31" fmla="*/ 186 h 186"/>
                  <a:gd name="T32" fmla="*/ 41 w 161"/>
                  <a:gd name="T33" fmla="*/ 168 h 186"/>
                  <a:gd name="T34" fmla="*/ 23 w 161"/>
                  <a:gd name="T35" fmla="*/ 150 h 186"/>
                  <a:gd name="T36" fmla="*/ 17 w 161"/>
                  <a:gd name="T37" fmla="*/ 132 h 186"/>
                  <a:gd name="T38" fmla="*/ 11 w 161"/>
                  <a:gd name="T39" fmla="*/ 114 h 186"/>
                  <a:gd name="T40" fmla="*/ 11 w 161"/>
                  <a:gd name="T41" fmla="*/ 114 h 1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en-US"/>
              </a:p>
            </p:txBody>
          </p:sp>
          <p:sp>
            <p:nvSpPr>
              <p:cNvPr id="15" name="Freeform 59"/>
              <p:cNvSpPr>
                <a:spLocks/>
              </p:cNvSpPr>
              <p:nvPr/>
            </p:nvSpPr>
            <p:spPr bwMode="hidden">
              <a:xfrm>
                <a:off x="5489" y="3042"/>
                <a:ext cx="186" cy="210"/>
              </a:xfrm>
              <a:custGeom>
                <a:avLst/>
                <a:gdLst>
                  <a:gd name="T0" fmla="*/ 0 w 185"/>
                  <a:gd name="T1" fmla="*/ 6 h 210"/>
                  <a:gd name="T2" fmla="*/ 66 w 185"/>
                  <a:gd name="T3" fmla="*/ 12 h 210"/>
                  <a:gd name="T4" fmla="*/ 120 w 185"/>
                  <a:gd name="T5" fmla="*/ 36 h 210"/>
                  <a:gd name="T6" fmla="*/ 156 w 185"/>
                  <a:gd name="T7" fmla="*/ 72 h 210"/>
                  <a:gd name="T8" fmla="*/ 162 w 185"/>
                  <a:gd name="T9" fmla="*/ 90 h 210"/>
                  <a:gd name="T10" fmla="*/ 168 w 185"/>
                  <a:gd name="T11" fmla="*/ 114 h 210"/>
                  <a:gd name="T12" fmla="*/ 162 w 185"/>
                  <a:gd name="T13" fmla="*/ 138 h 210"/>
                  <a:gd name="T14" fmla="*/ 150 w 185"/>
                  <a:gd name="T15" fmla="*/ 162 h 210"/>
                  <a:gd name="T16" fmla="*/ 120 w 185"/>
                  <a:gd name="T17" fmla="*/ 180 h 210"/>
                  <a:gd name="T18" fmla="*/ 90 w 185"/>
                  <a:gd name="T19" fmla="*/ 198 h 210"/>
                  <a:gd name="T20" fmla="*/ 97 w 185"/>
                  <a:gd name="T21" fmla="*/ 210 h 210"/>
                  <a:gd name="T22" fmla="*/ 132 w 185"/>
                  <a:gd name="T23" fmla="*/ 192 h 210"/>
                  <a:gd name="T24" fmla="*/ 162 w 185"/>
                  <a:gd name="T25" fmla="*/ 168 h 210"/>
                  <a:gd name="T26" fmla="*/ 180 w 185"/>
                  <a:gd name="T27" fmla="*/ 144 h 210"/>
                  <a:gd name="T28" fmla="*/ 186 w 185"/>
                  <a:gd name="T29" fmla="*/ 114 h 210"/>
                  <a:gd name="T30" fmla="*/ 180 w 185"/>
                  <a:gd name="T31" fmla="*/ 90 h 210"/>
                  <a:gd name="T32" fmla="*/ 174 w 185"/>
                  <a:gd name="T33" fmla="*/ 66 h 210"/>
                  <a:gd name="T34" fmla="*/ 156 w 185"/>
                  <a:gd name="T35" fmla="*/ 48 h 210"/>
                  <a:gd name="T36" fmla="*/ 132 w 185"/>
                  <a:gd name="T37" fmla="*/ 30 h 210"/>
                  <a:gd name="T38" fmla="*/ 72 w 185"/>
                  <a:gd name="T39" fmla="*/ 6 h 210"/>
                  <a:gd name="T40" fmla="*/ 0 w 185"/>
                  <a:gd name="T41" fmla="*/ 0 h 210"/>
                  <a:gd name="T42" fmla="*/ 0 w 185"/>
                  <a:gd name="T43" fmla="*/ 6 h 210"/>
                  <a:gd name="T44" fmla="*/ 0 w 185"/>
                  <a:gd name="T45" fmla="*/ 6 h 210"/>
                  <a:gd name="T46" fmla="*/ 0 w 185"/>
                  <a:gd name="T47" fmla="*/ 6 h 2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en-US"/>
              </a:p>
            </p:txBody>
          </p:sp>
          <p:sp>
            <p:nvSpPr>
              <p:cNvPr id="16" name="Freeform 60"/>
              <p:cNvSpPr>
                <a:spLocks noEditPoints="1"/>
              </p:cNvSpPr>
              <p:nvPr/>
            </p:nvSpPr>
            <p:spPr bwMode="hidden">
              <a:xfrm>
                <a:off x="5345" y="3058"/>
                <a:ext cx="299" cy="186"/>
              </a:xfrm>
              <a:custGeom>
                <a:avLst/>
                <a:gdLst>
                  <a:gd name="T0" fmla="*/ 150 w 299"/>
                  <a:gd name="T1" fmla="*/ 0 h 186"/>
                  <a:gd name="T2" fmla="*/ 90 w 299"/>
                  <a:gd name="T3" fmla="*/ 6 h 186"/>
                  <a:gd name="T4" fmla="*/ 42 w 299"/>
                  <a:gd name="T5" fmla="*/ 30 h 186"/>
                  <a:gd name="T6" fmla="*/ 12 w 299"/>
                  <a:gd name="T7" fmla="*/ 54 h 186"/>
                  <a:gd name="T8" fmla="*/ 6 w 299"/>
                  <a:gd name="T9" fmla="*/ 72 h 186"/>
                  <a:gd name="T10" fmla="*/ 0 w 299"/>
                  <a:gd name="T11" fmla="*/ 90 h 186"/>
                  <a:gd name="T12" fmla="*/ 6 w 299"/>
                  <a:gd name="T13" fmla="*/ 108 h 186"/>
                  <a:gd name="T14" fmla="*/ 12 w 299"/>
                  <a:gd name="T15" fmla="*/ 126 h 186"/>
                  <a:gd name="T16" fmla="*/ 42 w 299"/>
                  <a:gd name="T17" fmla="*/ 156 h 186"/>
                  <a:gd name="T18" fmla="*/ 90 w 299"/>
                  <a:gd name="T19" fmla="*/ 180 h 186"/>
                  <a:gd name="T20" fmla="*/ 150 w 299"/>
                  <a:gd name="T21" fmla="*/ 186 h 186"/>
                  <a:gd name="T22" fmla="*/ 209 w 299"/>
                  <a:gd name="T23" fmla="*/ 180 h 186"/>
                  <a:gd name="T24" fmla="*/ 257 w 299"/>
                  <a:gd name="T25" fmla="*/ 156 h 186"/>
                  <a:gd name="T26" fmla="*/ 287 w 299"/>
                  <a:gd name="T27" fmla="*/ 126 h 186"/>
                  <a:gd name="T28" fmla="*/ 299 w 299"/>
                  <a:gd name="T29" fmla="*/ 108 h 186"/>
                  <a:gd name="T30" fmla="*/ 299 w 299"/>
                  <a:gd name="T31" fmla="*/ 90 h 186"/>
                  <a:gd name="T32" fmla="*/ 299 w 299"/>
                  <a:gd name="T33" fmla="*/ 72 h 186"/>
                  <a:gd name="T34" fmla="*/ 287 w 299"/>
                  <a:gd name="T35" fmla="*/ 54 h 186"/>
                  <a:gd name="T36" fmla="*/ 257 w 299"/>
                  <a:gd name="T37" fmla="*/ 30 h 186"/>
                  <a:gd name="T38" fmla="*/ 209 w 299"/>
                  <a:gd name="T39" fmla="*/ 6 h 186"/>
                  <a:gd name="T40" fmla="*/ 150 w 299"/>
                  <a:gd name="T41" fmla="*/ 0 h 186"/>
                  <a:gd name="T42" fmla="*/ 150 w 299"/>
                  <a:gd name="T43" fmla="*/ 0 h 186"/>
                  <a:gd name="T44" fmla="*/ 150 w 299"/>
                  <a:gd name="T45" fmla="*/ 180 h 186"/>
                  <a:gd name="T46" fmla="*/ 96 w 299"/>
                  <a:gd name="T47" fmla="*/ 174 h 186"/>
                  <a:gd name="T48" fmla="*/ 48 w 299"/>
                  <a:gd name="T49" fmla="*/ 156 h 186"/>
                  <a:gd name="T50" fmla="*/ 18 w 299"/>
                  <a:gd name="T51" fmla="*/ 126 h 186"/>
                  <a:gd name="T52" fmla="*/ 12 w 299"/>
                  <a:gd name="T53" fmla="*/ 108 h 186"/>
                  <a:gd name="T54" fmla="*/ 6 w 299"/>
                  <a:gd name="T55" fmla="*/ 90 h 186"/>
                  <a:gd name="T56" fmla="*/ 12 w 299"/>
                  <a:gd name="T57" fmla="*/ 72 h 186"/>
                  <a:gd name="T58" fmla="*/ 18 w 299"/>
                  <a:gd name="T59" fmla="*/ 54 h 186"/>
                  <a:gd name="T60" fmla="*/ 48 w 299"/>
                  <a:gd name="T61" fmla="*/ 30 h 186"/>
                  <a:gd name="T62" fmla="*/ 96 w 299"/>
                  <a:gd name="T63" fmla="*/ 12 h 186"/>
                  <a:gd name="T64" fmla="*/ 150 w 299"/>
                  <a:gd name="T65" fmla="*/ 6 h 186"/>
                  <a:gd name="T66" fmla="*/ 203 w 299"/>
                  <a:gd name="T67" fmla="*/ 12 h 186"/>
                  <a:gd name="T68" fmla="*/ 251 w 299"/>
                  <a:gd name="T69" fmla="*/ 30 h 186"/>
                  <a:gd name="T70" fmla="*/ 281 w 299"/>
                  <a:gd name="T71" fmla="*/ 54 h 186"/>
                  <a:gd name="T72" fmla="*/ 293 w 299"/>
                  <a:gd name="T73" fmla="*/ 72 h 186"/>
                  <a:gd name="T74" fmla="*/ 293 w 299"/>
                  <a:gd name="T75" fmla="*/ 90 h 186"/>
                  <a:gd name="T76" fmla="*/ 293 w 299"/>
                  <a:gd name="T77" fmla="*/ 108 h 186"/>
                  <a:gd name="T78" fmla="*/ 281 w 299"/>
                  <a:gd name="T79" fmla="*/ 126 h 186"/>
                  <a:gd name="T80" fmla="*/ 251 w 299"/>
                  <a:gd name="T81" fmla="*/ 156 h 186"/>
                  <a:gd name="T82" fmla="*/ 203 w 299"/>
                  <a:gd name="T83" fmla="*/ 174 h 186"/>
                  <a:gd name="T84" fmla="*/ 150 w 299"/>
                  <a:gd name="T85" fmla="*/ 180 h 186"/>
                  <a:gd name="T86" fmla="*/ 150 w 299"/>
                  <a:gd name="T87" fmla="*/ 180 h 1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grpSp>
            <p:nvGrpSpPr>
              <p:cNvPr id="17" name="Group 61"/>
              <p:cNvGrpSpPr>
                <a:grpSpLocks/>
              </p:cNvGrpSpPr>
              <p:nvPr/>
            </p:nvGrpSpPr>
            <p:grpSpPr bwMode="auto">
              <a:xfrm>
                <a:off x="5381" y="3085"/>
                <a:ext cx="227" cy="132"/>
                <a:chOff x="5381" y="3085"/>
                <a:chExt cx="227" cy="132"/>
              </a:xfrm>
            </p:grpSpPr>
            <p:sp>
              <p:nvSpPr>
                <p:cNvPr id="18" name="Oval 62"/>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endParaRPr lang="en-US"/>
                </a:p>
              </p:txBody>
            </p:sp>
            <p:sp>
              <p:nvSpPr>
                <p:cNvPr id="19" name="Oval 63"/>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endParaRPr lang="en-US"/>
                </a:p>
              </p:txBody>
            </p:sp>
            <p:sp>
              <p:nvSpPr>
                <p:cNvPr id="20" name="Oval 64"/>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endParaRPr lang="en-US"/>
                </a:p>
              </p:txBody>
            </p:sp>
            <p:sp>
              <p:nvSpPr>
                <p:cNvPr id="21" name="Oval 65"/>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endParaRPr lang="en-US"/>
                </a:p>
              </p:txBody>
            </p:sp>
          </p:grpSp>
        </p:grpSp>
      </p:grpSp>
      <p:sp>
        <p:nvSpPr>
          <p:cNvPr id="19522" name="Rectangle 66"/>
          <p:cNvSpPr>
            <a:spLocks noGrp="1" noChangeArrowheads="1"/>
          </p:cNvSpPr>
          <p:nvPr>
            <p:ph type="ctrTitle" sz="quarter"/>
          </p:nvPr>
        </p:nvSpPr>
        <p:spPr>
          <a:xfrm>
            <a:off x="685800" y="1692275"/>
            <a:ext cx="7772400" cy="1736725"/>
          </a:xfrm>
        </p:spPr>
        <p:txBody>
          <a:bodyPr anchor="b"/>
          <a:lstStyle>
            <a:lvl1pPr>
              <a:defRPr sz="5400"/>
            </a:lvl1pPr>
          </a:lstStyle>
          <a:p>
            <a:pPr lvl="0"/>
            <a:r>
              <a:rPr lang="en-US" altLang="en-US" noProof="0" smtClean="0"/>
              <a:t>Click to edit Master title style</a:t>
            </a:r>
          </a:p>
        </p:txBody>
      </p:sp>
      <p:sp>
        <p:nvSpPr>
          <p:cNvPr id="19523" name="Rectangle 67"/>
          <p:cNvSpPr>
            <a:spLocks noGrp="1" noChangeArrowheads="1"/>
          </p:cNvSpPr>
          <p:nvPr>
            <p:ph type="subTitle" sz="quarter" idx="1"/>
          </p:nvPr>
        </p:nvSpPr>
        <p:spPr>
          <a:xfrm>
            <a:off x="1371600" y="3886200"/>
            <a:ext cx="6400800" cy="1752600"/>
          </a:xfrm>
        </p:spPr>
        <p:txBody>
          <a:bodyPr/>
          <a:lstStyle>
            <a:lvl1pPr marL="0" indent="0" algn="ctr">
              <a:buFont typeface="Wingdings" pitchFamily="64" charset="2"/>
              <a:buNone/>
              <a:defRPr/>
            </a:lvl1pPr>
          </a:lstStyle>
          <a:p>
            <a:pPr lvl="0"/>
            <a:r>
              <a:rPr lang="en-US" altLang="en-US" noProof="0" smtClean="0"/>
              <a:t>Click to edit Master subtitle style</a:t>
            </a:r>
          </a:p>
        </p:txBody>
      </p:sp>
      <p:sp>
        <p:nvSpPr>
          <p:cNvPr id="68" name="Rectangle 68"/>
          <p:cNvSpPr>
            <a:spLocks noGrp="1" noChangeArrowheads="1"/>
          </p:cNvSpPr>
          <p:nvPr>
            <p:ph type="dt" sz="quarter" idx="10"/>
          </p:nvPr>
        </p:nvSpPr>
        <p:spPr>
          <a:xfrm>
            <a:off x="457200" y="6248400"/>
            <a:ext cx="2133600" cy="4572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smtClean="0"/>
            </a:lvl1pPr>
          </a:lstStyle>
          <a:p>
            <a:pPr>
              <a:defRPr/>
            </a:pPr>
            <a:endParaRPr lang="en-US" altLang="en-US"/>
          </a:p>
        </p:txBody>
      </p:sp>
      <p:sp>
        <p:nvSpPr>
          <p:cNvPr id="69" name="Rectangle 69"/>
          <p:cNvSpPr>
            <a:spLocks noGrp="1" noChangeArrowheads="1"/>
          </p:cNvSpPr>
          <p:nvPr>
            <p:ph type="ftr" sz="quarter" idx="11"/>
          </p:nvPr>
        </p:nvSpPr>
        <p:spPr>
          <a:xfrm>
            <a:off x="3124200" y="6248400"/>
            <a:ext cx="2895600" cy="4572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smtClean="0"/>
            </a:lvl1pPr>
          </a:lstStyle>
          <a:p>
            <a:pPr>
              <a:defRPr/>
            </a:pPr>
            <a:endParaRPr lang="en-US" altLang="en-US"/>
          </a:p>
        </p:txBody>
      </p:sp>
      <p:sp>
        <p:nvSpPr>
          <p:cNvPr id="70" name="Rectangle 70"/>
          <p:cNvSpPr>
            <a:spLocks noGrp="1" noChangeArrowheads="1"/>
          </p:cNvSpPr>
          <p:nvPr>
            <p:ph type="sldNum" sz="quarter" idx="12"/>
          </p:nvPr>
        </p:nvSpPr>
        <p:spPr>
          <a:xfrm>
            <a:off x="6553200" y="6248400"/>
            <a:ext cx="2133600" cy="4572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smtClean="0"/>
            </a:lvl1pPr>
          </a:lstStyle>
          <a:p>
            <a:pPr>
              <a:defRPr/>
            </a:pPr>
            <a:fld id="{C9A6F8CD-B424-4A03-903C-ED2BC1E93374}" type="slidenum">
              <a:rPr lang="en-US" altLang="en-US"/>
              <a:pPr>
                <a:defRPr/>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9"/>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70"/>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1"/>
          <p:cNvSpPr>
            <a:spLocks noGrp="1" noChangeArrowheads="1"/>
          </p:cNvSpPr>
          <p:nvPr>
            <p:ph type="sldNum" sz="quarter" idx="12"/>
          </p:nvPr>
        </p:nvSpPr>
        <p:spPr>
          <a:ln/>
        </p:spPr>
        <p:txBody>
          <a:bodyPr/>
          <a:lstStyle>
            <a:lvl1pPr>
              <a:defRPr/>
            </a:lvl1pPr>
          </a:lstStyle>
          <a:p>
            <a:pPr>
              <a:defRPr/>
            </a:pPr>
            <a:fld id="{50090F5A-165D-411A-B96F-64E9306BE871}" type="slidenum">
              <a:rPr lang="en-US" altLang="en-US"/>
              <a:pPr>
                <a:defRPr/>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483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9"/>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70"/>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1"/>
          <p:cNvSpPr>
            <a:spLocks noGrp="1" noChangeArrowheads="1"/>
          </p:cNvSpPr>
          <p:nvPr>
            <p:ph type="sldNum" sz="quarter" idx="12"/>
          </p:nvPr>
        </p:nvSpPr>
        <p:spPr>
          <a:ln/>
        </p:spPr>
        <p:txBody>
          <a:bodyPr/>
          <a:lstStyle>
            <a:lvl1pPr>
              <a:defRPr/>
            </a:lvl1pPr>
          </a:lstStyle>
          <a:p>
            <a:pPr>
              <a:defRPr/>
            </a:pPr>
            <a:fld id="{F2313C7A-9253-493B-A0FF-3A2E21B4D426}" type="slidenum">
              <a:rPr lang="en-US" altLang="en-US"/>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9"/>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70"/>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1"/>
          <p:cNvSpPr>
            <a:spLocks noGrp="1" noChangeArrowheads="1"/>
          </p:cNvSpPr>
          <p:nvPr>
            <p:ph type="sldNum" sz="quarter" idx="12"/>
          </p:nvPr>
        </p:nvSpPr>
        <p:spPr>
          <a:ln/>
        </p:spPr>
        <p:txBody>
          <a:bodyPr/>
          <a:lstStyle>
            <a:lvl1pPr>
              <a:defRPr/>
            </a:lvl1pPr>
          </a:lstStyle>
          <a:p>
            <a:pPr>
              <a:defRPr/>
            </a:pPr>
            <a:fld id="{538A2E3F-6E36-43F4-8701-945E19ABB062}" type="slidenum">
              <a:rPr lang="en-US" altLang="en-US"/>
              <a:pPr>
                <a:defRPr/>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9"/>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70"/>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1"/>
          <p:cNvSpPr>
            <a:spLocks noGrp="1" noChangeArrowheads="1"/>
          </p:cNvSpPr>
          <p:nvPr>
            <p:ph type="sldNum" sz="quarter" idx="12"/>
          </p:nvPr>
        </p:nvSpPr>
        <p:spPr>
          <a:ln/>
        </p:spPr>
        <p:txBody>
          <a:bodyPr/>
          <a:lstStyle>
            <a:lvl1pPr>
              <a:defRPr/>
            </a:lvl1pPr>
          </a:lstStyle>
          <a:p>
            <a:pPr>
              <a:defRPr/>
            </a:pPr>
            <a:fld id="{FD7C4129-8ABB-47B8-B422-C7E6776381DB}" type="slidenum">
              <a:rPr lang="en-US" altLang="en-US"/>
              <a:pPr>
                <a:defRPr/>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9"/>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70"/>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1"/>
          <p:cNvSpPr>
            <a:spLocks noGrp="1" noChangeArrowheads="1"/>
          </p:cNvSpPr>
          <p:nvPr>
            <p:ph type="sldNum" sz="quarter" idx="12"/>
          </p:nvPr>
        </p:nvSpPr>
        <p:spPr>
          <a:ln/>
        </p:spPr>
        <p:txBody>
          <a:bodyPr/>
          <a:lstStyle>
            <a:lvl1pPr>
              <a:defRPr/>
            </a:lvl1pPr>
          </a:lstStyle>
          <a:p>
            <a:pPr>
              <a:defRPr/>
            </a:pPr>
            <a:fld id="{F89BCB03-FF9D-482C-BAF8-98A82B70D484}" type="slidenum">
              <a:rPr lang="en-US" altLang="en-US"/>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9"/>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70"/>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71"/>
          <p:cNvSpPr>
            <a:spLocks noGrp="1" noChangeArrowheads="1"/>
          </p:cNvSpPr>
          <p:nvPr>
            <p:ph type="sldNum" sz="quarter" idx="12"/>
          </p:nvPr>
        </p:nvSpPr>
        <p:spPr>
          <a:ln/>
        </p:spPr>
        <p:txBody>
          <a:bodyPr/>
          <a:lstStyle>
            <a:lvl1pPr>
              <a:defRPr/>
            </a:lvl1pPr>
          </a:lstStyle>
          <a:p>
            <a:pPr>
              <a:defRPr/>
            </a:pPr>
            <a:fld id="{59C86631-44AF-4637-87C5-691886DF7CFC}" type="slidenum">
              <a:rPr lang="en-US" altLang="en-US"/>
              <a:pPr>
                <a:defRPr/>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9"/>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70"/>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71"/>
          <p:cNvSpPr>
            <a:spLocks noGrp="1" noChangeArrowheads="1"/>
          </p:cNvSpPr>
          <p:nvPr>
            <p:ph type="sldNum" sz="quarter" idx="12"/>
          </p:nvPr>
        </p:nvSpPr>
        <p:spPr>
          <a:ln/>
        </p:spPr>
        <p:txBody>
          <a:bodyPr/>
          <a:lstStyle>
            <a:lvl1pPr>
              <a:defRPr/>
            </a:lvl1pPr>
          </a:lstStyle>
          <a:p>
            <a:pPr>
              <a:defRPr/>
            </a:pPr>
            <a:fld id="{4973D5A0-C185-4B26-9D50-56388BC155CF}" type="slidenum">
              <a:rPr lang="en-US" altLang="en-US"/>
              <a:pPr>
                <a:defRPr/>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9"/>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70"/>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71"/>
          <p:cNvSpPr>
            <a:spLocks noGrp="1" noChangeArrowheads="1"/>
          </p:cNvSpPr>
          <p:nvPr>
            <p:ph type="sldNum" sz="quarter" idx="12"/>
          </p:nvPr>
        </p:nvSpPr>
        <p:spPr>
          <a:ln/>
        </p:spPr>
        <p:txBody>
          <a:bodyPr/>
          <a:lstStyle>
            <a:lvl1pPr>
              <a:defRPr/>
            </a:lvl1pPr>
          </a:lstStyle>
          <a:p>
            <a:pPr>
              <a:defRPr/>
            </a:pPr>
            <a:fld id="{4E0D6408-EDA6-4AC9-B2C5-CFD1CBE676FB}" type="slidenum">
              <a:rPr lang="en-US" altLang="en-US"/>
              <a:pPr>
                <a:defRPr/>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9"/>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70"/>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1"/>
          <p:cNvSpPr>
            <a:spLocks noGrp="1" noChangeArrowheads="1"/>
          </p:cNvSpPr>
          <p:nvPr>
            <p:ph type="sldNum" sz="quarter" idx="12"/>
          </p:nvPr>
        </p:nvSpPr>
        <p:spPr>
          <a:ln/>
        </p:spPr>
        <p:txBody>
          <a:bodyPr/>
          <a:lstStyle>
            <a:lvl1pPr>
              <a:defRPr/>
            </a:lvl1pPr>
          </a:lstStyle>
          <a:p>
            <a:pPr>
              <a:defRPr/>
            </a:pPr>
            <a:fld id="{826CAF7F-6577-4F1E-A2FE-7CCB3CA8893A}" type="slidenum">
              <a:rPr lang="en-US" altLang="en-US"/>
              <a:pPr>
                <a:defRPr/>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9"/>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70"/>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1"/>
          <p:cNvSpPr>
            <a:spLocks noGrp="1" noChangeArrowheads="1"/>
          </p:cNvSpPr>
          <p:nvPr>
            <p:ph type="sldNum" sz="quarter" idx="12"/>
          </p:nvPr>
        </p:nvSpPr>
        <p:spPr>
          <a:ln/>
        </p:spPr>
        <p:txBody>
          <a:bodyPr/>
          <a:lstStyle>
            <a:lvl1pPr>
              <a:defRPr/>
            </a:lvl1pPr>
          </a:lstStyle>
          <a:p>
            <a:pPr>
              <a:defRPr/>
            </a:pPr>
            <a:fld id="{E59812B6-F4D0-482F-869F-016035510AA1}" type="slidenum">
              <a:rPr lang="en-US" altLang="en-US"/>
              <a:pPr>
                <a:defRPr/>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Freeform 2"/>
          <p:cNvSpPr>
            <a:spLocks/>
          </p:cNvSpPr>
          <p:nvPr/>
        </p:nvSpPr>
        <p:spPr bwMode="hidden">
          <a:xfrm>
            <a:off x="6627813" y="6429375"/>
            <a:ext cx="285750" cy="209550"/>
          </a:xfrm>
          <a:custGeom>
            <a:avLst/>
            <a:gdLst>
              <a:gd name="T0" fmla="*/ 0 w 179"/>
              <a:gd name="T1" fmla="*/ 132 h 132"/>
              <a:gd name="T2" fmla="*/ 29 w 179"/>
              <a:gd name="T3" fmla="*/ 132 h 132"/>
              <a:gd name="T4" fmla="*/ 77 w 179"/>
              <a:gd name="T5" fmla="*/ 108 h 132"/>
              <a:gd name="T6" fmla="*/ 119 w 179"/>
              <a:gd name="T7" fmla="*/ 78 h 132"/>
              <a:gd name="T8" fmla="*/ 155 w 179"/>
              <a:gd name="T9" fmla="*/ 48 h 132"/>
              <a:gd name="T10" fmla="*/ 179 w 179"/>
              <a:gd name="T11" fmla="*/ 12 h 132"/>
              <a:gd name="T12" fmla="*/ 173 w 179"/>
              <a:gd name="T13" fmla="*/ 6 h 132"/>
              <a:gd name="T14" fmla="*/ 167 w 179"/>
              <a:gd name="T15" fmla="*/ 0 h 132"/>
              <a:gd name="T16" fmla="*/ 137 w 179"/>
              <a:gd name="T17" fmla="*/ 42 h 132"/>
              <a:gd name="T18" fmla="*/ 101 w 179"/>
              <a:gd name="T19" fmla="*/ 78 h 132"/>
              <a:gd name="T20" fmla="*/ 53 w 179"/>
              <a:gd name="T21" fmla="*/ 108 h 132"/>
              <a:gd name="T22" fmla="*/ 0 w 179"/>
              <a:gd name="T23" fmla="*/ 132 h 132"/>
              <a:gd name="T24" fmla="*/ 0 w 179"/>
              <a:gd name="T25"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2"/>
              </a:gs>
              <a:gs pos="100000">
                <a:schemeClr val="accent2">
                  <a:gamma/>
                  <a:shade val="87843"/>
                  <a:invGamma/>
                </a:schemeClr>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p>
        </p:txBody>
      </p:sp>
      <p:grpSp>
        <p:nvGrpSpPr>
          <p:cNvPr id="1027" name="Group 3"/>
          <p:cNvGrpSpPr>
            <a:grpSpLocks/>
          </p:cNvGrpSpPr>
          <p:nvPr/>
        </p:nvGrpSpPr>
        <p:grpSpPr bwMode="auto">
          <a:xfrm>
            <a:off x="3175" y="4267200"/>
            <a:ext cx="9140825" cy="2590800"/>
            <a:chOff x="2" y="2688"/>
            <a:chExt cx="5758" cy="1632"/>
          </a:xfrm>
        </p:grpSpPr>
        <p:sp>
          <p:nvSpPr>
            <p:cNvPr id="1033" name="Freeform 4"/>
            <p:cNvSpPr>
              <a:spLocks/>
            </p:cNvSpPr>
            <p:nvPr/>
          </p:nvSpPr>
          <p:spPr bwMode="hidden">
            <a:xfrm>
              <a:off x="2" y="2688"/>
              <a:ext cx="5758" cy="1632"/>
            </a:xfrm>
            <a:custGeom>
              <a:avLst/>
              <a:gdLst>
                <a:gd name="T0" fmla="*/ 5758 w 5740"/>
                <a:gd name="T1" fmla="*/ 1632 h 4316"/>
                <a:gd name="T2" fmla="*/ 0 w 5740"/>
                <a:gd name="T3" fmla="*/ 1632 h 4316"/>
                <a:gd name="T4" fmla="*/ 0 w 5740"/>
                <a:gd name="T5" fmla="*/ 0 h 4316"/>
                <a:gd name="T6" fmla="*/ 5758 w 5740"/>
                <a:gd name="T7" fmla="*/ 0 h 4316"/>
                <a:gd name="T8" fmla="*/ 5758 w 5740"/>
                <a:gd name="T9" fmla="*/ 1632 h 4316"/>
                <a:gd name="T10" fmla="*/ 5758 w 5740"/>
                <a:gd name="T11" fmla="*/ 1632 h 43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4316">
                  <a:moveTo>
                    <a:pt x="5740" y="4316"/>
                  </a:moveTo>
                  <a:lnTo>
                    <a:pt x="0" y="4316"/>
                  </a:lnTo>
                  <a:lnTo>
                    <a:pt x="0" y="0"/>
                  </a:lnTo>
                  <a:lnTo>
                    <a:pt x="5740" y="0"/>
                  </a:lnTo>
                  <a:lnTo>
                    <a:pt x="5740" y="4316"/>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en-US"/>
            </a:p>
          </p:txBody>
        </p:sp>
        <p:grpSp>
          <p:nvGrpSpPr>
            <p:cNvPr id="1034" name="Group 5"/>
            <p:cNvGrpSpPr>
              <a:grpSpLocks/>
            </p:cNvGrpSpPr>
            <p:nvPr userDrawn="1"/>
          </p:nvGrpSpPr>
          <p:grpSpPr bwMode="auto">
            <a:xfrm>
              <a:off x="3528" y="3715"/>
              <a:ext cx="792" cy="521"/>
              <a:chOff x="3527" y="3715"/>
              <a:chExt cx="792" cy="521"/>
            </a:xfrm>
          </p:grpSpPr>
          <p:sp>
            <p:nvSpPr>
              <p:cNvPr id="18438" name="Oval 6"/>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a:defRPr/>
                </a:pPr>
                <a:endParaRPr lang="en-US"/>
              </a:p>
            </p:txBody>
          </p:sp>
          <p:sp>
            <p:nvSpPr>
              <p:cNvPr id="18439" name="Oval 7"/>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a:defRPr/>
                </a:pPr>
                <a:endParaRPr lang="en-US"/>
              </a:p>
            </p:txBody>
          </p:sp>
          <p:sp>
            <p:nvSpPr>
              <p:cNvPr id="18440" name="Oval 8"/>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a:defRPr/>
                </a:pPr>
                <a:endParaRPr lang="en-US"/>
              </a:p>
            </p:txBody>
          </p:sp>
          <p:sp>
            <p:nvSpPr>
              <p:cNvPr id="18441" name="Oval 9"/>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a:defRPr/>
                </a:pPr>
                <a:endParaRPr lang="en-US"/>
              </a:p>
            </p:txBody>
          </p:sp>
          <p:sp>
            <p:nvSpPr>
              <p:cNvPr id="18442" name="Oval 10"/>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a:defRPr/>
                </a:pPr>
                <a:endParaRPr lang="en-US"/>
              </a:p>
            </p:txBody>
          </p:sp>
          <p:sp>
            <p:nvSpPr>
              <p:cNvPr id="18443" name="Freeform 11"/>
              <p:cNvSpPr>
                <a:spLocks/>
              </p:cNvSpPr>
              <p:nvPr/>
            </p:nvSpPr>
            <p:spPr bwMode="hidden">
              <a:xfrm>
                <a:off x="3575" y="3715"/>
                <a:ext cx="383" cy="161"/>
              </a:xfrm>
              <a:custGeom>
                <a:avLst/>
                <a:gdLst>
                  <a:gd name="T0" fmla="*/ 376 w 382"/>
                  <a:gd name="T1" fmla="*/ 12 h 161"/>
                  <a:gd name="T2" fmla="*/ 257 w 382"/>
                  <a:gd name="T3" fmla="*/ 24 h 161"/>
                  <a:gd name="T4" fmla="*/ 149 w 382"/>
                  <a:gd name="T5" fmla="*/ 54 h 161"/>
                  <a:gd name="T6" fmla="*/ 101 w 382"/>
                  <a:gd name="T7" fmla="*/ 77 h 161"/>
                  <a:gd name="T8" fmla="*/ 59 w 382"/>
                  <a:gd name="T9" fmla="*/ 101 h 161"/>
                  <a:gd name="T10" fmla="*/ 24 w 382"/>
                  <a:gd name="T11" fmla="*/ 131 h 161"/>
                  <a:gd name="T12" fmla="*/ 0 w 382"/>
                  <a:gd name="T13" fmla="*/ 161 h 161"/>
                  <a:gd name="T14" fmla="*/ 0 w 382"/>
                  <a:gd name="T15" fmla="*/ 137 h 161"/>
                  <a:gd name="T16" fmla="*/ 29 w 382"/>
                  <a:gd name="T17" fmla="*/ 107 h 161"/>
                  <a:gd name="T18" fmla="*/ 65 w 382"/>
                  <a:gd name="T19" fmla="*/ 83 h 161"/>
                  <a:gd name="T20" fmla="*/ 155 w 382"/>
                  <a:gd name="T21" fmla="*/ 36 h 161"/>
                  <a:gd name="T22" fmla="*/ 257 w 382"/>
                  <a:gd name="T23" fmla="*/ 12 h 161"/>
                  <a:gd name="T24" fmla="*/ 376 w 382"/>
                  <a:gd name="T25" fmla="*/ 0 h 161"/>
                  <a:gd name="T26" fmla="*/ 376 w 382"/>
                  <a:gd name="T27" fmla="*/ 0 h 161"/>
                  <a:gd name="T28" fmla="*/ 382 w 382"/>
                  <a:gd name="T29" fmla="*/ 0 h 161"/>
                  <a:gd name="T30" fmla="*/ 382 w 382"/>
                  <a:gd name="T31" fmla="*/ 12 h 161"/>
                  <a:gd name="T32" fmla="*/ 376 w 382"/>
                  <a:gd name="T33" fmla="*/ 12 h 161"/>
                  <a:gd name="T34" fmla="*/ 376 w 382"/>
                  <a:gd name="T35" fmla="*/ 12 h 161"/>
                  <a:gd name="T36" fmla="*/ 376 w 382"/>
                  <a:gd name="T37" fmla="*/ 12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p>
            </p:txBody>
          </p:sp>
          <p:sp>
            <p:nvSpPr>
              <p:cNvPr id="18444" name="Freeform 12"/>
              <p:cNvSpPr>
                <a:spLocks/>
              </p:cNvSpPr>
              <p:nvPr/>
            </p:nvSpPr>
            <p:spPr bwMode="hidden">
              <a:xfrm>
                <a:off x="3695" y="4170"/>
                <a:ext cx="444" cy="66"/>
              </a:xfrm>
              <a:custGeom>
                <a:avLst/>
                <a:gdLst>
                  <a:gd name="T0" fmla="*/ 257 w 443"/>
                  <a:gd name="T1" fmla="*/ 54 h 66"/>
                  <a:gd name="T2" fmla="*/ 353 w 443"/>
                  <a:gd name="T3" fmla="*/ 48 h 66"/>
                  <a:gd name="T4" fmla="*/ 443 w 443"/>
                  <a:gd name="T5" fmla="*/ 24 h 66"/>
                  <a:gd name="T6" fmla="*/ 443 w 443"/>
                  <a:gd name="T7" fmla="*/ 36 h 66"/>
                  <a:gd name="T8" fmla="*/ 353 w 443"/>
                  <a:gd name="T9" fmla="*/ 60 h 66"/>
                  <a:gd name="T10" fmla="*/ 257 w 443"/>
                  <a:gd name="T11" fmla="*/ 66 h 66"/>
                  <a:gd name="T12" fmla="*/ 186 w 443"/>
                  <a:gd name="T13" fmla="*/ 60 h 66"/>
                  <a:gd name="T14" fmla="*/ 120 w 443"/>
                  <a:gd name="T15" fmla="*/ 48 h 66"/>
                  <a:gd name="T16" fmla="*/ 60 w 443"/>
                  <a:gd name="T17" fmla="*/ 36 h 66"/>
                  <a:gd name="T18" fmla="*/ 0 w 443"/>
                  <a:gd name="T19" fmla="*/ 12 h 66"/>
                  <a:gd name="T20" fmla="*/ 0 w 443"/>
                  <a:gd name="T21" fmla="*/ 0 h 66"/>
                  <a:gd name="T22" fmla="*/ 54 w 443"/>
                  <a:gd name="T23" fmla="*/ 24 h 66"/>
                  <a:gd name="T24" fmla="*/ 120 w 443"/>
                  <a:gd name="T25" fmla="*/ 36 h 66"/>
                  <a:gd name="T26" fmla="*/ 186 w 443"/>
                  <a:gd name="T27" fmla="*/ 48 h 66"/>
                  <a:gd name="T28" fmla="*/ 257 w 443"/>
                  <a:gd name="T29" fmla="*/ 54 h 66"/>
                  <a:gd name="T30" fmla="*/ 257 w 443"/>
                  <a:gd name="T31" fmla="*/ 5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p>
            </p:txBody>
          </p:sp>
          <p:sp>
            <p:nvSpPr>
              <p:cNvPr id="18445" name="Freeform 13"/>
              <p:cNvSpPr>
                <a:spLocks/>
              </p:cNvSpPr>
              <p:nvPr/>
            </p:nvSpPr>
            <p:spPr bwMode="hidden">
              <a:xfrm>
                <a:off x="3527" y="3906"/>
                <a:ext cx="89" cy="216"/>
              </a:xfrm>
              <a:custGeom>
                <a:avLst/>
                <a:gdLst>
                  <a:gd name="T0" fmla="*/ 12 w 89"/>
                  <a:gd name="T1" fmla="*/ 66 h 216"/>
                  <a:gd name="T2" fmla="*/ 18 w 89"/>
                  <a:gd name="T3" fmla="*/ 108 h 216"/>
                  <a:gd name="T4" fmla="*/ 36 w 89"/>
                  <a:gd name="T5" fmla="*/ 144 h 216"/>
                  <a:gd name="T6" fmla="*/ 60 w 89"/>
                  <a:gd name="T7" fmla="*/ 180 h 216"/>
                  <a:gd name="T8" fmla="*/ 89 w 89"/>
                  <a:gd name="T9" fmla="*/ 216 h 216"/>
                  <a:gd name="T10" fmla="*/ 72 w 89"/>
                  <a:gd name="T11" fmla="*/ 216 h 216"/>
                  <a:gd name="T12" fmla="*/ 42 w 89"/>
                  <a:gd name="T13" fmla="*/ 180 h 216"/>
                  <a:gd name="T14" fmla="*/ 18 w 89"/>
                  <a:gd name="T15" fmla="*/ 144 h 216"/>
                  <a:gd name="T16" fmla="*/ 6 w 89"/>
                  <a:gd name="T17" fmla="*/ 108 h 216"/>
                  <a:gd name="T18" fmla="*/ 0 w 89"/>
                  <a:gd name="T19" fmla="*/ 66 h 216"/>
                  <a:gd name="T20" fmla="*/ 0 w 89"/>
                  <a:gd name="T21" fmla="*/ 30 h 216"/>
                  <a:gd name="T22" fmla="*/ 12 w 89"/>
                  <a:gd name="T23" fmla="*/ 0 h 216"/>
                  <a:gd name="T24" fmla="*/ 30 w 89"/>
                  <a:gd name="T25" fmla="*/ 0 h 216"/>
                  <a:gd name="T26" fmla="*/ 18 w 89"/>
                  <a:gd name="T27" fmla="*/ 30 h 216"/>
                  <a:gd name="T28" fmla="*/ 12 w 89"/>
                  <a:gd name="T29" fmla="*/ 66 h 216"/>
                  <a:gd name="T30" fmla="*/ 12 w 89"/>
                  <a:gd name="T31" fmla="*/ 6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p>
            </p:txBody>
          </p:sp>
          <p:sp>
            <p:nvSpPr>
              <p:cNvPr id="18446" name="Freeform 14"/>
              <p:cNvSpPr>
                <a:spLocks/>
              </p:cNvSpPr>
              <p:nvPr/>
            </p:nvSpPr>
            <p:spPr bwMode="hidden">
              <a:xfrm>
                <a:off x="3569" y="3745"/>
                <a:ext cx="750" cy="461"/>
              </a:xfrm>
              <a:custGeom>
                <a:avLst/>
                <a:gdLst>
                  <a:gd name="T0" fmla="*/ 382 w 747"/>
                  <a:gd name="T1" fmla="*/ 443 h 461"/>
                  <a:gd name="T2" fmla="*/ 311 w 747"/>
                  <a:gd name="T3" fmla="*/ 437 h 461"/>
                  <a:gd name="T4" fmla="*/ 245 w 747"/>
                  <a:gd name="T5" fmla="*/ 425 h 461"/>
                  <a:gd name="T6" fmla="*/ 185 w 747"/>
                  <a:gd name="T7" fmla="*/ 407 h 461"/>
                  <a:gd name="T8" fmla="*/ 131 w 747"/>
                  <a:gd name="T9" fmla="*/ 383 h 461"/>
                  <a:gd name="T10" fmla="*/ 83 w 747"/>
                  <a:gd name="T11" fmla="*/ 347 h 461"/>
                  <a:gd name="T12" fmla="*/ 53 w 747"/>
                  <a:gd name="T13" fmla="*/ 311 h 461"/>
                  <a:gd name="T14" fmla="*/ 30 w 747"/>
                  <a:gd name="T15" fmla="*/ 269 h 461"/>
                  <a:gd name="T16" fmla="*/ 24 w 747"/>
                  <a:gd name="T17" fmla="*/ 227 h 461"/>
                  <a:gd name="T18" fmla="*/ 30 w 747"/>
                  <a:gd name="T19" fmla="*/ 185 h 461"/>
                  <a:gd name="T20" fmla="*/ 53 w 747"/>
                  <a:gd name="T21" fmla="*/ 143 h 461"/>
                  <a:gd name="T22" fmla="*/ 83 w 747"/>
                  <a:gd name="T23" fmla="*/ 107 h 461"/>
                  <a:gd name="T24" fmla="*/ 131 w 747"/>
                  <a:gd name="T25" fmla="*/ 77 h 461"/>
                  <a:gd name="T26" fmla="*/ 185 w 747"/>
                  <a:gd name="T27" fmla="*/ 47 h 461"/>
                  <a:gd name="T28" fmla="*/ 245 w 747"/>
                  <a:gd name="T29" fmla="*/ 30 h 461"/>
                  <a:gd name="T30" fmla="*/ 311 w 747"/>
                  <a:gd name="T31" fmla="*/ 18 h 461"/>
                  <a:gd name="T32" fmla="*/ 382 w 747"/>
                  <a:gd name="T33" fmla="*/ 12 h 461"/>
                  <a:gd name="T34" fmla="*/ 478 w 747"/>
                  <a:gd name="T35" fmla="*/ 18 h 461"/>
                  <a:gd name="T36" fmla="*/ 562 w 747"/>
                  <a:gd name="T37" fmla="*/ 41 h 461"/>
                  <a:gd name="T38" fmla="*/ 562 w 747"/>
                  <a:gd name="T39" fmla="*/ 36 h 461"/>
                  <a:gd name="T40" fmla="*/ 562 w 747"/>
                  <a:gd name="T41" fmla="*/ 30 h 461"/>
                  <a:gd name="T42" fmla="*/ 478 w 747"/>
                  <a:gd name="T43" fmla="*/ 6 h 461"/>
                  <a:gd name="T44" fmla="*/ 382 w 747"/>
                  <a:gd name="T45" fmla="*/ 0 h 461"/>
                  <a:gd name="T46" fmla="*/ 305 w 747"/>
                  <a:gd name="T47" fmla="*/ 6 h 461"/>
                  <a:gd name="T48" fmla="*/ 233 w 747"/>
                  <a:gd name="T49" fmla="*/ 18 h 461"/>
                  <a:gd name="T50" fmla="*/ 167 w 747"/>
                  <a:gd name="T51" fmla="*/ 41 h 461"/>
                  <a:gd name="T52" fmla="*/ 113 w 747"/>
                  <a:gd name="T53" fmla="*/ 65 h 461"/>
                  <a:gd name="T54" fmla="*/ 65 w 747"/>
                  <a:gd name="T55" fmla="*/ 101 h 461"/>
                  <a:gd name="T56" fmla="*/ 30 w 747"/>
                  <a:gd name="T57" fmla="*/ 137 h 461"/>
                  <a:gd name="T58" fmla="*/ 6 w 747"/>
                  <a:gd name="T59" fmla="*/ 179 h 461"/>
                  <a:gd name="T60" fmla="*/ 0 w 747"/>
                  <a:gd name="T61" fmla="*/ 227 h 461"/>
                  <a:gd name="T62" fmla="*/ 6 w 747"/>
                  <a:gd name="T63" fmla="*/ 275 h 461"/>
                  <a:gd name="T64" fmla="*/ 30 w 747"/>
                  <a:gd name="T65" fmla="*/ 317 h 461"/>
                  <a:gd name="T66" fmla="*/ 65 w 747"/>
                  <a:gd name="T67" fmla="*/ 359 h 461"/>
                  <a:gd name="T68" fmla="*/ 113 w 747"/>
                  <a:gd name="T69" fmla="*/ 395 h 461"/>
                  <a:gd name="T70" fmla="*/ 167 w 747"/>
                  <a:gd name="T71" fmla="*/ 419 h 461"/>
                  <a:gd name="T72" fmla="*/ 233 w 747"/>
                  <a:gd name="T73" fmla="*/ 443 h 461"/>
                  <a:gd name="T74" fmla="*/ 305 w 747"/>
                  <a:gd name="T75" fmla="*/ 455 h 461"/>
                  <a:gd name="T76" fmla="*/ 382 w 747"/>
                  <a:gd name="T77" fmla="*/ 461 h 461"/>
                  <a:gd name="T78" fmla="*/ 448 w 747"/>
                  <a:gd name="T79" fmla="*/ 455 h 461"/>
                  <a:gd name="T80" fmla="*/ 508 w 747"/>
                  <a:gd name="T81" fmla="*/ 449 h 461"/>
                  <a:gd name="T82" fmla="*/ 609 w 747"/>
                  <a:gd name="T83" fmla="*/ 413 h 461"/>
                  <a:gd name="T84" fmla="*/ 657 w 747"/>
                  <a:gd name="T85" fmla="*/ 389 h 461"/>
                  <a:gd name="T86" fmla="*/ 693 w 747"/>
                  <a:gd name="T87" fmla="*/ 359 h 461"/>
                  <a:gd name="T88" fmla="*/ 723 w 747"/>
                  <a:gd name="T89" fmla="*/ 329 h 461"/>
                  <a:gd name="T90" fmla="*/ 747 w 747"/>
                  <a:gd name="T91" fmla="*/ 293 h 461"/>
                  <a:gd name="T92" fmla="*/ 741 w 747"/>
                  <a:gd name="T93" fmla="*/ 287 h 461"/>
                  <a:gd name="T94" fmla="*/ 729 w 747"/>
                  <a:gd name="T95" fmla="*/ 281 h 461"/>
                  <a:gd name="T96" fmla="*/ 711 w 747"/>
                  <a:gd name="T97" fmla="*/ 317 h 461"/>
                  <a:gd name="T98" fmla="*/ 681 w 747"/>
                  <a:gd name="T99" fmla="*/ 347 h 461"/>
                  <a:gd name="T100" fmla="*/ 645 w 747"/>
                  <a:gd name="T101" fmla="*/ 377 h 461"/>
                  <a:gd name="T102" fmla="*/ 604 w 747"/>
                  <a:gd name="T103" fmla="*/ 401 h 461"/>
                  <a:gd name="T104" fmla="*/ 502 w 747"/>
                  <a:gd name="T105" fmla="*/ 431 h 461"/>
                  <a:gd name="T106" fmla="*/ 442 w 747"/>
                  <a:gd name="T107" fmla="*/ 443 h 461"/>
                  <a:gd name="T108" fmla="*/ 382 w 747"/>
                  <a:gd name="T109" fmla="*/ 443 h 461"/>
                  <a:gd name="T110" fmla="*/ 382 w 747"/>
                  <a:gd name="T111" fmla="*/ 44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p>
            </p:txBody>
          </p:sp>
          <p:sp>
            <p:nvSpPr>
              <p:cNvPr id="18447" name="Freeform 15"/>
              <p:cNvSpPr>
                <a:spLocks/>
              </p:cNvSpPr>
              <p:nvPr/>
            </p:nvSpPr>
            <p:spPr bwMode="hidden">
              <a:xfrm>
                <a:off x="4037" y="3721"/>
                <a:ext cx="96" cy="30"/>
              </a:xfrm>
              <a:custGeom>
                <a:avLst/>
                <a:gdLst>
                  <a:gd name="T0" fmla="*/ 0 w 96"/>
                  <a:gd name="T1" fmla="*/ 0 h 30"/>
                  <a:gd name="T2" fmla="*/ 0 w 96"/>
                  <a:gd name="T3" fmla="*/ 12 h 30"/>
                  <a:gd name="T4" fmla="*/ 48 w 96"/>
                  <a:gd name="T5" fmla="*/ 18 h 30"/>
                  <a:gd name="T6" fmla="*/ 96 w 96"/>
                  <a:gd name="T7" fmla="*/ 30 h 30"/>
                  <a:gd name="T8" fmla="*/ 96 w 96"/>
                  <a:gd name="T9" fmla="*/ 24 h 30"/>
                  <a:gd name="T10" fmla="*/ 96 w 96"/>
                  <a:gd name="T11" fmla="*/ 18 h 30"/>
                  <a:gd name="T12" fmla="*/ 48 w 96"/>
                  <a:gd name="T13" fmla="*/ 12 h 30"/>
                  <a:gd name="T14" fmla="*/ 0 w 96"/>
                  <a:gd name="T15" fmla="*/ 0 h 30"/>
                  <a:gd name="T16" fmla="*/ 0 w 96"/>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p>
            </p:txBody>
          </p:sp>
          <p:sp>
            <p:nvSpPr>
              <p:cNvPr id="18448" name="Oval 16"/>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a:defRPr/>
                </a:pPr>
                <a:endParaRPr lang="en-US"/>
              </a:p>
            </p:txBody>
          </p:sp>
        </p:grpSp>
        <p:grpSp>
          <p:nvGrpSpPr>
            <p:cNvPr id="1035" name="Group 17"/>
            <p:cNvGrpSpPr>
              <a:grpSpLocks/>
            </p:cNvGrpSpPr>
            <p:nvPr userDrawn="1"/>
          </p:nvGrpSpPr>
          <p:grpSpPr bwMode="auto">
            <a:xfrm>
              <a:off x="1776" y="3631"/>
              <a:ext cx="1626" cy="683"/>
              <a:chOff x="1776" y="3631"/>
              <a:chExt cx="1626" cy="683"/>
            </a:xfrm>
          </p:grpSpPr>
          <p:sp>
            <p:nvSpPr>
              <p:cNvPr id="18450" name="Oval 18"/>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a:defRPr/>
                </a:pPr>
                <a:endParaRPr lang="en-US"/>
              </a:p>
            </p:txBody>
          </p:sp>
          <p:sp>
            <p:nvSpPr>
              <p:cNvPr id="18451" name="Oval 19"/>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a:defRPr/>
                </a:pPr>
                <a:endParaRPr lang="en-US"/>
              </a:p>
            </p:txBody>
          </p:sp>
          <p:sp>
            <p:nvSpPr>
              <p:cNvPr id="18452" name="Oval 20"/>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a:defRPr/>
                </a:pPr>
                <a:endParaRPr lang="en-US"/>
              </a:p>
            </p:txBody>
          </p:sp>
          <p:sp>
            <p:nvSpPr>
              <p:cNvPr id="18453" name="Oval 21"/>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a:defRPr/>
                </a:pPr>
                <a:endParaRPr lang="en-US"/>
              </a:p>
            </p:txBody>
          </p:sp>
          <p:sp>
            <p:nvSpPr>
              <p:cNvPr id="18454" name="Oval 22"/>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a:defRPr/>
                </a:pPr>
                <a:endParaRPr lang="en-US"/>
              </a:p>
            </p:txBody>
          </p:sp>
          <p:sp>
            <p:nvSpPr>
              <p:cNvPr id="18455" name="Oval 23"/>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a:defRPr/>
                </a:pPr>
                <a:endParaRPr lang="en-US"/>
              </a:p>
            </p:txBody>
          </p:sp>
          <p:sp>
            <p:nvSpPr>
              <p:cNvPr id="18456" name="Oval 24"/>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a:defRPr/>
                </a:pPr>
                <a:endParaRPr lang="en-US"/>
              </a:p>
            </p:txBody>
          </p:sp>
          <p:sp>
            <p:nvSpPr>
              <p:cNvPr id="18457" name="Oval 25"/>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a:defRPr/>
                </a:pPr>
                <a:endParaRPr lang="en-US"/>
              </a:p>
            </p:txBody>
          </p:sp>
          <p:sp>
            <p:nvSpPr>
              <p:cNvPr id="18458" name="Freeform 26"/>
              <p:cNvSpPr>
                <a:spLocks/>
              </p:cNvSpPr>
              <p:nvPr/>
            </p:nvSpPr>
            <p:spPr bwMode="hidden">
              <a:xfrm>
                <a:off x="2585" y="3822"/>
                <a:ext cx="449" cy="186"/>
              </a:xfrm>
              <a:custGeom>
                <a:avLst/>
                <a:gdLst>
                  <a:gd name="T0" fmla="*/ 6 w 448"/>
                  <a:gd name="T1" fmla="*/ 6 h 186"/>
                  <a:gd name="T2" fmla="*/ 78 w 448"/>
                  <a:gd name="T3" fmla="*/ 12 h 186"/>
                  <a:gd name="T4" fmla="*/ 150 w 448"/>
                  <a:gd name="T5" fmla="*/ 18 h 186"/>
                  <a:gd name="T6" fmla="*/ 215 w 448"/>
                  <a:gd name="T7" fmla="*/ 36 h 186"/>
                  <a:gd name="T8" fmla="*/ 275 w 448"/>
                  <a:gd name="T9" fmla="*/ 60 h 186"/>
                  <a:gd name="T10" fmla="*/ 329 w 448"/>
                  <a:gd name="T11" fmla="*/ 84 h 186"/>
                  <a:gd name="T12" fmla="*/ 377 w 448"/>
                  <a:gd name="T13" fmla="*/ 114 h 186"/>
                  <a:gd name="T14" fmla="*/ 419 w 448"/>
                  <a:gd name="T15" fmla="*/ 150 h 186"/>
                  <a:gd name="T16" fmla="*/ 448 w 448"/>
                  <a:gd name="T17" fmla="*/ 186 h 186"/>
                  <a:gd name="T18" fmla="*/ 448 w 448"/>
                  <a:gd name="T19" fmla="*/ 162 h 186"/>
                  <a:gd name="T20" fmla="*/ 413 w 448"/>
                  <a:gd name="T21" fmla="*/ 126 h 186"/>
                  <a:gd name="T22" fmla="*/ 371 w 448"/>
                  <a:gd name="T23" fmla="*/ 96 h 186"/>
                  <a:gd name="T24" fmla="*/ 323 w 448"/>
                  <a:gd name="T25" fmla="*/ 66 h 186"/>
                  <a:gd name="T26" fmla="*/ 269 w 448"/>
                  <a:gd name="T27" fmla="*/ 48 h 186"/>
                  <a:gd name="T28" fmla="*/ 144 w 448"/>
                  <a:gd name="T29" fmla="*/ 12 h 186"/>
                  <a:gd name="T30" fmla="*/ 78 w 448"/>
                  <a:gd name="T31" fmla="*/ 6 h 186"/>
                  <a:gd name="T32" fmla="*/ 6 w 448"/>
                  <a:gd name="T33" fmla="*/ 0 h 186"/>
                  <a:gd name="T34" fmla="*/ 0 w 448"/>
                  <a:gd name="T35" fmla="*/ 0 h 186"/>
                  <a:gd name="T36" fmla="*/ 0 w 448"/>
                  <a:gd name="T37" fmla="*/ 0 h 186"/>
                  <a:gd name="T38" fmla="*/ 0 w 448"/>
                  <a:gd name="T39" fmla="*/ 6 h 186"/>
                  <a:gd name="T40" fmla="*/ 0 w 448"/>
                  <a:gd name="T41" fmla="*/ 6 h 186"/>
                  <a:gd name="T42" fmla="*/ 6 w 448"/>
                  <a:gd name="T43" fmla="*/ 6 h 186"/>
                  <a:gd name="T44" fmla="*/ 6 w 448"/>
                  <a:gd name="T45" fmla="*/ 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p>
            </p:txBody>
          </p:sp>
          <p:sp>
            <p:nvSpPr>
              <p:cNvPr id="18459" name="Freeform 27"/>
              <p:cNvSpPr>
                <a:spLocks/>
              </p:cNvSpPr>
              <p:nvPr/>
            </p:nvSpPr>
            <p:spPr bwMode="hidden">
              <a:xfrm>
                <a:off x="2142" y="3852"/>
                <a:ext cx="892" cy="462"/>
              </a:xfrm>
              <a:custGeom>
                <a:avLst/>
                <a:gdLst>
                  <a:gd name="T0" fmla="*/ 23 w 890"/>
                  <a:gd name="T1" fmla="*/ 276 h 462"/>
                  <a:gd name="T2" fmla="*/ 29 w 890"/>
                  <a:gd name="T3" fmla="*/ 222 h 462"/>
                  <a:gd name="T4" fmla="*/ 59 w 890"/>
                  <a:gd name="T5" fmla="*/ 174 h 462"/>
                  <a:gd name="T6" fmla="*/ 95 w 890"/>
                  <a:gd name="T7" fmla="*/ 132 h 462"/>
                  <a:gd name="T8" fmla="*/ 149 w 890"/>
                  <a:gd name="T9" fmla="*/ 96 h 462"/>
                  <a:gd name="T10" fmla="*/ 209 w 890"/>
                  <a:gd name="T11" fmla="*/ 60 h 462"/>
                  <a:gd name="T12" fmla="*/ 281 w 890"/>
                  <a:gd name="T13" fmla="*/ 36 h 462"/>
                  <a:gd name="T14" fmla="*/ 364 w 890"/>
                  <a:gd name="T15" fmla="*/ 24 h 462"/>
                  <a:gd name="T16" fmla="*/ 448 w 890"/>
                  <a:gd name="T17" fmla="*/ 18 h 462"/>
                  <a:gd name="T18" fmla="*/ 532 w 890"/>
                  <a:gd name="T19" fmla="*/ 24 h 462"/>
                  <a:gd name="T20" fmla="*/ 609 w 890"/>
                  <a:gd name="T21" fmla="*/ 36 h 462"/>
                  <a:gd name="T22" fmla="*/ 681 w 890"/>
                  <a:gd name="T23" fmla="*/ 60 h 462"/>
                  <a:gd name="T24" fmla="*/ 741 w 890"/>
                  <a:gd name="T25" fmla="*/ 96 h 462"/>
                  <a:gd name="T26" fmla="*/ 795 w 890"/>
                  <a:gd name="T27" fmla="*/ 132 h 462"/>
                  <a:gd name="T28" fmla="*/ 831 w 890"/>
                  <a:gd name="T29" fmla="*/ 174 h 462"/>
                  <a:gd name="T30" fmla="*/ 861 w 890"/>
                  <a:gd name="T31" fmla="*/ 222 h 462"/>
                  <a:gd name="T32" fmla="*/ 867 w 890"/>
                  <a:gd name="T33" fmla="*/ 276 h 462"/>
                  <a:gd name="T34" fmla="*/ 855 w 890"/>
                  <a:gd name="T35" fmla="*/ 330 h 462"/>
                  <a:gd name="T36" fmla="*/ 831 w 890"/>
                  <a:gd name="T37" fmla="*/ 378 h 462"/>
                  <a:gd name="T38" fmla="*/ 783 w 890"/>
                  <a:gd name="T39" fmla="*/ 426 h 462"/>
                  <a:gd name="T40" fmla="*/ 723 w 890"/>
                  <a:gd name="T41" fmla="*/ 462 h 462"/>
                  <a:gd name="T42" fmla="*/ 765 w 890"/>
                  <a:gd name="T43" fmla="*/ 462 h 462"/>
                  <a:gd name="T44" fmla="*/ 819 w 890"/>
                  <a:gd name="T45" fmla="*/ 426 h 462"/>
                  <a:gd name="T46" fmla="*/ 855 w 890"/>
                  <a:gd name="T47" fmla="*/ 378 h 462"/>
                  <a:gd name="T48" fmla="*/ 884 w 890"/>
                  <a:gd name="T49" fmla="*/ 330 h 462"/>
                  <a:gd name="T50" fmla="*/ 890 w 890"/>
                  <a:gd name="T51" fmla="*/ 276 h 462"/>
                  <a:gd name="T52" fmla="*/ 884 w 890"/>
                  <a:gd name="T53" fmla="*/ 222 h 462"/>
                  <a:gd name="T54" fmla="*/ 855 w 890"/>
                  <a:gd name="T55" fmla="*/ 168 h 462"/>
                  <a:gd name="T56" fmla="*/ 813 w 890"/>
                  <a:gd name="T57" fmla="*/ 120 h 462"/>
                  <a:gd name="T58" fmla="*/ 759 w 890"/>
                  <a:gd name="T59" fmla="*/ 84 h 462"/>
                  <a:gd name="T60" fmla="*/ 693 w 890"/>
                  <a:gd name="T61" fmla="*/ 48 h 462"/>
                  <a:gd name="T62" fmla="*/ 621 w 890"/>
                  <a:gd name="T63" fmla="*/ 24 h 462"/>
                  <a:gd name="T64" fmla="*/ 538 w 890"/>
                  <a:gd name="T65" fmla="*/ 6 h 462"/>
                  <a:gd name="T66" fmla="*/ 448 w 890"/>
                  <a:gd name="T67" fmla="*/ 0 h 462"/>
                  <a:gd name="T68" fmla="*/ 358 w 890"/>
                  <a:gd name="T69" fmla="*/ 6 h 462"/>
                  <a:gd name="T70" fmla="*/ 275 w 890"/>
                  <a:gd name="T71" fmla="*/ 24 h 462"/>
                  <a:gd name="T72" fmla="*/ 197 w 890"/>
                  <a:gd name="T73" fmla="*/ 48 h 462"/>
                  <a:gd name="T74" fmla="*/ 131 w 890"/>
                  <a:gd name="T75" fmla="*/ 84 h 462"/>
                  <a:gd name="T76" fmla="*/ 77 w 890"/>
                  <a:gd name="T77" fmla="*/ 120 h 462"/>
                  <a:gd name="T78" fmla="*/ 35 w 890"/>
                  <a:gd name="T79" fmla="*/ 168 h 462"/>
                  <a:gd name="T80" fmla="*/ 12 w 890"/>
                  <a:gd name="T81" fmla="*/ 222 h 462"/>
                  <a:gd name="T82" fmla="*/ 0 w 890"/>
                  <a:gd name="T83" fmla="*/ 276 h 462"/>
                  <a:gd name="T84" fmla="*/ 6 w 890"/>
                  <a:gd name="T85" fmla="*/ 330 h 462"/>
                  <a:gd name="T86" fmla="*/ 35 w 890"/>
                  <a:gd name="T87" fmla="*/ 378 h 462"/>
                  <a:gd name="T88" fmla="*/ 71 w 890"/>
                  <a:gd name="T89" fmla="*/ 426 h 462"/>
                  <a:gd name="T90" fmla="*/ 125 w 890"/>
                  <a:gd name="T91" fmla="*/ 462 h 462"/>
                  <a:gd name="T92" fmla="*/ 167 w 890"/>
                  <a:gd name="T93" fmla="*/ 462 h 462"/>
                  <a:gd name="T94" fmla="*/ 107 w 890"/>
                  <a:gd name="T95" fmla="*/ 426 h 462"/>
                  <a:gd name="T96" fmla="*/ 59 w 890"/>
                  <a:gd name="T97" fmla="*/ 378 h 462"/>
                  <a:gd name="T98" fmla="*/ 35 w 890"/>
                  <a:gd name="T99" fmla="*/ 330 h 462"/>
                  <a:gd name="T100" fmla="*/ 23 w 890"/>
                  <a:gd name="T101" fmla="*/ 276 h 462"/>
                  <a:gd name="T102" fmla="*/ 23 w 890"/>
                  <a:gd name="T103" fmla="*/ 276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p>
            </p:txBody>
          </p:sp>
          <p:sp>
            <p:nvSpPr>
              <p:cNvPr id="18460" name="Freeform 28"/>
              <p:cNvSpPr>
                <a:spLocks/>
              </p:cNvSpPr>
              <p:nvPr/>
            </p:nvSpPr>
            <p:spPr bwMode="hidden">
              <a:xfrm>
                <a:off x="2082" y="3828"/>
                <a:ext cx="407" cy="486"/>
              </a:xfrm>
              <a:custGeom>
                <a:avLst/>
                <a:gdLst>
                  <a:gd name="T0" fmla="*/ 18 w 406"/>
                  <a:gd name="T1" fmla="*/ 300 h 486"/>
                  <a:gd name="T2" fmla="*/ 24 w 406"/>
                  <a:gd name="T3" fmla="*/ 246 h 486"/>
                  <a:gd name="T4" fmla="*/ 48 w 406"/>
                  <a:gd name="T5" fmla="*/ 198 h 486"/>
                  <a:gd name="T6" fmla="*/ 83 w 406"/>
                  <a:gd name="T7" fmla="*/ 150 h 486"/>
                  <a:gd name="T8" fmla="*/ 131 w 406"/>
                  <a:gd name="T9" fmla="*/ 108 h 486"/>
                  <a:gd name="T10" fmla="*/ 185 w 406"/>
                  <a:gd name="T11" fmla="*/ 72 h 486"/>
                  <a:gd name="T12" fmla="*/ 251 w 406"/>
                  <a:gd name="T13" fmla="*/ 42 h 486"/>
                  <a:gd name="T14" fmla="*/ 329 w 406"/>
                  <a:gd name="T15" fmla="*/ 24 h 486"/>
                  <a:gd name="T16" fmla="*/ 406 w 406"/>
                  <a:gd name="T17" fmla="*/ 6 h 486"/>
                  <a:gd name="T18" fmla="*/ 406 w 406"/>
                  <a:gd name="T19" fmla="*/ 0 h 486"/>
                  <a:gd name="T20" fmla="*/ 323 w 406"/>
                  <a:gd name="T21" fmla="*/ 12 h 486"/>
                  <a:gd name="T22" fmla="*/ 245 w 406"/>
                  <a:gd name="T23" fmla="*/ 36 h 486"/>
                  <a:gd name="T24" fmla="*/ 179 w 406"/>
                  <a:gd name="T25" fmla="*/ 66 h 486"/>
                  <a:gd name="T26" fmla="*/ 119 w 406"/>
                  <a:gd name="T27" fmla="*/ 102 h 486"/>
                  <a:gd name="T28" fmla="*/ 72 w 406"/>
                  <a:gd name="T29" fmla="*/ 144 h 486"/>
                  <a:gd name="T30" fmla="*/ 30 w 406"/>
                  <a:gd name="T31" fmla="*/ 192 h 486"/>
                  <a:gd name="T32" fmla="*/ 6 w 406"/>
                  <a:gd name="T33" fmla="*/ 246 h 486"/>
                  <a:gd name="T34" fmla="*/ 0 w 406"/>
                  <a:gd name="T35" fmla="*/ 300 h 486"/>
                  <a:gd name="T36" fmla="*/ 6 w 406"/>
                  <a:gd name="T37" fmla="*/ 348 h 486"/>
                  <a:gd name="T38" fmla="*/ 30 w 406"/>
                  <a:gd name="T39" fmla="*/ 396 h 486"/>
                  <a:gd name="T40" fmla="*/ 66 w 406"/>
                  <a:gd name="T41" fmla="*/ 444 h 486"/>
                  <a:gd name="T42" fmla="*/ 107 w 406"/>
                  <a:gd name="T43" fmla="*/ 486 h 486"/>
                  <a:gd name="T44" fmla="*/ 131 w 406"/>
                  <a:gd name="T45" fmla="*/ 486 h 486"/>
                  <a:gd name="T46" fmla="*/ 83 w 406"/>
                  <a:gd name="T47" fmla="*/ 450 h 486"/>
                  <a:gd name="T48" fmla="*/ 48 w 406"/>
                  <a:gd name="T49" fmla="*/ 402 h 486"/>
                  <a:gd name="T50" fmla="*/ 24 w 406"/>
                  <a:gd name="T51" fmla="*/ 354 h 486"/>
                  <a:gd name="T52" fmla="*/ 18 w 406"/>
                  <a:gd name="T53" fmla="*/ 300 h 486"/>
                  <a:gd name="T54" fmla="*/ 18 w 406"/>
                  <a:gd name="T55" fmla="*/ 30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p>
            </p:txBody>
          </p:sp>
          <p:sp>
            <p:nvSpPr>
              <p:cNvPr id="18461" name="Freeform 29"/>
              <p:cNvSpPr>
                <a:spLocks/>
              </p:cNvSpPr>
              <p:nvPr/>
            </p:nvSpPr>
            <p:spPr bwMode="hidden">
              <a:xfrm>
                <a:off x="2987" y="4044"/>
                <a:ext cx="108" cy="252"/>
              </a:xfrm>
              <a:custGeom>
                <a:avLst/>
                <a:gdLst>
                  <a:gd name="T0" fmla="*/ 89 w 107"/>
                  <a:gd name="T1" fmla="*/ 84 h 252"/>
                  <a:gd name="T2" fmla="*/ 83 w 107"/>
                  <a:gd name="T3" fmla="*/ 132 h 252"/>
                  <a:gd name="T4" fmla="*/ 65 w 107"/>
                  <a:gd name="T5" fmla="*/ 174 h 252"/>
                  <a:gd name="T6" fmla="*/ 36 w 107"/>
                  <a:gd name="T7" fmla="*/ 216 h 252"/>
                  <a:gd name="T8" fmla="*/ 0 w 107"/>
                  <a:gd name="T9" fmla="*/ 252 h 252"/>
                  <a:gd name="T10" fmla="*/ 18 w 107"/>
                  <a:gd name="T11" fmla="*/ 252 h 252"/>
                  <a:gd name="T12" fmla="*/ 53 w 107"/>
                  <a:gd name="T13" fmla="*/ 216 h 252"/>
                  <a:gd name="T14" fmla="*/ 83 w 107"/>
                  <a:gd name="T15" fmla="*/ 174 h 252"/>
                  <a:gd name="T16" fmla="*/ 101 w 107"/>
                  <a:gd name="T17" fmla="*/ 132 h 252"/>
                  <a:gd name="T18" fmla="*/ 107 w 107"/>
                  <a:gd name="T19" fmla="*/ 84 h 252"/>
                  <a:gd name="T20" fmla="*/ 101 w 107"/>
                  <a:gd name="T21" fmla="*/ 42 h 252"/>
                  <a:gd name="T22" fmla="*/ 89 w 107"/>
                  <a:gd name="T23" fmla="*/ 0 h 252"/>
                  <a:gd name="T24" fmla="*/ 65 w 107"/>
                  <a:gd name="T25" fmla="*/ 0 h 252"/>
                  <a:gd name="T26" fmla="*/ 83 w 107"/>
                  <a:gd name="T27" fmla="*/ 42 h 252"/>
                  <a:gd name="T28" fmla="*/ 89 w 107"/>
                  <a:gd name="T29" fmla="*/ 84 h 252"/>
                  <a:gd name="T30" fmla="*/ 89 w 107"/>
                  <a:gd name="T31" fmla="*/ 84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p>
            </p:txBody>
          </p:sp>
          <p:sp>
            <p:nvSpPr>
              <p:cNvPr id="1079" name="Freeform 30"/>
              <p:cNvSpPr>
                <a:spLocks/>
              </p:cNvSpPr>
              <p:nvPr/>
            </p:nvSpPr>
            <p:spPr bwMode="hidden">
              <a:xfrm>
                <a:off x="2068" y="3685"/>
                <a:ext cx="835" cy="150"/>
              </a:xfrm>
              <a:custGeom>
                <a:avLst/>
                <a:gdLst>
                  <a:gd name="T0" fmla="*/ 518 w 835"/>
                  <a:gd name="T1" fmla="*/ 18 h 150"/>
                  <a:gd name="T2" fmla="*/ 597 w 835"/>
                  <a:gd name="T3" fmla="*/ 24 h 150"/>
                  <a:gd name="T4" fmla="*/ 682 w 835"/>
                  <a:gd name="T5" fmla="*/ 30 h 150"/>
                  <a:gd name="T6" fmla="*/ 755 w 835"/>
                  <a:gd name="T7" fmla="*/ 42 h 150"/>
                  <a:gd name="T8" fmla="*/ 828 w 835"/>
                  <a:gd name="T9" fmla="*/ 60 h 150"/>
                  <a:gd name="T10" fmla="*/ 835 w 835"/>
                  <a:gd name="T11" fmla="*/ 42 h 150"/>
                  <a:gd name="T12" fmla="*/ 761 w 835"/>
                  <a:gd name="T13" fmla="*/ 24 h 150"/>
                  <a:gd name="T14" fmla="*/ 688 w 835"/>
                  <a:gd name="T15" fmla="*/ 12 h 150"/>
                  <a:gd name="T16" fmla="*/ 603 w 835"/>
                  <a:gd name="T17" fmla="*/ 6 h 150"/>
                  <a:gd name="T18" fmla="*/ 518 w 835"/>
                  <a:gd name="T19" fmla="*/ 0 h 150"/>
                  <a:gd name="T20" fmla="*/ 372 w 835"/>
                  <a:gd name="T21" fmla="*/ 12 h 150"/>
                  <a:gd name="T22" fmla="*/ 232 w 835"/>
                  <a:gd name="T23" fmla="*/ 36 h 150"/>
                  <a:gd name="T24" fmla="*/ 110 w 835"/>
                  <a:gd name="T25" fmla="*/ 78 h 150"/>
                  <a:gd name="T26" fmla="*/ 0 w 835"/>
                  <a:gd name="T27" fmla="*/ 132 h 150"/>
                  <a:gd name="T28" fmla="*/ 19 w 835"/>
                  <a:gd name="T29" fmla="*/ 150 h 150"/>
                  <a:gd name="T30" fmla="*/ 122 w 835"/>
                  <a:gd name="T31" fmla="*/ 96 h 150"/>
                  <a:gd name="T32" fmla="*/ 244 w 835"/>
                  <a:gd name="T33" fmla="*/ 54 h 150"/>
                  <a:gd name="T34" fmla="*/ 378 w 835"/>
                  <a:gd name="T35" fmla="*/ 30 h 150"/>
                  <a:gd name="T36" fmla="*/ 518 w 835"/>
                  <a:gd name="T37" fmla="*/ 18 h 150"/>
                  <a:gd name="T38" fmla="*/ 518 w 835"/>
                  <a:gd name="T39" fmla="*/ 18 h 1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close/>
                  </a:path>
                </a:pathLst>
              </a:custGeom>
              <a:solidFill>
                <a:schemeClr val="accent2"/>
              </a:solidFill>
              <a:ln w="9525">
                <a:noFill/>
                <a:round/>
                <a:headEnd/>
                <a:tailEnd/>
              </a:ln>
            </p:spPr>
            <p:txBody>
              <a:bodyPr/>
              <a:lstStyle/>
              <a:p>
                <a:endParaRPr lang="en-US"/>
              </a:p>
            </p:txBody>
          </p:sp>
          <p:sp>
            <p:nvSpPr>
              <p:cNvPr id="1080" name="Freeform 31"/>
              <p:cNvSpPr>
                <a:spLocks/>
              </p:cNvSpPr>
              <p:nvPr/>
            </p:nvSpPr>
            <p:spPr bwMode="hidden">
              <a:xfrm>
                <a:off x="1867" y="3853"/>
                <a:ext cx="171" cy="461"/>
              </a:xfrm>
              <a:custGeom>
                <a:avLst/>
                <a:gdLst>
                  <a:gd name="T0" fmla="*/ 31 w 171"/>
                  <a:gd name="T1" fmla="*/ 263 h 461"/>
                  <a:gd name="T2" fmla="*/ 43 w 171"/>
                  <a:gd name="T3" fmla="*/ 191 h 461"/>
                  <a:gd name="T4" fmla="*/ 67 w 171"/>
                  <a:gd name="T5" fmla="*/ 131 h 461"/>
                  <a:gd name="T6" fmla="*/ 116 w 171"/>
                  <a:gd name="T7" fmla="*/ 72 h 461"/>
                  <a:gd name="T8" fmla="*/ 171 w 171"/>
                  <a:gd name="T9" fmla="*/ 18 h 461"/>
                  <a:gd name="T10" fmla="*/ 153 w 171"/>
                  <a:gd name="T11" fmla="*/ 0 h 461"/>
                  <a:gd name="T12" fmla="*/ 86 w 171"/>
                  <a:gd name="T13" fmla="*/ 60 h 461"/>
                  <a:gd name="T14" fmla="*/ 43 w 171"/>
                  <a:gd name="T15" fmla="*/ 120 h 461"/>
                  <a:gd name="T16" fmla="*/ 13 w 171"/>
                  <a:gd name="T17" fmla="*/ 191 h 461"/>
                  <a:gd name="T18" fmla="*/ 0 w 171"/>
                  <a:gd name="T19" fmla="*/ 263 h 461"/>
                  <a:gd name="T20" fmla="*/ 6 w 171"/>
                  <a:gd name="T21" fmla="*/ 317 h 461"/>
                  <a:gd name="T22" fmla="*/ 25 w 171"/>
                  <a:gd name="T23" fmla="*/ 365 h 461"/>
                  <a:gd name="T24" fmla="*/ 49 w 171"/>
                  <a:gd name="T25" fmla="*/ 413 h 461"/>
                  <a:gd name="T26" fmla="*/ 86 w 171"/>
                  <a:gd name="T27" fmla="*/ 461 h 461"/>
                  <a:gd name="T28" fmla="*/ 122 w 171"/>
                  <a:gd name="T29" fmla="*/ 461 h 461"/>
                  <a:gd name="T30" fmla="*/ 86 w 171"/>
                  <a:gd name="T31" fmla="*/ 413 h 461"/>
                  <a:gd name="T32" fmla="*/ 55 w 171"/>
                  <a:gd name="T33" fmla="*/ 365 h 461"/>
                  <a:gd name="T34" fmla="*/ 37 w 171"/>
                  <a:gd name="T35" fmla="*/ 317 h 461"/>
                  <a:gd name="T36" fmla="*/ 31 w 171"/>
                  <a:gd name="T37" fmla="*/ 263 h 461"/>
                  <a:gd name="T38" fmla="*/ 31 w 171"/>
                  <a:gd name="T39" fmla="*/ 263 h 4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close/>
                  </a:path>
                </a:pathLst>
              </a:custGeom>
              <a:solidFill>
                <a:schemeClr val="accent2"/>
              </a:solidFill>
              <a:ln w="9525">
                <a:noFill/>
                <a:round/>
                <a:headEnd/>
                <a:tailEnd/>
              </a:ln>
            </p:spPr>
            <p:txBody>
              <a:bodyPr/>
              <a:lstStyle/>
              <a:p>
                <a:endParaRPr lang="en-US"/>
              </a:p>
            </p:txBody>
          </p:sp>
          <p:sp>
            <p:nvSpPr>
              <p:cNvPr id="18464" name="Freeform 32"/>
              <p:cNvSpPr>
                <a:spLocks/>
              </p:cNvSpPr>
              <p:nvPr/>
            </p:nvSpPr>
            <p:spPr bwMode="hidden">
              <a:xfrm>
                <a:off x="2951" y="3751"/>
                <a:ext cx="360" cy="563"/>
              </a:xfrm>
              <a:custGeom>
                <a:avLst/>
                <a:gdLst>
                  <a:gd name="T0" fmla="*/ 360 w 360"/>
                  <a:gd name="T1" fmla="*/ 365 h 563"/>
                  <a:gd name="T2" fmla="*/ 353 w 360"/>
                  <a:gd name="T3" fmla="*/ 305 h 563"/>
                  <a:gd name="T4" fmla="*/ 335 w 360"/>
                  <a:gd name="T5" fmla="*/ 251 h 563"/>
                  <a:gd name="T6" fmla="*/ 305 w 360"/>
                  <a:gd name="T7" fmla="*/ 204 h 563"/>
                  <a:gd name="T8" fmla="*/ 262 w 360"/>
                  <a:gd name="T9" fmla="*/ 156 h 563"/>
                  <a:gd name="T10" fmla="*/ 213 w 360"/>
                  <a:gd name="T11" fmla="*/ 108 h 563"/>
                  <a:gd name="T12" fmla="*/ 159 w 360"/>
                  <a:gd name="T13" fmla="*/ 66 h 563"/>
                  <a:gd name="T14" fmla="*/ 92 w 360"/>
                  <a:gd name="T15" fmla="*/ 30 h 563"/>
                  <a:gd name="T16" fmla="*/ 19 w 360"/>
                  <a:gd name="T17" fmla="*/ 0 h 563"/>
                  <a:gd name="T18" fmla="*/ 0 w 360"/>
                  <a:gd name="T19" fmla="*/ 12 h 563"/>
                  <a:gd name="T20" fmla="*/ 67 w 360"/>
                  <a:gd name="T21" fmla="*/ 42 h 563"/>
                  <a:gd name="T22" fmla="*/ 134 w 360"/>
                  <a:gd name="T23" fmla="*/ 78 h 563"/>
                  <a:gd name="T24" fmla="*/ 189 w 360"/>
                  <a:gd name="T25" fmla="*/ 114 h 563"/>
                  <a:gd name="T26" fmla="*/ 238 w 360"/>
                  <a:gd name="T27" fmla="*/ 162 h 563"/>
                  <a:gd name="T28" fmla="*/ 274 w 360"/>
                  <a:gd name="T29" fmla="*/ 210 h 563"/>
                  <a:gd name="T30" fmla="*/ 299 w 360"/>
                  <a:gd name="T31" fmla="*/ 257 h 563"/>
                  <a:gd name="T32" fmla="*/ 317 w 360"/>
                  <a:gd name="T33" fmla="*/ 311 h 563"/>
                  <a:gd name="T34" fmla="*/ 323 w 360"/>
                  <a:gd name="T35" fmla="*/ 365 h 563"/>
                  <a:gd name="T36" fmla="*/ 317 w 360"/>
                  <a:gd name="T37" fmla="*/ 419 h 563"/>
                  <a:gd name="T38" fmla="*/ 299 w 360"/>
                  <a:gd name="T39" fmla="*/ 467 h 563"/>
                  <a:gd name="T40" fmla="*/ 274 w 360"/>
                  <a:gd name="T41" fmla="*/ 515 h 563"/>
                  <a:gd name="T42" fmla="*/ 238 w 360"/>
                  <a:gd name="T43" fmla="*/ 563 h 563"/>
                  <a:gd name="T44" fmla="*/ 268 w 360"/>
                  <a:gd name="T45" fmla="*/ 563 h 563"/>
                  <a:gd name="T46" fmla="*/ 311 w 360"/>
                  <a:gd name="T47" fmla="*/ 515 h 563"/>
                  <a:gd name="T48" fmla="*/ 335 w 360"/>
                  <a:gd name="T49" fmla="*/ 467 h 563"/>
                  <a:gd name="T50" fmla="*/ 353 w 360"/>
                  <a:gd name="T51" fmla="*/ 419 h 563"/>
                  <a:gd name="T52" fmla="*/ 360 w 360"/>
                  <a:gd name="T53" fmla="*/ 365 h 563"/>
                  <a:gd name="T54" fmla="*/ 360 w 360"/>
                  <a:gd name="T55" fmla="*/ 365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p>
            </p:txBody>
          </p:sp>
          <p:sp>
            <p:nvSpPr>
              <p:cNvPr id="18465" name="Freeform 33"/>
              <p:cNvSpPr>
                <a:spLocks/>
              </p:cNvSpPr>
              <p:nvPr/>
            </p:nvSpPr>
            <p:spPr bwMode="hidden">
              <a:xfrm>
                <a:off x="2318" y="3631"/>
                <a:ext cx="1078" cy="425"/>
              </a:xfrm>
              <a:custGeom>
                <a:avLst/>
                <a:gdLst>
                  <a:gd name="T0" fmla="*/ 1053 w 1078"/>
                  <a:gd name="T1" fmla="*/ 425 h 425"/>
                  <a:gd name="T2" fmla="*/ 1078 w 1078"/>
                  <a:gd name="T3" fmla="*/ 419 h 425"/>
                  <a:gd name="T4" fmla="*/ 1066 w 1078"/>
                  <a:gd name="T5" fmla="*/ 377 h 425"/>
                  <a:gd name="T6" fmla="*/ 1047 w 1078"/>
                  <a:gd name="T7" fmla="*/ 336 h 425"/>
                  <a:gd name="T8" fmla="*/ 986 w 1078"/>
                  <a:gd name="T9" fmla="*/ 252 h 425"/>
                  <a:gd name="T10" fmla="*/ 907 w 1078"/>
                  <a:gd name="T11" fmla="*/ 180 h 425"/>
                  <a:gd name="T12" fmla="*/ 810 w 1078"/>
                  <a:gd name="T13" fmla="*/ 120 h 425"/>
                  <a:gd name="T14" fmla="*/ 694 w 1078"/>
                  <a:gd name="T15" fmla="*/ 72 h 425"/>
                  <a:gd name="T16" fmla="*/ 560 w 1078"/>
                  <a:gd name="T17" fmla="*/ 30 h 425"/>
                  <a:gd name="T18" fmla="*/ 420 w 1078"/>
                  <a:gd name="T19" fmla="*/ 6 h 425"/>
                  <a:gd name="T20" fmla="*/ 268 w 1078"/>
                  <a:gd name="T21" fmla="*/ 0 h 425"/>
                  <a:gd name="T22" fmla="*/ 134 w 1078"/>
                  <a:gd name="T23" fmla="*/ 6 h 425"/>
                  <a:gd name="T24" fmla="*/ 0 w 1078"/>
                  <a:gd name="T25" fmla="*/ 24 h 425"/>
                  <a:gd name="T26" fmla="*/ 12 w 1078"/>
                  <a:gd name="T27" fmla="*/ 36 h 425"/>
                  <a:gd name="T28" fmla="*/ 134 w 1078"/>
                  <a:gd name="T29" fmla="*/ 18 h 425"/>
                  <a:gd name="T30" fmla="*/ 268 w 1078"/>
                  <a:gd name="T31" fmla="*/ 12 h 425"/>
                  <a:gd name="T32" fmla="*/ 420 w 1078"/>
                  <a:gd name="T33" fmla="*/ 18 h 425"/>
                  <a:gd name="T34" fmla="*/ 554 w 1078"/>
                  <a:gd name="T35" fmla="*/ 42 h 425"/>
                  <a:gd name="T36" fmla="*/ 682 w 1078"/>
                  <a:gd name="T37" fmla="*/ 84 h 425"/>
                  <a:gd name="T38" fmla="*/ 798 w 1078"/>
                  <a:gd name="T39" fmla="*/ 132 h 425"/>
                  <a:gd name="T40" fmla="*/ 895 w 1078"/>
                  <a:gd name="T41" fmla="*/ 192 h 425"/>
                  <a:gd name="T42" fmla="*/ 968 w 1078"/>
                  <a:gd name="T43" fmla="*/ 264 h 425"/>
                  <a:gd name="T44" fmla="*/ 999 w 1078"/>
                  <a:gd name="T45" fmla="*/ 300 h 425"/>
                  <a:gd name="T46" fmla="*/ 1023 w 1078"/>
                  <a:gd name="T47" fmla="*/ 342 h 425"/>
                  <a:gd name="T48" fmla="*/ 1041 w 1078"/>
                  <a:gd name="T49" fmla="*/ 383 h 425"/>
                  <a:gd name="T50" fmla="*/ 1053 w 1078"/>
                  <a:gd name="T51" fmla="*/ 425 h 425"/>
                  <a:gd name="T52" fmla="*/ 1053 w 1078"/>
                  <a:gd name="T53" fmla="*/ 425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p>
            </p:txBody>
          </p:sp>
          <p:sp>
            <p:nvSpPr>
              <p:cNvPr id="18466" name="Freeform 34"/>
              <p:cNvSpPr>
                <a:spLocks/>
              </p:cNvSpPr>
              <p:nvPr/>
            </p:nvSpPr>
            <p:spPr bwMode="hidden">
              <a:xfrm>
                <a:off x="3304" y="4080"/>
                <a:ext cx="98" cy="234"/>
              </a:xfrm>
              <a:custGeom>
                <a:avLst/>
                <a:gdLst>
                  <a:gd name="T0" fmla="*/ 0 w 98"/>
                  <a:gd name="T1" fmla="*/ 234 h 234"/>
                  <a:gd name="T2" fmla="*/ 25 w 98"/>
                  <a:gd name="T3" fmla="*/ 234 h 234"/>
                  <a:gd name="T4" fmla="*/ 55 w 98"/>
                  <a:gd name="T5" fmla="*/ 186 h 234"/>
                  <a:gd name="T6" fmla="*/ 80 w 98"/>
                  <a:gd name="T7" fmla="*/ 138 h 234"/>
                  <a:gd name="T8" fmla="*/ 92 w 98"/>
                  <a:gd name="T9" fmla="*/ 90 h 234"/>
                  <a:gd name="T10" fmla="*/ 98 w 98"/>
                  <a:gd name="T11" fmla="*/ 36 h 234"/>
                  <a:gd name="T12" fmla="*/ 98 w 98"/>
                  <a:gd name="T13" fmla="*/ 0 h 234"/>
                  <a:gd name="T14" fmla="*/ 74 w 98"/>
                  <a:gd name="T15" fmla="*/ 0 h 234"/>
                  <a:gd name="T16" fmla="*/ 74 w 98"/>
                  <a:gd name="T17" fmla="*/ 36 h 234"/>
                  <a:gd name="T18" fmla="*/ 67 w 98"/>
                  <a:gd name="T19" fmla="*/ 90 h 234"/>
                  <a:gd name="T20" fmla="*/ 55 w 98"/>
                  <a:gd name="T21" fmla="*/ 138 h 234"/>
                  <a:gd name="T22" fmla="*/ 31 w 98"/>
                  <a:gd name="T23" fmla="*/ 186 h 234"/>
                  <a:gd name="T24" fmla="*/ 0 w 98"/>
                  <a:gd name="T25" fmla="*/ 234 h 234"/>
                  <a:gd name="T26" fmla="*/ 0 w 98"/>
                  <a:gd name="T27"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p>
            </p:txBody>
          </p:sp>
          <p:sp>
            <p:nvSpPr>
              <p:cNvPr id="1084" name="Freeform 35"/>
              <p:cNvSpPr>
                <a:spLocks/>
              </p:cNvSpPr>
              <p:nvPr/>
            </p:nvSpPr>
            <p:spPr bwMode="hidden">
              <a:xfrm>
                <a:off x="1776" y="3673"/>
                <a:ext cx="481" cy="641"/>
              </a:xfrm>
              <a:custGeom>
                <a:avLst/>
                <a:gdLst>
                  <a:gd name="T0" fmla="*/ 18 w 481"/>
                  <a:gd name="T1" fmla="*/ 443 h 641"/>
                  <a:gd name="T2" fmla="*/ 24 w 481"/>
                  <a:gd name="T3" fmla="*/ 371 h 641"/>
                  <a:gd name="T4" fmla="*/ 55 w 481"/>
                  <a:gd name="T5" fmla="*/ 305 h 641"/>
                  <a:gd name="T6" fmla="*/ 91 w 481"/>
                  <a:gd name="T7" fmla="*/ 246 h 641"/>
                  <a:gd name="T8" fmla="*/ 146 w 481"/>
                  <a:gd name="T9" fmla="*/ 186 h 641"/>
                  <a:gd name="T10" fmla="*/ 213 w 481"/>
                  <a:gd name="T11" fmla="*/ 132 h 641"/>
                  <a:gd name="T12" fmla="*/ 292 w 481"/>
                  <a:gd name="T13" fmla="*/ 84 h 641"/>
                  <a:gd name="T14" fmla="*/ 384 w 481"/>
                  <a:gd name="T15" fmla="*/ 48 h 641"/>
                  <a:gd name="T16" fmla="*/ 481 w 481"/>
                  <a:gd name="T17" fmla="*/ 12 h 641"/>
                  <a:gd name="T18" fmla="*/ 457 w 481"/>
                  <a:gd name="T19" fmla="*/ 0 h 641"/>
                  <a:gd name="T20" fmla="*/ 359 w 481"/>
                  <a:gd name="T21" fmla="*/ 36 h 641"/>
                  <a:gd name="T22" fmla="*/ 274 w 481"/>
                  <a:gd name="T23" fmla="*/ 78 h 641"/>
                  <a:gd name="T24" fmla="*/ 195 w 481"/>
                  <a:gd name="T25" fmla="*/ 126 h 641"/>
                  <a:gd name="T26" fmla="*/ 128 w 481"/>
                  <a:gd name="T27" fmla="*/ 180 h 641"/>
                  <a:gd name="T28" fmla="*/ 73 w 481"/>
                  <a:gd name="T29" fmla="*/ 240 h 641"/>
                  <a:gd name="T30" fmla="*/ 37 w 481"/>
                  <a:gd name="T31" fmla="*/ 305 h 641"/>
                  <a:gd name="T32" fmla="*/ 6 w 481"/>
                  <a:gd name="T33" fmla="*/ 371 h 641"/>
                  <a:gd name="T34" fmla="*/ 0 w 481"/>
                  <a:gd name="T35" fmla="*/ 443 h 641"/>
                  <a:gd name="T36" fmla="*/ 6 w 481"/>
                  <a:gd name="T37" fmla="*/ 497 h 641"/>
                  <a:gd name="T38" fmla="*/ 18 w 481"/>
                  <a:gd name="T39" fmla="*/ 545 h 641"/>
                  <a:gd name="T40" fmla="*/ 43 w 481"/>
                  <a:gd name="T41" fmla="*/ 593 h 641"/>
                  <a:gd name="T42" fmla="*/ 73 w 481"/>
                  <a:gd name="T43" fmla="*/ 641 h 641"/>
                  <a:gd name="T44" fmla="*/ 97 w 481"/>
                  <a:gd name="T45" fmla="*/ 641 h 641"/>
                  <a:gd name="T46" fmla="*/ 67 w 481"/>
                  <a:gd name="T47" fmla="*/ 593 h 641"/>
                  <a:gd name="T48" fmla="*/ 43 w 481"/>
                  <a:gd name="T49" fmla="*/ 545 h 641"/>
                  <a:gd name="T50" fmla="*/ 24 w 481"/>
                  <a:gd name="T51" fmla="*/ 497 h 641"/>
                  <a:gd name="T52" fmla="*/ 18 w 481"/>
                  <a:gd name="T53" fmla="*/ 443 h 641"/>
                  <a:gd name="T54" fmla="*/ 18 w 481"/>
                  <a:gd name="T55" fmla="*/ 443 h 6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close/>
                  </a:path>
                </a:pathLst>
              </a:custGeom>
              <a:solidFill>
                <a:schemeClr val="accent2"/>
              </a:solidFill>
              <a:ln w="9525">
                <a:noFill/>
                <a:round/>
                <a:headEnd/>
                <a:tailEnd/>
              </a:ln>
            </p:spPr>
            <p:txBody>
              <a:bodyPr/>
              <a:lstStyle/>
              <a:p>
                <a:endParaRPr lang="en-US"/>
              </a:p>
            </p:txBody>
          </p:sp>
        </p:grpSp>
        <p:grpSp>
          <p:nvGrpSpPr>
            <p:cNvPr id="1036" name="Group 36"/>
            <p:cNvGrpSpPr>
              <a:grpSpLocks/>
            </p:cNvGrpSpPr>
            <p:nvPr userDrawn="1"/>
          </p:nvGrpSpPr>
          <p:grpSpPr bwMode="auto">
            <a:xfrm>
              <a:off x="4128" y="3360"/>
              <a:ext cx="1351" cy="821"/>
              <a:chOff x="4128" y="3360"/>
              <a:chExt cx="1351" cy="821"/>
            </a:xfrm>
          </p:grpSpPr>
          <p:sp>
            <p:nvSpPr>
              <p:cNvPr id="18469" name="Freeform 37"/>
              <p:cNvSpPr>
                <a:spLocks noEditPoints="1"/>
              </p:cNvSpPr>
              <p:nvPr/>
            </p:nvSpPr>
            <p:spPr bwMode="hidden">
              <a:xfrm>
                <a:off x="4200" y="3402"/>
                <a:ext cx="1201" cy="731"/>
              </a:xfrm>
              <a:custGeom>
                <a:avLst/>
                <a:gdLst>
                  <a:gd name="T0" fmla="*/ 484 w 1201"/>
                  <a:gd name="T1" fmla="*/ 6 h 731"/>
                  <a:gd name="T2" fmla="*/ 263 w 1201"/>
                  <a:gd name="T3" fmla="*/ 60 h 731"/>
                  <a:gd name="T4" fmla="*/ 101 w 1201"/>
                  <a:gd name="T5" fmla="*/ 162 h 731"/>
                  <a:gd name="T6" fmla="*/ 12 w 1201"/>
                  <a:gd name="T7" fmla="*/ 294 h 731"/>
                  <a:gd name="T8" fmla="*/ 0 w 1201"/>
                  <a:gd name="T9" fmla="*/ 366 h 731"/>
                  <a:gd name="T10" fmla="*/ 12 w 1201"/>
                  <a:gd name="T11" fmla="*/ 437 h 731"/>
                  <a:gd name="T12" fmla="*/ 101 w 1201"/>
                  <a:gd name="T13" fmla="*/ 569 h 731"/>
                  <a:gd name="T14" fmla="*/ 263 w 1201"/>
                  <a:gd name="T15" fmla="*/ 671 h 731"/>
                  <a:gd name="T16" fmla="*/ 484 w 1201"/>
                  <a:gd name="T17" fmla="*/ 725 h 731"/>
                  <a:gd name="T18" fmla="*/ 723 w 1201"/>
                  <a:gd name="T19" fmla="*/ 725 h 731"/>
                  <a:gd name="T20" fmla="*/ 938 w 1201"/>
                  <a:gd name="T21" fmla="*/ 671 h 731"/>
                  <a:gd name="T22" fmla="*/ 1100 w 1201"/>
                  <a:gd name="T23" fmla="*/ 569 h 731"/>
                  <a:gd name="T24" fmla="*/ 1189 w 1201"/>
                  <a:gd name="T25" fmla="*/ 437 h 731"/>
                  <a:gd name="T26" fmla="*/ 1201 w 1201"/>
                  <a:gd name="T27" fmla="*/ 366 h 731"/>
                  <a:gd name="T28" fmla="*/ 1189 w 1201"/>
                  <a:gd name="T29" fmla="*/ 294 h 731"/>
                  <a:gd name="T30" fmla="*/ 1100 w 1201"/>
                  <a:gd name="T31" fmla="*/ 162 h 731"/>
                  <a:gd name="T32" fmla="*/ 938 w 1201"/>
                  <a:gd name="T33" fmla="*/ 60 h 731"/>
                  <a:gd name="T34" fmla="*/ 723 w 1201"/>
                  <a:gd name="T35" fmla="*/ 6 h 731"/>
                  <a:gd name="T36" fmla="*/ 604 w 1201"/>
                  <a:gd name="T37" fmla="*/ 0 h 731"/>
                  <a:gd name="T38" fmla="*/ 490 w 1201"/>
                  <a:gd name="T39" fmla="*/ 701 h 731"/>
                  <a:gd name="T40" fmla="*/ 287 w 1201"/>
                  <a:gd name="T41" fmla="*/ 647 h 731"/>
                  <a:gd name="T42" fmla="*/ 131 w 1201"/>
                  <a:gd name="T43" fmla="*/ 557 h 731"/>
                  <a:gd name="T44" fmla="*/ 48 w 1201"/>
                  <a:gd name="T45" fmla="*/ 437 h 731"/>
                  <a:gd name="T46" fmla="*/ 36 w 1201"/>
                  <a:gd name="T47" fmla="*/ 366 h 731"/>
                  <a:gd name="T48" fmla="*/ 48 w 1201"/>
                  <a:gd name="T49" fmla="*/ 300 h 731"/>
                  <a:gd name="T50" fmla="*/ 131 w 1201"/>
                  <a:gd name="T51" fmla="*/ 174 h 731"/>
                  <a:gd name="T52" fmla="*/ 287 w 1201"/>
                  <a:gd name="T53" fmla="*/ 84 h 731"/>
                  <a:gd name="T54" fmla="*/ 490 w 1201"/>
                  <a:gd name="T55" fmla="*/ 30 h 731"/>
                  <a:gd name="T56" fmla="*/ 717 w 1201"/>
                  <a:gd name="T57" fmla="*/ 30 h 731"/>
                  <a:gd name="T58" fmla="*/ 920 w 1201"/>
                  <a:gd name="T59" fmla="*/ 84 h 731"/>
                  <a:gd name="T60" fmla="*/ 1070 w 1201"/>
                  <a:gd name="T61" fmla="*/ 174 h 731"/>
                  <a:gd name="T62" fmla="*/ 1153 w 1201"/>
                  <a:gd name="T63" fmla="*/ 300 h 731"/>
                  <a:gd name="T64" fmla="*/ 1153 w 1201"/>
                  <a:gd name="T65" fmla="*/ 437 h 731"/>
                  <a:gd name="T66" fmla="*/ 1070 w 1201"/>
                  <a:gd name="T67" fmla="*/ 557 h 731"/>
                  <a:gd name="T68" fmla="*/ 920 w 1201"/>
                  <a:gd name="T69" fmla="*/ 647 h 731"/>
                  <a:gd name="T70" fmla="*/ 717 w 1201"/>
                  <a:gd name="T71" fmla="*/ 701 h 731"/>
                  <a:gd name="T72" fmla="*/ 604 w 1201"/>
                  <a:gd name="T73" fmla="*/ 707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p>
            </p:txBody>
          </p:sp>
          <p:sp>
            <p:nvSpPr>
              <p:cNvPr id="18470" name="Freeform 38"/>
              <p:cNvSpPr>
                <a:spLocks/>
              </p:cNvSpPr>
              <p:nvPr/>
            </p:nvSpPr>
            <p:spPr bwMode="hidden">
              <a:xfrm>
                <a:off x="4128" y="3366"/>
                <a:ext cx="544" cy="737"/>
              </a:xfrm>
              <a:custGeom>
                <a:avLst/>
                <a:gdLst>
                  <a:gd name="T0" fmla="*/ 24 w 544"/>
                  <a:gd name="T1" fmla="*/ 402 h 737"/>
                  <a:gd name="T2" fmla="*/ 36 w 544"/>
                  <a:gd name="T3" fmla="*/ 330 h 737"/>
                  <a:gd name="T4" fmla="*/ 66 w 544"/>
                  <a:gd name="T5" fmla="*/ 264 h 737"/>
                  <a:gd name="T6" fmla="*/ 108 w 544"/>
                  <a:gd name="T7" fmla="*/ 204 h 737"/>
                  <a:gd name="T8" fmla="*/ 173 w 544"/>
                  <a:gd name="T9" fmla="*/ 150 h 737"/>
                  <a:gd name="T10" fmla="*/ 251 w 544"/>
                  <a:gd name="T11" fmla="*/ 102 h 737"/>
                  <a:gd name="T12" fmla="*/ 335 w 544"/>
                  <a:gd name="T13" fmla="*/ 60 h 737"/>
                  <a:gd name="T14" fmla="*/ 436 w 544"/>
                  <a:gd name="T15" fmla="*/ 30 h 737"/>
                  <a:gd name="T16" fmla="*/ 544 w 544"/>
                  <a:gd name="T17" fmla="*/ 12 h 737"/>
                  <a:gd name="T18" fmla="*/ 544 w 544"/>
                  <a:gd name="T19" fmla="*/ 0 h 737"/>
                  <a:gd name="T20" fmla="*/ 430 w 544"/>
                  <a:gd name="T21" fmla="*/ 18 h 737"/>
                  <a:gd name="T22" fmla="*/ 329 w 544"/>
                  <a:gd name="T23" fmla="*/ 48 h 737"/>
                  <a:gd name="T24" fmla="*/ 233 w 544"/>
                  <a:gd name="T25" fmla="*/ 90 h 737"/>
                  <a:gd name="T26" fmla="*/ 155 w 544"/>
                  <a:gd name="T27" fmla="*/ 138 h 737"/>
                  <a:gd name="T28" fmla="*/ 90 w 544"/>
                  <a:gd name="T29" fmla="*/ 198 h 737"/>
                  <a:gd name="T30" fmla="*/ 42 w 544"/>
                  <a:gd name="T31" fmla="*/ 258 h 737"/>
                  <a:gd name="T32" fmla="*/ 12 w 544"/>
                  <a:gd name="T33" fmla="*/ 330 h 737"/>
                  <a:gd name="T34" fmla="*/ 0 w 544"/>
                  <a:gd name="T35" fmla="*/ 402 h 737"/>
                  <a:gd name="T36" fmla="*/ 6 w 544"/>
                  <a:gd name="T37" fmla="*/ 455 h 737"/>
                  <a:gd name="T38" fmla="*/ 18 w 544"/>
                  <a:gd name="T39" fmla="*/ 503 h 737"/>
                  <a:gd name="T40" fmla="*/ 42 w 544"/>
                  <a:gd name="T41" fmla="*/ 545 h 737"/>
                  <a:gd name="T42" fmla="*/ 78 w 544"/>
                  <a:gd name="T43" fmla="*/ 593 h 737"/>
                  <a:gd name="T44" fmla="*/ 114 w 544"/>
                  <a:gd name="T45" fmla="*/ 635 h 737"/>
                  <a:gd name="T46" fmla="*/ 161 w 544"/>
                  <a:gd name="T47" fmla="*/ 671 h 737"/>
                  <a:gd name="T48" fmla="*/ 221 w 544"/>
                  <a:gd name="T49" fmla="*/ 707 h 737"/>
                  <a:gd name="T50" fmla="*/ 281 w 544"/>
                  <a:gd name="T51" fmla="*/ 737 h 737"/>
                  <a:gd name="T52" fmla="*/ 323 w 544"/>
                  <a:gd name="T53" fmla="*/ 737 h 737"/>
                  <a:gd name="T54" fmla="*/ 257 w 544"/>
                  <a:gd name="T55" fmla="*/ 707 h 737"/>
                  <a:gd name="T56" fmla="*/ 203 w 544"/>
                  <a:gd name="T57" fmla="*/ 671 h 737"/>
                  <a:gd name="T58" fmla="*/ 149 w 544"/>
                  <a:gd name="T59" fmla="*/ 635 h 737"/>
                  <a:gd name="T60" fmla="*/ 108 w 544"/>
                  <a:gd name="T61" fmla="*/ 593 h 737"/>
                  <a:gd name="T62" fmla="*/ 72 w 544"/>
                  <a:gd name="T63" fmla="*/ 551 h 737"/>
                  <a:gd name="T64" fmla="*/ 48 w 544"/>
                  <a:gd name="T65" fmla="*/ 503 h 737"/>
                  <a:gd name="T66" fmla="*/ 30 w 544"/>
                  <a:gd name="T67" fmla="*/ 455 h 737"/>
                  <a:gd name="T68" fmla="*/ 24 w 544"/>
                  <a:gd name="T69" fmla="*/ 402 h 737"/>
                  <a:gd name="T70" fmla="*/ 24 w 544"/>
                  <a:gd name="T71" fmla="*/ 402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p>
            </p:txBody>
          </p:sp>
          <p:sp>
            <p:nvSpPr>
              <p:cNvPr id="18471" name="Freeform 39"/>
              <p:cNvSpPr>
                <a:spLocks/>
              </p:cNvSpPr>
              <p:nvPr/>
            </p:nvSpPr>
            <p:spPr bwMode="hidden">
              <a:xfrm>
                <a:off x="4792" y="3360"/>
                <a:ext cx="609" cy="252"/>
              </a:xfrm>
              <a:custGeom>
                <a:avLst/>
                <a:gdLst>
                  <a:gd name="T0" fmla="*/ 12 w 609"/>
                  <a:gd name="T1" fmla="*/ 12 h 252"/>
                  <a:gd name="T2" fmla="*/ 113 w 609"/>
                  <a:gd name="T3" fmla="*/ 18 h 252"/>
                  <a:gd name="T4" fmla="*/ 203 w 609"/>
                  <a:gd name="T5" fmla="*/ 30 h 252"/>
                  <a:gd name="T6" fmla="*/ 292 w 609"/>
                  <a:gd name="T7" fmla="*/ 48 h 252"/>
                  <a:gd name="T8" fmla="*/ 376 w 609"/>
                  <a:gd name="T9" fmla="*/ 78 h 252"/>
                  <a:gd name="T10" fmla="*/ 448 w 609"/>
                  <a:gd name="T11" fmla="*/ 114 h 252"/>
                  <a:gd name="T12" fmla="*/ 514 w 609"/>
                  <a:gd name="T13" fmla="*/ 156 h 252"/>
                  <a:gd name="T14" fmla="*/ 567 w 609"/>
                  <a:gd name="T15" fmla="*/ 198 h 252"/>
                  <a:gd name="T16" fmla="*/ 609 w 609"/>
                  <a:gd name="T17" fmla="*/ 252 h 252"/>
                  <a:gd name="T18" fmla="*/ 609 w 609"/>
                  <a:gd name="T19" fmla="*/ 216 h 252"/>
                  <a:gd name="T20" fmla="*/ 561 w 609"/>
                  <a:gd name="T21" fmla="*/ 168 h 252"/>
                  <a:gd name="T22" fmla="*/ 502 w 609"/>
                  <a:gd name="T23" fmla="*/ 126 h 252"/>
                  <a:gd name="T24" fmla="*/ 436 w 609"/>
                  <a:gd name="T25" fmla="*/ 90 h 252"/>
                  <a:gd name="T26" fmla="*/ 364 w 609"/>
                  <a:gd name="T27" fmla="*/ 60 h 252"/>
                  <a:gd name="T28" fmla="*/ 286 w 609"/>
                  <a:gd name="T29" fmla="*/ 36 h 252"/>
                  <a:gd name="T30" fmla="*/ 197 w 609"/>
                  <a:gd name="T31" fmla="*/ 18 h 252"/>
                  <a:gd name="T32" fmla="*/ 107 w 609"/>
                  <a:gd name="T33" fmla="*/ 6 h 252"/>
                  <a:gd name="T34" fmla="*/ 12 w 609"/>
                  <a:gd name="T35" fmla="*/ 0 h 252"/>
                  <a:gd name="T36" fmla="*/ 6 w 609"/>
                  <a:gd name="T37" fmla="*/ 0 h 252"/>
                  <a:gd name="T38" fmla="*/ 0 w 609"/>
                  <a:gd name="T39" fmla="*/ 0 h 252"/>
                  <a:gd name="T40" fmla="*/ 0 w 609"/>
                  <a:gd name="T41" fmla="*/ 12 h 252"/>
                  <a:gd name="T42" fmla="*/ 6 w 609"/>
                  <a:gd name="T43" fmla="*/ 12 h 252"/>
                  <a:gd name="T44" fmla="*/ 12 w 609"/>
                  <a:gd name="T45" fmla="*/ 12 h 252"/>
                  <a:gd name="T46" fmla="*/ 12 w 609"/>
                  <a:gd name="T47" fmla="*/ 1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p>
            </p:txBody>
          </p:sp>
          <p:sp>
            <p:nvSpPr>
              <p:cNvPr id="18472" name="Freeform 40"/>
              <p:cNvSpPr>
                <a:spLocks/>
              </p:cNvSpPr>
              <p:nvPr/>
            </p:nvSpPr>
            <p:spPr bwMode="hidden">
              <a:xfrm>
                <a:off x="5246" y="4007"/>
                <a:ext cx="72" cy="54"/>
              </a:xfrm>
              <a:custGeom>
                <a:avLst/>
                <a:gdLst>
                  <a:gd name="T0" fmla="*/ 72 w 72"/>
                  <a:gd name="T1" fmla="*/ 0 h 54"/>
                  <a:gd name="T2" fmla="*/ 36 w 72"/>
                  <a:gd name="T3" fmla="*/ 30 h 54"/>
                  <a:gd name="T4" fmla="*/ 0 w 72"/>
                  <a:gd name="T5" fmla="*/ 54 h 54"/>
                  <a:gd name="T6" fmla="*/ 36 w 72"/>
                  <a:gd name="T7" fmla="*/ 54 h 54"/>
                  <a:gd name="T8" fmla="*/ 54 w 72"/>
                  <a:gd name="T9" fmla="*/ 42 h 54"/>
                  <a:gd name="T10" fmla="*/ 72 w 72"/>
                  <a:gd name="T11" fmla="*/ 24 h 54"/>
                  <a:gd name="T12" fmla="*/ 72 w 72"/>
                  <a:gd name="T13" fmla="*/ 24 h 54"/>
                  <a:gd name="T14" fmla="*/ 72 w 72"/>
                  <a:gd name="T15" fmla="*/ 0 h 54"/>
                  <a:gd name="T16" fmla="*/ 72 w 72"/>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p>
            </p:txBody>
          </p:sp>
          <p:sp>
            <p:nvSpPr>
              <p:cNvPr id="18473" name="Freeform 41"/>
              <p:cNvSpPr>
                <a:spLocks/>
              </p:cNvSpPr>
              <p:nvPr/>
            </p:nvSpPr>
            <p:spPr bwMode="hidden">
              <a:xfrm>
                <a:off x="4505" y="4073"/>
                <a:ext cx="705" cy="108"/>
              </a:xfrm>
              <a:custGeom>
                <a:avLst/>
                <a:gdLst>
                  <a:gd name="T0" fmla="*/ 299 w 705"/>
                  <a:gd name="T1" fmla="*/ 90 h 108"/>
                  <a:gd name="T2" fmla="*/ 221 w 705"/>
                  <a:gd name="T3" fmla="*/ 90 h 108"/>
                  <a:gd name="T4" fmla="*/ 143 w 705"/>
                  <a:gd name="T5" fmla="*/ 78 h 108"/>
                  <a:gd name="T6" fmla="*/ 0 w 705"/>
                  <a:gd name="T7" fmla="*/ 48 h 108"/>
                  <a:gd name="T8" fmla="*/ 0 w 705"/>
                  <a:gd name="T9" fmla="*/ 66 h 108"/>
                  <a:gd name="T10" fmla="*/ 143 w 705"/>
                  <a:gd name="T11" fmla="*/ 96 h 108"/>
                  <a:gd name="T12" fmla="*/ 221 w 705"/>
                  <a:gd name="T13" fmla="*/ 108 h 108"/>
                  <a:gd name="T14" fmla="*/ 299 w 705"/>
                  <a:gd name="T15" fmla="*/ 108 h 108"/>
                  <a:gd name="T16" fmla="*/ 412 w 705"/>
                  <a:gd name="T17" fmla="*/ 102 h 108"/>
                  <a:gd name="T18" fmla="*/ 520 w 705"/>
                  <a:gd name="T19" fmla="*/ 84 h 108"/>
                  <a:gd name="T20" fmla="*/ 615 w 705"/>
                  <a:gd name="T21" fmla="*/ 60 h 108"/>
                  <a:gd name="T22" fmla="*/ 705 w 705"/>
                  <a:gd name="T23" fmla="*/ 24 h 108"/>
                  <a:gd name="T24" fmla="*/ 705 w 705"/>
                  <a:gd name="T25" fmla="*/ 0 h 108"/>
                  <a:gd name="T26" fmla="*/ 615 w 705"/>
                  <a:gd name="T27" fmla="*/ 42 h 108"/>
                  <a:gd name="T28" fmla="*/ 520 w 705"/>
                  <a:gd name="T29" fmla="*/ 66 h 108"/>
                  <a:gd name="T30" fmla="*/ 412 w 705"/>
                  <a:gd name="T31" fmla="*/ 84 h 108"/>
                  <a:gd name="T32" fmla="*/ 299 w 705"/>
                  <a:gd name="T33" fmla="*/ 90 h 108"/>
                  <a:gd name="T34" fmla="*/ 299 w 705"/>
                  <a:gd name="T35" fmla="*/ 9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p>
            </p:txBody>
          </p:sp>
          <p:sp>
            <p:nvSpPr>
              <p:cNvPr id="18474" name="Freeform 42"/>
              <p:cNvSpPr>
                <a:spLocks/>
              </p:cNvSpPr>
              <p:nvPr/>
            </p:nvSpPr>
            <p:spPr bwMode="hidden">
              <a:xfrm>
                <a:off x="5336" y="3654"/>
                <a:ext cx="143" cy="341"/>
              </a:xfrm>
              <a:custGeom>
                <a:avLst/>
                <a:gdLst>
                  <a:gd name="T0" fmla="*/ 119 w 143"/>
                  <a:gd name="T1" fmla="*/ 114 h 341"/>
                  <a:gd name="T2" fmla="*/ 113 w 143"/>
                  <a:gd name="T3" fmla="*/ 173 h 341"/>
                  <a:gd name="T4" fmla="*/ 89 w 143"/>
                  <a:gd name="T5" fmla="*/ 239 h 341"/>
                  <a:gd name="T6" fmla="*/ 47 w 143"/>
                  <a:gd name="T7" fmla="*/ 293 h 341"/>
                  <a:gd name="T8" fmla="*/ 0 w 143"/>
                  <a:gd name="T9" fmla="*/ 341 h 341"/>
                  <a:gd name="T10" fmla="*/ 29 w 143"/>
                  <a:gd name="T11" fmla="*/ 341 h 341"/>
                  <a:gd name="T12" fmla="*/ 77 w 143"/>
                  <a:gd name="T13" fmla="*/ 287 h 341"/>
                  <a:gd name="T14" fmla="*/ 113 w 143"/>
                  <a:gd name="T15" fmla="*/ 233 h 341"/>
                  <a:gd name="T16" fmla="*/ 137 w 143"/>
                  <a:gd name="T17" fmla="*/ 173 h 341"/>
                  <a:gd name="T18" fmla="*/ 143 w 143"/>
                  <a:gd name="T19" fmla="*/ 114 h 341"/>
                  <a:gd name="T20" fmla="*/ 137 w 143"/>
                  <a:gd name="T21" fmla="*/ 60 h 341"/>
                  <a:gd name="T22" fmla="*/ 119 w 143"/>
                  <a:gd name="T23" fmla="*/ 0 h 341"/>
                  <a:gd name="T24" fmla="*/ 89 w 143"/>
                  <a:gd name="T25" fmla="*/ 0 h 341"/>
                  <a:gd name="T26" fmla="*/ 113 w 143"/>
                  <a:gd name="T27" fmla="*/ 60 h 341"/>
                  <a:gd name="T28" fmla="*/ 119 w 143"/>
                  <a:gd name="T29" fmla="*/ 114 h 341"/>
                  <a:gd name="T30" fmla="*/ 119 w 143"/>
                  <a:gd name="T31" fmla="*/ 114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p>
            </p:txBody>
          </p:sp>
          <p:sp>
            <p:nvSpPr>
              <p:cNvPr id="18475" name="Freeform 43"/>
              <p:cNvSpPr>
                <a:spLocks/>
              </p:cNvSpPr>
              <p:nvPr/>
            </p:nvSpPr>
            <p:spPr bwMode="hidden">
              <a:xfrm>
                <a:off x="5061" y="3624"/>
                <a:ext cx="83" cy="90"/>
              </a:xfrm>
              <a:custGeom>
                <a:avLst/>
                <a:gdLst>
                  <a:gd name="T0" fmla="*/ 59 w 83"/>
                  <a:gd name="T1" fmla="*/ 90 h 90"/>
                  <a:gd name="T2" fmla="*/ 83 w 83"/>
                  <a:gd name="T3" fmla="*/ 84 h 90"/>
                  <a:gd name="T4" fmla="*/ 71 w 83"/>
                  <a:gd name="T5" fmla="*/ 60 h 90"/>
                  <a:gd name="T6" fmla="*/ 53 w 83"/>
                  <a:gd name="T7" fmla="*/ 42 h 90"/>
                  <a:gd name="T8" fmla="*/ 6 w 83"/>
                  <a:gd name="T9" fmla="*/ 0 h 90"/>
                  <a:gd name="T10" fmla="*/ 0 w 83"/>
                  <a:gd name="T11" fmla="*/ 18 h 90"/>
                  <a:gd name="T12" fmla="*/ 35 w 83"/>
                  <a:gd name="T13" fmla="*/ 48 h 90"/>
                  <a:gd name="T14" fmla="*/ 59 w 83"/>
                  <a:gd name="T15" fmla="*/ 90 h 90"/>
                  <a:gd name="T16" fmla="*/ 59 w 83"/>
                  <a:gd name="T17"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p>
            </p:txBody>
          </p:sp>
          <p:sp>
            <p:nvSpPr>
              <p:cNvPr id="1057" name="Freeform 44"/>
              <p:cNvSpPr>
                <a:spLocks/>
              </p:cNvSpPr>
              <p:nvPr/>
            </p:nvSpPr>
            <p:spPr bwMode="hidden">
              <a:xfrm>
                <a:off x="4445" y="3552"/>
                <a:ext cx="717" cy="431"/>
              </a:xfrm>
              <a:custGeom>
                <a:avLst/>
                <a:gdLst>
                  <a:gd name="T0" fmla="*/ 693 w 717"/>
                  <a:gd name="T1" fmla="*/ 216 h 431"/>
                  <a:gd name="T2" fmla="*/ 687 w 717"/>
                  <a:gd name="T3" fmla="*/ 257 h 431"/>
                  <a:gd name="T4" fmla="*/ 669 w 717"/>
                  <a:gd name="T5" fmla="*/ 293 h 431"/>
                  <a:gd name="T6" fmla="*/ 633 w 717"/>
                  <a:gd name="T7" fmla="*/ 329 h 431"/>
                  <a:gd name="T8" fmla="*/ 598 w 717"/>
                  <a:gd name="T9" fmla="*/ 359 h 431"/>
                  <a:gd name="T10" fmla="*/ 544 w 717"/>
                  <a:gd name="T11" fmla="*/ 383 h 431"/>
                  <a:gd name="T12" fmla="*/ 490 w 717"/>
                  <a:gd name="T13" fmla="*/ 401 h 431"/>
                  <a:gd name="T14" fmla="*/ 424 w 717"/>
                  <a:gd name="T15" fmla="*/ 413 h 431"/>
                  <a:gd name="T16" fmla="*/ 359 w 717"/>
                  <a:gd name="T17" fmla="*/ 419 h 431"/>
                  <a:gd name="T18" fmla="*/ 293 w 717"/>
                  <a:gd name="T19" fmla="*/ 413 h 431"/>
                  <a:gd name="T20" fmla="*/ 227 w 717"/>
                  <a:gd name="T21" fmla="*/ 401 h 431"/>
                  <a:gd name="T22" fmla="*/ 173 w 717"/>
                  <a:gd name="T23" fmla="*/ 383 h 431"/>
                  <a:gd name="T24" fmla="*/ 119 w 717"/>
                  <a:gd name="T25" fmla="*/ 359 h 431"/>
                  <a:gd name="T26" fmla="*/ 84 w 717"/>
                  <a:gd name="T27" fmla="*/ 329 h 431"/>
                  <a:gd name="T28" fmla="*/ 48 w 717"/>
                  <a:gd name="T29" fmla="*/ 293 h 431"/>
                  <a:gd name="T30" fmla="*/ 30 w 717"/>
                  <a:gd name="T31" fmla="*/ 257 h 431"/>
                  <a:gd name="T32" fmla="*/ 24 w 717"/>
                  <a:gd name="T33" fmla="*/ 216 h 431"/>
                  <a:gd name="T34" fmla="*/ 30 w 717"/>
                  <a:gd name="T35" fmla="*/ 174 h 431"/>
                  <a:gd name="T36" fmla="*/ 48 w 717"/>
                  <a:gd name="T37" fmla="*/ 138 h 431"/>
                  <a:gd name="T38" fmla="*/ 84 w 717"/>
                  <a:gd name="T39" fmla="*/ 102 h 431"/>
                  <a:gd name="T40" fmla="*/ 119 w 717"/>
                  <a:gd name="T41" fmla="*/ 72 h 431"/>
                  <a:gd name="T42" fmla="*/ 173 w 717"/>
                  <a:gd name="T43" fmla="*/ 48 h 431"/>
                  <a:gd name="T44" fmla="*/ 227 w 717"/>
                  <a:gd name="T45" fmla="*/ 30 h 431"/>
                  <a:gd name="T46" fmla="*/ 293 w 717"/>
                  <a:gd name="T47" fmla="*/ 18 h 431"/>
                  <a:gd name="T48" fmla="*/ 359 w 717"/>
                  <a:gd name="T49" fmla="*/ 12 h 431"/>
                  <a:gd name="T50" fmla="*/ 418 w 717"/>
                  <a:gd name="T51" fmla="*/ 18 h 431"/>
                  <a:gd name="T52" fmla="*/ 478 w 717"/>
                  <a:gd name="T53" fmla="*/ 30 h 431"/>
                  <a:gd name="T54" fmla="*/ 532 w 717"/>
                  <a:gd name="T55" fmla="*/ 48 h 431"/>
                  <a:gd name="T56" fmla="*/ 580 w 717"/>
                  <a:gd name="T57" fmla="*/ 66 h 431"/>
                  <a:gd name="T58" fmla="*/ 586 w 717"/>
                  <a:gd name="T59" fmla="*/ 48 h 431"/>
                  <a:gd name="T60" fmla="*/ 478 w 717"/>
                  <a:gd name="T61" fmla="*/ 12 h 431"/>
                  <a:gd name="T62" fmla="*/ 418 w 717"/>
                  <a:gd name="T63" fmla="*/ 6 h 431"/>
                  <a:gd name="T64" fmla="*/ 359 w 717"/>
                  <a:gd name="T65" fmla="*/ 0 h 431"/>
                  <a:gd name="T66" fmla="*/ 287 w 717"/>
                  <a:gd name="T67" fmla="*/ 6 h 431"/>
                  <a:gd name="T68" fmla="*/ 221 w 717"/>
                  <a:gd name="T69" fmla="*/ 18 h 431"/>
                  <a:gd name="T70" fmla="*/ 161 w 717"/>
                  <a:gd name="T71" fmla="*/ 36 h 431"/>
                  <a:gd name="T72" fmla="*/ 107 w 717"/>
                  <a:gd name="T73" fmla="*/ 66 h 431"/>
                  <a:gd name="T74" fmla="*/ 60 w 717"/>
                  <a:gd name="T75" fmla="*/ 96 h 431"/>
                  <a:gd name="T76" fmla="*/ 30 w 717"/>
                  <a:gd name="T77" fmla="*/ 132 h 431"/>
                  <a:gd name="T78" fmla="*/ 6 w 717"/>
                  <a:gd name="T79" fmla="*/ 174 h 431"/>
                  <a:gd name="T80" fmla="*/ 0 w 717"/>
                  <a:gd name="T81" fmla="*/ 216 h 431"/>
                  <a:gd name="T82" fmla="*/ 6 w 717"/>
                  <a:gd name="T83" fmla="*/ 257 h 431"/>
                  <a:gd name="T84" fmla="*/ 30 w 717"/>
                  <a:gd name="T85" fmla="*/ 299 h 431"/>
                  <a:gd name="T86" fmla="*/ 60 w 717"/>
                  <a:gd name="T87" fmla="*/ 335 h 431"/>
                  <a:gd name="T88" fmla="*/ 107 w 717"/>
                  <a:gd name="T89" fmla="*/ 371 h 431"/>
                  <a:gd name="T90" fmla="*/ 161 w 717"/>
                  <a:gd name="T91" fmla="*/ 395 h 431"/>
                  <a:gd name="T92" fmla="*/ 221 w 717"/>
                  <a:gd name="T93" fmla="*/ 413 h 431"/>
                  <a:gd name="T94" fmla="*/ 287 w 717"/>
                  <a:gd name="T95" fmla="*/ 425 h 431"/>
                  <a:gd name="T96" fmla="*/ 359 w 717"/>
                  <a:gd name="T97" fmla="*/ 431 h 431"/>
                  <a:gd name="T98" fmla="*/ 430 w 717"/>
                  <a:gd name="T99" fmla="*/ 425 h 431"/>
                  <a:gd name="T100" fmla="*/ 496 w 717"/>
                  <a:gd name="T101" fmla="*/ 413 h 431"/>
                  <a:gd name="T102" fmla="*/ 562 w 717"/>
                  <a:gd name="T103" fmla="*/ 395 h 431"/>
                  <a:gd name="T104" fmla="*/ 610 w 717"/>
                  <a:gd name="T105" fmla="*/ 371 h 431"/>
                  <a:gd name="T106" fmla="*/ 657 w 717"/>
                  <a:gd name="T107" fmla="*/ 335 h 431"/>
                  <a:gd name="T108" fmla="*/ 687 w 717"/>
                  <a:gd name="T109" fmla="*/ 299 h 431"/>
                  <a:gd name="T110" fmla="*/ 711 w 717"/>
                  <a:gd name="T111" fmla="*/ 257 h 431"/>
                  <a:gd name="T112" fmla="*/ 717 w 717"/>
                  <a:gd name="T113" fmla="*/ 216 h 431"/>
                  <a:gd name="T114" fmla="*/ 717 w 717"/>
                  <a:gd name="T115" fmla="*/ 204 h 431"/>
                  <a:gd name="T116" fmla="*/ 711 w 717"/>
                  <a:gd name="T117" fmla="*/ 192 h 431"/>
                  <a:gd name="T118" fmla="*/ 687 w 717"/>
                  <a:gd name="T119" fmla="*/ 198 h 431"/>
                  <a:gd name="T120" fmla="*/ 693 w 717"/>
                  <a:gd name="T121" fmla="*/ 210 h 431"/>
                  <a:gd name="T122" fmla="*/ 693 w 717"/>
                  <a:gd name="T123" fmla="*/ 216 h 431"/>
                  <a:gd name="T124" fmla="*/ 693 w 717"/>
                  <a:gd name="T125" fmla="*/ 216 h 43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close/>
                  </a:path>
                </a:pathLst>
              </a:custGeom>
              <a:solidFill>
                <a:schemeClr val="accent2"/>
              </a:solidFill>
              <a:ln w="9525">
                <a:noFill/>
                <a:round/>
                <a:headEnd/>
                <a:tailEnd/>
              </a:ln>
            </p:spPr>
            <p:txBody>
              <a:bodyPr/>
              <a:lstStyle/>
              <a:p>
                <a:endParaRPr lang="en-US"/>
              </a:p>
            </p:txBody>
          </p:sp>
          <p:sp>
            <p:nvSpPr>
              <p:cNvPr id="18477" name="Freeform 45"/>
              <p:cNvSpPr>
                <a:spLocks/>
              </p:cNvSpPr>
              <p:nvPr/>
            </p:nvSpPr>
            <p:spPr bwMode="hidden">
              <a:xfrm>
                <a:off x="4349" y="3510"/>
                <a:ext cx="909" cy="533"/>
              </a:xfrm>
              <a:custGeom>
                <a:avLst/>
                <a:gdLst>
                  <a:gd name="T0" fmla="*/ 616 w 909"/>
                  <a:gd name="T1" fmla="*/ 0 h 533"/>
                  <a:gd name="T2" fmla="*/ 616 w 909"/>
                  <a:gd name="T3" fmla="*/ 18 h 533"/>
                  <a:gd name="T4" fmla="*/ 724 w 909"/>
                  <a:gd name="T5" fmla="*/ 60 h 533"/>
                  <a:gd name="T6" fmla="*/ 765 w 909"/>
                  <a:gd name="T7" fmla="*/ 84 h 533"/>
                  <a:gd name="T8" fmla="*/ 807 w 909"/>
                  <a:gd name="T9" fmla="*/ 114 h 533"/>
                  <a:gd name="T10" fmla="*/ 837 w 909"/>
                  <a:gd name="T11" fmla="*/ 144 h 533"/>
                  <a:gd name="T12" fmla="*/ 861 w 909"/>
                  <a:gd name="T13" fmla="*/ 180 h 533"/>
                  <a:gd name="T14" fmla="*/ 873 w 909"/>
                  <a:gd name="T15" fmla="*/ 216 h 533"/>
                  <a:gd name="T16" fmla="*/ 879 w 909"/>
                  <a:gd name="T17" fmla="*/ 258 h 533"/>
                  <a:gd name="T18" fmla="*/ 873 w 909"/>
                  <a:gd name="T19" fmla="*/ 311 h 533"/>
                  <a:gd name="T20" fmla="*/ 843 w 909"/>
                  <a:gd name="T21" fmla="*/ 359 h 533"/>
                  <a:gd name="T22" fmla="*/ 807 w 909"/>
                  <a:gd name="T23" fmla="*/ 401 h 533"/>
                  <a:gd name="T24" fmla="*/ 753 w 909"/>
                  <a:gd name="T25" fmla="*/ 443 h 533"/>
                  <a:gd name="T26" fmla="*/ 694 w 909"/>
                  <a:gd name="T27" fmla="*/ 473 h 533"/>
                  <a:gd name="T28" fmla="*/ 622 w 909"/>
                  <a:gd name="T29" fmla="*/ 497 h 533"/>
                  <a:gd name="T30" fmla="*/ 538 w 909"/>
                  <a:gd name="T31" fmla="*/ 509 h 533"/>
                  <a:gd name="T32" fmla="*/ 455 w 909"/>
                  <a:gd name="T33" fmla="*/ 515 h 533"/>
                  <a:gd name="T34" fmla="*/ 371 w 909"/>
                  <a:gd name="T35" fmla="*/ 509 h 533"/>
                  <a:gd name="T36" fmla="*/ 287 w 909"/>
                  <a:gd name="T37" fmla="*/ 497 h 533"/>
                  <a:gd name="T38" fmla="*/ 215 w 909"/>
                  <a:gd name="T39" fmla="*/ 473 h 533"/>
                  <a:gd name="T40" fmla="*/ 156 w 909"/>
                  <a:gd name="T41" fmla="*/ 443 h 533"/>
                  <a:gd name="T42" fmla="*/ 102 w 909"/>
                  <a:gd name="T43" fmla="*/ 401 h 533"/>
                  <a:gd name="T44" fmla="*/ 66 w 909"/>
                  <a:gd name="T45" fmla="*/ 359 h 533"/>
                  <a:gd name="T46" fmla="*/ 36 w 909"/>
                  <a:gd name="T47" fmla="*/ 311 h 533"/>
                  <a:gd name="T48" fmla="*/ 30 w 909"/>
                  <a:gd name="T49" fmla="*/ 258 h 533"/>
                  <a:gd name="T50" fmla="*/ 36 w 909"/>
                  <a:gd name="T51" fmla="*/ 222 h 533"/>
                  <a:gd name="T52" fmla="*/ 48 w 909"/>
                  <a:gd name="T53" fmla="*/ 186 h 533"/>
                  <a:gd name="T54" fmla="*/ 66 w 909"/>
                  <a:gd name="T55" fmla="*/ 156 h 533"/>
                  <a:gd name="T56" fmla="*/ 90 w 909"/>
                  <a:gd name="T57" fmla="*/ 126 h 533"/>
                  <a:gd name="T58" fmla="*/ 66 w 909"/>
                  <a:gd name="T59" fmla="*/ 114 h 533"/>
                  <a:gd name="T60" fmla="*/ 36 w 909"/>
                  <a:gd name="T61" fmla="*/ 144 h 533"/>
                  <a:gd name="T62" fmla="*/ 18 w 909"/>
                  <a:gd name="T63" fmla="*/ 180 h 533"/>
                  <a:gd name="T64" fmla="*/ 6 w 909"/>
                  <a:gd name="T65" fmla="*/ 216 h 533"/>
                  <a:gd name="T66" fmla="*/ 0 w 909"/>
                  <a:gd name="T67" fmla="*/ 258 h 533"/>
                  <a:gd name="T68" fmla="*/ 12 w 909"/>
                  <a:gd name="T69" fmla="*/ 311 h 533"/>
                  <a:gd name="T70" fmla="*/ 36 w 909"/>
                  <a:gd name="T71" fmla="*/ 365 h 533"/>
                  <a:gd name="T72" fmla="*/ 78 w 909"/>
                  <a:gd name="T73" fmla="*/ 413 h 533"/>
                  <a:gd name="T74" fmla="*/ 132 w 909"/>
                  <a:gd name="T75" fmla="*/ 449 h 533"/>
                  <a:gd name="T76" fmla="*/ 203 w 909"/>
                  <a:gd name="T77" fmla="*/ 485 h 533"/>
                  <a:gd name="T78" fmla="*/ 275 w 909"/>
                  <a:gd name="T79" fmla="*/ 509 h 533"/>
                  <a:gd name="T80" fmla="*/ 365 w 909"/>
                  <a:gd name="T81" fmla="*/ 527 h 533"/>
                  <a:gd name="T82" fmla="*/ 455 w 909"/>
                  <a:gd name="T83" fmla="*/ 533 h 533"/>
                  <a:gd name="T84" fmla="*/ 544 w 909"/>
                  <a:gd name="T85" fmla="*/ 527 h 533"/>
                  <a:gd name="T86" fmla="*/ 634 w 909"/>
                  <a:gd name="T87" fmla="*/ 509 h 533"/>
                  <a:gd name="T88" fmla="*/ 712 w 909"/>
                  <a:gd name="T89" fmla="*/ 485 h 533"/>
                  <a:gd name="T90" fmla="*/ 777 w 909"/>
                  <a:gd name="T91" fmla="*/ 449 h 533"/>
                  <a:gd name="T92" fmla="*/ 831 w 909"/>
                  <a:gd name="T93" fmla="*/ 413 h 533"/>
                  <a:gd name="T94" fmla="*/ 873 w 909"/>
                  <a:gd name="T95" fmla="*/ 365 h 533"/>
                  <a:gd name="T96" fmla="*/ 897 w 909"/>
                  <a:gd name="T97" fmla="*/ 311 h 533"/>
                  <a:gd name="T98" fmla="*/ 909 w 909"/>
                  <a:gd name="T99" fmla="*/ 258 h 533"/>
                  <a:gd name="T100" fmla="*/ 903 w 909"/>
                  <a:gd name="T101" fmla="*/ 216 h 533"/>
                  <a:gd name="T102" fmla="*/ 885 w 909"/>
                  <a:gd name="T103" fmla="*/ 174 h 533"/>
                  <a:gd name="T104" fmla="*/ 861 w 909"/>
                  <a:gd name="T105" fmla="*/ 132 h 533"/>
                  <a:gd name="T106" fmla="*/ 825 w 909"/>
                  <a:gd name="T107" fmla="*/ 102 h 533"/>
                  <a:gd name="T108" fmla="*/ 783 w 909"/>
                  <a:gd name="T109" fmla="*/ 66 h 533"/>
                  <a:gd name="T110" fmla="*/ 735 w 909"/>
                  <a:gd name="T111" fmla="*/ 42 h 533"/>
                  <a:gd name="T112" fmla="*/ 616 w 909"/>
                  <a:gd name="T113" fmla="*/ 0 h 533"/>
                  <a:gd name="T114" fmla="*/ 616 w 909"/>
                  <a:gd name="T115" fmla="*/ 0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p>
            </p:txBody>
          </p:sp>
          <p:sp>
            <p:nvSpPr>
              <p:cNvPr id="18478" name="Freeform 46"/>
              <p:cNvSpPr>
                <a:spLocks/>
              </p:cNvSpPr>
              <p:nvPr/>
            </p:nvSpPr>
            <p:spPr bwMode="hidden">
              <a:xfrm>
                <a:off x="4564" y="3492"/>
                <a:ext cx="365" cy="66"/>
              </a:xfrm>
              <a:custGeom>
                <a:avLst/>
                <a:gdLst>
                  <a:gd name="T0" fmla="*/ 240 w 365"/>
                  <a:gd name="T1" fmla="*/ 18 h 66"/>
                  <a:gd name="T2" fmla="*/ 299 w 365"/>
                  <a:gd name="T3" fmla="*/ 24 h 66"/>
                  <a:gd name="T4" fmla="*/ 359 w 365"/>
                  <a:gd name="T5" fmla="*/ 30 h 66"/>
                  <a:gd name="T6" fmla="*/ 365 w 365"/>
                  <a:gd name="T7" fmla="*/ 12 h 66"/>
                  <a:gd name="T8" fmla="*/ 305 w 365"/>
                  <a:gd name="T9" fmla="*/ 6 h 66"/>
                  <a:gd name="T10" fmla="*/ 240 w 365"/>
                  <a:gd name="T11" fmla="*/ 0 h 66"/>
                  <a:gd name="T12" fmla="*/ 174 w 365"/>
                  <a:gd name="T13" fmla="*/ 6 h 66"/>
                  <a:gd name="T14" fmla="*/ 114 w 365"/>
                  <a:gd name="T15" fmla="*/ 12 h 66"/>
                  <a:gd name="T16" fmla="*/ 0 w 365"/>
                  <a:gd name="T17" fmla="*/ 42 h 66"/>
                  <a:gd name="T18" fmla="*/ 0 w 365"/>
                  <a:gd name="T19" fmla="*/ 66 h 66"/>
                  <a:gd name="T20" fmla="*/ 54 w 365"/>
                  <a:gd name="T21" fmla="*/ 48 h 66"/>
                  <a:gd name="T22" fmla="*/ 114 w 365"/>
                  <a:gd name="T23" fmla="*/ 30 h 66"/>
                  <a:gd name="T24" fmla="*/ 174 w 365"/>
                  <a:gd name="T25" fmla="*/ 24 h 66"/>
                  <a:gd name="T26" fmla="*/ 240 w 365"/>
                  <a:gd name="T27" fmla="*/ 18 h 66"/>
                  <a:gd name="T28" fmla="*/ 240 w 365"/>
                  <a:gd name="T29" fmla="*/ 1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p>
            </p:txBody>
          </p:sp>
          <p:sp>
            <p:nvSpPr>
              <p:cNvPr id="18479" name="Freeform 47"/>
              <p:cNvSpPr>
                <a:spLocks/>
              </p:cNvSpPr>
              <p:nvPr/>
            </p:nvSpPr>
            <p:spPr bwMode="hidden">
              <a:xfrm>
                <a:off x="4463" y="3558"/>
                <a:ext cx="66" cy="48"/>
              </a:xfrm>
              <a:custGeom>
                <a:avLst/>
                <a:gdLst>
                  <a:gd name="T0" fmla="*/ 66 w 66"/>
                  <a:gd name="T1" fmla="*/ 18 h 48"/>
                  <a:gd name="T2" fmla="*/ 48 w 66"/>
                  <a:gd name="T3" fmla="*/ 0 h 48"/>
                  <a:gd name="T4" fmla="*/ 24 w 66"/>
                  <a:gd name="T5" fmla="*/ 12 h 48"/>
                  <a:gd name="T6" fmla="*/ 0 w 66"/>
                  <a:gd name="T7" fmla="*/ 30 h 48"/>
                  <a:gd name="T8" fmla="*/ 12 w 66"/>
                  <a:gd name="T9" fmla="*/ 48 h 48"/>
                  <a:gd name="T10" fmla="*/ 42 w 66"/>
                  <a:gd name="T11" fmla="*/ 30 h 48"/>
                  <a:gd name="T12" fmla="*/ 66 w 66"/>
                  <a:gd name="T13" fmla="*/ 18 h 48"/>
                  <a:gd name="T14" fmla="*/ 66 w 66"/>
                  <a:gd name="T15" fmla="*/ 18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p>
            </p:txBody>
          </p:sp>
          <p:sp>
            <p:nvSpPr>
              <p:cNvPr id="18480" name="Oval 48"/>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a:defRPr/>
                </a:pPr>
                <a:endParaRPr lang="en-US"/>
              </a:p>
            </p:txBody>
          </p:sp>
          <p:sp>
            <p:nvSpPr>
              <p:cNvPr id="18481" name="Oval 49"/>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a:defRPr/>
                </a:pPr>
                <a:endParaRPr lang="en-US"/>
              </a:p>
            </p:txBody>
          </p:sp>
          <p:sp>
            <p:nvSpPr>
              <p:cNvPr id="18482" name="Oval 50"/>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a:defRPr/>
                </a:pPr>
                <a:endParaRPr lang="en-US"/>
              </a:p>
            </p:txBody>
          </p:sp>
          <p:sp>
            <p:nvSpPr>
              <p:cNvPr id="18483" name="Oval 51"/>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a:defRPr/>
                </a:pPr>
                <a:endParaRPr lang="en-US"/>
              </a:p>
            </p:txBody>
          </p:sp>
          <p:sp>
            <p:nvSpPr>
              <p:cNvPr id="18484" name="Oval 52"/>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a:defRPr/>
                </a:pPr>
                <a:endParaRPr lang="en-US"/>
              </a:p>
            </p:txBody>
          </p:sp>
          <p:sp>
            <p:nvSpPr>
              <p:cNvPr id="18485" name="Oval 53"/>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a:defRPr/>
                </a:pPr>
                <a:endParaRPr lang="en-US"/>
              </a:p>
            </p:txBody>
          </p:sp>
        </p:grpSp>
        <p:grpSp>
          <p:nvGrpSpPr>
            <p:cNvPr id="1037" name="Group 54"/>
            <p:cNvGrpSpPr>
              <a:grpSpLocks/>
            </p:cNvGrpSpPr>
            <p:nvPr userDrawn="1"/>
          </p:nvGrpSpPr>
          <p:grpSpPr bwMode="auto">
            <a:xfrm>
              <a:off x="5280" y="3024"/>
              <a:ext cx="425" cy="258"/>
              <a:chOff x="5280" y="3024"/>
              <a:chExt cx="425" cy="258"/>
            </a:xfrm>
          </p:grpSpPr>
          <p:sp>
            <p:nvSpPr>
              <p:cNvPr id="1038" name="Freeform 55"/>
              <p:cNvSpPr>
                <a:spLocks/>
              </p:cNvSpPr>
              <p:nvPr/>
            </p:nvSpPr>
            <p:spPr bwMode="hidden">
              <a:xfrm>
                <a:off x="5280" y="3186"/>
                <a:ext cx="383" cy="96"/>
              </a:xfrm>
              <a:custGeom>
                <a:avLst/>
                <a:gdLst>
                  <a:gd name="T0" fmla="*/ 210 w 382"/>
                  <a:gd name="T1" fmla="*/ 96 h 96"/>
                  <a:gd name="T2" fmla="*/ 143 w 382"/>
                  <a:gd name="T3" fmla="*/ 90 h 96"/>
                  <a:gd name="T4" fmla="*/ 83 w 382"/>
                  <a:gd name="T5" fmla="*/ 66 h 96"/>
                  <a:gd name="T6" fmla="*/ 35 w 382"/>
                  <a:gd name="T7" fmla="*/ 36 h 96"/>
                  <a:gd name="T8" fmla="*/ 6 w 382"/>
                  <a:gd name="T9" fmla="*/ 0 h 96"/>
                  <a:gd name="T10" fmla="*/ 0 w 382"/>
                  <a:gd name="T11" fmla="*/ 6 h 96"/>
                  <a:gd name="T12" fmla="*/ 29 w 382"/>
                  <a:gd name="T13" fmla="*/ 42 h 96"/>
                  <a:gd name="T14" fmla="*/ 77 w 382"/>
                  <a:gd name="T15" fmla="*/ 72 h 96"/>
                  <a:gd name="T16" fmla="*/ 137 w 382"/>
                  <a:gd name="T17" fmla="*/ 90 h 96"/>
                  <a:gd name="T18" fmla="*/ 210 w 382"/>
                  <a:gd name="T19" fmla="*/ 96 h 96"/>
                  <a:gd name="T20" fmla="*/ 264 w 382"/>
                  <a:gd name="T21" fmla="*/ 90 h 96"/>
                  <a:gd name="T22" fmla="*/ 312 w 382"/>
                  <a:gd name="T23" fmla="*/ 84 h 96"/>
                  <a:gd name="T24" fmla="*/ 353 w 382"/>
                  <a:gd name="T25" fmla="*/ 66 h 96"/>
                  <a:gd name="T26" fmla="*/ 383 w 382"/>
                  <a:gd name="T27" fmla="*/ 42 h 96"/>
                  <a:gd name="T28" fmla="*/ 377 w 382"/>
                  <a:gd name="T29" fmla="*/ 42 h 96"/>
                  <a:gd name="T30" fmla="*/ 347 w 382"/>
                  <a:gd name="T31" fmla="*/ 66 h 96"/>
                  <a:gd name="T32" fmla="*/ 306 w 382"/>
                  <a:gd name="T33" fmla="*/ 78 h 96"/>
                  <a:gd name="T34" fmla="*/ 264 w 382"/>
                  <a:gd name="T35" fmla="*/ 90 h 96"/>
                  <a:gd name="T36" fmla="*/ 210 w 382"/>
                  <a:gd name="T37" fmla="*/ 96 h 96"/>
                  <a:gd name="T38" fmla="*/ 210 w 382"/>
                  <a:gd name="T39" fmla="*/ 96 h 9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1039" name="Freeform 56"/>
              <p:cNvSpPr>
                <a:spLocks/>
              </p:cNvSpPr>
              <p:nvPr/>
            </p:nvSpPr>
            <p:spPr bwMode="hidden">
              <a:xfrm>
                <a:off x="5315" y="3024"/>
                <a:ext cx="258" cy="54"/>
              </a:xfrm>
              <a:custGeom>
                <a:avLst/>
                <a:gdLst>
                  <a:gd name="T0" fmla="*/ 174 w 258"/>
                  <a:gd name="T1" fmla="*/ 0 h 54"/>
                  <a:gd name="T2" fmla="*/ 216 w 258"/>
                  <a:gd name="T3" fmla="*/ 6 h 54"/>
                  <a:gd name="T4" fmla="*/ 258 w 258"/>
                  <a:gd name="T5" fmla="*/ 12 h 54"/>
                  <a:gd name="T6" fmla="*/ 252 w 258"/>
                  <a:gd name="T7" fmla="*/ 6 h 54"/>
                  <a:gd name="T8" fmla="*/ 216 w 258"/>
                  <a:gd name="T9" fmla="*/ 0 h 54"/>
                  <a:gd name="T10" fmla="*/ 174 w 258"/>
                  <a:gd name="T11" fmla="*/ 0 h 54"/>
                  <a:gd name="T12" fmla="*/ 120 w 258"/>
                  <a:gd name="T13" fmla="*/ 6 h 54"/>
                  <a:gd name="T14" fmla="*/ 78 w 258"/>
                  <a:gd name="T15" fmla="*/ 12 h 54"/>
                  <a:gd name="T16" fmla="*/ 36 w 258"/>
                  <a:gd name="T17" fmla="*/ 30 h 54"/>
                  <a:gd name="T18" fmla="*/ 0 w 258"/>
                  <a:gd name="T19" fmla="*/ 48 h 54"/>
                  <a:gd name="T20" fmla="*/ 6 w 258"/>
                  <a:gd name="T21" fmla="*/ 54 h 54"/>
                  <a:gd name="T22" fmla="*/ 36 w 258"/>
                  <a:gd name="T23" fmla="*/ 36 h 54"/>
                  <a:gd name="T24" fmla="*/ 78 w 258"/>
                  <a:gd name="T25" fmla="*/ 18 h 54"/>
                  <a:gd name="T26" fmla="*/ 120 w 258"/>
                  <a:gd name="T27" fmla="*/ 6 h 54"/>
                  <a:gd name="T28" fmla="*/ 174 w 258"/>
                  <a:gd name="T29" fmla="*/ 0 h 54"/>
                  <a:gd name="T30" fmla="*/ 174 w 258"/>
                  <a:gd name="T31" fmla="*/ 0 h 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1040" name="Freeform 57"/>
              <p:cNvSpPr>
                <a:spLocks/>
              </p:cNvSpPr>
              <p:nvPr/>
            </p:nvSpPr>
            <p:spPr bwMode="hidden">
              <a:xfrm>
                <a:off x="5645" y="3066"/>
                <a:ext cx="60" cy="156"/>
              </a:xfrm>
              <a:custGeom>
                <a:avLst/>
                <a:gdLst>
                  <a:gd name="T0" fmla="*/ 54 w 60"/>
                  <a:gd name="T1" fmla="*/ 90 h 156"/>
                  <a:gd name="T2" fmla="*/ 48 w 60"/>
                  <a:gd name="T3" fmla="*/ 126 h 156"/>
                  <a:gd name="T4" fmla="*/ 24 w 60"/>
                  <a:gd name="T5" fmla="*/ 156 h 156"/>
                  <a:gd name="T6" fmla="*/ 30 w 60"/>
                  <a:gd name="T7" fmla="*/ 156 h 156"/>
                  <a:gd name="T8" fmla="*/ 54 w 60"/>
                  <a:gd name="T9" fmla="*/ 126 h 156"/>
                  <a:gd name="T10" fmla="*/ 60 w 60"/>
                  <a:gd name="T11" fmla="*/ 90 h 156"/>
                  <a:gd name="T12" fmla="*/ 54 w 60"/>
                  <a:gd name="T13" fmla="*/ 66 h 156"/>
                  <a:gd name="T14" fmla="*/ 48 w 60"/>
                  <a:gd name="T15" fmla="*/ 42 h 156"/>
                  <a:gd name="T16" fmla="*/ 30 w 60"/>
                  <a:gd name="T17" fmla="*/ 18 h 156"/>
                  <a:gd name="T18" fmla="*/ 6 w 60"/>
                  <a:gd name="T19" fmla="*/ 0 h 156"/>
                  <a:gd name="T20" fmla="*/ 0 w 60"/>
                  <a:gd name="T21" fmla="*/ 6 h 156"/>
                  <a:gd name="T22" fmla="*/ 24 w 60"/>
                  <a:gd name="T23" fmla="*/ 24 h 156"/>
                  <a:gd name="T24" fmla="*/ 42 w 60"/>
                  <a:gd name="T25" fmla="*/ 42 h 156"/>
                  <a:gd name="T26" fmla="*/ 48 w 60"/>
                  <a:gd name="T27" fmla="*/ 66 h 156"/>
                  <a:gd name="T28" fmla="*/ 54 w 60"/>
                  <a:gd name="T29" fmla="*/ 90 h 156"/>
                  <a:gd name="T30" fmla="*/ 54 w 60"/>
                  <a:gd name="T31" fmla="*/ 90 h 1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1041" name="Freeform 58"/>
              <p:cNvSpPr>
                <a:spLocks/>
              </p:cNvSpPr>
              <p:nvPr/>
            </p:nvSpPr>
            <p:spPr bwMode="hidden">
              <a:xfrm>
                <a:off x="5375" y="3246"/>
                <a:ext cx="192" cy="18"/>
              </a:xfrm>
              <a:custGeom>
                <a:avLst/>
                <a:gdLst>
                  <a:gd name="T0" fmla="*/ 114 w 192"/>
                  <a:gd name="T1" fmla="*/ 12 h 18"/>
                  <a:gd name="T2" fmla="*/ 72 w 192"/>
                  <a:gd name="T3" fmla="*/ 6 h 18"/>
                  <a:gd name="T4" fmla="*/ 30 w 192"/>
                  <a:gd name="T5" fmla="*/ 0 h 18"/>
                  <a:gd name="T6" fmla="*/ 0 w 192"/>
                  <a:gd name="T7" fmla="*/ 0 h 18"/>
                  <a:gd name="T8" fmla="*/ 54 w 192"/>
                  <a:gd name="T9" fmla="*/ 12 h 18"/>
                  <a:gd name="T10" fmla="*/ 114 w 192"/>
                  <a:gd name="T11" fmla="*/ 18 h 18"/>
                  <a:gd name="T12" fmla="*/ 156 w 192"/>
                  <a:gd name="T13" fmla="*/ 18 h 18"/>
                  <a:gd name="T14" fmla="*/ 192 w 192"/>
                  <a:gd name="T15" fmla="*/ 12 h 18"/>
                  <a:gd name="T16" fmla="*/ 186 w 192"/>
                  <a:gd name="T17" fmla="*/ 0 h 18"/>
                  <a:gd name="T18" fmla="*/ 150 w 192"/>
                  <a:gd name="T19" fmla="*/ 6 h 18"/>
                  <a:gd name="T20" fmla="*/ 114 w 192"/>
                  <a:gd name="T21" fmla="*/ 12 h 18"/>
                  <a:gd name="T22" fmla="*/ 114 w 192"/>
                  <a:gd name="T23" fmla="*/ 12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1042" name="Freeform 59"/>
              <p:cNvSpPr>
                <a:spLocks/>
              </p:cNvSpPr>
              <p:nvPr/>
            </p:nvSpPr>
            <p:spPr bwMode="hidden">
              <a:xfrm>
                <a:off x="5304" y="3042"/>
                <a:ext cx="161" cy="186"/>
              </a:xfrm>
              <a:custGeom>
                <a:avLst/>
                <a:gdLst>
                  <a:gd name="T0" fmla="*/ 11 w 161"/>
                  <a:gd name="T1" fmla="*/ 114 h 186"/>
                  <a:gd name="T2" fmla="*/ 17 w 161"/>
                  <a:gd name="T3" fmla="*/ 96 h 186"/>
                  <a:gd name="T4" fmla="*/ 23 w 161"/>
                  <a:gd name="T5" fmla="*/ 78 h 186"/>
                  <a:gd name="T6" fmla="*/ 53 w 161"/>
                  <a:gd name="T7" fmla="*/ 42 h 186"/>
                  <a:gd name="T8" fmla="*/ 101 w 161"/>
                  <a:gd name="T9" fmla="*/ 18 h 186"/>
                  <a:gd name="T10" fmla="*/ 155 w 161"/>
                  <a:gd name="T11" fmla="*/ 6 h 186"/>
                  <a:gd name="T12" fmla="*/ 161 w 161"/>
                  <a:gd name="T13" fmla="*/ 0 h 186"/>
                  <a:gd name="T14" fmla="*/ 95 w 161"/>
                  <a:gd name="T15" fmla="*/ 12 h 186"/>
                  <a:gd name="T16" fmla="*/ 47 w 161"/>
                  <a:gd name="T17" fmla="*/ 36 h 186"/>
                  <a:gd name="T18" fmla="*/ 11 w 161"/>
                  <a:gd name="T19" fmla="*/ 72 h 186"/>
                  <a:gd name="T20" fmla="*/ 5 w 161"/>
                  <a:gd name="T21" fmla="*/ 90 h 186"/>
                  <a:gd name="T22" fmla="*/ 0 w 161"/>
                  <a:gd name="T23" fmla="*/ 114 h 186"/>
                  <a:gd name="T24" fmla="*/ 11 w 161"/>
                  <a:gd name="T25" fmla="*/ 150 h 186"/>
                  <a:gd name="T26" fmla="*/ 23 w 161"/>
                  <a:gd name="T27" fmla="*/ 168 h 186"/>
                  <a:gd name="T28" fmla="*/ 41 w 161"/>
                  <a:gd name="T29" fmla="*/ 186 h 186"/>
                  <a:gd name="T30" fmla="*/ 65 w 161"/>
                  <a:gd name="T31" fmla="*/ 186 h 186"/>
                  <a:gd name="T32" fmla="*/ 41 w 161"/>
                  <a:gd name="T33" fmla="*/ 168 h 186"/>
                  <a:gd name="T34" fmla="*/ 23 w 161"/>
                  <a:gd name="T35" fmla="*/ 150 h 186"/>
                  <a:gd name="T36" fmla="*/ 17 w 161"/>
                  <a:gd name="T37" fmla="*/ 132 h 186"/>
                  <a:gd name="T38" fmla="*/ 11 w 161"/>
                  <a:gd name="T39" fmla="*/ 114 h 186"/>
                  <a:gd name="T40" fmla="*/ 11 w 161"/>
                  <a:gd name="T41" fmla="*/ 114 h 1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en-US"/>
              </a:p>
            </p:txBody>
          </p:sp>
          <p:sp>
            <p:nvSpPr>
              <p:cNvPr id="1043" name="Freeform 60"/>
              <p:cNvSpPr>
                <a:spLocks/>
              </p:cNvSpPr>
              <p:nvPr/>
            </p:nvSpPr>
            <p:spPr bwMode="hidden">
              <a:xfrm>
                <a:off x="5489" y="3042"/>
                <a:ext cx="186" cy="210"/>
              </a:xfrm>
              <a:custGeom>
                <a:avLst/>
                <a:gdLst>
                  <a:gd name="T0" fmla="*/ 0 w 185"/>
                  <a:gd name="T1" fmla="*/ 6 h 210"/>
                  <a:gd name="T2" fmla="*/ 66 w 185"/>
                  <a:gd name="T3" fmla="*/ 12 h 210"/>
                  <a:gd name="T4" fmla="*/ 120 w 185"/>
                  <a:gd name="T5" fmla="*/ 36 h 210"/>
                  <a:gd name="T6" fmla="*/ 156 w 185"/>
                  <a:gd name="T7" fmla="*/ 72 h 210"/>
                  <a:gd name="T8" fmla="*/ 162 w 185"/>
                  <a:gd name="T9" fmla="*/ 90 h 210"/>
                  <a:gd name="T10" fmla="*/ 168 w 185"/>
                  <a:gd name="T11" fmla="*/ 114 h 210"/>
                  <a:gd name="T12" fmla="*/ 162 w 185"/>
                  <a:gd name="T13" fmla="*/ 138 h 210"/>
                  <a:gd name="T14" fmla="*/ 150 w 185"/>
                  <a:gd name="T15" fmla="*/ 162 h 210"/>
                  <a:gd name="T16" fmla="*/ 120 w 185"/>
                  <a:gd name="T17" fmla="*/ 180 h 210"/>
                  <a:gd name="T18" fmla="*/ 90 w 185"/>
                  <a:gd name="T19" fmla="*/ 198 h 210"/>
                  <a:gd name="T20" fmla="*/ 97 w 185"/>
                  <a:gd name="T21" fmla="*/ 210 h 210"/>
                  <a:gd name="T22" fmla="*/ 132 w 185"/>
                  <a:gd name="T23" fmla="*/ 192 h 210"/>
                  <a:gd name="T24" fmla="*/ 162 w 185"/>
                  <a:gd name="T25" fmla="*/ 168 h 210"/>
                  <a:gd name="T26" fmla="*/ 180 w 185"/>
                  <a:gd name="T27" fmla="*/ 144 h 210"/>
                  <a:gd name="T28" fmla="*/ 186 w 185"/>
                  <a:gd name="T29" fmla="*/ 114 h 210"/>
                  <a:gd name="T30" fmla="*/ 180 w 185"/>
                  <a:gd name="T31" fmla="*/ 90 h 210"/>
                  <a:gd name="T32" fmla="*/ 174 w 185"/>
                  <a:gd name="T33" fmla="*/ 66 h 210"/>
                  <a:gd name="T34" fmla="*/ 156 w 185"/>
                  <a:gd name="T35" fmla="*/ 48 h 210"/>
                  <a:gd name="T36" fmla="*/ 132 w 185"/>
                  <a:gd name="T37" fmla="*/ 30 h 210"/>
                  <a:gd name="T38" fmla="*/ 72 w 185"/>
                  <a:gd name="T39" fmla="*/ 6 h 210"/>
                  <a:gd name="T40" fmla="*/ 0 w 185"/>
                  <a:gd name="T41" fmla="*/ 0 h 210"/>
                  <a:gd name="T42" fmla="*/ 0 w 185"/>
                  <a:gd name="T43" fmla="*/ 6 h 210"/>
                  <a:gd name="T44" fmla="*/ 0 w 185"/>
                  <a:gd name="T45" fmla="*/ 6 h 210"/>
                  <a:gd name="T46" fmla="*/ 0 w 185"/>
                  <a:gd name="T47" fmla="*/ 6 h 2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en-US"/>
              </a:p>
            </p:txBody>
          </p:sp>
          <p:sp>
            <p:nvSpPr>
              <p:cNvPr id="1044" name="Freeform 61"/>
              <p:cNvSpPr>
                <a:spLocks noEditPoints="1"/>
              </p:cNvSpPr>
              <p:nvPr/>
            </p:nvSpPr>
            <p:spPr bwMode="hidden">
              <a:xfrm>
                <a:off x="5345" y="3058"/>
                <a:ext cx="299" cy="186"/>
              </a:xfrm>
              <a:custGeom>
                <a:avLst/>
                <a:gdLst>
                  <a:gd name="T0" fmla="*/ 150 w 299"/>
                  <a:gd name="T1" fmla="*/ 0 h 186"/>
                  <a:gd name="T2" fmla="*/ 90 w 299"/>
                  <a:gd name="T3" fmla="*/ 6 h 186"/>
                  <a:gd name="T4" fmla="*/ 42 w 299"/>
                  <a:gd name="T5" fmla="*/ 30 h 186"/>
                  <a:gd name="T6" fmla="*/ 12 w 299"/>
                  <a:gd name="T7" fmla="*/ 54 h 186"/>
                  <a:gd name="T8" fmla="*/ 6 w 299"/>
                  <a:gd name="T9" fmla="*/ 72 h 186"/>
                  <a:gd name="T10" fmla="*/ 0 w 299"/>
                  <a:gd name="T11" fmla="*/ 90 h 186"/>
                  <a:gd name="T12" fmla="*/ 6 w 299"/>
                  <a:gd name="T13" fmla="*/ 108 h 186"/>
                  <a:gd name="T14" fmla="*/ 12 w 299"/>
                  <a:gd name="T15" fmla="*/ 126 h 186"/>
                  <a:gd name="T16" fmla="*/ 42 w 299"/>
                  <a:gd name="T17" fmla="*/ 156 h 186"/>
                  <a:gd name="T18" fmla="*/ 90 w 299"/>
                  <a:gd name="T19" fmla="*/ 180 h 186"/>
                  <a:gd name="T20" fmla="*/ 150 w 299"/>
                  <a:gd name="T21" fmla="*/ 186 h 186"/>
                  <a:gd name="T22" fmla="*/ 209 w 299"/>
                  <a:gd name="T23" fmla="*/ 180 h 186"/>
                  <a:gd name="T24" fmla="*/ 257 w 299"/>
                  <a:gd name="T25" fmla="*/ 156 h 186"/>
                  <a:gd name="T26" fmla="*/ 287 w 299"/>
                  <a:gd name="T27" fmla="*/ 126 h 186"/>
                  <a:gd name="T28" fmla="*/ 299 w 299"/>
                  <a:gd name="T29" fmla="*/ 108 h 186"/>
                  <a:gd name="T30" fmla="*/ 299 w 299"/>
                  <a:gd name="T31" fmla="*/ 90 h 186"/>
                  <a:gd name="T32" fmla="*/ 299 w 299"/>
                  <a:gd name="T33" fmla="*/ 72 h 186"/>
                  <a:gd name="T34" fmla="*/ 287 w 299"/>
                  <a:gd name="T35" fmla="*/ 54 h 186"/>
                  <a:gd name="T36" fmla="*/ 257 w 299"/>
                  <a:gd name="T37" fmla="*/ 30 h 186"/>
                  <a:gd name="T38" fmla="*/ 209 w 299"/>
                  <a:gd name="T39" fmla="*/ 6 h 186"/>
                  <a:gd name="T40" fmla="*/ 150 w 299"/>
                  <a:gd name="T41" fmla="*/ 0 h 186"/>
                  <a:gd name="T42" fmla="*/ 150 w 299"/>
                  <a:gd name="T43" fmla="*/ 0 h 186"/>
                  <a:gd name="T44" fmla="*/ 150 w 299"/>
                  <a:gd name="T45" fmla="*/ 180 h 186"/>
                  <a:gd name="T46" fmla="*/ 96 w 299"/>
                  <a:gd name="T47" fmla="*/ 174 h 186"/>
                  <a:gd name="T48" fmla="*/ 48 w 299"/>
                  <a:gd name="T49" fmla="*/ 156 h 186"/>
                  <a:gd name="T50" fmla="*/ 18 w 299"/>
                  <a:gd name="T51" fmla="*/ 126 h 186"/>
                  <a:gd name="T52" fmla="*/ 12 w 299"/>
                  <a:gd name="T53" fmla="*/ 108 h 186"/>
                  <a:gd name="T54" fmla="*/ 6 w 299"/>
                  <a:gd name="T55" fmla="*/ 90 h 186"/>
                  <a:gd name="T56" fmla="*/ 12 w 299"/>
                  <a:gd name="T57" fmla="*/ 72 h 186"/>
                  <a:gd name="T58" fmla="*/ 18 w 299"/>
                  <a:gd name="T59" fmla="*/ 54 h 186"/>
                  <a:gd name="T60" fmla="*/ 48 w 299"/>
                  <a:gd name="T61" fmla="*/ 30 h 186"/>
                  <a:gd name="T62" fmla="*/ 96 w 299"/>
                  <a:gd name="T63" fmla="*/ 12 h 186"/>
                  <a:gd name="T64" fmla="*/ 150 w 299"/>
                  <a:gd name="T65" fmla="*/ 6 h 186"/>
                  <a:gd name="T66" fmla="*/ 203 w 299"/>
                  <a:gd name="T67" fmla="*/ 12 h 186"/>
                  <a:gd name="T68" fmla="*/ 251 w 299"/>
                  <a:gd name="T69" fmla="*/ 30 h 186"/>
                  <a:gd name="T70" fmla="*/ 281 w 299"/>
                  <a:gd name="T71" fmla="*/ 54 h 186"/>
                  <a:gd name="T72" fmla="*/ 293 w 299"/>
                  <a:gd name="T73" fmla="*/ 72 h 186"/>
                  <a:gd name="T74" fmla="*/ 293 w 299"/>
                  <a:gd name="T75" fmla="*/ 90 h 186"/>
                  <a:gd name="T76" fmla="*/ 293 w 299"/>
                  <a:gd name="T77" fmla="*/ 108 h 186"/>
                  <a:gd name="T78" fmla="*/ 281 w 299"/>
                  <a:gd name="T79" fmla="*/ 126 h 186"/>
                  <a:gd name="T80" fmla="*/ 251 w 299"/>
                  <a:gd name="T81" fmla="*/ 156 h 186"/>
                  <a:gd name="T82" fmla="*/ 203 w 299"/>
                  <a:gd name="T83" fmla="*/ 174 h 186"/>
                  <a:gd name="T84" fmla="*/ 150 w 299"/>
                  <a:gd name="T85" fmla="*/ 180 h 186"/>
                  <a:gd name="T86" fmla="*/ 150 w 299"/>
                  <a:gd name="T87" fmla="*/ 180 h 1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grpSp>
            <p:nvGrpSpPr>
              <p:cNvPr id="1045" name="Group 62"/>
              <p:cNvGrpSpPr>
                <a:grpSpLocks/>
              </p:cNvGrpSpPr>
              <p:nvPr/>
            </p:nvGrpSpPr>
            <p:grpSpPr bwMode="auto">
              <a:xfrm>
                <a:off x="5381" y="3085"/>
                <a:ext cx="227" cy="132"/>
                <a:chOff x="5381" y="3085"/>
                <a:chExt cx="227" cy="132"/>
              </a:xfrm>
            </p:grpSpPr>
            <p:sp>
              <p:nvSpPr>
                <p:cNvPr id="1046" name="Oval 63"/>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endParaRPr lang="en-US"/>
                </a:p>
              </p:txBody>
            </p:sp>
            <p:sp>
              <p:nvSpPr>
                <p:cNvPr id="1047" name="Oval 64"/>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endParaRPr lang="en-US"/>
                </a:p>
              </p:txBody>
            </p:sp>
            <p:sp>
              <p:nvSpPr>
                <p:cNvPr id="1048" name="Oval 65"/>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endParaRPr lang="en-US"/>
                </a:p>
              </p:txBody>
            </p:sp>
            <p:sp>
              <p:nvSpPr>
                <p:cNvPr id="1049" name="Oval 66"/>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endParaRPr lang="en-US"/>
                </a:p>
              </p:txBody>
            </p:sp>
          </p:grpSp>
        </p:grpSp>
      </p:grpSp>
      <p:sp>
        <p:nvSpPr>
          <p:cNvPr id="18499" name="Rectangle 67"/>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altLang="en-US" smtClean="0"/>
              <a:t>Click to edit Master title style</a:t>
            </a:r>
          </a:p>
        </p:txBody>
      </p:sp>
      <p:sp>
        <p:nvSpPr>
          <p:cNvPr id="18500" name="Rectangle 68"/>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8501" name="Rectangle 69"/>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smtClean="0">
                <a:effectLst>
                  <a:outerShdw blurRad="38100" dist="38100" dir="2700000" algn="tl">
                    <a:srgbClr val="000000"/>
                  </a:outerShdw>
                </a:effectLst>
              </a:defRPr>
            </a:lvl1pPr>
          </a:lstStyle>
          <a:p>
            <a:pPr>
              <a:defRPr/>
            </a:pPr>
            <a:endParaRPr lang="en-US" altLang="en-US"/>
          </a:p>
        </p:txBody>
      </p:sp>
      <p:sp>
        <p:nvSpPr>
          <p:cNvPr id="18502" name="Rectangle 70"/>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smtClean="0">
                <a:effectLst>
                  <a:outerShdw blurRad="38100" dist="38100" dir="2700000" algn="tl">
                    <a:srgbClr val="000000"/>
                  </a:outerShdw>
                </a:effectLst>
              </a:defRPr>
            </a:lvl1pPr>
          </a:lstStyle>
          <a:p>
            <a:pPr>
              <a:defRPr/>
            </a:pPr>
            <a:endParaRPr lang="en-US" altLang="en-US"/>
          </a:p>
        </p:txBody>
      </p:sp>
      <p:sp>
        <p:nvSpPr>
          <p:cNvPr id="18503" name="Rectangle 71"/>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smtClean="0">
                <a:effectLst>
                  <a:outerShdw blurRad="38100" dist="38100" dir="2700000" algn="tl">
                    <a:srgbClr val="000000"/>
                  </a:outerShdw>
                </a:effectLst>
              </a:defRPr>
            </a:lvl1pPr>
          </a:lstStyle>
          <a:p>
            <a:pPr>
              <a:defRPr/>
            </a:pPr>
            <a:fld id="{5A06F35D-3B3C-45BB-8F83-BB27A51199F4}" type="slidenum">
              <a:rPr lang="en-US" altLang="en-US"/>
              <a:pPr>
                <a:defRPr/>
              </a:pPr>
              <a:t>‹#›</a:t>
            </a:fld>
            <a:endParaRPr lang="en-US" altLang="en-US"/>
          </a:p>
        </p:txBody>
      </p:sp>
    </p:spTree>
  </p:cSld>
  <p:clrMap bg1="dk2" tx1="lt1" bg2="dk1" tx2="lt2" accent1="accent1" accent2="accent2" accent3="accent3" accent4="accent4" accent5="accent5" accent6="accent6" hlink="hlink" folHlink="folHlink"/>
  <p:sldLayoutIdLst>
    <p:sldLayoutId id="2147483678"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64" charset="2"/>
        <a:buChar char="Ø"/>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pitchFamily="64" charset="2"/>
        <a:buChar char="l"/>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50000"/>
        <a:buFont typeface="Wingdings" pitchFamily="64" charset="2"/>
        <a:buChar char="l"/>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www.au.af.mil/au/awc/awcgate/nij/nothlostfall03.pdf"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www.ncjrs.gov/pdffiles1/nij/grants/225449.pdf"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www.justnet.org/TechBeat%20Files/STEP%20Up%20to%20Prison%20Security%20Planning.pdf"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law.rightpundits.com/?p=705"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nbcnewyork.com/topics?topic=New+Jersey" TargetMode="External"/><Relationship Id="rId2" Type="http://schemas.openxmlformats.org/officeDocument/2006/relationships/hyperlink" Target="http://www.nbcnewyork.com/topics?topic=New+Jersey+State+Prison"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nbcnewyork.com/news/local-beat/Prison-Cell-Phones-70402262.html" TargetMode="External"/><Relationship Id="rId2" Type="http://schemas.openxmlformats.org/officeDocument/2006/relationships/hyperlink" Target="http://www.nbcnewyork.com/topics?topic=NJ+Department+of+Corrections"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graceindustries.com/product_details.php?cat=AVL-Mobile+Lone+Worker&amp;pr=25" TargetMode="Externa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hyperlink" Target="http://en.wikipedia.org/wiki/File:Lego_Color_Bricks.jp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eaLnBrk="1" hangingPunct="1">
              <a:lnSpc>
                <a:spcPct val="90000"/>
              </a:lnSpc>
              <a:defRPr/>
            </a:pPr>
            <a:r>
              <a:rPr lang="en-US" altLang="en-US" sz="2400" dirty="0" smtClean="0"/>
              <a:t>Using Hard Technology to Make Prisons and Jails Safer : Does It Really Work?</a:t>
            </a:r>
          </a:p>
          <a:p>
            <a:pPr eaLnBrk="1" hangingPunct="1">
              <a:lnSpc>
                <a:spcPct val="90000"/>
              </a:lnSpc>
              <a:defRPr/>
            </a:pPr>
            <a:endParaRPr lang="en-US" altLang="en-US" sz="2400" smtClean="0"/>
          </a:p>
          <a:p>
            <a:pPr eaLnBrk="1" hangingPunct="1">
              <a:lnSpc>
                <a:spcPct val="90000"/>
              </a:lnSpc>
              <a:defRPr/>
            </a:pPr>
            <a:r>
              <a:rPr lang="en-US" altLang="en-US" sz="2400" dirty="0" smtClean="0"/>
              <a:t>Professor James Byrne</a:t>
            </a:r>
          </a:p>
        </p:txBody>
      </p:sp>
      <p:pic>
        <p:nvPicPr>
          <p:cNvPr id="3075" name="Picture 4"/>
          <p:cNvPicPr>
            <a:picLocks noChangeAspect="1" noChangeArrowheads="1"/>
          </p:cNvPicPr>
          <p:nvPr>
            <p:ph type="ctrTitle"/>
          </p:nvPr>
        </p:nvPicPr>
        <p:blipFill>
          <a:blip r:embed="rId2" cstate="print"/>
          <a:srcRect/>
          <a:stretch>
            <a:fillRect/>
          </a:stretch>
        </p:blipFill>
        <p:spPr>
          <a:xfrm>
            <a:off x="1524000" y="533400"/>
            <a:ext cx="6705600" cy="3167063"/>
          </a:xfr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defRPr/>
            </a:pPr>
            <a:r>
              <a:rPr lang="en-US" altLang="en-US" sz="4000" smtClean="0"/>
              <a:t>There is no Independent Research on  the Effectiveness of Duress Alarm Systems </a:t>
            </a:r>
          </a:p>
        </p:txBody>
      </p:sp>
      <p:sp>
        <p:nvSpPr>
          <p:cNvPr id="55299" name="Rectangle 3"/>
          <p:cNvSpPr>
            <a:spLocks noGrp="1" noChangeArrowheads="1"/>
          </p:cNvSpPr>
          <p:nvPr>
            <p:ph type="body" idx="1"/>
          </p:nvPr>
        </p:nvSpPr>
        <p:spPr>
          <a:xfrm>
            <a:off x="457200" y="1752600"/>
            <a:ext cx="8229600" cy="4724400"/>
          </a:xfrm>
        </p:spPr>
        <p:txBody>
          <a:bodyPr/>
          <a:lstStyle/>
          <a:p>
            <a:pPr eaLnBrk="1" hangingPunct="1">
              <a:defRPr/>
            </a:pPr>
            <a:r>
              <a:rPr lang="en-US" altLang="en-US" sz="2800" b="1" smtClean="0">
                <a:solidFill>
                  <a:srgbClr val="33CC33"/>
                </a:solidFill>
              </a:rPr>
              <a:t>Identification/Location alarms</a:t>
            </a:r>
            <a:r>
              <a:rPr lang="en-US" altLang="en-US" sz="2800" smtClean="0"/>
              <a:t> are viewed as the current “state of the art” but the cost of purchasing these systems is much higher than the cost of the other two systems.</a:t>
            </a:r>
          </a:p>
          <a:p>
            <a:pPr eaLnBrk="1" hangingPunct="1">
              <a:defRPr/>
            </a:pPr>
            <a:r>
              <a:rPr lang="en-US" altLang="en-US" sz="2800" b="1" smtClean="0">
                <a:solidFill>
                  <a:srgbClr val="33CC33"/>
                </a:solidFill>
              </a:rPr>
              <a:t>No independent evaluation findings</a:t>
            </a:r>
            <a:r>
              <a:rPr lang="en-US" altLang="en-US" sz="2800" smtClean="0"/>
              <a:t> can be found to validate vendor claims of the effectiveness of these 3 duress systems in in reducing officer injuries and deaths.</a:t>
            </a:r>
          </a:p>
          <a:p>
            <a:pPr eaLnBrk="1" hangingPunct="1">
              <a:defRPr/>
            </a:pPr>
            <a:r>
              <a:rPr lang="en-US" altLang="en-US" sz="2800" b="1" smtClean="0">
                <a:solidFill>
                  <a:srgbClr val="33CC33"/>
                </a:solidFill>
              </a:rPr>
              <a:t>New Duress systems</a:t>
            </a:r>
            <a:r>
              <a:rPr lang="en-US" altLang="en-US" sz="2800" smtClean="0"/>
              <a:t> are being designed to incorporate both GPS and RFID technology.</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defRPr/>
            </a:pPr>
            <a:r>
              <a:rPr lang="en-US" altLang="en-US" smtClean="0"/>
              <a:t>3.Language Translation Devices for use within prisons </a:t>
            </a:r>
            <a:br>
              <a:rPr lang="en-US" altLang="en-US" smtClean="0"/>
            </a:br>
            <a:endParaRPr lang="en-US" altLang="en-US" smtClean="0"/>
          </a:p>
        </p:txBody>
      </p:sp>
      <p:pic>
        <p:nvPicPr>
          <p:cNvPr id="13315" name="Picture 6" descr="34756539"/>
          <p:cNvPicPr>
            <a:picLocks noChangeAspect="1" noChangeArrowheads="1"/>
          </p:cNvPicPr>
          <p:nvPr>
            <p:ph type="body" idx="1"/>
          </p:nvPr>
        </p:nvPicPr>
        <p:blipFill>
          <a:blip r:embed="rId2" cstate="print"/>
          <a:srcRect/>
          <a:stretch>
            <a:fillRect/>
          </a:stretch>
        </p:blipFill>
        <p:spPr>
          <a:xfrm>
            <a:off x="2133600" y="1295400"/>
            <a:ext cx="4876800" cy="4786313"/>
          </a:xfr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defRPr/>
            </a:pPr>
            <a:r>
              <a:rPr lang="en-US" altLang="en-US" sz="4000" smtClean="0"/>
              <a:t>Types of Language Translation Devices</a:t>
            </a:r>
          </a:p>
        </p:txBody>
      </p:sp>
      <p:sp>
        <p:nvSpPr>
          <p:cNvPr id="14339" name="Rectangle 3"/>
          <p:cNvSpPr>
            <a:spLocks noGrp="1" noChangeArrowheads="1"/>
          </p:cNvSpPr>
          <p:nvPr>
            <p:ph type="body" idx="1"/>
          </p:nvPr>
        </p:nvSpPr>
        <p:spPr/>
        <p:txBody>
          <a:bodyPr/>
          <a:lstStyle/>
          <a:p>
            <a:pPr eaLnBrk="1" hangingPunct="1">
              <a:lnSpc>
                <a:spcPct val="80000"/>
              </a:lnSpc>
            </a:pPr>
            <a:r>
              <a:rPr lang="en-US" altLang="en-US" sz="2400" smtClean="0">
                <a:solidFill>
                  <a:srgbClr val="FF3300"/>
                </a:solidFill>
                <a:effectLst/>
              </a:rPr>
              <a:t>Voice Response Translators (VRT): </a:t>
            </a:r>
            <a:r>
              <a:rPr lang="en-US" altLang="en-US" sz="2400" smtClean="0">
                <a:effectLst/>
              </a:rPr>
              <a:t>a portable electronic translation device that emits short, prerecorded phrases in several languages.</a:t>
            </a:r>
            <a:endParaRPr lang="en-US" altLang="en-US" sz="2400" smtClean="0">
              <a:solidFill>
                <a:srgbClr val="FF3300"/>
              </a:solidFill>
              <a:effectLst/>
            </a:endParaRPr>
          </a:p>
          <a:p>
            <a:pPr eaLnBrk="1" hangingPunct="1">
              <a:lnSpc>
                <a:spcPct val="80000"/>
              </a:lnSpc>
            </a:pPr>
            <a:r>
              <a:rPr lang="en-US" altLang="en-US" sz="2400" smtClean="0">
                <a:solidFill>
                  <a:srgbClr val="FF3300"/>
                </a:solidFill>
                <a:effectLst/>
              </a:rPr>
              <a:t>CopTrans:</a:t>
            </a:r>
            <a:r>
              <a:rPr lang="en-US" altLang="en-US" sz="2400" smtClean="0">
                <a:effectLst/>
              </a:rPr>
              <a:t> a two-way translation software that allows two users to speak, each in his or her own language,and then translates into the other language.</a:t>
            </a:r>
          </a:p>
          <a:p>
            <a:pPr eaLnBrk="1" hangingPunct="1">
              <a:lnSpc>
                <a:spcPct val="80000"/>
              </a:lnSpc>
            </a:pPr>
            <a:r>
              <a:rPr lang="en-US" altLang="en-US" sz="2400" smtClean="0">
                <a:solidFill>
                  <a:srgbClr val="FF3300"/>
                </a:solidFill>
                <a:effectLst/>
              </a:rPr>
              <a:t>Phraselator:</a:t>
            </a:r>
            <a:r>
              <a:rPr lang="en-US" altLang="en-US" sz="2400" smtClean="0">
                <a:effectLst/>
              </a:rPr>
              <a:t> a handheld, one-way, voice-to-voice translation system that translates English into one or more target languages.</a:t>
            </a:r>
          </a:p>
          <a:p>
            <a:pPr eaLnBrk="1" hangingPunct="1">
              <a:lnSpc>
                <a:spcPct val="80000"/>
              </a:lnSpc>
            </a:pPr>
            <a:r>
              <a:rPr lang="en-US" altLang="en-US" sz="2400" smtClean="0">
                <a:solidFill>
                  <a:srgbClr val="FF3300"/>
                </a:solidFill>
                <a:effectLst/>
              </a:rPr>
              <a:t>SYSTRAN Software</a:t>
            </a:r>
            <a:r>
              <a:rPr lang="en-US" altLang="en-US" sz="2400" smtClean="0">
                <a:effectLst/>
              </a:rPr>
              <a:t>: offers desktop products, client/server systems, and Internet services that may be applicable to law enforcement and corrections in translating website content, documents, letters, e-mails, and other text into 36 languages.</a:t>
            </a:r>
          </a:p>
          <a:p>
            <a:pPr eaLnBrk="1" hangingPunct="1">
              <a:lnSpc>
                <a:spcPct val="80000"/>
              </a:lnSpc>
            </a:pPr>
            <a:endParaRPr lang="en-US" altLang="en-US" sz="2400" smtClean="0">
              <a:effectLs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defRPr/>
            </a:pPr>
            <a:r>
              <a:rPr lang="en-US" altLang="en-US" smtClean="0"/>
              <a:t>Voice Response Translators</a:t>
            </a:r>
          </a:p>
        </p:txBody>
      </p:sp>
      <p:sp>
        <p:nvSpPr>
          <p:cNvPr id="52227" name="Rectangle 3"/>
          <p:cNvSpPr>
            <a:spLocks noGrp="1" noChangeArrowheads="1"/>
          </p:cNvSpPr>
          <p:nvPr>
            <p:ph type="body" idx="1"/>
          </p:nvPr>
        </p:nvSpPr>
        <p:spPr/>
        <p:txBody>
          <a:bodyPr/>
          <a:lstStyle/>
          <a:p>
            <a:pPr eaLnBrk="1" hangingPunct="1">
              <a:lnSpc>
                <a:spcPct val="80000"/>
              </a:lnSpc>
              <a:defRPr/>
            </a:pPr>
            <a:r>
              <a:rPr lang="en-US" altLang="en-US" sz="2400" b="1" smtClean="0">
                <a:solidFill>
                  <a:srgbClr val="33CC33"/>
                </a:solidFill>
                <a:effectLst/>
              </a:rPr>
              <a:t>The Voice Response Translator (VRT</a:t>
            </a:r>
            <a:r>
              <a:rPr lang="en-US" altLang="en-US" sz="2400" b="1" smtClean="0">
                <a:effectLst/>
              </a:rPr>
              <a:t>)</a:t>
            </a:r>
            <a:r>
              <a:rPr lang="en-US" altLang="en-US" sz="2000" smtClean="0">
                <a:effectLst/>
              </a:rPr>
              <a:t> is currently being tested in both military and various CJ environments.</a:t>
            </a:r>
          </a:p>
          <a:p>
            <a:pPr eaLnBrk="1" hangingPunct="1">
              <a:lnSpc>
                <a:spcPct val="80000"/>
              </a:lnSpc>
              <a:defRPr/>
            </a:pPr>
            <a:endParaRPr lang="en-US" altLang="en-US" sz="2000" smtClean="0">
              <a:effectLst/>
            </a:endParaRPr>
          </a:p>
          <a:p>
            <a:pPr eaLnBrk="1" hangingPunct="1">
              <a:lnSpc>
                <a:spcPct val="80000"/>
              </a:lnSpc>
              <a:defRPr/>
            </a:pPr>
            <a:r>
              <a:rPr lang="en-US" altLang="en-US" sz="2000" smtClean="0">
                <a:effectLst/>
              </a:rPr>
              <a:t>The U.S. Department of Defense’s Special Operations Command and the Coast Guard have placed orders for the VRT, which costs $3,000 per unit and includes a 5-year warranty, training, and technical support.</a:t>
            </a:r>
          </a:p>
          <a:p>
            <a:pPr eaLnBrk="1" hangingPunct="1">
              <a:lnSpc>
                <a:spcPct val="80000"/>
              </a:lnSpc>
              <a:defRPr/>
            </a:pPr>
            <a:endParaRPr lang="en-US" altLang="en-US" sz="2000" smtClean="0">
              <a:effectLst/>
            </a:endParaRPr>
          </a:p>
          <a:p>
            <a:pPr eaLnBrk="1" hangingPunct="1">
              <a:lnSpc>
                <a:spcPct val="80000"/>
              </a:lnSpc>
              <a:defRPr/>
            </a:pPr>
            <a:r>
              <a:rPr lang="en-US" altLang="en-US" sz="2000" smtClean="0">
                <a:effectLst/>
              </a:rPr>
              <a:t> The VRT user selects a language and speaks a trigger phrase in English into the VRT.</a:t>
            </a:r>
          </a:p>
          <a:p>
            <a:pPr eaLnBrk="1" hangingPunct="1">
              <a:lnSpc>
                <a:spcPct val="80000"/>
              </a:lnSpc>
              <a:defRPr/>
            </a:pPr>
            <a:endParaRPr lang="en-US" altLang="en-US" sz="2000" smtClean="0">
              <a:effectLst/>
            </a:endParaRPr>
          </a:p>
          <a:p>
            <a:pPr eaLnBrk="1" hangingPunct="1">
              <a:lnSpc>
                <a:spcPct val="80000"/>
              </a:lnSpc>
              <a:defRPr/>
            </a:pPr>
            <a:r>
              <a:rPr lang="en-US" altLang="en-US" sz="2000" smtClean="0">
                <a:effectLst/>
              </a:rPr>
              <a:t> The VRT uses voice recognition technology to determine which phrase to emit in response to the spoken command.</a:t>
            </a:r>
          </a:p>
          <a:p>
            <a:pPr eaLnBrk="1" hangingPunct="1">
              <a:lnSpc>
                <a:spcPct val="80000"/>
              </a:lnSpc>
              <a:defRPr/>
            </a:pPr>
            <a:endParaRPr lang="en-US" altLang="en-US" sz="2000" smtClean="0">
              <a:effectLst/>
            </a:endParaRPr>
          </a:p>
          <a:p>
            <a:pPr eaLnBrk="1" hangingPunct="1">
              <a:lnSpc>
                <a:spcPct val="80000"/>
              </a:lnSpc>
              <a:defRPr/>
            </a:pPr>
            <a:r>
              <a:rPr lang="en-US" altLang="en-US" sz="1800" smtClean="0">
                <a:hlinkClick r:id="rId2"/>
              </a:rPr>
              <a:t>http://www.au.af.mil/au/awc/awcgate/nij/nothlostfall03.pdf</a:t>
            </a:r>
            <a:endParaRPr lang="en-US" altLang="en-US" sz="1800"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5" descr="babylon_ppt3"/>
          <p:cNvPicPr>
            <a:picLocks noChangeAspect="1" noChangeArrowheads="1"/>
          </p:cNvPicPr>
          <p:nvPr/>
        </p:nvPicPr>
        <p:blipFill>
          <a:blip r:embed="rId2" cstate="print"/>
          <a:srcRect/>
          <a:stretch>
            <a:fillRect/>
          </a:stretch>
        </p:blipFill>
        <p:spPr bwMode="auto">
          <a:xfrm>
            <a:off x="381000" y="609600"/>
            <a:ext cx="8382000" cy="51816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0"/>
            <a:ext cx="8229600" cy="1139825"/>
          </a:xfrm>
        </p:spPr>
        <p:txBody>
          <a:bodyPr/>
          <a:lstStyle/>
          <a:p>
            <a:pPr eaLnBrk="1" hangingPunct="1">
              <a:defRPr/>
            </a:pPr>
            <a:r>
              <a:rPr lang="en-US" altLang="en-US" sz="3600" smtClean="0"/>
              <a:t/>
            </a:r>
            <a:br>
              <a:rPr lang="en-US" altLang="en-US" sz="3600" smtClean="0"/>
            </a:br>
            <a:r>
              <a:rPr lang="en-US" altLang="en-US" sz="3600" smtClean="0"/>
              <a:t> 4.Remote Monitoring of inmate movements in cells and throughout prison</a:t>
            </a:r>
          </a:p>
        </p:txBody>
      </p:sp>
      <p:pic>
        <p:nvPicPr>
          <p:cNvPr id="17411" name="Picture 4" descr="Ciscor_Corrections"/>
          <p:cNvPicPr>
            <a:picLocks noChangeAspect="1" noChangeArrowheads="1"/>
          </p:cNvPicPr>
          <p:nvPr>
            <p:ph type="body" idx="1"/>
          </p:nvPr>
        </p:nvPicPr>
        <p:blipFill>
          <a:blip r:embed="rId2" cstate="print"/>
          <a:srcRect/>
          <a:stretch>
            <a:fillRect/>
          </a:stretch>
        </p:blipFill>
        <p:spPr>
          <a:xfrm>
            <a:off x="304800" y="1676400"/>
            <a:ext cx="7772400" cy="4843463"/>
          </a:xfr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defRPr/>
            </a:pPr>
            <a:r>
              <a:rPr lang="en-US" altLang="en-US" sz="4000" smtClean="0"/>
              <a:t>Three Types of Remote Monitoring Technology</a:t>
            </a:r>
          </a:p>
        </p:txBody>
      </p:sp>
      <p:sp>
        <p:nvSpPr>
          <p:cNvPr id="56323" name="Rectangle 3"/>
          <p:cNvSpPr>
            <a:spLocks noGrp="1" noChangeArrowheads="1"/>
          </p:cNvSpPr>
          <p:nvPr>
            <p:ph type="body" idx="1"/>
          </p:nvPr>
        </p:nvSpPr>
        <p:spPr/>
        <p:txBody>
          <a:bodyPr/>
          <a:lstStyle/>
          <a:p>
            <a:pPr eaLnBrk="1" hangingPunct="1">
              <a:lnSpc>
                <a:spcPct val="80000"/>
              </a:lnSpc>
              <a:defRPr/>
            </a:pPr>
            <a:r>
              <a:rPr lang="en-US" altLang="en-US" sz="2000" b="1" smtClean="0">
                <a:solidFill>
                  <a:srgbClr val="33CC33"/>
                </a:solidFill>
              </a:rPr>
              <a:t>1.Radio Frequency Identification Devices</a:t>
            </a:r>
            <a:r>
              <a:rPr lang="en-US" altLang="en-US" sz="2000" smtClean="0"/>
              <a:t> (RFID): used to track inmate movements within prison. </a:t>
            </a:r>
          </a:p>
          <a:p>
            <a:pPr eaLnBrk="1" hangingPunct="1">
              <a:lnSpc>
                <a:spcPct val="80000"/>
              </a:lnSpc>
              <a:defRPr/>
            </a:pPr>
            <a:r>
              <a:rPr lang="en-US" altLang="en-US" sz="2000" smtClean="0"/>
              <a:t>RFID systems are wireless; inmates wear transmitters that communicate real time prisoner location data to a central information center</a:t>
            </a:r>
          </a:p>
          <a:p>
            <a:pPr eaLnBrk="1" hangingPunct="1">
              <a:lnSpc>
                <a:spcPct val="80000"/>
              </a:lnSpc>
              <a:defRPr/>
            </a:pPr>
            <a:r>
              <a:rPr lang="en-US" altLang="en-US" sz="2000" b="1" smtClean="0">
                <a:solidFill>
                  <a:srgbClr val="33CC33"/>
                </a:solidFill>
              </a:rPr>
              <a:t>Extent of Use</a:t>
            </a:r>
            <a:r>
              <a:rPr lang="en-US" altLang="en-US" sz="2000" smtClean="0"/>
              <a:t>: implemented in several large state prison systems, including California, Illinois, Michigan, and Ohio </a:t>
            </a:r>
          </a:p>
          <a:p>
            <a:pPr eaLnBrk="1" hangingPunct="1">
              <a:lnSpc>
                <a:spcPct val="80000"/>
              </a:lnSpc>
              <a:defRPr/>
            </a:pPr>
            <a:r>
              <a:rPr lang="en-US" altLang="en-US" sz="2000" b="1" smtClean="0">
                <a:solidFill>
                  <a:srgbClr val="33CC33"/>
                </a:solidFill>
              </a:rPr>
              <a:t>2.Biometric Monitoring Systems</a:t>
            </a:r>
            <a:r>
              <a:rPr lang="en-US" altLang="en-US" sz="2000" smtClean="0"/>
              <a:t>, using hand geometry or fingerprint detection devices to allow/restrict access to locations within prison.</a:t>
            </a:r>
          </a:p>
          <a:p>
            <a:pPr eaLnBrk="1" hangingPunct="1">
              <a:lnSpc>
                <a:spcPct val="80000"/>
              </a:lnSpc>
              <a:defRPr/>
            </a:pPr>
            <a:r>
              <a:rPr lang="en-US" altLang="en-US" sz="2000" b="1" smtClean="0">
                <a:solidFill>
                  <a:srgbClr val="33CC33"/>
                </a:solidFill>
              </a:rPr>
              <a:t>Extent of Use</a:t>
            </a:r>
            <a:r>
              <a:rPr lang="en-US" altLang="en-US" sz="2000" smtClean="0"/>
              <a:t>: No large scale use to date</a:t>
            </a:r>
          </a:p>
          <a:p>
            <a:pPr eaLnBrk="1" hangingPunct="1">
              <a:lnSpc>
                <a:spcPct val="80000"/>
              </a:lnSpc>
              <a:defRPr/>
            </a:pPr>
            <a:r>
              <a:rPr lang="en-US" altLang="en-US" sz="2000" smtClean="0">
                <a:solidFill>
                  <a:srgbClr val="33CC33"/>
                </a:solidFill>
              </a:rPr>
              <a:t>3</a:t>
            </a:r>
            <a:r>
              <a:rPr lang="en-US" altLang="en-US" sz="2000" smtClean="0"/>
              <a:t>. </a:t>
            </a:r>
            <a:r>
              <a:rPr lang="en-US" altLang="en-US" sz="2000" b="1" smtClean="0">
                <a:solidFill>
                  <a:srgbClr val="33CC33"/>
                </a:solidFill>
              </a:rPr>
              <a:t>Smart Card Systems</a:t>
            </a:r>
            <a:r>
              <a:rPr lang="en-US" altLang="en-US" sz="2000" smtClean="0"/>
              <a:t>, using credit card sized smart cards that contain the inmate’s photo and a circuit chip that stores info about each inmate.</a:t>
            </a:r>
          </a:p>
          <a:p>
            <a:pPr eaLnBrk="1" hangingPunct="1">
              <a:lnSpc>
                <a:spcPct val="80000"/>
              </a:lnSpc>
              <a:defRPr/>
            </a:pPr>
            <a:r>
              <a:rPr lang="en-US" altLang="en-US" sz="2000" b="1" smtClean="0">
                <a:solidFill>
                  <a:srgbClr val="33CC33"/>
                </a:solidFill>
              </a:rPr>
              <a:t>Extent of Use</a:t>
            </a:r>
            <a:r>
              <a:rPr lang="en-US" altLang="en-US" sz="2000" smtClean="0"/>
              <a:t>: No large scale use to date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defRPr/>
            </a:pPr>
            <a:r>
              <a:rPr lang="en-US" altLang="en-US" sz="4000" b="1" smtClean="0"/>
              <a:t>Pinpointing Prison Hotspots: RFID Technology</a:t>
            </a:r>
          </a:p>
        </p:txBody>
      </p:sp>
      <p:sp>
        <p:nvSpPr>
          <p:cNvPr id="36867" name="Rectangle 3"/>
          <p:cNvSpPr>
            <a:spLocks noGrp="1" noChangeArrowheads="1"/>
          </p:cNvSpPr>
          <p:nvPr>
            <p:ph type="body" idx="1"/>
          </p:nvPr>
        </p:nvSpPr>
        <p:spPr/>
        <p:txBody>
          <a:bodyPr/>
          <a:lstStyle/>
          <a:p>
            <a:pPr eaLnBrk="1" hangingPunct="1">
              <a:lnSpc>
                <a:spcPct val="90000"/>
              </a:lnSpc>
              <a:defRPr/>
            </a:pPr>
            <a:r>
              <a:rPr lang="en-US" altLang="en-US" sz="2800" smtClean="0">
                <a:effectLst/>
              </a:rPr>
              <a:t>One potentially promising approach involves radio frequency identification (RFID) technology, which uses small transponders called “tags” to track movements. </a:t>
            </a:r>
          </a:p>
          <a:p>
            <a:pPr eaLnBrk="1" hangingPunct="1">
              <a:lnSpc>
                <a:spcPct val="90000"/>
              </a:lnSpc>
              <a:defRPr/>
            </a:pPr>
            <a:r>
              <a:rPr lang="en-US" altLang="en-US" sz="2800" smtClean="0">
                <a:effectLst/>
              </a:rPr>
              <a:t>RFID tags can be attached to or incorporated into a variety of objects, such as wristbands.</a:t>
            </a:r>
          </a:p>
          <a:p>
            <a:pPr eaLnBrk="1" hangingPunct="1">
              <a:lnSpc>
                <a:spcPct val="90000"/>
              </a:lnSpc>
              <a:defRPr/>
            </a:pPr>
            <a:r>
              <a:rPr lang="en-US" altLang="en-US" sz="2800" smtClean="0">
                <a:effectLst/>
              </a:rPr>
              <a:t> Each tag has an integrated circuit and a tiny antenna to handle radio signals and can be used with a network of sensors — called RFID readers —</a:t>
            </a:r>
            <a:r>
              <a:rPr lang="en-US" altLang="en-US" sz="2800" smtClean="0"/>
              <a:t> </a:t>
            </a:r>
            <a:r>
              <a:rPr lang="en-US" altLang="en-US" sz="2800" smtClean="0">
                <a:effectLst/>
              </a:rPr>
              <a:t>to track movements.</a:t>
            </a:r>
            <a:r>
              <a:rPr lang="en-US" altLang="en-US" sz="2800" smtClean="0"/>
              <a:t>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defRPr/>
            </a:pPr>
            <a:r>
              <a:rPr lang="en-US" altLang="en-US" sz="4000" smtClean="0"/>
              <a:t> </a:t>
            </a:r>
            <a:r>
              <a:rPr lang="en-US" altLang="en-US" sz="3600" smtClean="0"/>
              <a:t>Offender Location, Movement and Prison Management: Research Findings</a:t>
            </a:r>
          </a:p>
        </p:txBody>
      </p:sp>
      <p:sp>
        <p:nvSpPr>
          <p:cNvPr id="41987" name="Rectangle 3"/>
          <p:cNvSpPr>
            <a:spLocks noGrp="1" noChangeArrowheads="1"/>
          </p:cNvSpPr>
          <p:nvPr>
            <p:ph type="body" idx="1"/>
          </p:nvPr>
        </p:nvSpPr>
        <p:spPr>
          <a:xfrm>
            <a:off x="457200" y="1752600"/>
            <a:ext cx="8229600" cy="4953000"/>
          </a:xfrm>
        </p:spPr>
        <p:txBody>
          <a:bodyPr/>
          <a:lstStyle/>
          <a:p>
            <a:pPr eaLnBrk="1" hangingPunct="1">
              <a:lnSpc>
                <a:spcPct val="90000"/>
              </a:lnSpc>
              <a:defRPr/>
            </a:pPr>
            <a:r>
              <a:rPr lang="en-US" altLang="en-US" sz="2800" b="1" smtClean="0">
                <a:solidFill>
                  <a:srgbClr val="33CC33"/>
                </a:solidFill>
                <a:effectLst/>
              </a:rPr>
              <a:t>Extent of Use</a:t>
            </a:r>
            <a:r>
              <a:rPr lang="en-US" altLang="en-US" sz="2800" smtClean="0">
                <a:effectLst/>
              </a:rPr>
              <a:t>: RFID technology has been used to track inventory in warehouses, but its use in correctional facilities is relatively new.</a:t>
            </a:r>
          </a:p>
          <a:p>
            <a:pPr eaLnBrk="1" hangingPunct="1">
              <a:lnSpc>
                <a:spcPct val="90000"/>
              </a:lnSpc>
              <a:defRPr/>
            </a:pPr>
            <a:r>
              <a:rPr lang="en-US" altLang="en-US" sz="2800" smtClean="0"/>
              <a:t> </a:t>
            </a:r>
            <a:r>
              <a:rPr lang="en-US" altLang="en-US" sz="2800" smtClean="0">
                <a:effectLst/>
              </a:rPr>
              <a:t>A few correctional institutions have used the systems to provide information on prisoners’ movements and to alert staff if there is an unusual concentration of people in a certain area.</a:t>
            </a:r>
          </a:p>
          <a:p>
            <a:pPr eaLnBrk="1" hangingPunct="1">
              <a:lnSpc>
                <a:spcPct val="90000"/>
              </a:lnSpc>
              <a:defRPr/>
            </a:pPr>
            <a:r>
              <a:rPr lang="en-US" altLang="en-US" sz="2800" smtClean="0">
                <a:effectLst/>
              </a:rPr>
              <a:t> Movement information may prove useful in investigations to determine who was present in a certain part of a building at a particular time. </a:t>
            </a:r>
          </a:p>
          <a:p>
            <a:pPr eaLnBrk="1" hangingPunct="1">
              <a:lnSpc>
                <a:spcPct val="90000"/>
              </a:lnSpc>
              <a:defRPr/>
            </a:pPr>
            <a:endParaRPr lang="en-US" altLang="en-US" sz="2800"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defRPr/>
            </a:pPr>
            <a:r>
              <a:rPr lang="en-US" altLang="en-US" sz="4000" b="1" smtClean="0">
                <a:effectLst/>
              </a:rPr>
              <a:t>Expected RFID Outcomes</a:t>
            </a:r>
            <a:r>
              <a:rPr lang="en-US" altLang="en-US" sz="4000" smtClean="0"/>
              <a:t> :</a:t>
            </a:r>
            <a:br>
              <a:rPr lang="en-US" altLang="en-US" sz="4000" smtClean="0"/>
            </a:br>
            <a:r>
              <a:rPr lang="en-US" altLang="en-US" sz="4000" smtClean="0"/>
              <a:t> </a:t>
            </a:r>
            <a:r>
              <a:rPr lang="en-US" altLang="en-US" sz="4000" b="1" smtClean="0"/>
              <a:t>Short Term Detection Increase </a:t>
            </a:r>
          </a:p>
        </p:txBody>
      </p:sp>
      <p:sp>
        <p:nvSpPr>
          <p:cNvPr id="48131" name="Rectangle 3"/>
          <p:cNvSpPr>
            <a:spLocks noGrp="1" noChangeArrowheads="1"/>
          </p:cNvSpPr>
          <p:nvPr>
            <p:ph type="body" idx="1"/>
          </p:nvPr>
        </p:nvSpPr>
        <p:spPr/>
        <p:txBody>
          <a:bodyPr/>
          <a:lstStyle/>
          <a:p>
            <a:pPr eaLnBrk="1" hangingPunct="1">
              <a:lnSpc>
                <a:spcPct val="80000"/>
              </a:lnSpc>
              <a:defRPr/>
            </a:pPr>
            <a:r>
              <a:rPr lang="en-US" altLang="en-US" sz="2400" smtClean="0">
                <a:effectLst/>
              </a:rPr>
              <a:t>RFID makes possible closer and continuous monitoring of inmates and, thus, is expected to increase the detection of prohibited behaviors.</a:t>
            </a:r>
          </a:p>
          <a:p>
            <a:pPr eaLnBrk="1" hangingPunct="1">
              <a:lnSpc>
                <a:spcPct val="80000"/>
              </a:lnSpc>
              <a:defRPr/>
            </a:pPr>
            <a:r>
              <a:rPr lang="en-US" altLang="en-US" sz="2400" smtClean="0">
                <a:effectLst/>
              </a:rPr>
              <a:t> Many authorized movements, even when they result in inmate-on-inmate assaults, may have previously gone undetected or at least undocumented.</a:t>
            </a:r>
          </a:p>
          <a:p>
            <a:pPr eaLnBrk="1" hangingPunct="1">
              <a:lnSpc>
                <a:spcPct val="80000"/>
              </a:lnSpc>
              <a:defRPr/>
            </a:pPr>
            <a:r>
              <a:rPr lang="en-US" altLang="en-US" sz="2400" smtClean="0">
                <a:effectLst/>
              </a:rPr>
              <a:t> With RFID, these movements should result in a documented alarm, triggering protocols for officer response and documentation in facility incident data.</a:t>
            </a:r>
          </a:p>
          <a:p>
            <a:pPr eaLnBrk="1" hangingPunct="1">
              <a:lnSpc>
                <a:spcPct val="80000"/>
              </a:lnSpc>
              <a:defRPr/>
            </a:pPr>
            <a:r>
              <a:rPr lang="en-US" altLang="en-US" sz="2400" smtClean="0">
                <a:effectLst/>
              </a:rPr>
              <a:t>  The short-term outcome of RFID introduction is an </a:t>
            </a:r>
            <a:r>
              <a:rPr lang="en-US" altLang="en-US" sz="2400" i="1" smtClean="0">
                <a:effectLst/>
              </a:rPr>
              <a:t>expected increase</a:t>
            </a:r>
            <a:r>
              <a:rPr lang="en-US" altLang="en-US" sz="2400" smtClean="0">
                <a:effectLst/>
              </a:rPr>
              <a:t>, rather than decrease, in the number of inmate behavior-related incidents tracked in facility data</a:t>
            </a:r>
            <a:r>
              <a:rPr lang="en-US" altLang="en-US" sz="2400" smtClean="0"/>
              <a:t> .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defRPr/>
            </a:pPr>
            <a:r>
              <a:rPr lang="en-US" altLang="en-US" sz="4000" smtClean="0"/>
              <a:t> E</a:t>
            </a:r>
            <a:r>
              <a:rPr lang="en-US" altLang="en-US" smtClean="0"/>
              <a:t>xamples</a:t>
            </a:r>
            <a:r>
              <a:rPr lang="en-US" altLang="en-US" sz="4000" smtClean="0"/>
              <a:t> of Hard Technology Innovations in Prison and Jail Settings</a:t>
            </a:r>
          </a:p>
        </p:txBody>
      </p:sp>
      <p:sp>
        <p:nvSpPr>
          <p:cNvPr id="6147" name="Rectangle 3"/>
          <p:cNvSpPr>
            <a:spLocks noGrp="1" noChangeArrowheads="1"/>
          </p:cNvSpPr>
          <p:nvPr>
            <p:ph type="body" idx="1"/>
          </p:nvPr>
        </p:nvSpPr>
        <p:spPr>
          <a:xfrm>
            <a:off x="457200" y="1752600"/>
            <a:ext cx="8229600" cy="4373563"/>
          </a:xfrm>
        </p:spPr>
        <p:txBody>
          <a:bodyPr/>
          <a:lstStyle/>
          <a:p>
            <a:pPr marL="609600" indent="-609600" eaLnBrk="1" hangingPunct="1">
              <a:lnSpc>
                <a:spcPct val="80000"/>
              </a:lnSpc>
              <a:defRPr/>
            </a:pPr>
            <a:r>
              <a:rPr lang="en-US" altLang="en-US" sz="2400" b="1" smtClean="0">
                <a:solidFill>
                  <a:srgbClr val="FF3300"/>
                </a:solidFill>
              </a:rPr>
              <a:t>Contraband detection devices</a:t>
            </a:r>
            <a:r>
              <a:rPr lang="en-US" altLang="en-US" sz="2400" smtClean="0"/>
              <a:t> used in prison/jail</a:t>
            </a:r>
          </a:p>
          <a:p>
            <a:pPr marL="609600" indent="-609600" eaLnBrk="1" hangingPunct="1">
              <a:lnSpc>
                <a:spcPct val="80000"/>
              </a:lnSpc>
              <a:defRPr/>
            </a:pPr>
            <a:r>
              <a:rPr lang="en-US" altLang="en-US" sz="2400" b="1" smtClean="0">
                <a:solidFill>
                  <a:srgbClr val="FF3300"/>
                </a:solidFill>
              </a:rPr>
              <a:t>Duress alarm systems</a:t>
            </a:r>
            <a:r>
              <a:rPr lang="en-US" altLang="en-US" sz="2400" smtClean="0"/>
              <a:t> for corrections officers in indoor and outdoor settings</a:t>
            </a:r>
          </a:p>
          <a:p>
            <a:pPr marL="609600" indent="-609600" eaLnBrk="1" hangingPunct="1">
              <a:lnSpc>
                <a:spcPct val="80000"/>
              </a:lnSpc>
              <a:defRPr/>
            </a:pPr>
            <a:r>
              <a:rPr lang="en-US" altLang="en-US" sz="2400" b="1" smtClean="0">
                <a:solidFill>
                  <a:srgbClr val="FF3300"/>
                </a:solidFill>
              </a:rPr>
              <a:t>Language translation devices</a:t>
            </a:r>
            <a:r>
              <a:rPr lang="en-US" altLang="en-US" sz="2400" smtClean="0"/>
              <a:t> for use within prisons </a:t>
            </a:r>
          </a:p>
          <a:p>
            <a:pPr marL="609600" indent="-609600" eaLnBrk="1" hangingPunct="1">
              <a:lnSpc>
                <a:spcPct val="80000"/>
              </a:lnSpc>
              <a:defRPr/>
            </a:pPr>
            <a:r>
              <a:rPr lang="en-US" altLang="en-US" sz="2400" b="1" smtClean="0">
                <a:solidFill>
                  <a:srgbClr val="FF3300"/>
                </a:solidFill>
              </a:rPr>
              <a:t>Remote monitoring</a:t>
            </a:r>
            <a:r>
              <a:rPr lang="en-US" altLang="en-US" sz="2400" smtClean="0"/>
              <a:t> of inmate movements in cells and throughout prison</a:t>
            </a:r>
          </a:p>
          <a:p>
            <a:pPr marL="609600" indent="-609600" eaLnBrk="1" hangingPunct="1">
              <a:lnSpc>
                <a:spcPct val="80000"/>
              </a:lnSpc>
              <a:defRPr/>
            </a:pPr>
            <a:r>
              <a:rPr lang="en-US" altLang="en-US" sz="2400" b="1" smtClean="0">
                <a:solidFill>
                  <a:srgbClr val="FF3300"/>
                </a:solidFill>
              </a:rPr>
              <a:t>Perimeter security</a:t>
            </a:r>
            <a:r>
              <a:rPr lang="en-US" altLang="en-US" sz="2400" smtClean="0">
                <a:solidFill>
                  <a:schemeClr val="tx2"/>
                </a:solidFill>
              </a:rPr>
              <a:t> technology</a:t>
            </a:r>
            <a:endParaRPr lang="en-US" altLang="en-US" sz="2400" smtClean="0"/>
          </a:p>
          <a:p>
            <a:pPr marL="609600" indent="-609600" eaLnBrk="1" hangingPunct="1">
              <a:lnSpc>
                <a:spcPct val="80000"/>
              </a:lnSpc>
              <a:defRPr/>
            </a:pPr>
            <a:r>
              <a:rPr lang="en-US" altLang="en-US" sz="2400" b="1" smtClean="0">
                <a:solidFill>
                  <a:srgbClr val="FF3300"/>
                </a:solidFill>
              </a:rPr>
              <a:t>New cell extraction</a:t>
            </a:r>
            <a:r>
              <a:rPr lang="en-US" altLang="en-US" sz="2400" smtClean="0">
                <a:solidFill>
                  <a:schemeClr val="tx2"/>
                </a:solidFill>
              </a:rPr>
              <a:t> technology</a:t>
            </a:r>
          </a:p>
          <a:p>
            <a:pPr marL="609600" indent="-609600" eaLnBrk="1" hangingPunct="1">
              <a:lnSpc>
                <a:spcPct val="80000"/>
              </a:lnSpc>
              <a:defRPr/>
            </a:pPr>
            <a:r>
              <a:rPr lang="en-US" altLang="en-US" sz="2400" b="1" smtClean="0">
                <a:solidFill>
                  <a:srgbClr val="FF3300"/>
                </a:solidFill>
              </a:rPr>
              <a:t>Less than lethal force</a:t>
            </a:r>
            <a:r>
              <a:rPr lang="en-US" altLang="en-US" sz="2400" smtClean="0">
                <a:solidFill>
                  <a:schemeClr val="tx2"/>
                </a:solidFill>
              </a:rPr>
              <a:t> in prison</a:t>
            </a:r>
          </a:p>
          <a:p>
            <a:pPr marL="609600" indent="-609600" eaLnBrk="1" hangingPunct="1">
              <a:lnSpc>
                <a:spcPct val="80000"/>
              </a:lnSpc>
              <a:defRPr/>
            </a:pPr>
            <a:r>
              <a:rPr lang="en-US" altLang="en-US" sz="2400" b="1" smtClean="0">
                <a:solidFill>
                  <a:srgbClr val="FF3300"/>
                </a:solidFill>
              </a:rPr>
              <a:t>Other hard technology</a:t>
            </a:r>
            <a:r>
              <a:rPr lang="en-US" altLang="en-US" sz="2400" smtClean="0"/>
              <a:t> applications in prisons and jails (e.g. the Supermax prison) </a:t>
            </a:r>
          </a:p>
          <a:p>
            <a:pPr marL="609600" indent="-609600" eaLnBrk="1" hangingPunct="1">
              <a:lnSpc>
                <a:spcPct val="80000"/>
              </a:lnSpc>
              <a:buFont typeface="Wingdings" pitchFamily="64" charset="2"/>
              <a:buNone/>
              <a:defRPr/>
            </a:pPr>
            <a:r>
              <a:rPr lang="en-US" altLang="en-US" sz="2400" smtClean="0"/>
              <a:t>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defRPr/>
            </a:pPr>
            <a:r>
              <a:rPr lang="en-US" altLang="en-US" sz="4000" b="1" smtClean="0">
                <a:effectLst/>
              </a:rPr>
              <a:t>Expected RFID Outcomes</a:t>
            </a:r>
            <a:r>
              <a:rPr lang="en-US" altLang="en-US" sz="4000" smtClean="0"/>
              <a:t> :</a:t>
            </a:r>
            <a:br>
              <a:rPr lang="en-US" altLang="en-US" sz="4000" smtClean="0"/>
            </a:br>
            <a:r>
              <a:rPr lang="en-US" altLang="en-US" sz="4000" smtClean="0"/>
              <a:t> </a:t>
            </a:r>
            <a:r>
              <a:rPr lang="en-US" altLang="en-US" sz="4000" b="1" smtClean="0"/>
              <a:t>Long Term Deterrence</a:t>
            </a:r>
          </a:p>
        </p:txBody>
      </p:sp>
      <p:sp>
        <p:nvSpPr>
          <p:cNvPr id="22531" name="Rectangle 3"/>
          <p:cNvSpPr>
            <a:spLocks noGrp="1" noChangeArrowheads="1"/>
          </p:cNvSpPr>
          <p:nvPr>
            <p:ph type="body" idx="1"/>
          </p:nvPr>
        </p:nvSpPr>
        <p:spPr/>
        <p:txBody>
          <a:bodyPr/>
          <a:lstStyle/>
          <a:p>
            <a:pPr eaLnBrk="1" hangingPunct="1">
              <a:lnSpc>
                <a:spcPct val="80000"/>
              </a:lnSpc>
            </a:pPr>
            <a:r>
              <a:rPr lang="en-US" altLang="en-US" sz="2400" smtClean="0">
                <a:effectLst/>
              </a:rPr>
              <a:t> Indicators of unauthorized inmate activities are expected to “peak” early in the period following full implementation, (i.e., the point at which RFID reaches its maximum ability to detect previously undetected activities).</a:t>
            </a:r>
          </a:p>
          <a:p>
            <a:pPr eaLnBrk="1" hangingPunct="1">
              <a:lnSpc>
                <a:spcPct val="80000"/>
              </a:lnSpc>
            </a:pPr>
            <a:r>
              <a:rPr lang="en-US" altLang="en-US" sz="2400" smtClean="0">
                <a:effectLst/>
              </a:rPr>
              <a:t> Subsequently, indicators of unauthorized inmate activities would begin to decline (as a result of deterrence). </a:t>
            </a:r>
          </a:p>
          <a:p>
            <a:pPr eaLnBrk="1" hangingPunct="1">
              <a:lnSpc>
                <a:spcPct val="80000"/>
              </a:lnSpc>
            </a:pPr>
            <a:r>
              <a:rPr lang="en-US" altLang="en-US" sz="2400" smtClean="0">
                <a:effectLst/>
              </a:rPr>
              <a:t>This would be expected as </a:t>
            </a:r>
          </a:p>
          <a:p>
            <a:pPr eaLnBrk="1" hangingPunct="1">
              <a:lnSpc>
                <a:spcPct val="80000"/>
              </a:lnSpc>
            </a:pPr>
            <a:r>
              <a:rPr lang="en-US" altLang="en-US" sz="2400" smtClean="0">
                <a:effectLst/>
              </a:rPr>
              <a:t>(1) inmates become more certain that such activities will be detected and negative consequences will result and (2) staff response protocols are adjusted for certain types of RFID alarms.</a:t>
            </a:r>
          </a:p>
          <a:p>
            <a:pPr eaLnBrk="1" hangingPunct="1">
              <a:lnSpc>
                <a:spcPct val="80000"/>
              </a:lnSpc>
            </a:pPr>
            <a:r>
              <a:rPr lang="en-US" altLang="en-US" sz="2400" smtClean="0">
                <a:effectLst/>
                <a:hlinkClick r:id="rId2"/>
              </a:rPr>
              <a:t>http://www.ncjrs.gov/pdffiles1/nij/grants/225449.pdf</a:t>
            </a:r>
            <a:endParaRPr lang="en-US" altLang="en-US" sz="2400" smtClean="0">
              <a:effectLs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defRPr/>
            </a:pPr>
            <a:r>
              <a:rPr lang="en-US" altLang="en-US" smtClean="0"/>
              <a:t>5.New Perimeter Security</a:t>
            </a:r>
          </a:p>
        </p:txBody>
      </p:sp>
      <p:sp>
        <p:nvSpPr>
          <p:cNvPr id="23555" name="Rectangle 3"/>
          <p:cNvSpPr>
            <a:spLocks noGrp="1" noChangeArrowheads="1"/>
          </p:cNvSpPr>
          <p:nvPr>
            <p:ph type="body" idx="1"/>
          </p:nvPr>
        </p:nvSpPr>
        <p:spPr/>
        <p:txBody>
          <a:bodyPr/>
          <a:lstStyle/>
          <a:p>
            <a:pPr eaLnBrk="1" hangingPunct="1">
              <a:lnSpc>
                <a:spcPct val="80000"/>
              </a:lnSpc>
            </a:pPr>
            <a:endParaRPr lang="en-US" altLang="en-US" sz="1400" smtClean="0">
              <a:effectLst/>
            </a:endParaRPr>
          </a:p>
          <a:p>
            <a:pPr eaLnBrk="1" hangingPunct="1">
              <a:lnSpc>
                <a:spcPct val="80000"/>
              </a:lnSpc>
            </a:pPr>
            <a:r>
              <a:rPr lang="en-US" altLang="en-US" sz="1800" smtClean="0">
                <a:effectLst/>
              </a:rPr>
              <a:t>Correctional facilities should always have a</a:t>
            </a:r>
            <a:r>
              <a:rPr lang="en-US" altLang="en-US" sz="1400" smtClean="0">
                <a:effectLst/>
              </a:rPr>
              <a:t> </a:t>
            </a:r>
            <a:r>
              <a:rPr lang="en-US" altLang="en-US" sz="2400" b="1" smtClean="0">
                <a:solidFill>
                  <a:srgbClr val="33CC33"/>
                </a:solidFill>
                <a:effectLst/>
              </a:rPr>
              <a:t>security technology enhancement plan</a:t>
            </a:r>
            <a:r>
              <a:rPr lang="en-US" altLang="en-US" sz="1400" smtClean="0">
                <a:effectLst/>
              </a:rPr>
              <a:t> </a:t>
            </a:r>
            <a:r>
              <a:rPr lang="en-US" altLang="en-US" sz="1800" smtClean="0">
                <a:effectLst/>
              </a:rPr>
              <a:t>(STEP).A STEP has several operational segments</a:t>
            </a:r>
            <a:r>
              <a:rPr lang="en-US" altLang="en-US" sz="1400" smtClean="0">
                <a:effectLst/>
              </a:rPr>
              <a:t>:</a:t>
            </a:r>
          </a:p>
          <a:p>
            <a:pPr eaLnBrk="1" hangingPunct="1">
              <a:lnSpc>
                <a:spcPct val="80000"/>
              </a:lnSpc>
              <a:buFont typeface="Wingdings" pitchFamily="64" charset="2"/>
              <a:buNone/>
            </a:pPr>
            <a:endParaRPr lang="en-US" altLang="en-US" sz="1400" smtClean="0">
              <a:effectLst/>
            </a:endParaRPr>
          </a:p>
          <a:p>
            <a:pPr eaLnBrk="1" hangingPunct="1">
              <a:lnSpc>
                <a:spcPct val="80000"/>
              </a:lnSpc>
            </a:pPr>
            <a:r>
              <a:rPr lang="en-US" altLang="en-US" sz="1400" smtClean="0">
                <a:effectLst/>
              </a:rPr>
              <a:t>• </a:t>
            </a:r>
            <a:r>
              <a:rPr lang="en-US" altLang="en-US" sz="1800" b="1" smtClean="0">
                <a:solidFill>
                  <a:srgbClr val="33CC33"/>
                </a:solidFill>
                <a:effectLst/>
              </a:rPr>
              <a:t>Perimeter security</a:t>
            </a:r>
            <a:r>
              <a:rPr lang="en-US" altLang="en-US" sz="1800" b="1" smtClean="0">
                <a:effectLst/>
              </a:rPr>
              <a:t>. </a:t>
            </a:r>
            <a:r>
              <a:rPr lang="en-US" altLang="en-US" sz="1800" smtClean="0">
                <a:effectLst/>
              </a:rPr>
              <a:t>Includes lighting, fencing materials, electronic detection of movement on the perimeter, equipment for staff duty stations (sally ports, towers and vehicles) and electronic contraband detection.</a:t>
            </a:r>
          </a:p>
          <a:p>
            <a:pPr eaLnBrk="1" hangingPunct="1">
              <a:lnSpc>
                <a:spcPct val="80000"/>
              </a:lnSpc>
              <a:buFont typeface="Wingdings" pitchFamily="64" charset="2"/>
              <a:buNone/>
            </a:pPr>
            <a:endParaRPr lang="en-US" altLang="en-US" sz="1800" smtClean="0">
              <a:effectLst/>
            </a:endParaRPr>
          </a:p>
          <a:p>
            <a:pPr eaLnBrk="1" hangingPunct="1">
              <a:lnSpc>
                <a:spcPct val="80000"/>
              </a:lnSpc>
            </a:pPr>
            <a:r>
              <a:rPr lang="en-US" altLang="en-US" sz="1800" smtClean="0">
                <a:effectLst/>
              </a:rPr>
              <a:t>• </a:t>
            </a:r>
            <a:r>
              <a:rPr lang="en-US" altLang="en-US" sz="1800" b="1" smtClean="0">
                <a:solidFill>
                  <a:srgbClr val="33CC33"/>
                </a:solidFill>
                <a:effectLst/>
              </a:rPr>
              <a:t>Staff and inmate communication</a:t>
            </a:r>
            <a:r>
              <a:rPr lang="en-US" altLang="en-US" sz="1800" b="1" smtClean="0">
                <a:effectLst/>
              </a:rPr>
              <a:t>. </a:t>
            </a:r>
            <a:r>
              <a:rPr lang="en-US" altLang="en-US" sz="1800" smtClean="0">
                <a:effectLst/>
              </a:rPr>
              <a:t>Involves technology related to intercoms, radios, telephones, emergency callback systems, pagers and cell phones.</a:t>
            </a:r>
          </a:p>
          <a:p>
            <a:pPr eaLnBrk="1" hangingPunct="1">
              <a:lnSpc>
                <a:spcPct val="80000"/>
              </a:lnSpc>
              <a:buFont typeface="Wingdings" pitchFamily="64" charset="2"/>
              <a:buNone/>
            </a:pPr>
            <a:endParaRPr lang="en-US" altLang="en-US" sz="1800" smtClean="0">
              <a:effectLst/>
            </a:endParaRPr>
          </a:p>
          <a:p>
            <a:pPr eaLnBrk="1" hangingPunct="1">
              <a:lnSpc>
                <a:spcPct val="80000"/>
              </a:lnSpc>
            </a:pPr>
            <a:r>
              <a:rPr lang="en-US" altLang="en-US" sz="1800" smtClean="0">
                <a:effectLst/>
              </a:rPr>
              <a:t>• </a:t>
            </a:r>
            <a:r>
              <a:rPr lang="en-US" altLang="en-US" sz="1800" b="1" smtClean="0">
                <a:solidFill>
                  <a:srgbClr val="33CC33"/>
                </a:solidFill>
                <a:effectLst/>
              </a:rPr>
              <a:t>Contraband detection</a:t>
            </a:r>
            <a:r>
              <a:rPr lang="en-US" altLang="en-US" sz="1800" smtClean="0">
                <a:effectLst/>
              </a:rPr>
              <a:t>. Entails metal detectors, x-ray</a:t>
            </a:r>
          </a:p>
          <a:p>
            <a:pPr eaLnBrk="1" hangingPunct="1">
              <a:lnSpc>
                <a:spcPct val="80000"/>
              </a:lnSpc>
              <a:buFont typeface="Wingdings" pitchFamily="64" charset="2"/>
              <a:buNone/>
            </a:pPr>
            <a:r>
              <a:rPr lang="en-US" altLang="en-US" sz="1800" smtClean="0">
                <a:effectLst/>
              </a:rPr>
              <a:t>machines and technologies such as ion scanners.</a:t>
            </a:r>
          </a:p>
          <a:p>
            <a:pPr eaLnBrk="1" hangingPunct="1">
              <a:lnSpc>
                <a:spcPct val="80000"/>
              </a:lnSpc>
              <a:buFont typeface="Wingdings" pitchFamily="64" charset="2"/>
              <a:buNone/>
            </a:pPr>
            <a:endParaRPr lang="en-US" altLang="en-US" sz="1800" smtClean="0">
              <a:effectLst/>
            </a:endParaRPr>
          </a:p>
          <a:p>
            <a:pPr eaLnBrk="1" hangingPunct="1">
              <a:lnSpc>
                <a:spcPct val="80000"/>
              </a:lnSpc>
              <a:buFont typeface="Wingdings" pitchFamily="64" charset="2"/>
              <a:buNone/>
            </a:pPr>
            <a:r>
              <a:rPr lang="en-US" altLang="en-US" sz="1400" smtClean="0">
                <a:effectLst/>
                <a:hlinkClick r:id="rId2"/>
              </a:rPr>
              <a:t>http://www.justnet.org/TechBeat%20Files/STEP%20Up%20to%20Prison%20Security%20Planning.pdf</a:t>
            </a:r>
            <a:endParaRPr lang="en-US" altLang="en-US" sz="1400" smtClean="0">
              <a:effectLs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defRPr/>
            </a:pPr>
            <a:r>
              <a:rPr lang="en-US" altLang="en-US" sz="4800" smtClean="0"/>
              <a:t>Perimeter security technology</a:t>
            </a:r>
          </a:p>
        </p:txBody>
      </p:sp>
      <p:sp>
        <p:nvSpPr>
          <p:cNvPr id="24579" name="Rectangle 3"/>
          <p:cNvSpPr>
            <a:spLocks noGrp="1" noChangeArrowheads="1"/>
          </p:cNvSpPr>
          <p:nvPr>
            <p:ph type="body" sz="half" idx="1"/>
          </p:nvPr>
        </p:nvSpPr>
        <p:spPr/>
        <p:txBody>
          <a:bodyPr/>
          <a:lstStyle/>
          <a:p>
            <a:pPr eaLnBrk="1" hangingPunct="1">
              <a:lnSpc>
                <a:spcPct val="90000"/>
              </a:lnSpc>
              <a:defRPr/>
            </a:pPr>
            <a:r>
              <a:rPr lang="en-US" altLang="en-US" b="1" smtClean="0"/>
              <a:t>Intended to deter escape and prevent intrusion into prison environments, Oldcastle Security's Guardtower solution is a non-lethal electric fence that can detect wire movement in any direction.</a:t>
            </a:r>
          </a:p>
        </p:txBody>
      </p:sp>
      <p:sp>
        <p:nvSpPr>
          <p:cNvPr id="24584" name="Rectangle 8"/>
          <p:cNvSpPr>
            <a:spLocks noGrp="1" noChangeArrowheads="1"/>
          </p:cNvSpPr>
          <p:nvPr>
            <p:ph type="body" sz="half" idx="2"/>
          </p:nvPr>
        </p:nvSpPr>
        <p:spPr/>
        <p:txBody>
          <a:bodyPr/>
          <a:lstStyle/>
          <a:p>
            <a:pPr eaLnBrk="1" hangingPunct="1">
              <a:lnSpc>
                <a:spcPct val="90000"/>
              </a:lnSpc>
              <a:defRPr/>
            </a:pPr>
            <a:endParaRPr lang="en-US" altLang="en-US" smtClean="0"/>
          </a:p>
        </p:txBody>
      </p:sp>
      <p:pic>
        <p:nvPicPr>
          <p:cNvPr id="24581" name="Picture 7" descr="1224614187361_Power-lines"/>
          <p:cNvPicPr>
            <a:picLocks noChangeAspect="1" noChangeArrowheads="1"/>
          </p:cNvPicPr>
          <p:nvPr/>
        </p:nvPicPr>
        <p:blipFill>
          <a:blip r:embed="rId2" cstate="print"/>
          <a:srcRect/>
          <a:stretch>
            <a:fillRect/>
          </a:stretch>
        </p:blipFill>
        <p:spPr bwMode="auto">
          <a:xfrm>
            <a:off x="4948238" y="1676400"/>
            <a:ext cx="3313112"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defRPr/>
            </a:pPr>
            <a:r>
              <a:rPr lang="en-US" altLang="en-US" sz="4000" smtClean="0"/>
              <a:t>Effectiveness of Perimeter Security Technology</a:t>
            </a:r>
          </a:p>
        </p:txBody>
      </p:sp>
      <p:sp>
        <p:nvSpPr>
          <p:cNvPr id="57347" name="Rectangle 3"/>
          <p:cNvSpPr>
            <a:spLocks noGrp="1" noChangeArrowheads="1"/>
          </p:cNvSpPr>
          <p:nvPr>
            <p:ph type="body" idx="1"/>
          </p:nvPr>
        </p:nvSpPr>
        <p:spPr/>
        <p:txBody>
          <a:bodyPr/>
          <a:lstStyle/>
          <a:p>
            <a:pPr eaLnBrk="1" hangingPunct="1">
              <a:lnSpc>
                <a:spcPct val="90000"/>
              </a:lnSpc>
              <a:defRPr/>
            </a:pPr>
            <a:r>
              <a:rPr lang="en-US" altLang="en-US" sz="2400" b="1" smtClean="0">
                <a:solidFill>
                  <a:srgbClr val="33CC33"/>
                </a:solidFill>
              </a:rPr>
              <a:t>Perimeter Security works</a:t>
            </a:r>
            <a:r>
              <a:rPr lang="en-US" altLang="en-US" sz="2400" smtClean="0"/>
              <a:t>: Escape Attempts are rare; successful escapes are even rarer. We do not know what works best, however.</a:t>
            </a:r>
          </a:p>
          <a:p>
            <a:pPr eaLnBrk="1" hangingPunct="1">
              <a:lnSpc>
                <a:spcPct val="90000"/>
              </a:lnSpc>
              <a:defRPr/>
            </a:pPr>
            <a:r>
              <a:rPr lang="en-US" altLang="en-US" sz="2400" b="1" smtClean="0">
                <a:solidFill>
                  <a:srgbClr val="33CC33"/>
                </a:solidFill>
              </a:rPr>
              <a:t>New Technologies have not been evaluated</a:t>
            </a:r>
            <a:r>
              <a:rPr lang="en-US" altLang="en-US" sz="2400" smtClean="0"/>
              <a:t>:</a:t>
            </a:r>
          </a:p>
          <a:p>
            <a:pPr eaLnBrk="1" hangingPunct="1">
              <a:lnSpc>
                <a:spcPct val="90000"/>
              </a:lnSpc>
              <a:defRPr/>
            </a:pPr>
            <a:r>
              <a:rPr lang="en-US" altLang="en-US" sz="2400" b="1" smtClean="0">
                <a:solidFill>
                  <a:srgbClr val="33CC33"/>
                </a:solidFill>
              </a:rPr>
              <a:t>1.Additional video cameras and increased lighting</a:t>
            </a:r>
            <a:r>
              <a:rPr lang="en-US" altLang="en-US" sz="2400" smtClean="0"/>
              <a:t> have been introduced in several large prison systems, but no independent evaluation of the cost effectiveness of these new investments have been conducted to date.</a:t>
            </a:r>
          </a:p>
          <a:p>
            <a:pPr eaLnBrk="1" hangingPunct="1">
              <a:lnSpc>
                <a:spcPct val="90000"/>
              </a:lnSpc>
              <a:defRPr/>
            </a:pPr>
            <a:r>
              <a:rPr lang="en-US" altLang="en-US" sz="2400" smtClean="0">
                <a:solidFill>
                  <a:srgbClr val="33CC33"/>
                </a:solidFill>
              </a:rPr>
              <a:t>2.Sensor fences</a:t>
            </a:r>
            <a:r>
              <a:rPr lang="en-US" altLang="en-US" sz="2400" smtClean="0"/>
              <a:t> are also being implemented with claims of low cost, low maintenance, and low false alarm rates; but no research can back up these claims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defRPr/>
            </a:pPr>
            <a:r>
              <a:rPr lang="en-US" altLang="en-US" sz="4000" smtClean="0"/>
              <a:t>6.New Cell Extraction Technology</a:t>
            </a:r>
          </a:p>
        </p:txBody>
      </p:sp>
      <p:sp>
        <p:nvSpPr>
          <p:cNvPr id="25603" name="Rectangle 3"/>
          <p:cNvSpPr>
            <a:spLocks noGrp="1" noChangeArrowheads="1"/>
          </p:cNvSpPr>
          <p:nvPr>
            <p:ph type="body" idx="1"/>
          </p:nvPr>
        </p:nvSpPr>
        <p:spPr/>
        <p:txBody>
          <a:bodyPr/>
          <a:lstStyle/>
          <a:p>
            <a:pPr eaLnBrk="1" hangingPunct="1">
              <a:defRPr/>
            </a:pPr>
            <a:endParaRPr lang="en-US" altLang="en-US" smtClean="0"/>
          </a:p>
        </p:txBody>
      </p:sp>
      <p:pic>
        <p:nvPicPr>
          <p:cNvPr id="26628" name="Picture 5" descr="Cell-Extraction-Vest"/>
          <p:cNvPicPr>
            <a:picLocks noChangeAspect="1" noChangeArrowheads="1"/>
          </p:cNvPicPr>
          <p:nvPr/>
        </p:nvPicPr>
        <p:blipFill>
          <a:blip r:embed="rId2" cstate="print"/>
          <a:srcRect/>
          <a:stretch>
            <a:fillRect/>
          </a:stretch>
        </p:blipFill>
        <p:spPr bwMode="auto">
          <a:xfrm>
            <a:off x="762000" y="1676400"/>
            <a:ext cx="7239000" cy="434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defRPr/>
            </a:pPr>
            <a:r>
              <a:rPr lang="en-US" altLang="en-US" sz="4000" smtClean="0"/>
              <a:t>7.Less than Lethal Force in Prison</a:t>
            </a:r>
          </a:p>
        </p:txBody>
      </p:sp>
      <p:sp>
        <p:nvSpPr>
          <p:cNvPr id="26627" name="Rectangle 3"/>
          <p:cNvSpPr>
            <a:spLocks noGrp="1" noChangeArrowheads="1"/>
          </p:cNvSpPr>
          <p:nvPr>
            <p:ph type="body" idx="1"/>
          </p:nvPr>
        </p:nvSpPr>
        <p:spPr/>
        <p:txBody>
          <a:bodyPr/>
          <a:lstStyle/>
          <a:p>
            <a:pPr eaLnBrk="1" hangingPunct="1">
              <a:lnSpc>
                <a:spcPct val="90000"/>
              </a:lnSpc>
              <a:buFont typeface="Wingdings" pitchFamily="64" charset="2"/>
              <a:buNone/>
              <a:defRPr/>
            </a:pPr>
            <a:endParaRPr lang="en-US" altLang="en-US" sz="2400" smtClean="0"/>
          </a:p>
          <a:p>
            <a:pPr eaLnBrk="1" hangingPunct="1">
              <a:lnSpc>
                <a:spcPct val="90000"/>
              </a:lnSpc>
              <a:defRPr/>
            </a:pPr>
            <a:r>
              <a:rPr lang="en-US" altLang="en-US" sz="2400" b="1" smtClean="0">
                <a:solidFill>
                  <a:srgbClr val="33CC33"/>
                </a:solidFill>
              </a:rPr>
              <a:t>Three Types of Non-Lethal Force Technology in Federal and State Prisons</a:t>
            </a:r>
            <a:r>
              <a:rPr lang="en-US" altLang="en-US" sz="2400" smtClean="0"/>
              <a:t>:</a:t>
            </a:r>
          </a:p>
          <a:p>
            <a:pPr eaLnBrk="1" hangingPunct="1">
              <a:lnSpc>
                <a:spcPct val="90000"/>
              </a:lnSpc>
              <a:defRPr/>
            </a:pPr>
            <a:r>
              <a:rPr lang="en-US" altLang="en-US" sz="2400" smtClean="0"/>
              <a:t>Oleoresin capsicum (pepper spray)</a:t>
            </a:r>
          </a:p>
          <a:p>
            <a:pPr eaLnBrk="1" hangingPunct="1">
              <a:lnSpc>
                <a:spcPct val="90000"/>
              </a:lnSpc>
              <a:defRPr/>
            </a:pPr>
            <a:r>
              <a:rPr lang="en-US" altLang="en-US" sz="2400" smtClean="0"/>
              <a:t>Diversionary (flash bang) devices</a:t>
            </a:r>
          </a:p>
          <a:p>
            <a:pPr eaLnBrk="1" hangingPunct="1">
              <a:lnSpc>
                <a:spcPct val="90000"/>
              </a:lnSpc>
              <a:defRPr/>
            </a:pPr>
            <a:r>
              <a:rPr lang="en-US" altLang="en-US" sz="2400" smtClean="0"/>
              <a:t>Impact Munitions( bean bags, plastic, or rubber, bullets)</a:t>
            </a:r>
          </a:p>
          <a:p>
            <a:pPr eaLnBrk="1" hangingPunct="1">
              <a:lnSpc>
                <a:spcPct val="90000"/>
              </a:lnSpc>
              <a:defRPr/>
            </a:pPr>
            <a:r>
              <a:rPr lang="en-US" altLang="en-US" sz="2400" smtClean="0">
                <a:solidFill>
                  <a:srgbClr val="33CC33"/>
                </a:solidFill>
              </a:rPr>
              <a:t>Evaluation Research on the use of these weapons in prison is not available</a:t>
            </a:r>
            <a:r>
              <a:rPr lang="en-US" altLang="en-US" sz="2400" smtClean="0"/>
              <a:t>.</a:t>
            </a:r>
          </a:p>
          <a:p>
            <a:pPr eaLnBrk="1" hangingPunct="1">
              <a:lnSpc>
                <a:spcPct val="90000"/>
              </a:lnSpc>
              <a:defRPr/>
            </a:pPr>
            <a:endParaRPr lang="en-US" altLang="en-US" sz="2400" smtClean="0"/>
          </a:p>
          <a:p>
            <a:pPr eaLnBrk="1" hangingPunct="1">
              <a:lnSpc>
                <a:spcPct val="90000"/>
              </a:lnSpc>
              <a:defRPr/>
            </a:pPr>
            <a:r>
              <a:rPr lang="en-US" altLang="en-US" sz="2400" smtClean="0"/>
              <a:t>Issue :Private Prisons and Non-Lethal Force</a:t>
            </a:r>
          </a:p>
          <a:p>
            <a:pPr eaLnBrk="1" hangingPunct="1">
              <a:lnSpc>
                <a:spcPct val="90000"/>
              </a:lnSpc>
              <a:defRPr/>
            </a:pPr>
            <a:r>
              <a:rPr lang="en-US" altLang="en-US" sz="2400" smtClean="0">
                <a:hlinkClick r:id="rId2"/>
              </a:rPr>
              <a:t>http://law.rightpundits.com/?p=705</a:t>
            </a:r>
            <a:endParaRPr lang="en-US" altLang="en-US" sz="2400" smtClean="0"/>
          </a:p>
          <a:p>
            <a:pPr eaLnBrk="1" hangingPunct="1">
              <a:lnSpc>
                <a:spcPct val="90000"/>
              </a:lnSpc>
              <a:defRPr/>
            </a:pPr>
            <a:endParaRPr lang="en-US" altLang="en-US" sz="240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 descr="supermax_cell"/>
          <p:cNvPicPr>
            <a:picLocks noChangeAspect="1" noChangeArrowheads="1"/>
          </p:cNvPicPr>
          <p:nvPr/>
        </p:nvPicPr>
        <p:blipFill>
          <a:blip r:embed="rId2" cstate="print"/>
          <a:srcRect/>
          <a:stretch>
            <a:fillRect/>
          </a:stretch>
        </p:blipFill>
        <p:spPr bwMode="auto">
          <a:xfrm>
            <a:off x="381000" y="533400"/>
            <a:ext cx="8382000" cy="571500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defRPr/>
            </a:pPr>
            <a:r>
              <a:rPr lang="en-US" altLang="en-US" sz="4000" smtClean="0"/>
              <a:t>8.New Prison Design: The </a:t>
            </a:r>
            <a:r>
              <a:rPr lang="en-US" altLang="en-US" smtClean="0"/>
              <a:t>Supermax Prison</a:t>
            </a:r>
          </a:p>
        </p:txBody>
      </p:sp>
      <p:sp>
        <p:nvSpPr>
          <p:cNvPr id="27651" name="Rectangle 3"/>
          <p:cNvSpPr>
            <a:spLocks noGrp="1" noChangeArrowheads="1"/>
          </p:cNvSpPr>
          <p:nvPr>
            <p:ph type="body" idx="1"/>
          </p:nvPr>
        </p:nvSpPr>
        <p:spPr/>
        <p:txBody>
          <a:bodyPr/>
          <a:lstStyle/>
          <a:p>
            <a:pPr eaLnBrk="1" hangingPunct="1">
              <a:lnSpc>
                <a:spcPct val="90000"/>
              </a:lnSpc>
              <a:defRPr/>
            </a:pPr>
            <a:r>
              <a:rPr lang="en-US" altLang="en-US" sz="2800" b="1" smtClean="0">
                <a:solidFill>
                  <a:srgbClr val="33CC33"/>
                </a:solidFill>
              </a:rPr>
              <a:t>What is a Supermax?</a:t>
            </a:r>
            <a:r>
              <a:rPr lang="en-US" altLang="en-US" sz="2800" smtClean="0"/>
              <a:t> A New prison designed to control inmates defined as high violence risk, or who require special management due to their crime type( e.g. serial killers and terrorists)</a:t>
            </a:r>
          </a:p>
          <a:p>
            <a:pPr eaLnBrk="1" hangingPunct="1">
              <a:lnSpc>
                <a:spcPct val="90000"/>
              </a:lnSpc>
              <a:defRPr/>
            </a:pPr>
            <a:r>
              <a:rPr lang="en-US" altLang="en-US" sz="2800" b="1" smtClean="0">
                <a:solidFill>
                  <a:srgbClr val="33CC33"/>
                </a:solidFill>
              </a:rPr>
              <a:t>Extent of Use</a:t>
            </a:r>
            <a:r>
              <a:rPr lang="en-US" altLang="en-US" sz="2800" smtClean="0"/>
              <a:t>: 1% of all prisoners( about 20,000 inmates) are currently housed in a super-max facility, where they are confined to their cell for up to 23 hours each day.</a:t>
            </a:r>
          </a:p>
          <a:p>
            <a:pPr eaLnBrk="1" hangingPunct="1">
              <a:lnSpc>
                <a:spcPct val="90000"/>
              </a:lnSpc>
              <a:defRPr/>
            </a:pPr>
            <a:r>
              <a:rPr lang="en-US" altLang="en-US" sz="2800" b="1" smtClean="0">
                <a:solidFill>
                  <a:srgbClr val="33CC33"/>
                </a:solidFill>
              </a:rPr>
              <a:t>Evidence of Effectiveness</a:t>
            </a:r>
            <a:r>
              <a:rPr lang="en-US" altLang="en-US" sz="2800" smtClean="0"/>
              <a:t>: mixed; Prison Wardens like it, but questions can be raised on the use of this level of social isolation.</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5" descr="2009-05-25-SuperMax"/>
          <p:cNvPicPr>
            <a:picLocks noChangeAspect="1" noChangeArrowheads="1"/>
          </p:cNvPicPr>
          <p:nvPr/>
        </p:nvPicPr>
        <p:blipFill>
          <a:blip r:embed="rId2" cstate="print"/>
          <a:srcRect/>
          <a:stretch>
            <a:fillRect/>
          </a:stretch>
        </p:blipFill>
        <p:spPr bwMode="auto">
          <a:xfrm>
            <a:off x="0" y="304800"/>
            <a:ext cx="8915400" cy="6270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5" descr="supermax"/>
          <p:cNvPicPr>
            <a:picLocks noChangeAspect="1" noChangeArrowheads="1"/>
          </p:cNvPicPr>
          <p:nvPr/>
        </p:nvPicPr>
        <p:blipFill>
          <a:blip r:embed="rId2" cstate="print"/>
          <a:srcRect/>
          <a:stretch>
            <a:fillRect/>
          </a:stretch>
        </p:blipFill>
        <p:spPr bwMode="auto">
          <a:xfrm>
            <a:off x="762000" y="685800"/>
            <a:ext cx="7462838" cy="5497513"/>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defRPr/>
            </a:pPr>
            <a:r>
              <a:rPr lang="en-US" altLang="en-US" smtClean="0"/>
              <a:t>1.Contraband detection devices used in prison/jail</a:t>
            </a:r>
          </a:p>
        </p:txBody>
      </p:sp>
      <p:pic>
        <p:nvPicPr>
          <p:cNvPr id="5123" name="Picture 4"/>
          <p:cNvPicPr>
            <a:picLocks noChangeAspect="1" noChangeArrowheads="1"/>
          </p:cNvPicPr>
          <p:nvPr>
            <p:ph type="body" idx="1"/>
          </p:nvPr>
        </p:nvPicPr>
        <p:blipFill>
          <a:blip r:embed="rId2" cstate="print"/>
          <a:srcRect/>
          <a:stretch>
            <a:fillRect/>
          </a:stretch>
        </p:blipFill>
        <p:spPr>
          <a:xfrm>
            <a:off x="1143000" y="1900238"/>
            <a:ext cx="7239000" cy="4143375"/>
          </a:xfr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5" descr="ADX-Florence-Supermax-Facility"/>
          <p:cNvPicPr>
            <a:picLocks noChangeAspect="1" noChangeArrowheads="1"/>
          </p:cNvPicPr>
          <p:nvPr/>
        </p:nvPicPr>
        <p:blipFill>
          <a:blip r:embed="rId2" cstate="print"/>
          <a:srcRect/>
          <a:stretch>
            <a:fillRect/>
          </a:stretch>
        </p:blipFill>
        <p:spPr bwMode="auto">
          <a:xfrm>
            <a:off x="0" y="533400"/>
            <a:ext cx="8686800" cy="5808663"/>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defRPr/>
            </a:pPr>
            <a:r>
              <a:rPr lang="en-US" altLang="en-US" sz="4000" smtClean="0"/>
              <a:t>9.The Problem of Cell Phones in Prison: Detection Technology </a:t>
            </a:r>
          </a:p>
        </p:txBody>
      </p:sp>
      <p:sp>
        <p:nvSpPr>
          <p:cNvPr id="31747" name="Rectangle 3"/>
          <p:cNvSpPr>
            <a:spLocks noGrp="1" noChangeArrowheads="1"/>
          </p:cNvSpPr>
          <p:nvPr>
            <p:ph type="body" idx="1"/>
          </p:nvPr>
        </p:nvSpPr>
        <p:spPr/>
        <p:txBody>
          <a:bodyPr/>
          <a:lstStyle/>
          <a:p>
            <a:pPr eaLnBrk="1" hangingPunct="1">
              <a:defRPr/>
            </a:pPr>
            <a:endParaRPr lang="en-US" altLang="en-US" smtClean="0"/>
          </a:p>
        </p:txBody>
      </p:sp>
      <p:sp>
        <p:nvSpPr>
          <p:cNvPr id="31748" name="Rectangle 4"/>
          <p:cNvSpPr>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80000"/>
              <a:buFont typeface="Wingdings" pitchFamily="64" charset="2"/>
              <a:buChar char="Ø"/>
              <a:defRPr sz="3200">
                <a:solidFill>
                  <a:schemeClr val="tx1"/>
                </a:solidFill>
                <a:effectLst>
                  <a:outerShdw blurRad="38100" dist="38100" dir="2700000" algn="tl">
                    <a:srgbClr val="000000"/>
                  </a:outerShdw>
                </a:effectLst>
                <a:latin typeface="Arial" charset="0"/>
              </a:defRPr>
            </a:lvl1pPr>
            <a:lvl2pPr marL="742950" indent="-285750">
              <a:spcBef>
                <a:spcPct val="20000"/>
              </a:spcBef>
              <a:buClr>
                <a:schemeClr val="tx2"/>
              </a:buClr>
              <a:buSzPct val="50000"/>
              <a:buFont typeface="Wingdings" pitchFamily="64" charset="2"/>
              <a:buChar char="l"/>
              <a:defRPr sz="2800">
                <a:solidFill>
                  <a:schemeClr val="tx1"/>
                </a:solidFill>
                <a:effectLst>
                  <a:outerShdw blurRad="38100" dist="38100" dir="2700000" algn="tl">
                    <a:srgbClr val="000000"/>
                  </a:outerShdw>
                </a:effectLst>
                <a:latin typeface="Arial" charset="0"/>
              </a:defRPr>
            </a:lvl2pPr>
            <a:lvl3pPr marL="1143000" indent="-228600">
              <a:spcBef>
                <a:spcPct val="20000"/>
              </a:spcBef>
              <a:buClr>
                <a:schemeClr val="accent2"/>
              </a:buClr>
              <a:buChar char="•"/>
              <a:defRPr sz="2400">
                <a:solidFill>
                  <a:schemeClr val="tx1"/>
                </a:solidFill>
                <a:effectLst>
                  <a:outerShdw blurRad="38100" dist="38100" dir="2700000" algn="tl">
                    <a:srgbClr val="000000"/>
                  </a:outerShdw>
                </a:effectLst>
                <a:latin typeface="Arial" charset="0"/>
              </a:defRPr>
            </a:lvl3pPr>
            <a:lvl4pPr marL="1600200" indent="-228600">
              <a:spcBef>
                <a:spcPct val="20000"/>
              </a:spcBef>
              <a:buClr>
                <a:schemeClr val="folHlink"/>
              </a:buClr>
              <a:buSzPct val="50000"/>
              <a:buFont typeface="Wingdings" pitchFamily="64" charset="2"/>
              <a:buChar char="l"/>
              <a:defRPr sz="2000">
                <a:solidFill>
                  <a:schemeClr val="tx1"/>
                </a:solidFill>
                <a:effectLst>
                  <a:outerShdw blurRad="38100" dist="38100" dir="2700000" algn="tl">
                    <a:srgbClr val="000000"/>
                  </a:outerShdw>
                </a:effectLst>
                <a:latin typeface="Arial" charset="0"/>
              </a:defRPr>
            </a:lvl4pPr>
            <a:lvl5pPr marL="2057400" indent="-228600">
              <a:spcBef>
                <a:spcPct val="20000"/>
              </a:spcBef>
              <a:buClr>
                <a:schemeClr val="hlink"/>
              </a:buClr>
              <a:buChar char="•"/>
              <a:defRPr sz="2000">
                <a:solidFill>
                  <a:schemeClr val="tx1"/>
                </a:solidFill>
                <a:effectLst>
                  <a:outerShdw blurRad="38100" dist="38100" dir="2700000" algn="tl">
                    <a:srgbClr val="000000"/>
                  </a:outerShdw>
                </a:effectLst>
                <a:latin typeface="Arial" charset="0"/>
              </a:defRPr>
            </a:lvl5pPr>
            <a:lvl6pPr marL="25146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charset="0"/>
              </a:defRPr>
            </a:lvl6pPr>
            <a:lvl7pPr marL="29718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charset="0"/>
              </a:defRPr>
            </a:lvl7pPr>
            <a:lvl8pPr marL="34290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charset="0"/>
              </a:defRPr>
            </a:lvl8pPr>
            <a:lvl9pPr marL="38862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charset="0"/>
              </a:defRPr>
            </a:lvl9pPr>
          </a:lstStyle>
          <a:p>
            <a:pPr eaLnBrk="1" hangingPunct="1">
              <a:defRPr/>
            </a:pPr>
            <a:endParaRPr lang="en-US" altLang="en-US" smtClean="0"/>
          </a:p>
        </p:txBody>
      </p:sp>
      <p:sp>
        <p:nvSpPr>
          <p:cNvPr id="31749" name="Rectangle 5"/>
          <p:cNvSpPr>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80000"/>
              <a:buFont typeface="Wingdings" pitchFamily="64" charset="2"/>
              <a:buChar char="Ø"/>
              <a:defRPr sz="3200">
                <a:solidFill>
                  <a:schemeClr val="tx1"/>
                </a:solidFill>
                <a:effectLst>
                  <a:outerShdw blurRad="38100" dist="38100" dir="2700000" algn="tl">
                    <a:srgbClr val="000000"/>
                  </a:outerShdw>
                </a:effectLst>
                <a:latin typeface="Arial" charset="0"/>
              </a:defRPr>
            </a:lvl1pPr>
            <a:lvl2pPr marL="742950" indent="-285750">
              <a:spcBef>
                <a:spcPct val="20000"/>
              </a:spcBef>
              <a:buClr>
                <a:schemeClr val="tx2"/>
              </a:buClr>
              <a:buSzPct val="50000"/>
              <a:buFont typeface="Wingdings" pitchFamily="64" charset="2"/>
              <a:buChar char="l"/>
              <a:defRPr sz="2800">
                <a:solidFill>
                  <a:schemeClr val="tx1"/>
                </a:solidFill>
                <a:effectLst>
                  <a:outerShdw blurRad="38100" dist="38100" dir="2700000" algn="tl">
                    <a:srgbClr val="000000"/>
                  </a:outerShdw>
                </a:effectLst>
                <a:latin typeface="Arial" charset="0"/>
              </a:defRPr>
            </a:lvl2pPr>
            <a:lvl3pPr marL="1143000" indent="-228600">
              <a:spcBef>
                <a:spcPct val="20000"/>
              </a:spcBef>
              <a:buClr>
                <a:schemeClr val="accent2"/>
              </a:buClr>
              <a:buChar char="•"/>
              <a:defRPr sz="2400">
                <a:solidFill>
                  <a:schemeClr val="tx1"/>
                </a:solidFill>
                <a:effectLst>
                  <a:outerShdw blurRad="38100" dist="38100" dir="2700000" algn="tl">
                    <a:srgbClr val="000000"/>
                  </a:outerShdw>
                </a:effectLst>
                <a:latin typeface="Arial" charset="0"/>
              </a:defRPr>
            </a:lvl3pPr>
            <a:lvl4pPr marL="1600200" indent="-228600">
              <a:spcBef>
                <a:spcPct val="20000"/>
              </a:spcBef>
              <a:buClr>
                <a:schemeClr val="folHlink"/>
              </a:buClr>
              <a:buSzPct val="50000"/>
              <a:buFont typeface="Wingdings" pitchFamily="64" charset="2"/>
              <a:buChar char="l"/>
              <a:defRPr sz="2000">
                <a:solidFill>
                  <a:schemeClr val="tx1"/>
                </a:solidFill>
                <a:effectLst>
                  <a:outerShdw blurRad="38100" dist="38100" dir="2700000" algn="tl">
                    <a:srgbClr val="000000"/>
                  </a:outerShdw>
                </a:effectLst>
                <a:latin typeface="Arial" charset="0"/>
              </a:defRPr>
            </a:lvl4pPr>
            <a:lvl5pPr marL="2057400" indent="-228600">
              <a:spcBef>
                <a:spcPct val="20000"/>
              </a:spcBef>
              <a:buClr>
                <a:schemeClr val="hlink"/>
              </a:buClr>
              <a:buChar char="•"/>
              <a:defRPr sz="2000">
                <a:solidFill>
                  <a:schemeClr val="tx1"/>
                </a:solidFill>
                <a:effectLst>
                  <a:outerShdw blurRad="38100" dist="38100" dir="2700000" algn="tl">
                    <a:srgbClr val="000000"/>
                  </a:outerShdw>
                </a:effectLst>
                <a:latin typeface="Arial" charset="0"/>
              </a:defRPr>
            </a:lvl5pPr>
            <a:lvl6pPr marL="25146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charset="0"/>
              </a:defRPr>
            </a:lvl6pPr>
            <a:lvl7pPr marL="29718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charset="0"/>
              </a:defRPr>
            </a:lvl7pPr>
            <a:lvl8pPr marL="34290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charset="0"/>
              </a:defRPr>
            </a:lvl8pPr>
            <a:lvl9pPr marL="38862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charset="0"/>
              </a:defRPr>
            </a:lvl9pPr>
          </a:lstStyle>
          <a:p>
            <a:pPr eaLnBrk="1" hangingPunct="1">
              <a:defRPr/>
            </a:pPr>
            <a:endParaRPr lang="en-US" altLang="en-US" smtClean="0"/>
          </a:p>
        </p:txBody>
      </p:sp>
      <p:pic>
        <p:nvPicPr>
          <p:cNvPr id="33798" name="Picture 7" descr="inmate-cellphone-1"/>
          <p:cNvPicPr>
            <a:picLocks noChangeAspect="1" noChangeArrowheads="1"/>
          </p:cNvPicPr>
          <p:nvPr/>
        </p:nvPicPr>
        <p:blipFill>
          <a:blip r:embed="rId2" cstate="print"/>
          <a:srcRect/>
          <a:stretch>
            <a:fillRect/>
          </a:stretch>
        </p:blipFill>
        <p:spPr bwMode="auto">
          <a:xfrm>
            <a:off x="381000" y="1455738"/>
            <a:ext cx="8458200" cy="5402262"/>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defRPr/>
            </a:pPr>
            <a:endParaRPr lang="en-US" altLang="en-US" smtClean="0"/>
          </a:p>
        </p:txBody>
      </p:sp>
      <p:sp>
        <p:nvSpPr>
          <p:cNvPr id="34819" name="Rectangle 3"/>
          <p:cNvSpPr>
            <a:spLocks noGrp="1" noChangeArrowheads="1"/>
          </p:cNvSpPr>
          <p:nvPr>
            <p:ph type="body" idx="1"/>
          </p:nvPr>
        </p:nvSpPr>
        <p:spPr/>
        <p:txBody>
          <a:bodyPr/>
          <a:lstStyle/>
          <a:p>
            <a:pPr eaLnBrk="1" hangingPunct="1">
              <a:defRPr/>
            </a:pPr>
            <a:endParaRPr lang="en-US" altLang="en-US" smtClean="0"/>
          </a:p>
        </p:txBody>
      </p:sp>
      <p:pic>
        <p:nvPicPr>
          <p:cNvPr id="34820" name="Picture 5" descr="cellphoneban1"/>
          <p:cNvPicPr>
            <a:picLocks noChangeAspect="1" noChangeArrowheads="1"/>
          </p:cNvPicPr>
          <p:nvPr/>
        </p:nvPicPr>
        <p:blipFill>
          <a:blip r:embed="rId2" cstate="print"/>
          <a:srcRect/>
          <a:stretch>
            <a:fillRect/>
          </a:stretch>
        </p:blipFill>
        <p:spPr bwMode="auto">
          <a:xfrm>
            <a:off x="0" y="0"/>
            <a:ext cx="8610600" cy="6446838"/>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defRPr/>
            </a:pPr>
            <a:r>
              <a:rPr lang="en-US" altLang="en-US" sz="4000" smtClean="0"/>
              <a:t>Cell Phone Detection: New Technology</a:t>
            </a:r>
          </a:p>
        </p:txBody>
      </p:sp>
      <p:sp>
        <p:nvSpPr>
          <p:cNvPr id="37891" name="Rectangle 3"/>
          <p:cNvSpPr>
            <a:spLocks noGrp="1" noChangeArrowheads="1"/>
          </p:cNvSpPr>
          <p:nvPr>
            <p:ph type="body" idx="1"/>
          </p:nvPr>
        </p:nvSpPr>
        <p:spPr/>
        <p:txBody>
          <a:bodyPr/>
          <a:lstStyle/>
          <a:p>
            <a:pPr eaLnBrk="1" hangingPunct="1">
              <a:lnSpc>
                <a:spcPct val="90000"/>
              </a:lnSpc>
              <a:defRPr/>
            </a:pPr>
            <a:r>
              <a:rPr lang="en-US" altLang="en-US" sz="2400" b="1" smtClean="0"/>
              <a:t>At the </a:t>
            </a:r>
            <a:r>
              <a:rPr lang="en-US" altLang="en-US" sz="2400" smtClean="0">
                <a:hlinkClick r:id="rId2" tooltip="New Jersey State Prison"/>
              </a:rPr>
              <a:t>New Jersey State Prison</a:t>
            </a:r>
            <a:r>
              <a:rPr lang="en-US" altLang="en-US" sz="2400" b="1" smtClean="0"/>
              <a:t> inmate check-in starts with a seat on the B.O.S.S. chair. </a:t>
            </a:r>
          </a:p>
          <a:p>
            <a:pPr eaLnBrk="1" hangingPunct="1">
              <a:lnSpc>
                <a:spcPct val="90000"/>
              </a:lnSpc>
              <a:defRPr/>
            </a:pPr>
            <a:r>
              <a:rPr lang="en-US" altLang="en-US" sz="2400" b="1" smtClean="0"/>
              <a:t>The </a:t>
            </a:r>
            <a:r>
              <a:rPr lang="en-US" altLang="en-US" sz="2800" b="1" smtClean="0">
                <a:solidFill>
                  <a:srgbClr val="33CC33"/>
                </a:solidFill>
              </a:rPr>
              <a:t>"Bodily Orifice Security Scanner“( BOSS)</a:t>
            </a:r>
            <a:r>
              <a:rPr lang="en-US" altLang="en-US" sz="2400" b="1" smtClean="0"/>
              <a:t> detects any contraband prisoners may be hiding, anywhere inside themselves.</a:t>
            </a:r>
          </a:p>
          <a:p>
            <a:pPr eaLnBrk="1" hangingPunct="1">
              <a:lnSpc>
                <a:spcPct val="90000"/>
              </a:lnSpc>
              <a:defRPr/>
            </a:pPr>
            <a:r>
              <a:rPr lang="en-US" altLang="en-US" sz="2400" b="1" smtClean="0"/>
              <a:t>In the past corrections officers were looking for drugs and weapons but now they focus more and more on cell phones.</a:t>
            </a:r>
          </a:p>
          <a:p>
            <a:pPr eaLnBrk="1" hangingPunct="1">
              <a:lnSpc>
                <a:spcPct val="90000"/>
              </a:lnSpc>
              <a:defRPr/>
            </a:pPr>
            <a:r>
              <a:rPr lang="en-US" altLang="en-US" sz="2400" b="1" smtClean="0"/>
              <a:t>Across the country mobile phones are finding a way into prisoner's hands.</a:t>
            </a:r>
          </a:p>
          <a:p>
            <a:pPr eaLnBrk="1" hangingPunct="1">
              <a:lnSpc>
                <a:spcPct val="90000"/>
              </a:lnSpc>
              <a:defRPr/>
            </a:pPr>
            <a:r>
              <a:rPr lang="en-US" altLang="en-US" sz="2400" b="1" smtClean="0"/>
              <a:t> Nearly 400 cell phones were confiscated from prisoners in </a:t>
            </a:r>
            <a:r>
              <a:rPr lang="en-US" altLang="en-US" sz="2400" smtClean="0">
                <a:hlinkClick r:id="rId3" tooltip="New Jersey"/>
              </a:rPr>
              <a:t>New Jersey</a:t>
            </a:r>
            <a:r>
              <a:rPr lang="en-US" altLang="en-US" sz="2400" b="1" smtClean="0"/>
              <a:t> last year.</a:t>
            </a:r>
            <a:r>
              <a:rPr lang="en-US" altLang="en-US" sz="2400" smtClean="0"/>
              <a:t> </a:t>
            </a:r>
            <a:endParaRPr lang="en-US" altLang="en-US" sz="2400" b="1" smtClean="0"/>
          </a:p>
          <a:p>
            <a:pPr eaLnBrk="1" hangingPunct="1">
              <a:lnSpc>
                <a:spcPct val="90000"/>
              </a:lnSpc>
              <a:buFont typeface="Wingdings" pitchFamily="64" charset="2"/>
              <a:buNone/>
              <a:defRPr/>
            </a:pPr>
            <a:endParaRPr lang="en-US" altLang="en-US" sz="2400" b="1" smtClean="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defRPr/>
            </a:pPr>
            <a:r>
              <a:rPr lang="en-US" altLang="en-US" sz="4000" smtClean="0"/>
              <a:t>Why Do Prisoners Need Cell Phones? 3 Reasons</a:t>
            </a:r>
          </a:p>
        </p:txBody>
      </p:sp>
      <p:sp>
        <p:nvSpPr>
          <p:cNvPr id="38915" name="Rectangle 3"/>
          <p:cNvSpPr>
            <a:spLocks noGrp="1" noChangeArrowheads="1"/>
          </p:cNvSpPr>
          <p:nvPr>
            <p:ph type="body" idx="1"/>
          </p:nvPr>
        </p:nvSpPr>
        <p:spPr/>
        <p:txBody>
          <a:bodyPr/>
          <a:lstStyle/>
          <a:p>
            <a:pPr eaLnBrk="1" hangingPunct="1">
              <a:defRPr/>
            </a:pPr>
            <a:r>
              <a:rPr lang="en-US" altLang="en-US" b="1" smtClean="0"/>
              <a:t>To Facilitate the commission of crimes on the outside,</a:t>
            </a:r>
          </a:p>
          <a:p>
            <a:pPr eaLnBrk="1" hangingPunct="1">
              <a:defRPr/>
            </a:pPr>
            <a:r>
              <a:rPr lang="en-US" altLang="en-US" b="1" smtClean="0"/>
              <a:t> To Help plan escapes,</a:t>
            </a:r>
          </a:p>
          <a:p>
            <a:pPr eaLnBrk="1" hangingPunct="1">
              <a:defRPr/>
            </a:pPr>
            <a:r>
              <a:rPr lang="en-US" altLang="en-US" b="1" smtClean="0"/>
              <a:t> To Tell friends on the outside to retaliate against witnesses who are going to testify at trial against some of the inmates in jail.</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defRPr/>
            </a:pPr>
            <a:r>
              <a:rPr lang="en-US" altLang="en-US" smtClean="0"/>
              <a:t>Dogs and Cell Phone Detection</a:t>
            </a:r>
          </a:p>
        </p:txBody>
      </p:sp>
      <p:sp>
        <p:nvSpPr>
          <p:cNvPr id="40963" name="Rectangle 3"/>
          <p:cNvSpPr>
            <a:spLocks noGrp="1" noChangeArrowheads="1"/>
          </p:cNvSpPr>
          <p:nvPr>
            <p:ph type="body" idx="1"/>
          </p:nvPr>
        </p:nvSpPr>
        <p:spPr/>
        <p:txBody>
          <a:bodyPr/>
          <a:lstStyle/>
          <a:p>
            <a:pPr eaLnBrk="1" hangingPunct="1">
              <a:lnSpc>
                <a:spcPct val="80000"/>
              </a:lnSpc>
              <a:defRPr/>
            </a:pPr>
            <a:r>
              <a:rPr lang="en-US" altLang="en-US" sz="800" b="1" smtClean="0"/>
              <a:t> </a:t>
            </a:r>
            <a:r>
              <a:rPr lang="en-US" altLang="en-US" sz="1600" smtClean="0">
                <a:hlinkClick r:id="rId2" tooltip="NJ Department of Corrections"/>
              </a:rPr>
              <a:t>NJ Department of Corrections</a:t>
            </a:r>
            <a:r>
              <a:rPr lang="en-US" altLang="en-US" sz="1600" b="1" smtClean="0"/>
              <a:t> developed a new program to sniff out cell phones once they get inside of prisons, and prisoners: Dogs.</a:t>
            </a:r>
          </a:p>
          <a:p>
            <a:pPr eaLnBrk="1" hangingPunct="1">
              <a:lnSpc>
                <a:spcPct val="80000"/>
              </a:lnSpc>
              <a:buFont typeface="Wingdings" pitchFamily="64" charset="2"/>
              <a:buNone/>
              <a:defRPr/>
            </a:pPr>
            <a:endParaRPr lang="en-US" altLang="en-US" sz="1600" b="1" smtClean="0"/>
          </a:p>
          <a:p>
            <a:pPr eaLnBrk="1" hangingPunct="1">
              <a:lnSpc>
                <a:spcPct val="80000"/>
              </a:lnSpc>
              <a:buFont typeface="Wingdings" pitchFamily="64" charset="2"/>
              <a:buNone/>
              <a:defRPr/>
            </a:pPr>
            <a:endParaRPr lang="en-US" altLang="en-US" sz="1600" b="1" smtClean="0"/>
          </a:p>
          <a:p>
            <a:pPr eaLnBrk="1" hangingPunct="1">
              <a:lnSpc>
                <a:spcPct val="80000"/>
              </a:lnSpc>
              <a:buFont typeface="Wingdings" pitchFamily="64" charset="2"/>
              <a:buNone/>
              <a:defRPr/>
            </a:pPr>
            <a:endParaRPr lang="en-US" altLang="en-US" sz="1600" b="1" smtClean="0"/>
          </a:p>
          <a:p>
            <a:pPr eaLnBrk="1" hangingPunct="1">
              <a:lnSpc>
                <a:spcPct val="80000"/>
              </a:lnSpc>
              <a:defRPr/>
            </a:pPr>
            <a:r>
              <a:rPr lang="en-US" altLang="en-US" sz="1600" b="1" smtClean="0"/>
              <a:t> New Jersey is one of the only states where the dogs are both trained and used by corrections officers. </a:t>
            </a:r>
          </a:p>
          <a:p>
            <a:pPr eaLnBrk="1" hangingPunct="1">
              <a:lnSpc>
                <a:spcPct val="80000"/>
              </a:lnSpc>
              <a:buFont typeface="Wingdings" pitchFamily="64" charset="2"/>
              <a:buNone/>
              <a:defRPr/>
            </a:pPr>
            <a:endParaRPr lang="en-US" altLang="en-US" sz="1600" b="1" smtClean="0"/>
          </a:p>
          <a:p>
            <a:pPr eaLnBrk="1" hangingPunct="1">
              <a:lnSpc>
                <a:spcPct val="80000"/>
              </a:lnSpc>
              <a:defRPr/>
            </a:pPr>
            <a:r>
              <a:rPr lang="en-US" altLang="en-US" sz="1600" b="1" smtClean="0"/>
              <a:t>"The [phone] odor is a little bit different from bomb training and narcotics training. [It] carries differently than those odors so we had to train the dogs how to get in there closer and a little tighter.”</a:t>
            </a:r>
          </a:p>
          <a:p>
            <a:pPr eaLnBrk="1" hangingPunct="1">
              <a:lnSpc>
                <a:spcPct val="80000"/>
              </a:lnSpc>
              <a:defRPr/>
            </a:pPr>
            <a:endParaRPr lang="en-US" altLang="en-US" sz="1600" smtClean="0"/>
          </a:p>
          <a:p>
            <a:pPr eaLnBrk="1" hangingPunct="1">
              <a:lnSpc>
                <a:spcPct val="80000"/>
              </a:lnSpc>
              <a:defRPr/>
            </a:pPr>
            <a:r>
              <a:rPr lang="en-US" altLang="en-US" sz="1600" b="1" smtClean="0"/>
              <a:t>The dogs, mostly Labradors, have found the phones where corrections officers cannot: inside shoes, electrical outlets, behind plumbing, even in toilets. </a:t>
            </a:r>
          </a:p>
          <a:p>
            <a:pPr eaLnBrk="1" hangingPunct="1">
              <a:lnSpc>
                <a:spcPct val="80000"/>
              </a:lnSpc>
              <a:defRPr/>
            </a:pPr>
            <a:endParaRPr lang="en-US" altLang="en-US" sz="1600" b="1" smtClean="0"/>
          </a:p>
          <a:p>
            <a:pPr eaLnBrk="1" hangingPunct="1">
              <a:lnSpc>
                <a:spcPct val="80000"/>
              </a:lnSpc>
              <a:defRPr/>
            </a:pPr>
            <a:r>
              <a:rPr lang="en-US" altLang="en-US" sz="1600" b="1" smtClean="0">
                <a:hlinkClick r:id="rId3"/>
              </a:rPr>
              <a:t>http://www.nbcnewyork.com/news/local-beat/Prison-Cell-Phones-70402262.html</a:t>
            </a:r>
            <a:endParaRPr lang="en-US" altLang="en-US" sz="1600" b="1" smtClean="0"/>
          </a:p>
          <a:p>
            <a:pPr eaLnBrk="1" hangingPunct="1">
              <a:lnSpc>
                <a:spcPct val="80000"/>
              </a:lnSpc>
              <a:defRPr/>
            </a:pPr>
            <a:endParaRPr lang="en-US" altLang="en-US" sz="800" smtClean="0"/>
          </a:p>
          <a:p>
            <a:pPr eaLnBrk="1" hangingPunct="1">
              <a:lnSpc>
                <a:spcPct val="80000"/>
              </a:lnSpc>
              <a:defRPr/>
            </a:pPr>
            <a:endParaRPr lang="en-US" altLang="en-US" sz="800" smtClean="0"/>
          </a:p>
          <a:p>
            <a:pPr eaLnBrk="1" hangingPunct="1">
              <a:lnSpc>
                <a:spcPct val="80000"/>
              </a:lnSpc>
              <a:defRPr/>
            </a:pPr>
            <a:endParaRPr lang="en-US" altLang="en-US" sz="800" smtClean="0"/>
          </a:p>
          <a:p>
            <a:pPr eaLnBrk="1" hangingPunct="1">
              <a:lnSpc>
                <a:spcPct val="80000"/>
              </a:lnSpc>
              <a:buFont typeface="Wingdings" pitchFamily="64" charset="2"/>
              <a:buNone/>
              <a:defRPr/>
            </a:pPr>
            <a:endParaRPr lang="en-US" altLang="en-US" sz="1400" smtClean="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defRPr/>
            </a:pPr>
            <a:r>
              <a:rPr lang="en-US" altLang="en-US" sz="4000" smtClean="0"/>
              <a:t>Effectiveness of Hard Technology: A Summary</a:t>
            </a:r>
          </a:p>
        </p:txBody>
      </p:sp>
      <p:sp>
        <p:nvSpPr>
          <p:cNvPr id="53251" name="Rectangle 3"/>
          <p:cNvSpPr>
            <a:spLocks noGrp="1" noChangeArrowheads="1"/>
          </p:cNvSpPr>
          <p:nvPr>
            <p:ph type="body" idx="1"/>
          </p:nvPr>
        </p:nvSpPr>
        <p:spPr/>
        <p:txBody>
          <a:bodyPr/>
          <a:lstStyle/>
          <a:p>
            <a:pPr eaLnBrk="1" hangingPunct="1">
              <a:lnSpc>
                <a:spcPct val="80000"/>
              </a:lnSpc>
              <a:defRPr/>
            </a:pPr>
            <a:r>
              <a:rPr lang="en-US" altLang="en-US" sz="2400" b="1" smtClean="0">
                <a:solidFill>
                  <a:srgbClr val="33CC33"/>
                </a:solidFill>
              </a:rPr>
              <a:t>Contraband detection devices</a:t>
            </a:r>
            <a:r>
              <a:rPr lang="en-US" altLang="en-US" sz="2400" b="1" smtClean="0">
                <a:solidFill>
                  <a:schemeClr val="hlink"/>
                </a:solidFill>
              </a:rPr>
              <a:t>: </a:t>
            </a:r>
            <a:r>
              <a:rPr lang="en-US" altLang="en-US" sz="2400" b="1" smtClean="0"/>
              <a:t>positive preliminary research at one prison site</a:t>
            </a:r>
            <a:endParaRPr lang="en-US" altLang="en-US" sz="2400" smtClean="0"/>
          </a:p>
          <a:p>
            <a:pPr eaLnBrk="1" hangingPunct="1">
              <a:lnSpc>
                <a:spcPct val="80000"/>
              </a:lnSpc>
              <a:defRPr/>
            </a:pPr>
            <a:r>
              <a:rPr lang="en-US" altLang="en-US" sz="2400" b="1" smtClean="0">
                <a:solidFill>
                  <a:srgbClr val="33CC33"/>
                </a:solidFill>
              </a:rPr>
              <a:t>Duress alarm systems</a:t>
            </a:r>
            <a:r>
              <a:rPr lang="en-US" altLang="en-US" sz="2400" b="1" smtClean="0">
                <a:solidFill>
                  <a:schemeClr val="hlink"/>
                </a:solidFill>
              </a:rPr>
              <a:t>: </a:t>
            </a:r>
            <a:r>
              <a:rPr lang="en-US" altLang="en-US" sz="2400" b="1" smtClean="0"/>
              <a:t>no evaluation research</a:t>
            </a:r>
            <a:r>
              <a:rPr lang="en-US" altLang="en-US" sz="2400" smtClean="0"/>
              <a:t> </a:t>
            </a:r>
          </a:p>
          <a:p>
            <a:pPr eaLnBrk="1" hangingPunct="1">
              <a:lnSpc>
                <a:spcPct val="80000"/>
              </a:lnSpc>
              <a:defRPr/>
            </a:pPr>
            <a:r>
              <a:rPr lang="en-US" altLang="en-US" sz="2400" b="1" smtClean="0">
                <a:solidFill>
                  <a:srgbClr val="33CC33"/>
                </a:solidFill>
              </a:rPr>
              <a:t>Language translation devices</a:t>
            </a:r>
            <a:r>
              <a:rPr lang="en-US" altLang="en-US" sz="2400" smtClean="0">
                <a:solidFill>
                  <a:schemeClr val="hlink"/>
                </a:solidFill>
              </a:rPr>
              <a:t> : </a:t>
            </a:r>
            <a:r>
              <a:rPr lang="en-US" altLang="en-US" sz="2400" smtClean="0"/>
              <a:t>no evaluation research</a:t>
            </a:r>
          </a:p>
          <a:p>
            <a:pPr eaLnBrk="1" hangingPunct="1">
              <a:lnSpc>
                <a:spcPct val="80000"/>
              </a:lnSpc>
              <a:defRPr/>
            </a:pPr>
            <a:r>
              <a:rPr lang="en-US" altLang="en-US" sz="2400" b="1" smtClean="0">
                <a:solidFill>
                  <a:srgbClr val="33CC33"/>
                </a:solidFill>
              </a:rPr>
              <a:t>Remote monitoring</a:t>
            </a:r>
            <a:r>
              <a:rPr lang="en-US" altLang="en-US" sz="2400" smtClean="0">
                <a:solidFill>
                  <a:schemeClr val="hlink"/>
                </a:solidFill>
              </a:rPr>
              <a:t> : </a:t>
            </a:r>
            <a:r>
              <a:rPr lang="en-US" altLang="en-US" sz="2400" smtClean="0"/>
              <a:t>ongoing evaluation, not yet completed</a:t>
            </a:r>
          </a:p>
          <a:p>
            <a:pPr eaLnBrk="1" hangingPunct="1">
              <a:lnSpc>
                <a:spcPct val="80000"/>
              </a:lnSpc>
              <a:defRPr/>
            </a:pPr>
            <a:r>
              <a:rPr lang="en-US" altLang="en-US" sz="2400" b="1" smtClean="0">
                <a:solidFill>
                  <a:srgbClr val="33CC33"/>
                </a:solidFill>
              </a:rPr>
              <a:t>Perimeter security</a:t>
            </a:r>
            <a:r>
              <a:rPr lang="en-US" altLang="en-US" sz="2400" smtClean="0">
                <a:solidFill>
                  <a:srgbClr val="33CC33"/>
                </a:solidFill>
              </a:rPr>
              <a:t> technology</a:t>
            </a:r>
            <a:r>
              <a:rPr lang="en-US" altLang="en-US" sz="2400" smtClean="0">
                <a:solidFill>
                  <a:schemeClr val="hlink"/>
                </a:solidFill>
              </a:rPr>
              <a:t>: </a:t>
            </a:r>
            <a:r>
              <a:rPr lang="en-US" altLang="en-US" sz="2400" smtClean="0"/>
              <a:t>no evaluation research</a:t>
            </a:r>
          </a:p>
          <a:p>
            <a:pPr eaLnBrk="1" hangingPunct="1">
              <a:lnSpc>
                <a:spcPct val="80000"/>
              </a:lnSpc>
              <a:defRPr/>
            </a:pPr>
            <a:r>
              <a:rPr lang="en-US" altLang="en-US" sz="2400" b="1" smtClean="0">
                <a:solidFill>
                  <a:srgbClr val="33CC33"/>
                </a:solidFill>
              </a:rPr>
              <a:t>New cell extraction</a:t>
            </a:r>
            <a:r>
              <a:rPr lang="en-US" altLang="en-US" sz="2400" smtClean="0">
                <a:solidFill>
                  <a:srgbClr val="33CC33"/>
                </a:solidFill>
              </a:rPr>
              <a:t> technology</a:t>
            </a:r>
            <a:r>
              <a:rPr lang="en-US" altLang="en-US" sz="2400" smtClean="0">
                <a:solidFill>
                  <a:schemeClr val="hlink"/>
                </a:solidFill>
              </a:rPr>
              <a:t>: </a:t>
            </a:r>
            <a:r>
              <a:rPr lang="en-US" altLang="en-US" sz="2400" smtClean="0"/>
              <a:t>no evaluation research</a:t>
            </a:r>
          </a:p>
          <a:p>
            <a:pPr eaLnBrk="1" hangingPunct="1">
              <a:lnSpc>
                <a:spcPct val="80000"/>
              </a:lnSpc>
              <a:defRPr/>
            </a:pPr>
            <a:r>
              <a:rPr lang="en-US" altLang="en-US" sz="2400" b="1" smtClean="0">
                <a:solidFill>
                  <a:srgbClr val="33CC33"/>
                </a:solidFill>
              </a:rPr>
              <a:t>Less than lethal force</a:t>
            </a:r>
            <a:r>
              <a:rPr lang="en-US" altLang="en-US" sz="2400" smtClean="0">
                <a:solidFill>
                  <a:srgbClr val="33CC33"/>
                </a:solidFill>
              </a:rPr>
              <a:t> in prison</a:t>
            </a:r>
            <a:r>
              <a:rPr lang="en-US" altLang="en-US" sz="2400" smtClean="0">
                <a:solidFill>
                  <a:schemeClr val="hlink"/>
                </a:solidFill>
              </a:rPr>
              <a:t>: </a:t>
            </a:r>
            <a:r>
              <a:rPr lang="en-US" altLang="en-US" sz="2400" smtClean="0"/>
              <a:t>no evaluation research</a:t>
            </a:r>
          </a:p>
          <a:p>
            <a:pPr eaLnBrk="1" hangingPunct="1">
              <a:lnSpc>
                <a:spcPct val="80000"/>
              </a:lnSpc>
              <a:defRPr/>
            </a:pPr>
            <a:r>
              <a:rPr lang="en-US" altLang="en-US" sz="2400" b="1" smtClean="0">
                <a:solidFill>
                  <a:srgbClr val="33CC33"/>
                </a:solidFill>
              </a:rPr>
              <a:t>Supermax prison</a:t>
            </a:r>
            <a:r>
              <a:rPr lang="en-US" altLang="en-US" sz="2400" b="1" smtClean="0">
                <a:solidFill>
                  <a:schemeClr val="hlink"/>
                </a:solidFill>
              </a:rPr>
              <a:t>: </a:t>
            </a:r>
            <a:r>
              <a:rPr lang="en-US" altLang="en-US" sz="2400" b="1" smtClean="0"/>
              <a:t>limited and mixed</a:t>
            </a:r>
            <a:r>
              <a:rPr lang="en-US" altLang="en-US" sz="2400" b="1" smtClean="0">
                <a:solidFill>
                  <a:schemeClr val="hlink"/>
                </a:solidFill>
              </a:rPr>
              <a:t> </a:t>
            </a:r>
            <a:r>
              <a:rPr lang="en-US" altLang="en-US" sz="2400" b="1" smtClean="0"/>
              <a:t> evaluation research findings</a:t>
            </a:r>
          </a:p>
          <a:p>
            <a:pPr eaLnBrk="1" hangingPunct="1">
              <a:lnSpc>
                <a:spcPct val="80000"/>
              </a:lnSpc>
              <a:defRPr/>
            </a:pPr>
            <a:r>
              <a:rPr lang="en-US" altLang="en-US" sz="2400" b="1" smtClean="0">
                <a:solidFill>
                  <a:srgbClr val="33CC33"/>
                </a:solidFill>
              </a:rPr>
              <a:t>Cell phone Detection Technology</a:t>
            </a:r>
            <a:r>
              <a:rPr lang="en-US" altLang="en-US" sz="2400" b="1" smtClean="0"/>
              <a:t>: in development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defRPr/>
            </a:pPr>
            <a:r>
              <a:rPr lang="en-US" altLang="en-US" sz="4000" smtClean="0"/>
              <a:t>3 Types of Contraband Detection Devices Used in Prisons and Jails</a:t>
            </a:r>
          </a:p>
        </p:txBody>
      </p:sp>
      <p:sp>
        <p:nvSpPr>
          <p:cNvPr id="54275" name="Rectangle 3"/>
          <p:cNvSpPr>
            <a:spLocks noGrp="1" noChangeArrowheads="1"/>
          </p:cNvSpPr>
          <p:nvPr>
            <p:ph type="body" idx="1"/>
          </p:nvPr>
        </p:nvSpPr>
        <p:spPr/>
        <p:txBody>
          <a:bodyPr/>
          <a:lstStyle/>
          <a:p>
            <a:pPr eaLnBrk="1" hangingPunct="1">
              <a:lnSpc>
                <a:spcPct val="80000"/>
              </a:lnSpc>
              <a:defRPr/>
            </a:pPr>
            <a:r>
              <a:rPr lang="en-US" altLang="en-US" sz="2400" b="1" smtClean="0">
                <a:solidFill>
                  <a:srgbClr val="33CC33"/>
                </a:solidFill>
              </a:rPr>
              <a:t>Concealed Weapon and Contraband Imaging Detection Systems (CWCIDS):</a:t>
            </a:r>
            <a:r>
              <a:rPr lang="en-US" altLang="en-US" sz="2400" smtClean="0"/>
              <a:t> Hand-held and walk through metal detectors are the most frequently used devices in prisons and jails.</a:t>
            </a:r>
          </a:p>
          <a:p>
            <a:pPr eaLnBrk="1" hangingPunct="1">
              <a:lnSpc>
                <a:spcPct val="80000"/>
              </a:lnSpc>
              <a:defRPr/>
            </a:pPr>
            <a:r>
              <a:rPr lang="en-US" altLang="en-US" sz="2400" b="1" smtClean="0">
                <a:solidFill>
                  <a:srgbClr val="33CC33"/>
                </a:solidFill>
              </a:rPr>
              <a:t>Limitations</a:t>
            </a:r>
            <a:r>
              <a:rPr lang="en-US" altLang="en-US" sz="2400" b="1" smtClean="0"/>
              <a:t>:</a:t>
            </a:r>
            <a:r>
              <a:rPr lang="en-US" altLang="en-US" sz="2400" smtClean="0"/>
              <a:t> can not detect non-metallic objects, and drugs.</a:t>
            </a:r>
          </a:p>
          <a:p>
            <a:pPr eaLnBrk="1" hangingPunct="1">
              <a:lnSpc>
                <a:spcPct val="80000"/>
              </a:lnSpc>
              <a:defRPr/>
            </a:pPr>
            <a:r>
              <a:rPr lang="en-US" altLang="en-US" sz="2400" b="1" smtClean="0">
                <a:solidFill>
                  <a:srgbClr val="33CC33"/>
                </a:solidFill>
              </a:rPr>
              <a:t>Ion Mobility Spectrometer (IMS) Scanning:</a:t>
            </a:r>
            <a:r>
              <a:rPr lang="en-US" altLang="en-US" sz="2400" smtClean="0"/>
              <a:t> effective in identifying drugs, but better at detecting coke(90% accurate) than pot (24%). Mobile IMS scanners can be used in cells.</a:t>
            </a:r>
          </a:p>
          <a:p>
            <a:pPr eaLnBrk="1" hangingPunct="1">
              <a:lnSpc>
                <a:spcPct val="80000"/>
              </a:lnSpc>
              <a:defRPr/>
            </a:pPr>
            <a:r>
              <a:rPr lang="en-US" altLang="en-US" sz="2400" b="1" smtClean="0">
                <a:solidFill>
                  <a:srgbClr val="33CC33"/>
                </a:solidFill>
              </a:rPr>
              <a:t>Backscatter X-Ray</a:t>
            </a:r>
            <a:r>
              <a:rPr lang="en-US" altLang="en-US" sz="2400" smtClean="0"/>
              <a:t>: can detect metallic and non-metallic contraband.</a:t>
            </a:r>
          </a:p>
          <a:p>
            <a:pPr eaLnBrk="1" hangingPunct="1">
              <a:lnSpc>
                <a:spcPct val="80000"/>
              </a:lnSpc>
              <a:defRPr/>
            </a:pPr>
            <a:r>
              <a:rPr lang="en-US" altLang="en-US" sz="2400" b="1" smtClean="0">
                <a:solidFill>
                  <a:srgbClr val="33CC33"/>
                </a:solidFill>
              </a:rPr>
              <a:t>Limitations </a:t>
            </a:r>
            <a:r>
              <a:rPr lang="en-US" altLang="en-US" sz="2400" smtClean="0"/>
              <a:t>privacy, exposure to radiation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defRPr/>
            </a:pPr>
            <a:r>
              <a:rPr lang="en-US" altLang="en-US" sz="4000" smtClean="0"/>
              <a:t> NIJ Public-Private Development Initiatives: New Directions</a:t>
            </a:r>
          </a:p>
        </p:txBody>
      </p:sp>
      <p:sp>
        <p:nvSpPr>
          <p:cNvPr id="3075" name="Rectangle 3"/>
          <p:cNvSpPr>
            <a:spLocks noGrp="1" noChangeArrowheads="1"/>
          </p:cNvSpPr>
          <p:nvPr>
            <p:ph type="body" idx="1"/>
          </p:nvPr>
        </p:nvSpPr>
        <p:spPr>
          <a:xfrm>
            <a:off x="457200" y="1828800"/>
            <a:ext cx="8229600" cy="4525963"/>
          </a:xfrm>
        </p:spPr>
        <p:txBody>
          <a:bodyPr/>
          <a:lstStyle/>
          <a:p>
            <a:pPr eaLnBrk="1" hangingPunct="1">
              <a:lnSpc>
                <a:spcPct val="90000"/>
              </a:lnSpc>
              <a:defRPr/>
            </a:pPr>
            <a:r>
              <a:rPr lang="en-US" altLang="en-US" sz="2400" smtClean="0">
                <a:effectLst/>
              </a:rPr>
              <a:t>One NIJ-sponsored pilot program that enjoyed success used a </a:t>
            </a:r>
            <a:r>
              <a:rPr lang="en-US" altLang="en-US" sz="2400" smtClean="0">
                <a:solidFill>
                  <a:srgbClr val="FF3300"/>
                </a:solidFill>
                <a:effectLst/>
              </a:rPr>
              <a:t>millimeter wave imaging system</a:t>
            </a:r>
            <a:r>
              <a:rPr lang="en-US" altLang="en-US" sz="2400" smtClean="0">
                <a:effectLst/>
              </a:rPr>
              <a:t> to scan visitors at the Graterford State Correctional Institution in Pennsylvania</a:t>
            </a:r>
            <a:r>
              <a:rPr lang="en-US" altLang="en-US" smtClean="0">
                <a:effectLst/>
              </a:rPr>
              <a:t>.</a:t>
            </a:r>
            <a:r>
              <a:rPr lang="en-US" altLang="en-US" smtClean="0"/>
              <a:t> </a:t>
            </a:r>
          </a:p>
          <a:p>
            <a:pPr eaLnBrk="1" hangingPunct="1">
              <a:lnSpc>
                <a:spcPct val="90000"/>
              </a:lnSpc>
              <a:defRPr/>
            </a:pPr>
            <a:r>
              <a:rPr lang="en-US" altLang="en-US" sz="2400" smtClean="0">
                <a:effectLst/>
              </a:rPr>
              <a:t>The imaging system can look through clothing to detect weapons, cell phones and nonmetallic objects.</a:t>
            </a:r>
          </a:p>
          <a:p>
            <a:pPr eaLnBrk="1" hangingPunct="1">
              <a:lnSpc>
                <a:spcPct val="90000"/>
              </a:lnSpc>
              <a:defRPr/>
            </a:pPr>
            <a:r>
              <a:rPr lang="en-US" altLang="en-US" sz="2800" smtClean="0">
                <a:effectLst/>
              </a:rPr>
              <a:t>Currently used by the TSA to scan passengers at airports, the system was tested and evaluated at Graterford, a maximum-security facility that houses about 3,100 inmates outside Philadelphia.</a:t>
            </a:r>
            <a:r>
              <a:rPr lang="en-US" altLang="en-US" smtClean="0"/>
              <a:t> </a:t>
            </a:r>
            <a:r>
              <a:rPr lang="en-US" altLang="en-US" sz="2400" smtClean="0"/>
              <a:t>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defRPr/>
            </a:pPr>
            <a:r>
              <a:rPr lang="en-US" altLang="en-US" sz="4000" smtClean="0"/>
              <a:t>The Effectiveness of New Scanner Technology</a:t>
            </a:r>
          </a:p>
        </p:txBody>
      </p:sp>
      <p:sp>
        <p:nvSpPr>
          <p:cNvPr id="11267" name="Rectangle 3"/>
          <p:cNvSpPr>
            <a:spLocks noGrp="1" noChangeArrowheads="1"/>
          </p:cNvSpPr>
          <p:nvPr>
            <p:ph type="body" idx="1"/>
          </p:nvPr>
        </p:nvSpPr>
        <p:spPr/>
        <p:txBody>
          <a:bodyPr/>
          <a:lstStyle/>
          <a:p>
            <a:pPr eaLnBrk="1" hangingPunct="1">
              <a:lnSpc>
                <a:spcPct val="80000"/>
              </a:lnSpc>
              <a:defRPr/>
            </a:pPr>
            <a:r>
              <a:rPr lang="en-US" altLang="en-US" sz="2000" smtClean="0">
                <a:solidFill>
                  <a:srgbClr val="33CC33"/>
                </a:solidFill>
              </a:rPr>
              <a:t>Speed</a:t>
            </a:r>
            <a:r>
              <a:rPr lang="en-US" altLang="en-US" sz="1600" smtClean="0"/>
              <a:t>: </a:t>
            </a:r>
            <a:r>
              <a:rPr lang="en-US" altLang="en-US" sz="1600" smtClean="0">
                <a:effectLst/>
              </a:rPr>
              <a:t>The Graterford system completed between 400 and 600 scans in a typical week, and each scan was completed in seconds. “It really didn’t slow down the [screening] process</a:t>
            </a:r>
            <a:r>
              <a:rPr lang="en-US" altLang="en-US" sz="2400" smtClean="0">
                <a:effectLst/>
              </a:rPr>
              <a:t>.”</a:t>
            </a:r>
            <a:r>
              <a:rPr lang="en-US" altLang="en-US" sz="2400" smtClean="0"/>
              <a:t> </a:t>
            </a:r>
          </a:p>
          <a:p>
            <a:pPr eaLnBrk="1" hangingPunct="1">
              <a:lnSpc>
                <a:spcPct val="80000"/>
              </a:lnSpc>
              <a:defRPr/>
            </a:pPr>
            <a:r>
              <a:rPr lang="en-US" altLang="en-US" sz="2000" smtClean="0">
                <a:solidFill>
                  <a:srgbClr val="33CC33"/>
                </a:solidFill>
              </a:rPr>
              <a:t>Cost</a:t>
            </a:r>
            <a:r>
              <a:rPr lang="en-US" altLang="en-US" sz="2000" smtClean="0"/>
              <a:t>: </a:t>
            </a:r>
            <a:r>
              <a:rPr lang="en-US" altLang="en-US" sz="1600" smtClean="0">
                <a:effectLst/>
              </a:rPr>
              <a:t>The manufacturer made the system available for free during the testing period, and NIJ coordinated the pilot project because it provided an opportunity to do an operational evaluation in a correctional environment that involved a commercially available system</a:t>
            </a:r>
            <a:r>
              <a:rPr lang="en-US" altLang="en-US" sz="2000" smtClean="0">
                <a:effectLst/>
              </a:rPr>
              <a:t>.</a:t>
            </a:r>
            <a:r>
              <a:rPr lang="en-US" altLang="en-US" sz="2400" smtClean="0"/>
              <a:t> </a:t>
            </a:r>
          </a:p>
          <a:p>
            <a:pPr eaLnBrk="1" hangingPunct="1">
              <a:lnSpc>
                <a:spcPct val="80000"/>
              </a:lnSpc>
              <a:defRPr/>
            </a:pPr>
            <a:r>
              <a:rPr lang="en-US" altLang="en-US" sz="2000" smtClean="0">
                <a:solidFill>
                  <a:srgbClr val="33CC33"/>
                </a:solidFill>
              </a:rPr>
              <a:t>Detection</a:t>
            </a:r>
            <a:r>
              <a:rPr lang="en-US" altLang="en-US" sz="1600" smtClean="0">
                <a:solidFill>
                  <a:srgbClr val="33CC33"/>
                </a:solidFill>
              </a:rPr>
              <a:t>:</a:t>
            </a:r>
            <a:r>
              <a:rPr lang="en-US" altLang="en-US" sz="1600" smtClean="0"/>
              <a:t> </a:t>
            </a:r>
            <a:r>
              <a:rPr lang="en-US" altLang="en-US" sz="1600" smtClean="0">
                <a:effectLst/>
              </a:rPr>
              <a:t>Overall, the millimeter wave system improved the contraband situation at Graterford. On several occasions, the system detected cell phones. It appears to deter smuggling.</a:t>
            </a:r>
            <a:endParaRPr lang="en-US" altLang="en-US" sz="1600" smtClean="0"/>
          </a:p>
          <a:p>
            <a:pPr eaLnBrk="1" hangingPunct="1">
              <a:lnSpc>
                <a:spcPct val="80000"/>
              </a:lnSpc>
              <a:defRPr/>
            </a:pPr>
            <a:r>
              <a:rPr lang="en-US" altLang="en-US" sz="2400" smtClean="0">
                <a:solidFill>
                  <a:srgbClr val="33CC33"/>
                </a:solidFill>
              </a:rPr>
              <a:t>Limitations</a:t>
            </a:r>
            <a:r>
              <a:rPr lang="en-US" altLang="en-US" sz="2400" smtClean="0"/>
              <a:t>: </a:t>
            </a:r>
            <a:r>
              <a:rPr lang="en-US" altLang="en-US" sz="1800" smtClean="0">
                <a:effectLst/>
              </a:rPr>
              <a:t>Although this technology detects contraband hidden under clothing, it does not detect contraband secreted in body cavities</a:t>
            </a:r>
            <a:r>
              <a:rPr lang="en-US" altLang="en-US" sz="2400" smtClean="0"/>
              <a:t> </a:t>
            </a:r>
          </a:p>
          <a:p>
            <a:pPr eaLnBrk="1" hangingPunct="1">
              <a:lnSpc>
                <a:spcPct val="80000"/>
              </a:lnSpc>
              <a:defRPr/>
            </a:pPr>
            <a:r>
              <a:rPr lang="en-US" altLang="en-US" sz="2400" smtClean="0">
                <a:solidFill>
                  <a:srgbClr val="33CC33"/>
                </a:solidFill>
              </a:rPr>
              <a:t>Privacy Concerns</a:t>
            </a:r>
            <a:r>
              <a:rPr lang="en-US" altLang="en-US" sz="2400" smtClean="0"/>
              <a:t>: </a:t>
            </a:r>
            <a:r>
              <a:rPr lang="en-US" altLang="en-US" sz="2000" smtClean="0">
                <a:effectLst/>
              </a:rPr>
              <a:t>Millimeter wave systems have been controversial because they present images of bodies so well — similar to nude photographs — that some people consider the systems intrusive.</a:t>
            </a:r>
            <a:r>
              <a:rPr lang="en-US" altLang="en-US" sz="2000" smtClean="0"/>
              <a:t> </a:t>
            </a:r>
          </a:p>
          <a:p>
            <a:pPr eaLnBrk="1" hangingPunct="1">
              <a:lnSpc>
                <a:spcPct val="80000"/>
              </a:lnSpc>
              <a:defRPr/>
            </a:pPr>
            <a:endParaRPr lang="en-US" altLang="en-US" sz="200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defRPr/>
            </a:pPr>
            <a:r>
              <a:rPr lang="en-US" altLang="en-US" sz="4000" b="1" smtClean="0"/>
              <a:t>New Portable Scanner Spots Improvised weapons</a:t>
            </a:r>
            <a:r>
              <a:rPr lang="en-US" altLang="en-US" sz="4000" smtClean="0"/>
              <a:t> </a:t>
            </a:r>
          </a:p>
        </p:txBody>
      </p:sp>
      <p:pic>
        <p:nvPicPr>
          <p:cNvPr id="9219" name="Picture 4"/>
          <p:cNvPicPr>
            <a:picLocks noChangeAspect="1" noChangeArrowheads="1"/>
          </p:cNvPicPr>
          <p:nvPr>
            <p:ph type="body" idx="1"/>
          </p:nvPr>
        </p:nvPicPr>
        <p:blipFill>
          <a:blip r:embed="rId2" cstate="print"/>
          <a:srcRect/>
          <a:stretch>
            <a:fillRect/>
          </a:stretch>
        </p:blipFill>
        <p:spPr>
          <a:xfrm>
            <a:off x="1600200" y="1676400"/>
            <a:ext cx="6172200" cy="4560888"/>
          </a:xfr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defRPr/>
            </a:pPr>
            <a:r>
              <a:rPr lang="en-US" altLang="en-US" sz="3200" smtClean="0"/>
              <a:t>2.Duress Alarm Systems for corrections officers in indoor and outdoor settings</a:t>
            </a:r>
            <a:br>
              <a:rPr lang="en-US" altLang="en-US" sz="3200" smtClean="0"/>
            </a:br>
            <a:endParaRPr lang="en-US" altLang="en-US" sz="3200" smtClean="0"/>
          </a:p>
        </p:txBody>
      </p:sp>
      <p:sp>
        <p:nvSpPr>
          <p:cNvPr id="21511" name="Rectangle 7"/>
          <p:cNvSpPr>
            <a:spLocks noGrp="1" noChangeArrowheads="1"/>
          </p:cNvSpPr>
          <p:nvPr>
            <p:ph type="body" idx="1"/>
          </p:nvPr>
        </p:nvSpPr>
        <p:spPr/>
        <p:txBody>
          <a:bodyPr/>
          <a:lstStyle/>
          <a:p>
            <a:pPr eaLnBrk="1" hangingPunct="1">
              <a:lnSpc>
                <a:spcPct val="80000"/>
              </a:lnSpc>
              <a:buFont typeface="Wingdings" pitchFamily="64" charset="2"/>
              <a:buNone/>
              <a:defRPr/>
            </a:pPr>
            <a:endParaRPr lang="en-US" altLang="en-US" sz="1200" smtClean="0"/>
          </a:p>
          <a:p>
            <a:pPr lvl="4" eaLnBrk="1" hangingPunct="1">
              <a:lnSpc>
                <a:spcPct val="80000"/>
              </a:lnSpc>
              <a:buFontTx/>
              <a:buNone/>
              <a:defRPr/>
            </a:pPr>
            <a:endParaRPr lang="en-US" altLang="en-US" sz="800" smtClean="0">
              <a:effectLst/>
            </a:endParaRPr>
          </a:p>
          <a:p>
            <a:pPr eaLnBrk="1" hangingPunct="1">
              <a:lnSpc>
                <a:spcPct val="80000"/>
              </a:lnSpc>
              <a:defRPr/>
            </a:pPr>
            <a:r>
              <a:rPr lang="en-US" altLang="en-US" sz="1800" b="1" i="1" smtClean="0">
                <a:solidFill>
                  <a:srgbClr val="FF3300"/>
                </a:solidFill>
                <a:effectLst/>
              </a:rPr>
              <a:t>Type I: Panic Button Alarm</a:t>
            </a:r>
            <a:r>
              <a:rPr lang="en-US" altLang="en-US" sz="1800" b="1" i="1" smtClean="0">
                <a:effectLst/>
              </a:rPr>
              <a:t>.</a:t>
            </a:r>
            <a:r>
              <a:rPr lang="en-US" altLang="en-US" sz="1800" i="1" smtClean="0">
                <a:effectLst/>
              </a:rPr>
              <a:t> </a:t>
            </a:r>
            <a:r>
              <a:rPr lang="en-US" altLang="en-US" sz="1800" smtClean="0">
                <a:effectLst/>
              </a:rPr>
              <a:t>These basic systems use buttons located on walls, underneath desks, and near doorways. Pushing a button transmits a dedicated signal to a central alarm console. Using visible and/or audible enunciations, the alarm console identifies the location of the event where the alarm was triggered. </a:t>
            </a:r>
          </a:p>
          <a:p>
            <a:pPr eaLnBrk="1" hangingPunct="1">
              <a:lnSpc>
                <a:spcPct val="80000"/>
              </a:lnSpc>
              <a:defRPr/>
            </a:pPr>
            <a:r>
              <a:rPr lang="en-US" altLang="en-US" sz="1800" b="1" i="1" smtClean="0">
                <a:solidFill>
                  <a:srgbClr val="FF3300"/>
                </a:solidFill>
                <a:effectLst/>
              </a:rPr>
              <a:t>Type II: Identification Alarm</a:t>
            </a:r>
            <a:r>
              <a:rPr lang="en-US" altLang="en-US" sz="1800" i="1" smtClean="0">
                <a:effectLst/>
              </a:rPr>
              <a:t>. </a:t>
            </a:r>
            <a:r>
              <a:rPr lang="en-US" altLang="en-US" sz="1800" smtClean="0">
                <a:effectLst/>
              </a:rPr>
              <a:t>In Type II systems, portable transmitters broadcast a wireless signal to a nearby sensor, which forwards the alarm to a central console. The alarm signal includes an identification code that tells the dispatcher who sounded the alarm. Because officers carry these transmitters with them, they can sound an alarm from almost anywhere within a facility. </a:t>
            </a:r>
          </a:p>
          <a:p>
            <a:pPr eaLnBrk="1" hangingPunct="1">
              <a:lnSpc>
                <a:spcPct val="80000"/>
              </a:lnSpc>
              <a:defRPr/>
            </a:pPr>
            <a:r>
              <a:rPr lang="en-US" altLang="en-US" sz="1800" b="1" i="1" smtClean="0">
                <a:solidFill>
                  <a:srgbClr val="FF3300"/>
                </a:solidFill>
                <a:effectLst/>
              </a:rPr>
              <a:t>Type III: Identification/Location Alarm</a:t>
            </a:r>
            <a:r>
              <a:rPr lang="en-US" altLang="en-US" sz="1800" i="1" smtClean="0">
                <a:effectLst/>
              </a:rPr>
              <a:t>. </a:t>
            </a:r>
            <a:r>
              <a:rPr lang="en-US" altLang="en-US" sz="1800" smtClean="0">
                <a:effectLst/>
              </a:rPr>
              <a:t>Type III systems operate much like Type II systems, with the added feature of tracking corrections facility staff members and pinpointing the alarm location. An extensive wireless infrastructure identifies, localizes, and tracks the transmitting device; the system may produce a positioning symbol on a console panel or a map-like display at a central alarm location. </a:t>
            </a:r>
          </a:p>
          <a:p>
            <a:pPr eaLnBrk="1" hangingPunct="1">
              <a:lnSpc>
                <a:spcPct val="80000"/>
              </a:lnSpc>
              <a:buFont typeface="Wingdings" pitchFamily="64" charset="2"/>
              <a:buNone/>
              <a:defRPr/>
            </a:pPr>
            <a:endParaRPr lang="en-US" altLang="en-US" sz="180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defRPr/>
            </a:pPr>
            <a:r>
              <a:rPr lang="en-US" altLang="en-US" sz="3200" b="1" smtClean="0">
                <a:hlinkClick r:id="rId2"/>
              </a:rPr>
              <a:t>TPASS 3 Evacuate IS-R Two-Way Signaling Radio Transceiving Personal Alert Safety System (PASS) Device.</a:t>
            </a:r>
            <a:r>
              <a:rPr lang="en-US" altLang="en-US" sz="4000" smtClean="0"/>
              <a:t> </a:t>
            </a:r>
          </a:p>
        </p:txBody>
      </p:sp>
      <p:sp>
        <p:nvSpPr>
          <p:cNvPr id="32771" name="Rectangle 3"/>
          <p:cNvSpPr>
            <a:spLocks noGrp="1" noChangeArrowheads="1"/>
          </p:cNvSpPr>
          <p:nvPr>
            <p:ph type="body" idx="1"/>
          </p:nvPr>
        </p:nvSpPr>
        <p:spPr/>
        <p:txBody>
          <a:bodyPr/>
          <a:lstStyle/>
          <a:p>
            <a:pPr eaLnBrk="1" hangingPunct="1">
              <a:defRPr/>
            </a:pPr>
            <a:endParaRPr lang="en-US" altLang="en-US" smtClean="0"/>
          </a:p>
        </p:txBody>
      </p:sp>
      <p:pic>
        <p:nvPicPr>
          <p:cNvPr id="11268" name="Picture 5" descr="evacuator_communicator&amp;key"/>
          <p:cNvPicPr>
            <a:picLocks noChangeAspect="1" noChangeArrowheads="1"/>
          </p:cNvPicPr>
          <p:nvPr/>
        </p:nvPicPr>
        <p:blipFill>
          <a:blip r:embed="rId3" cstate="print"/>
          <a:srcRect/>
          <a:stretch>
            <a:fillRect/>
          </a:stretch>
        </p:blipFill>
        <p:spPr bwMode="auto">
          <a:xfrm>
            <a:off x="1143000" y="1676400"/>
            <a:ext cx="6781800" cy="4976813"/>
          </a:xfrm>
          <a:prstGeom prst="rect">
            <a:avLst/>
          </a:prstGeom>
          <a:noFill/>
          <a:ln w="9525">
            <a:noFill/>
            <a:miter lim="800000"/>
            <a:headEnd/>
            <a:tailEnd/>
          </a:ln>
        </p:spPr>
      </p:pic>
      <p:pic>
        <p:nvPicPr>
          <p:cNvPr id="11269" name="Picture 7" descr="180px-Lego_Color_Bricks">
            <a:hlinkClick r:id="rId4"/>
          </p:cNvPr>
          <p:cNvPicPr>
            <a:picLocks noChangeAspect="1" noChangeArrowheads="1"/>
          </p:cNvPicPr>
          <p:nvPr/>
        </p:nvPicPr>
        <p:blipFill>
          <a:blip r:embed="rId5" cstate="print"/>
          <a:srcRect/>
          <a:stretch>
            <a:fillRect/>
          </a:stretch>
        </p:blipFill>
        <p:spPr bwMode="auto">
          <a:xfrm>
            <a:off x="1371600" y="3860800"/>
            <a:ext cx="1752600" cy="1168400"/>
          </a:xfrm>
          <a:prstGeom prst="rect">
            <a:avLst/>
          </a:prstGeom>
          <a:noFill/>
          <a:ln w="9525">
            <a:noFill/>
            <a:miter lim="800000"/>
            <a:headEnd/>
            <a:tailEnd/>
          </a:ln>
        </p:spPr>
      </p:pic>
      <p:pic>
        <p:nvPicPr>
          <p:cNvPr id="11270" name="Picture 9" descr="180px-Lego_Color_Bricks">
            <a:hlinkClick r:id="rId4"/>
          </p:cNvPr>
          <p:cNvPicPr>
            <a:picLocks noChangeAspect="1" noChangeArrowheads="1"/>
          </p:cNvPicPr>
          <p:nvPr/>
        </p:nvPicPr>
        <p:blipFill>
          <a:blip r:embed="rId5" cstate="print"/>
          <a:srcRect/>
          <a:stretch>
            <a:fillRect/>
          </a:stretch>
        </p:blipFill>
        <p:spPr bwMode="auto">
          <a:xfrm>
            <a:off x="5715000" y="3962400"/>
            <a:ext cx="171450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Ripple">
  <a:themeElements>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fontScheme name="Ripp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lnDef>
  </a:objectDefaults>
  <a:extraClrSchemeLst>
    <a:extraClrScheme>
      <a:clrScheme name="Ripple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Ripple 2">
        <a:dk1>
          <a:srgbClr val="3B4B5D"/>
        </a:dk1>
        <a:lt1>
          <a:srgbClr val="FFFFFF"/>
        </a:lt1>
        <a:dk2>
          <a:srgbClr val="466886"/>
        </a:dk2>
        <a:lt2>
          <a:srgbClr val="CCECFF"/>
        </a:lt2>
        <a:accent1>
          <a:srgbClr val="6D9D97"/>
        </a:accent1>
        <a:accent2>
          <a:srgbClr val="53718C"/>
        </a:accent2>
        <a:accent3>
          <a:srgbClr val="B0B9C3"/>
        </a:accent3>
        <a:accent4>
          <a:srgbClr val="DADADA"/>
        </a:accent4>
        <a:accent5>
          <a:srgbClr val="BACCC9"/>
        </a:accent5>
        <a:accent6>
          <a:srgbClr val="4A667E"/>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Ripple 4">
        <a:dk1>
          <a:srgbClr val="9B69FF"/>
        </a:dk1>
        <a:lt1>
          <a:srgbClr val="FFFFFF"/>
        </a:lt1>
        <a:dk2>
          <a:srgbClr val="666699"/>
        </a:dk2>
        <a:lt2>
          <a:srgbClr val="D9D9FF"/>
        </a:lt2>
        <a:accent1>
          <a:srgbClr val="66CCFF"/>
        </a:accent1>
        <a:accent2>
          <a:srgbClr val="9966FF"/>
        </a:accent2>
        <a:accent3>
          <a:srgbClr val="B8B8CA"/>
        </a:accent3>
        <a:accent4>
          <a:srgbClr val="DADADA"/>
        </a:accent4>
        <a:accent5>
          <a:srgbClr val="B8E2FF"/>
        </a:accent5>
        <a:accent6>
          <a:srgbClr val="8A5CE7"/>
        </a:accent6>
        <a:hlink>
          <a:srgbClr val="0099CC"/>
        </a:hlink>
        <a:folHlink>
          <a:srgbClr val="003399"/>
        </a:folHlink>
      </a:clrScheme>
      <a:clrMap bg1="dk2" tx1="lt1" bg2="dk1" tx2="lt2" accent1="accent1" accent2="accent2" accent3="accent3" accent4="accent4" accent5="accent5" accent6="accent6" hlink="hlink" folHlink="folHlink"/>
    </a:extraClrScheme>
    <a:extraClrScheme>
      <a:clrScheme name="Ripple 5">
        <a:dk1>
          <a:srgbClr val="008080"/>
        </a:dk1>
        <a:lt1>
          <a:srgbClr val="FFFFFF"/>
        </a:lt1>
        <a:dk2>
          <a:srgbClr val="006666"/>
        </a:dk2>
        <a:lt2>
          <a:srgbClr val="FFFFCC"/>
        </a:lt2>
        <a:accent1>
          <a:srgbClr val="0099FF"/>
        </a:accent1>
        <a:accent2>
          <a:srgbClr val="008080"/>
        </a:accent2>
        <a:accent3>
          <a:srgbClr val="AAB8B8"/>
        </a:accent3>
        <a:accent4>
          <a:srgbClr val="DADADA"/>
        </a:accent4>
        <a:accent5>
          <a:srgbClr val="AACAFF"/>
        </a:accent5>
        <a:accent6>
          <a:srgbClr val="007373"/>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Ripple 6">
        <a:dk1>
          <a:srgbClr val="CDD9D1"/>
        </a:dk1>
        <a:lt1>
          <a:srgbClr val="FFFFFF"/>
        </a:lt1>
        <a:dk2>
          <a:srgbClr val="A3BBA9"/>
        </a:dk2>
        <a:lt2>
          <a:srgbClr val="007D80"/>
        </a:lt2>
        <a:accent1>
          <a:srgbClr val="9CA8A4"/>
        </a:accent1>
        <a:accent2>
          <a:srgbClr val="CBD7CE"/>
        </a:accent2>
        <a:accent3>
          <a:srgbClr val="CEDAD1"/>
        </a:accent3>
        <a:accent4>
          <a:srgbClr val="DADADA"/>
        </a:accent4>
        <a:accent5>
          <a:srgbClr val="CBD1CF"/>
        </a:accent5>
        <a:accent6>
          <a:srgbClr val="B8C3BA"/>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Ripple 7">
        <a:dk1>
          <a:srgbClr val="686B5D"/>
        </a:dk1>
        <a:lt1>
          <a:srgbClr val="DCDAD0"/>
        </a:lt1>
        <a:dk2>
          <a:srgbClr val="525040"/>
        </a:dk2>
        <a:lt2>
          <a:srgbClr val="D3D2A6"/>
        </a:lt2>
        <a:accent1>
          <a:srgbClr val="5D8770"/>
        </a:accent1>
        <a:accent2>
          <a:srgbClr val="686B5D"/>
        </a:accent2>
        <a:accent3>
          <a:srgbClr val="B3B3AF"/>
        </a:accent3>
        <a:accent4>
          <a:srgbClr val="BCBAB1"/>
        </a:accent4>
        <a:accent5>
          <a:srgbClr val="B6C3BB"/>
        </a:accent5>
        <a:accent6>
          <a:srgbClr val="5E6053"/>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Ripple 8">
        <a:dk1>
          <a:srgbClr val="000000"/>
        </a:dk1>
        <a:lt1>
          <a:srgbClr val="EAEAEA"/>
        </a:lt1>
        <a:dk2>
          <a:srgbClr val="000000"/>
        </a:dk2>
        <a:lt2>
          <a:srgbClr val="B2B2B2"/>
        </a:lt2>
        <a:accent1>
          <a:srgbClr val="A4BCC4"/>
        </a:accent1>
        <a:accent2>
          <a:srgbClr val="FFFFFF"/>
        </a:accent2>
        <a:accent3>
          <a:srgbClr val="F3F3F3"/>
        </a:accent3>
        <a:accent4>
          <a:srgbClr val="000000"/>
        </a:accent4>
        <a:accent5>
          <a:srgbClr val="CFDADE"/>
        </a:accent5>
        <a:accent6>
          <a:srgbClr val="E7E7E7"/>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Ripple 9">
        <a:dk1>
          <a:srgbClr val="000000"/>
        </a:dk1>
        <a:lt1>
          <a:srgbClr val="D7D1B9"/>
        </a:lt1>
        <a:dk2>
          <a:srgbClr val="B39257"/>
        </a:dk2>
        <a:lt2>
          <a:srgbClr val="B1A887"/>
        </a:lt2>
        <a:accent1>
          <a:srgbClr val="FFCC66"/>
        </a:accent1>
        <a:accent2>
          <a:srgbClr val="E6E3AC"/>
        </a:accent2>
        <a:accent3>
          <a:srgbClr val="E8E5D9"/>
        </a:accent3>
        <a:accent4>
          <a:srgbClr val="000000"/>
        </a:accent4>
        <a:accent5>
          <a:srgbClr val="FFE2B8"/>
        </a:accent5>
        <a:accent6>
          <a:srgbClr val="D0CE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Ripple</Template>
  <TotalTime>1158</TotalTime>
  <Words>2115</Words>
  <Application>Microsoft Office PowerPoint</Application>
  <PresentationFormat>On-screen Show (4:3)</PresentationFormat>
  <Paragraphs>155</Paragraphs>
  <Slides>36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Arial</vt:lpstr>
      <vt:lpstr>Wingdings</vt:lpstr>
      <vt:lpstr>Calibri</vt:lpstr>
      <vt:lpstr>Ripple</vt:lpstr>
      <vt:lpstr>Slide 1</vt:lpstr>
      <vt:lpstr> Examples of Hard Technology Innovations in Prison and Jail Settings</vt:lpstr>
      <vt:lpstr>1.Contraband detection devices used in prison/jail</vt:lpstr>
      <vt:lpstr>3 Types of Contraband Detection Devices Used in Prisons and Jails</vt:lpstr>
      <vt:lpstr> NIJ Public-Private Development Initiatives: New Directions</vt:lpstr>
      <vt:lpstr>The Effectiveness of New Scanner Technology</vt:lpstr>
      <vt:lpstr>New Portable Scanner Spots Improvised weapons </vt:lpstr>
      <vt:lpstr>2.Duress Alarm Systems for corrections officers in indoor and outdoor settings </vt:lpstr>
      <vt:lpstr>TPASS 3 Evacuate IS-R Two-Way Signaling Radio Transceiving Personal Alert Safety System (PASS) Device. </vt:lpstr>
      <vt:lpstr>There is no Independent Research on  the Effectiveness of Duress Alarm Systems </vt:lpstr>
      <vt:lpstr>3.Language Translation Devices for use within prisons  </vt:lpstr>
      <vt:lpstr>Types of Language Translation Devices</vt:lpstr>
      <vt:lpstr>Voice Response Translators</vt:lpstr>
      <vt:lpstr>Slide 14</vt:lpstr>
      <vt:lpstr>  4.Remote Monitoring of inmate movements in cells and throughout prison</vt:lpstr>
      <vt:lpstr>Three Types of Remote Monitoring Technology</vt:lpstr>
      <vt:lpstr>Pinpointing Prison Hotspots: RFID Technology</vt:lpstr>
      <vt:lpstr> Offender Location, Movement and Prison Management: Research Findings</vt:lpstr>
      <vt:lpstr>Expected RFID Outcomes :  Short Term Detection Increase </vt:lpstr>
      <vt:lpstr>Expected RFID Outcomes :  Long Term Deterrence</vt:lpstr>
      <vt:lpstr>5.New Perimeter Security</vt:lpstr>
      <vt:lpstr>Perimeter security technology</vt:lpstr>
      <vt:lpstr>Effectiveness of Perimeter Security Technology</vt:lpstr>
      <vt:lpstr>6.New Cell Extraction Technology</vt:lpstr>
      <vt:lpstr>7.Less than Lethal Force in Prison</vt:lpstr>
      <vt:lpstr>Slide 26</vt:lpstr>
      <vt:lpstr>8.New Prison Design: The Supermax Prison</vt:lpstr>
      <vt:lpstr>Slide 28</vt:lpstr>
      <vt:lpstr>Slide 29</vt:lpstr>
      <vt:lpstr>Slide 30</vt:lpstr>
      <vt:lpstr>9.The Problem of Cell Phones in Prison: Detection Technology </vt:lpstr>
      <vt:lpstr>Slide 32</vt:lpstr>
      <vt:lpstr>Cell Phone Detection: New Technology</vt:lpstr>
      <vt:lpstr>Why Do Prisoners Need Cell Phones? 3 Reasons</vt:lpstr>
      <vt:lpstr>Dogs and Cell Phone Detection</vt:lpstr>
      <vt:lpstr>Effectiveness of Hard Technology: A Summary</vt:lpstr>
    </vt:vector>
  </TitlesOfParts>
  <Company>UMass Lowell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Faculty_Staff</dc:creator>
  <cp:lastModifiedBy>Carol</cp:lastModifiedBy>
  <cp:revision>20</cp:revision>
  <dcterms:created xsi:type="dcterms:W3CDTF">2009-11-25T19:28:43Z</dcterms:created>
  <dcterms:modified xsi:type="dcterms:W3CDTF">2015-12-10T17:14:46Z</dcterms:modified>
</cp:coreProperties>
</file>