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sldIdLst>
    <p:sldId id="275" r:id="rId2"/>
    <p:sldId id="257" r:id="rId3"/>
    <p:sldId id="272" r:id="rId4"/>
    <p:sldId id="258" r:id="rId5"/>
    <p:sldId id="259" r:id="rId6"/>
    <p:sldId id="260" r:id="rId7"/>
    <p:sldId id="273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7E7F2D6C-79AD-4B23-A225-EEFF8D25F261}" type="datetimeFigureOut">
              <a:rPr lang="en-US"/>
              <a:pPr>
                <a:defRPr/>
              </a:pPr>
              <a:t>10/14/2011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8D97DC25-6643-4562-B3EF-BA5836DA7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809198-D707-45EC-ABE0-C7FEBB431D36}" type="slidenum">
              <a:rPr lang="en-US" smtClean="0">
                <a:solidFill>
                  <a:srgbClr val="000000"/>
                </a:solidFill>
                <a:cs typeface="Arial" charset="0"/>
              </a:rPr>
              <a:pPr/>
              <a:t>1</a:t>
            </a:fld>
            <a:endParaRPr lang="en-US" smtClean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BA89CE8-BFEF-4490-9845-992A6649F8EB}" type="slidenum">
              <a:rPr lang="en-US" smtClean="0">
                <a:cs typeface="Arial" charset="0"/>
              </a:rPr>
              <a:pPr/>
              <a:t>10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E0BB0EF-7B41-47BE-9E6B-AA0E769855E8}" type="slidenum">
              <a:rPr lang="en-US" smtClean="0">
                <a:cs typeface="Arial" charset="0"/>
              </a:rPr>
              <a:pPr/>
              <a:t>11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83698B-D35A-437B-AB11-40D988606D04}" type="slidenum">
              <a:rPr lang="en-US" smtClean="0">
                <a:cs typeface="Arial" charset="0"/>
              </a:rPr>
              <a:pPr/>
              <a:t>12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B6CE7FC-B111-4E65-A839-4E08FAA83BA7}" type="slidenum">
              <a:rPr lang="en-US" smtClean="0">
                <a:cs typeface="Arial" charset="0"/>
              </a:rPr>
              <a:pPr/>
              <a:t>13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69A7EB5-ABA4-44B2-82E3-D97F3DB8FE74}" type="slidenum">
              <a:rPr lang="en-US" smtClean="0">
                <a:cs typeface="Arial" charset="0"/>
              </a:rPr>
              <a:pPr/>
              <a:t>14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8DE5AA-A2A0-4A9B-A9D7-8F00F6663BEE}" type="slidenum">
              <a:rPr lang="en-US" smtClean="0">
                <a:cs typeface="Arial" charset="0"/>
              </a:rPr>
              <a:pPr/>
              <a:t>15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A71A444-A1DC-4025-AE99-9EB337996CB4}" type="slidenum">
              <a:rPr lang="en-US" smtClean="0">
                <a:cs typeface="Arial" charset="0"/>
              </a:rPr>
              <a:pPr/>
              <a:t>16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FEA35AB-8C87-4099-9F28-52532A1E1586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8507566-7816-4100-B45C-65CB67AB3225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018C06-88FB-4550-952C-9F6D5526FEF4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8AA30F-9BE5-4787-BB38-800059ABEF01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0CF6470-2DFD-4B74-AB14-9E2E4587BC66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AA240B0-FA27-4A6A-8363-7F6A0C9E47E7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D1FBFBD-F78B-4D45-98A2-31576ABAEB27}" type="slidenum">
              <a:rPr lang="en-US" smtClean="0">
                <a:cs typeface="Arial" charset="0"/>
              </a:rPr>
              <a:pPr/>
              <a:t>8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99F13A-7B92-408C-8304-DE79F7B22F24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5141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4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2724D-3777-48B3-9951-73A10ED51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9FAD4-ACFF-4688-98CE-92CCC9818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29F42-DC92-495E-B8B1-15330C128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B163D-3638-438E-A79F-43C7A8E8C8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2DCE3-0AED-4DA4-8037-E84404271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E6B6E-2055-4F42-96E0-83FE6D61A1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AA911-ADD5-4669-B56E-AEBF61C9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2C55F-0E99-4AE0-9CAA-F0AA13C38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CC70D-A380-4F9E-A7EE-DC73117F4B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F151C-7FBF-4C9B-B08E-64625EFBB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73278-496B-4452-BFAC-76AF9E926C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411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9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4CD9FF07-5F8F-438A-B36F-0268184255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jp.usdoj.gov/bjs/nibrs.ht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1.doc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jp.usdoj.gov/bjs/pubalp2.htm#cvu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bi.gov/ucr/ucr.ht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8001000" cy="5105400"/>
          </a:xfrm>
        </p:spPr>
        <p:txBody>
          <a:bodyPr/>
          <a:lstStyle/>
          <a:p>
            <a:pPr eaLnBrk="1" hangingPunct="1"/>
            <a:r>
              <a:rPr lang="en-US" sz="4800" smtClean="0"/>
              <a:t>Criminal Violence: Patterns, Causes, and </a:t>
            </a:r>
            <a:br>
              <a:rPr lang="en-US" sz="4800" smtClean="0"/>
            </a:br>
            <a:r>
              <a:rPr lang="en-US" sz="4800" smtClean="0"/>
              <a:t>Prevention</a:t>
            </a:r>
            <a:br>
              <a:rPr lang="en-US" sz="4800" smtClean="0"/>
            </a:br>
            <a:r>
              <a:rPr lang="en-US" sz="4800" smtClean="0"/>
              <a:t/>
            </a:r>
            <a:br>
              <a:rPr lang="en-US" sz="4800" smtClean="0"/>
            </a:br>
            <a:r>
              <a:rPr lang="en-US" sz="4800" smtClean="0"/>
              <a:t>Riedel and Welsh, Ch. 2</a:t>
            </a:r>
            <a:br>
              <a:rPr lang="en-US" sz="4800" smtClean="0"/>
            </a:br>
            <a:r>
              <a:rPr lang="en-US" sz="4800" smtClean="0"/>
              <a:t>“Measures of Violence”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371600" y="0"/>
          <a:ext cx="5667375" cy="6858000"/>
        </p:xfrm>
        <a:graphic>
          <a:graphicData uri="http://schemas.openxmlformats.org/presentationml/2006/ole">
            <p:oleObj spid="_x0000_s1026" r:id="rId4" imgW="5385816" imgH="8537448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National Incident-Based Reporting System (NIBRS)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mtClean="0"/>
              <a:t>The UCR has been subject to criticism from the 1950s onward. </a:t>
            </a:r>
          </a:p>
          <a:p>
            <a:pPr marL="609600" indent="-609600" eaLnBrk="1" hangingPunct="1">
              <a:defRPr/>
            </a:pPr>
            <a:r>
              <a:rPr lang="en-US" smtClean="0"/>
              <a:t>NIBRS was created to address several limitations of the UCR.</a:t>
            </a:r>
          </a:p>
          <a:p>
            <a:pPr marL="609600" indent="-609600" eaLnBrk="1" hangingPunct="1">
              <a:defRPr/>
            </a:pPr>
            <a:r>
              <a:rPr lang="en-US" smtClean="0">
                <a:hlinkClick r:id="rId3"/>
              </a:rPr>
              <a:t>http://www.ojp.usdoj.gov/bjs/nibrs.htm</a:t>
            </a:r>
            <a:endParaRPr lang="en-US" smtClean="0"/>
          </a:p>
          <a:p>
            <a:pPr marL="609600" indent="-609600" eaLnBrk="1" hangingPunct="1">
              <a:defRPr/>
            </a:pPr>
            <a:endParaRPr lang="en-US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UCR v. NIBRS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>
            <p:ph idx="1"/>
          </p:nvPr>
        </p:nvGraphicFramePr>
        <p:xfrm>
          <a:off x="1311275" y="1350963"/>
          <a:ext cx="6599238" cy="4949825"/>
        </p:xfrm>
        <a:graphic>
          <a:graphicData uri="http://schemas.openxmlformats.org/presentationml/2006/ole">
            <p:oleObj spid="_x0000_s2050" name="Document" r:id="rId4" imgW="6351591" imgH="476377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6868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National Crime Victimization Survey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2800" b="1" i="1" smtClean="0"/>
              <a:t>The National Crime Survey</a:t>
            </a:r>
            <a:r>
              <a:rPr lang="en-US" sz="2800" b="1" smtClean="0"/>
              <a:t> began in 1972. In 1991, it was redesigned and retitled the </a:t>
            </a:r>
            <a:r>
              <a:rPr lang="en-US" sz="2800" b="1" i="1" smtClean="0"/>
              <a:t>National Crime Victimization Survey (NCVS).</a:t>
            </a:r>
            <a:r>
              <a:rPr lang="en-US" sz="2800" b="1" smtClean="0"/>
              <a:t>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smtClean="0">
                <a:hlinkClick r:id="rId3"/>
              </a:rPr>
              <a:t>http://www.ojp.usdoj.gov/bjs/pubalp2.htm#cvus</a:t>
            </a:r>
            <a:endParaRPr lang="en-US" sz="2800" b="1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b="1" smtClean="0"/>
              <a:t>Crime surveys, unlike information collected from police, rely on interviews with victims.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b="1" smtClean="0"/>
              <a:t>One purpose of crime surveys is to get an idea of how much crime occurs that is </a:t>
            </a:r>
            <a:r>
              <a:rPr lang="en-US" sz="2800" b="1" i="1" smtClean="0"/>
              <a:t>not reported to or by the police</a:t>
            </a:r>
            <a:r>
              <a:rPr lang="en-US" sz="2800" b="1" smtClean="0"/>
              <a:t>.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b="1" smtClean="0">
                <a:solidFill>
                  <a:srgbClr val="FFFF00"/>
                </a:solidFill>
              </a:rPr>
              <a:t>Crime rates estimated by the UCR are only about one half to one third of those based on victim reports.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NCVS (cont.)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686800" cy="5105400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en-US" sz="2800" b="1" i="1" u="sng" smtClean="0">
                <a:solidFill>
                  <a:schemeClr val="tx2"/>
                </a:solidFill>
              </a:rPr>
              <a:t>How are Incidents Collected</a:t>
            </a:r>
            <a:r>
              <a:rPr lang="en-US" sz="2800" b="1" i="1" smtClean="0">
                <a:solidFill>
                  <a:schemeClr val="tx2"/>
                </a:solidFill>
              </a:rPr>
              <a:t>?</a:t>
            </a:r>
            <a:r>
              <a:rPr lang="en-US" sz="2800" b="1" smtClean="0">
                <a:solidFill>
                  <a:schemeClr val="tx2"/>
                </a:solidFill>
              </a:rPr>
              <a:t> </a:t>
            </a:r>
          </a:p>
          <a:p>
            <a:pPr marL="914400" lvl="1" indent="-457200" eaLnBrk="1" hangingPunct="1"/>
            <a:r>
              <a:rPr lang="en-US" sz="2400" b="1" smtClean="0"/>
              <a:t>The NCVS collects victimization data from a nationally representative sample of about 100,000 individuals age 12 or older living in about 50,000 U.S. households. Interviews are translated for non-English-speaking respondents. The interview takes about ½ hour. 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z="2800" b="1" i="1" u="sng" smtClean="0">
                <a:solidFill>
                  <a:schemeClr val="tx2"/>
                </a:solidFill>
              </a:rPr>
              <a:t>What is Collected</a:t>
            </a:r>
            <a:r>
              <a:rPr lang="en-US" sz="2800" b="1" i="1" smtClean="0">
                <a:solidFill>
                  <a:schemeClr val="tx2"/>
                </a:solidFill>
              </a:rPr>
              <a:t>? </a:t>
            </a:r>
          </a:p>
          <a:p>
            <a:pPr marL="914400" lvl="1" indent="-457200" eaLnBrk="1" hangingPunct="1"/>
            <a:r>
              <a:rPr lang="en-US" sz="2400" b="1" smtClean="0"/>
              <a:t>There are two steps in interviewing victims: </a:t>
            </a:r>
          </a:p>
          <a:p>
            <a:pPr marL="1295400" lvl="2" indent="-381000" eaLnBrk="1" hangingPunct="1">
              <a:buFont typeface="Wingdings" pitchFamily="2" charset="2"/>
              <a:buAutoNum type="arabicPeriod"/>
            </a:pPr>
            <a:r>
              <a:rPr lang="en-US" sz="2000" b="1" u="sng" smtClean="0"/>
              <a:t>Screening questions</a:t>
            </a:r>
            <a:r>
              <a:rPr lang="en-US" sz="2000" b="1" smtClean="0"/>
              <a:t> are asked to determine whether the respondent has been the victim of a crime in the past 4 months. </a:t>
            </a:r>
          </a:p>
          <a:p>
            <a:pPr marL="1295400" lvl="2" indent="-381000" eaLnBrk="1" hangingPunct="1">
              <a:buFont typeface="Wingdings" pitchFamily="2" charset="2"/>
              <a:buAutoNum type="arabicPeriod"/>
            </a:pPr>
            <a:r>
              <a:rPr lang="en-US" sz="2000" b="1" smtClean="0"/>
              <a:t>If the respondent says that someone in the household has been a victim, then an </a:t>
            </a:r>
            <a:r>
              <a:rPr lang="en-US" sz="2000" b="1" u="sng" smtClean="0"/>
              <a:t>individual victimization report</a:t>
            </a:r>
            <a:r>
              <a:rPr lang="en-US" sz="2000" b="1" smtClean="0"/>
              <a:t> is completed for each incident mentioned in response to the screening questions.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NCVS (cont.)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820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chemeClr val="tx2"/>
                </a:solidFill>
              </a:rPr>
              <a:t>In addition to estimating the number of victimizations, the NCVS gathers details on each incident: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Characteristics of the </a:t>
            </a:r>
            <a:r>
              <a:rPr lang="en-US" sz="2400" b="1" u="sng" smtClean="0"/>
              <a:t>victim</a:t>
            </a:r>
            <a:r>
              <a:rPr lang="en-US" sz="2400" b="1" smtClean="0"/>
              <a:t> (age, sex, race, ethnicity, marital status, income, and educational level)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Characteristics of the </a:t>
            </a:r>
            <a:r>
              <a:rPr lang="en-US" sz="2400" b="1" u="sng" smtClean="0"/>
              <a:t>offender</a:t>
            </a:r>
            <a:r>
              <a:rPr lang="en-US" sz="2400" b="1" smtClean="0"/>
              <a:t> (sex, race, and approximate age)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u="sng" smtClean="0"/>
              <a:t>Relationship</a:t>
            </a:r>
            <a:r>
              <a:rPr lang="en-US" sz="2400" b="1" smtClean="0"/>
              <a:t> between victim and offender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u="sng" smtClean="0"/>
              <a:t>Month, time, and location</a:t>
            </a:r>
            <a:r>
              <a:rPr lang="en-US" sz="2400" b="1" smtClean="0"/>
              <a:t> of the crime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u="sng" smtClean="0"/>
              <a:t>Self-protective actions</a:t>
            </a:r>
            <a:r>
              <a:rPr lang="en-US" sz="2400" b="1" smtClean="0"/>
              <a:t> taken by the victim during an incident and results of those actions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u="sng" smtClean="0"/>
              <a:t>Consequences</a:t>
            </a:r>
            <a:r>
              <a:rPr lang="en-US" sz="2400" b="1" smtClean="0"/>
              <a:t> of the victimization, including any injury or property loss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Whether the crime was </a:t>
            </a:r>
            <a:r>
              <a:rPr lang="en-US" sz="2400" b="1" u="sng" smtClean="0"/>
              <a:t>reported</a:t>
            </a:r>
            <a:r>
              <a:rPr lang="en-US" sz="2400" b="1" smtClean="0"/>
              <a:t> to police; reasons for reporting/not reporting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Offender use of </a:t>
            </a:r>
            <a:r>
              <a:rPr lang="en-US" sz="2400" b="1" u="sng" smtClean="0"/>
              <a:t>weapons, drugs, and alcohol</a:t>
            </a:r>
            <a:endParaRPr lang="en-US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i="1" smtClean="0"/>
              <a:t>Limitations of the NCVS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89154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i="1" u="sng" smtClean="0">
                <a:solidFill>
                  <a:schemeClr val="tx2"/>
                </a:solidFill>
              </a:rPr>
              <a:t>Cost of Large Samples</a:t>
            </a:r>
            <a:r>
              <a:rPr lang="en-US" sz="2800" b="1" smtClean="0"/>
              <a:t>. To get reliable estimates, a very large number of people must be sampled. </a:t>
            </a:r>
            <a:endParaRPr lang="en-US" sz="2800" b="1" i="1" smtClean="0"/>
          </a:p>
          <a:p>
            <a:pPr eaLnBrk="1" hangingPunct="1">
              <a:lnSpc>
                <a:spcPct val="80000"/>
              </a:lnSpc>
            </a:pPr>
            <a:r>
              <a:rPr lang="en-US" sz="2800" b="1" i="1" u="sng" smtClean="0">
                <a:solidFill>
                  <a:schemeClr val="tx2"/>
                </a:solidFill>
              </a:rPr>
              <a:t>Poor Memory and Telescoping</a:t>
            </a:r>
            <a:r>
              <a:rPr lang="en-US" sz="2800" b="1" smtClean="0"/>
              <a:t>. The longer the time between the actual victimization and the interview, the greater the likelihood of memory failure. There is a danger of </a:t>
            </a:r>
            <a:r>
              <a:rPr lang="en-US" sz="2800" b="1" u="sng" smtClean="0"/>
              <a:t>telescoping</a:t>
            </a:r>
            <a:r>
              <a:rPr lang="en-US" sz="2800" b="1" smtClean="0"/>
              <a:t>: a victimization that occurred outside the requested time span is mistakenly recalled as occurring within the last 6 months. </a:t>
            </a:r>
            <a:endParaRPr lang="en-US" sz="2800" b="1" i="1" smtClean="0"/>
          </a:p>
          <a:p>
            <a:pPr eaLnBrk="1" hangingPunct="1">
              <a:lnSpc>
                <a:spcPct val="80000"/>
              </a:lnSpc>
            </a:pPr>
            <a:r>
              <a:rPr lang="en-US" sz="2800" b="1" i="1" u="sng" smtClean="0">
                <a:solidFill>
                  <a:schemeClr val="tx2"/>
                </a:solidFill>
              </a:rPr>
              <a:t>Errors in Reporting</a:t>
            </a:r>
            <a:r>
              <a:rPr lang="en-US" sz="2800" b="1" smtClean="0"/>
              <a:t> </a:t>
            </a:r>
            <a:endParaRPr lang="en-US" sz="2800" b="1" i="1" smtClean="0"/>
          </a:p>
          <a:p>
            <a:pPr lvl="1" eaLnBrk="1" hangingPunct="1">
              <a:lnSpc>
                <a:spcPct val="80000"/>
              </a:lnSpc>
            </a:pPr>
            <a:r>
              <a:rPr lang="en-US" b="1" i="1" u="sng" smtClean="0">
                <a:solidFill>
                  <a:schemeClr val="tx2"/>
                </a:solidFill>
              </a:rPr>
              <a:t>Mistaken reporting</a:t>
            </a:r>
            <a:r>
              <a:rPr lang="en-US" b="1" i="1" smtClean="0"/>
              <a:t>: </a:t>
            </a:r>
            <a:r>
              <a:rPr lang="en-US" b="1" smtClean="0"/>
              <a:t>respondent believes he or she was the victim of a crime but was not.</a:t>
            </a:r>
          </a:p>
          <a:p>
            <a:pPr lvl="1" eaLnBrk="1" hangingPunct="1">
              <a:lnSpc>
                <a:spcPct val="80000"/>
              </a:lnSpc>
            </a:pPr>
            <a:r>
              <a:rPr lang="en-US" b="1" i="1" u="sng" smtClean="0">
                <a:solidFill>
                  <a:schemeClr val="tx2"/>
                </a:solidFill>
              </a:rPr>
              <a:t>Sampling bias:</a:t>
            </a:r>
            <a:r>
              <a:rPr lang="en-US" b="1" smtClean="0"/>
              <a:t> Potential undercounting of young people, males, and members of minority groups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OUTLINE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Why are measures of crime important?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Crime Rates v. Amounts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Uniform Crime Reports (UCR)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National Incident-Based Reporting System (NIBRS)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National Crime Victimization Survey (NCVS)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smtClean="0"/>
              <a:t>Introduction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82000" cy="5638800"/>
          </a:xfrm>
        </p:spPr>
        <p:txBody>
          <a:bodyPr/>
          <a:lstStyle/>
          <a:p>
            <a:pPr eaLnBrk="1" hangingPunct="1"/>
            <a:r>
              <a:rPr lang="en-US" sz="3400" smtClean="0"/>
              <a:t>We need reliable data about violent crime in order to inform: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000" smtClean="0"/>
              <a:t>(a) public policy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3000" smtClean="0"/>
              <a:t>(b) research about violence (e.g., patterns, trends, locations).</a:t>
            </a:r>
          </a:p>
          <a:p>
            <a:pPr eaLnBrk="1" hangingPunct="1"/>
            <a:r>
              <a:rPr lang="en-US" sz="3400" smtClean="0"/>
              <a:t>Each source of data has certain strengths and limitations. None is perfect.</a:t>
            </a:r>
          </a:p>
          <a:p>
            <a:pPr eaLnBrk="1" hangingPunct="1"/>
            <a:r>
              <a:rPr lang="en-US" sz="3400" smtClean="0"/>
              <a:t>To be able to use or understand such data, it is necessary to be aware of major strengths and weaknesses.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Why Are Measures of Crime Important?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876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b="1" smtClean="0"/>
              <a:t>Measures are needed to answer important </a:t>
            </a:r>
            <a:r>
              <a:rPr lang="en-US" sz="2800" b="1" u="sng" smtClean="0"/>
              <a:t>policy</a:t>
            </a:r>
            <a:r>
              <a:rPr lang="en-US" sz="2800" b="1" smtClean="0"/>
              <a:t> questions.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b="1" smtClean="0"/>
              <a:t>Tripartite perspective: Need measures of crime to assess </a:t>
            </a:r>
            <a:r>
              <a:rPr lang="en-US" sz="2800" b="1" u="sng" smtClean="0"/>
              <a:t>patterns</a:t>
            </a:r>
            <a:r>
              <a:rPr lang="en-US" sz="2800" b="1" smtClean="0"/>
              <a:t>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b="1" smtClean="0"/>
              <a:t>Need to distinguish “opinions” v. “facts” or “evidence” (social construction)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solidFill>
                  <a:schemeClr val="folHlink"/>
                </a:solidFill>
              </a:rPr>
              <a:t>Example: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b="1" smtClean="0">
                <a:solidFill>
                  <a:schemeClr val="folHlink"/>
                </a:solidFill>
              </a:rPr>
              <a:t>Q: Is violent crime going up or down?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b="1" smtClean="0">
                <a:solidFill>
                  <a:schemeClr val="folHlink"/>
                </a:solidFill>
              </a:rPr>
              <a:t>A: Answer depends on: 1) the type of measure used, 2) type of crime, 3) time period, 4) rates v. raw numbers.</a:t>
            </a: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381000" y="4267200"/>
            <a:ext cx="83820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Crime Rates v. Amounts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en-US" b="1" smtClean="0"/>
              <a:t>The </a:t>
            </a:r>
            <a:r>
              <a:rPr lang="en-US" b="1" i="1" u="sng" smtClean="0"/>
              <a:t>amount</a:t>
            </a:r>
            <a:r>
              <a:rPr lang="en-US" b="1" smtClean="0"/>
              <a:t> is how much violent behavior there is, defined by location and time span.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b="1" smtClean="0"/>
              <a:t>Crime rates are </a:t>
            </a:r>
            <a:r>
              <a:rPr lang="en-US" b="1" i="1" u="sng" smtClean="0"/>
              <a:t>ratios</a:t>
            </a:r>
            <a:r>
              <a:rPr lang="en-US" b="1" i="1" smtClean="0"/>
              <a:t> </a:t>
            </a:r>
            <a:r>
              <a:rPr lang="en-US" b="1" smtClean="0"/>
              <a:t>of amounts to the total population. 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b="1" smtClean="0">
                <a:solidFill>
                  <a:schemeClr val="tx2"/>
                </a:solidFill>
              </a:rPr>
              <a:t>Crime rates have five components</a:t>
            </a:r>
            <a:r>
              <a:rPr lang="en-US" b="1" smtClean="0"/>
              <a:t>: 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b="1" smtClean="0"/>
              <a:t>amount of the crime 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b="1" smtClean="0"/>
              <a:t>population at risk for that crime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b="1" smtClean="0"/>
              <a:t>a constant multiplier such as 100,000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b="1" smtClean="0"/>
              <a:t>location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b="1" smtClean="0"/>
              <a:t>time span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smtClean="0">
                <a:solidFill>
                  <a:schemeClr val="folHlink"/>
                </a:solidFill>
              </a:rPr>
              <a:t>Crime Rate = (Amount / Population at Risk) </a:t>
            </a:r>
            <a:r>
              <a:rPr lang="en-US" b="1" smtClean="0">
                <a:solidFill>
                  <a:schemeClr val="folHlink"/>
                </a:solidFill>
                <a:cs typeface="Times New Roman" pitchFamily="18" charset="0"/>
              </a:rPr>
              <a:t>×</a:t>
            </a:r>
            <a:r>
              <a:rPr lang="en-US" b="1" smtClean="0">
                <a:solidFill>
                  <a:schemeClr val="folHlink"/>
                </a:solidFill>
              </a:rPr>
              <a:t> 100,000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Crime Rates v. Amounts (cont.)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u="sng" smtClean="0"/>
              <a:t>Example: similar amounts of murder, different populations</a:t>
            </a:r>
            <a:r>
              <a:rPr lang="en-US" sz="2400" b="1" smtClean="0"/>
              <a:t>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/>
              <a:t>	There were 510 murders in Chicago and 523 murders in New York in 2008. </a:t>
            </a:r>
            <a:r>
              <a:rPr lang="en-US" sz="2400" b="1" i="1" smtClean="0"/>
              <a:t>Which city had the greatest risk of murder victimization?</a:t>
            </a:r>
            <a:r>
              <a:rPr lang="en-US" sz="2400" b="1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chemeClr val="folHlink"/>
                </a:solidFill>
              </a:rPr>
              <a:t>If we “plug in” the numbers, we have the following 2008 murder victimization rates: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chemeClr val="folHlink"/>
                </a:solidFill>
              </a:rPr>
              <a:t>	(New York)  6.26 = (523/ 8,345,075) * 100,000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chemeClr val="folHlink"/>
                </a:solidFill>
              </a:rPr>
              <a:t>	(Chicago)   18.02= (510/ 2,829,7304) * 100,000</a:t>
            </a:r>
          </a:p>
          <a:p>
            <a:pPr eaLnBrk="1" hangingPunct="1">
              <a:lnSpc>
                <a:spcPct val="80000"/>
              </a:lnSpc>
            </a:pPr>
            <a:endParaRPr lang="en-US" sz="2400" b="1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/>
              <a:t>	Persons living in Chicago have a risk of being murdered that is almost 3 times higher than the risk for people living in NY.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/>
              <a:t>	While the </a:t>
            </a:r>
            <a:r>
              <a:rPr lang="en-US" sz="2400" b="1" u="sng" smtClean="0"/>
              <a:t>amount</a:t>
            </a:r>
            <a:r>
              <a:rPr lang="en-US" sz="2400" b="1" smtClean="0"/>
              <a:t> of murders for the two cities is similar, the </a:t>
            </a:r>
            <a:r>
              <a:rPr lang="en-US" sz="2400" b="1" u="sng" smtClean="0"/>
              <a:t>rate</a:t>
            </a:r>
            <a:r>
              <a:rPr lang="en-US" sz="2400" b="1" smtClean="0"/>
              <a:t> of victimization is dramatically different. </a:t>
            </a:r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457200" y="2819400"/>
            <a:ext cx="8305800" cy="16002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Crime Rates &amp; Amounts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u="sng" smtClean="0"/>
              <a:t>Example: similar populations, different rates: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/>
              <a:t>	There were 23 murders in Austin, Texas, and 234 murders in Baltimore, Maryland, in 2008. </a:t>
            </a:r>
            <a:r>
              <a:rPr lang="en-US" sz="2400" b="1" i="1" smtClean="0"/>
              <a:t>Which city had the greatest risk of murder victimization, even though they had similar populations?</a:t>
            </a:r>
            <a:r>
              <a:rPr lang="en-US" sz="2400" b="1" smtClean="0"/>
              <a:t> 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381000" y="3200400"/>
            <a:ext cx="8305800" cy="15240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3352800"/>
            <a:ext cx="8305800" cy="12604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If we “plug in” the numbers, we have the following 2008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murder victimization  rates: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(Austin) 3.05 = (23/ 753,535) * 100,000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(Baltimore)   36.87= (234/634,549) * 100,000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-228600" y="4800600"/>
            <a:ext cx="9144000" cy="12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>
              <a:lnSpc>
                <a:spcPct val="80000"/>
              </a:lnSpc>
            </a:pPr>
            <a:r>
              <a:rPr lang="en-US" sz="2400" b="1"/>
              <a:t>Persons living in Baltimore  have a risk of being murdered that is almost 12 times higher than the risk for people living in Austin.</a:t>
            </a:r>
          </a:p>
          <a:p>
            <a:pPr lvl="2">
              <a:lnSpc>
                <a:spcPct val="80000"/>
              </a:lnSpc>
            </a:pPr>
            <a:endParaRPr lang="en-US" sz="2400" b="1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-304800" y="5867400"/>
            <a:ext cx="94488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b="1"/>
              <a:t>	While the </a:t>
            </a:r>
            <a:r>
              <a:rPr lang="en-US" sz="2400" b="1" u="sng"/>
              <a:t>populations</a:t>
            </a:r>
            <a:r>
              <a:rPr lang="en-US" sz="2400" b="1"/>
              <a:t> for the two cities are similar, the  murder 	victimization </a:t>
            </a:r>
            <a:r>
              <a:rPr lang="en-US" sz="2400" b="1" u="sng"/>
              <a:t>rates</a:t>
            </a:r>
            <a:r>
              <a:rPr lang="en-US" sz="2400" b="1"/>
              <a:t> are dramatically different.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Uniform Crime Reports (UCR)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458200" cy="54864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en-US" sz="2800" b="1" smtClean="0"/>
              <a:t>There are over 17,000 city, county, and state law enforcement agencies reporting to the UCR program directly or through state agencies.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>
                <a:hlinkClick r:id="rId3"/>
              </a:rPr>
              <a:t>http://www.fbi.gov/ucr/ucr.htm</a:t>
            </a:r>
            <a:endParaRPr lang="en-US" sz="2400" b="1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800" b="1" u="sng" smtClean="0">
                <a:solidFill>
                  <a:schemeClr val="folHlink"/>
                </a:solidFill>
              </a:rPr>
              <a:t>Part I offenses</a:t>
            </a:r>
            <a:r>
              <a:rPr lang="en-US" sz="2800" b="1" smtClean="0">
                <a:solidFill>
                  <a:schemeClr val="folHlink"/>
                </a:solidFill>
              </a:rPr>
              <a:t> (“Index” offenses) are divided into crimes against the person (criminal homicide, forcible rape, robbery, aggravated assault, and arson) and crimes against property (burglary, larceny-theft, motor vehicle theft). 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en-US" sz="2800" b="1" smtClean="0">
              <a:solidFill>
                <a:schemeClr val="folHlink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800" b="1" u="sng" smtClean="0">
                <a:solidFill>
                  <a:schemeClr val="folHlink"/>
                </a:solidFill>
              </a:rPr>
              <a:t>Part II offenses</a:t>
            </a:r>
            <a:r>
              <a:rPr lang="en-US" sz="2800" b="1" smtClean="0">
                <a:solidFill>
                  <a:schemeClr val="folHlink"/>
                </a:solidFill>
              </a:rPr>
              <a:t> include 21 other offenses, such as fraud, embezzlement, weapons offenses, and simple assault.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>Uniform Crime Reports (cont.)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5257800"/>
          </a:xfrm>
        </p:spPr>
        <p:txBody>
          <a:bodyPr/>
          <a:lstStyle/>
          <a:p>
            <a:pPr marL="533400" indent="-533400" eaLnBrk="1" hangingPunct="1"/>
            <a:r>
              <a:rPr lang="en-US" sz="2800" b="1" smtClean="0"/>
              <a:t>While a number of forms are required by the UCR program, three are most relevant to violent crime: </a:t>
            </a:r>
          </a:p>
          <a:p>
            <a:pPr marL="914400" lvl="1" indent="-457200" eaLnBrk="1" hangingPunct="1">
              <a:buFont typeface="Wingdings" pitchFamily="2" charset="2"/>
              <a:buAutoNum type="arabicPeriod"/>
            </a:pPr>
            <a:r>
              <a:rPr lang="en-US" sz="2400" b="1" smtClean="0">
                <a:solidFill>
                  <a:schemeClr val="folHlink"/>
                </a:solidFill>
              </a:rPr>
              <a:t>Return A</a:t>
            </a:r>
          </a:p>
          <a:p>
            <a:pPr marL="914400" lvl="1" indent="-457200" eaLnBrk="1" hangingPunct="1">
              <a:buFont typeface="Wingdings" pitchFamily="2" charset="2"/>
              <a:buAutoNum type="arabicPeriod"/>
            </a:pPr>
            <a:r>
              <a:rPr lang="en-US" sz="2400" b="1" smtClean="0">
                <a:solidFill>
                  <a:schemeClr val="folHlink"/>
                </a:solidFill>
              </a:rPr>
              <a:t>Age, Sex, Race, and Ethnic Origin of Arrested Offenders</a:t>
            </a:r>
          </a:p>
          <a:p>
            <a:pPr marL="914400" lvl="1" indent="-457200" eaLnBrk="1" hangingPunct="1">
              <a:buFont typeface="Wingdings" pitchFamily="2" charset="2"/>
              <a:buAutoNum type="arabicPeriod"/>
            </a:pPr>
            <a:r>
              <a:rPr lang="en-US" sz="2400" b="1" smtClean="0">
                <a:solidFill>
                  <a:schemeClr val="folHlink"/>
                </a:solidFill>
              </a:rPr>
              <a:t>Supplementary Homicide Report</a:t>
            </a:r>
          </a:p>
          <a:p>
            <a:pPr marL="533400" indent="-533400" eaLnBrk="1" hangingPunct="1"/>
            <a:r>
              <a:rPr lang="en-US" sz="2800" b="1" smtClean="0"/>
              <a:t>The process of collecting information about violent crime begins with a complaint to law enforcement officials, who investigate and determine whether a criminal offense has occurred (Figure 2.1, p. 28).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ple">
  <a:themeElements>
    <a:clrScheme name="Mapl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306</TotalTime>
  <Words>1036</Words>
  <Application>Microsoft Office PowerPoint</Application>
  <PresentationFormat>On-screen Show (4:3)</PresentationFormat>
  <Paragraphs>112</Paragraphs>
  <Slides>16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Maple</vt:lpstr>
      <vt:lpstr>Document</vt:lpstr>
      <vt:lpstr>Criminal Violence: Patterns, Causes, and  Prevention  Riedel and Welsh, Ch. 2 “Measures of Violence”</vt:lpstr>
      <vt:lpstr>OUTLINE</vt:lpstr>
      <vt:lpstr>Introduction</vt:lpstr>
      <vt:lpstr>Why Are Measures of Crime Important?</vt:lpstr>
      <vt:lpstr>Crime Rates v. Amounts</vt:lpstr>
      <vt:lpstr>Crime Rates v. Amounts (cont.)</vt:lpstr>
      <vt:lpstr>Crime Rates &amp; Amounts (cont.)</vt:lpstr>
      <vt:lpstr>Uniform Crime Reports (UCR)</vt:lpstr>
      <vt:lpstr>Uniform Crime Reports (cont.)</vt:lpstr>
      <vt:lpstr>Slide 10</vt:lpstr>
      <vt:lpstr>National Incident-Based Reporting System (NIBRS)</vt:lpstr>
      <vt:lpstr>UCR v. NIBRS</vt:lpstr>
      <vt:lpstr>National Crime Victimization Survey</vt:lpstr>
      <vt:lpstr>NCVS (cont.)</vt:lpstr>
      <vt:lpstr>NCVS (cont.)</vt:lpstr>
      <vt:lpstr>Limitations of the NCVS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CJ330 Violence, Crime and Justice   Riedel and Welsh, Ch. 2  “Measures of Violence”</dc:title>
  <dc:creator>Wayne Welsh</dc:creator>
  <cp:lastModifiedBy>Carol</cp:lastModifiedBy>
  <cp:revision>50</cp:revision>
  <dcterms:created xsi:type="dcterms:W3CDTF">2005-09-03T17:31:48Z</dcterms:created>
  <dcterms:modified xsi:type="dcterms:W3CDTF">2011-10-14T22:09:49Z</dcterms:modified>
</cp:coreProperties>
</file>