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8B3FAA-A9C8-47F4-B8E1-007866CFFBDB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3BA651-BAA5-4D37-92D1-23C83E959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D9DAF4-B42D-4332-B43C-B1043EF89C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309217-9455-4FEE-BB2F-C802E8E95EF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1B638D-9B2F-4226-BDF8-FBDE5AC5F9D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A2B845-BF59-41C9-8A36-E77282CDD36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9A1386-71DC-4977-A69D-0A02CE66245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C41CD6-1A53-4674-915A-1B569523487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799DFA-5876-4480-8FD3-D24E7D63A48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C974EB-B962-419B-8519-BE0CE527461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E4F281-9234-4FEC-8800-BB0F1653E34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DB8F70-9407-4674-9F39-5561DCAFA7D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9E0334-3413-4F67-BFA6-F3B86B6EBB3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9437E8-EC07-44F3-9013-BEE60C97DD7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5FE4C6-24CF-40DB-9497-040A52C1B34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A9EF-8771-4768-B404-57F9FB39D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0FCD-215C-4799-AAF9-97DF0B877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FADB-A185-4F50-B143-9AFA8E249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D9296-CD0E-42A5-8722-6620AB77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B5C5E-8ADE-4888-942B-D4C610250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9A62-0B3E-4E5A-B12F-718E0A9CE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636A8-082F-4326-9798-753F7B02C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159D8-94BF-4060-9351-3AEA95F9C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E43F-3FCE-4249-ABD6-8A39A50C5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72D9A-BE1E-492B-AEF0-303C317FF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74BD0-BC8A-4150-A50F-0562C8DBA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B2E7A2D-9C32-44FD-B9BC-218CC7F6A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violence_injury_prevention/violence/e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Criminal Violence: Patterns, Causes, and </a:t>
            </a:r>
            <a:br>
              <a:rPr lang="en-US" sz="4800" smtClean="0"/>
            </a:br>
            <a:r>
              <a:rPr lang="en-US" sz="4800" smtClean="0"/>
              <a:t>Prevention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Riedel and Welsh, Ch. 3</a:t>
            </a:r>
            <a:br>
              <a:rPr lang="en-US" sz="4800" smtClean="0"/>
            </a:br>
            <a:r>
              <a:rPr lang="en-US" sz="4800" smtClean="0"/>
              <a:t>“Violence in Other Times and Places”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Violence in Other Places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900" b="1" u="sng" smtClean="0">
                <a:solidFill>
                  <a:srgbClr val="FFFF00"/>
                </a:solidFill>
              </a:rPr>
              <a:t>The International Police Organization</a:t>
            </a:r>
            <a:r>
              <a:rPr lang="en-US" sz="2900" b="1" smtClean="0"/>
              <a:t> </a:t>
            </a:r>
            <a:r>
              <a:rPr lang="en-US" sz="2900" b="1" smtClean="0">
                <a:solidFill>
                  <a:srgbClr val="FFFF00"/>
                </a:solidFill>
              </a:rPr>
              <a:t>(INTERPOL)</a:t>
            </a:r>
            <a:r>
              <a:rPr lang="en-US" sz="2900" b="1" smtClean="0"/>
              <a:t> has collected and published crime data from national police forces since 1950.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900" b="1" smtClean="0"/>
              <a:t>In 1974, the </a:t>
            </a:r>
            <a:r>
              <a:rPr lang="en-US" sz="2900" b="1" u="sng" smtClean="0">
                <a:solidFill>
                  <a:srgbClr val="FFFF00"/>
                </a:solidFill>
              </a:rPr>
              <a:t>United Nations</a:t>
            </a:r>
            <a:r>
              <a:rPr lang="en-US" sz="2900" b="1" smtClean="0"/>
              <a:t> began surveys on officially reported crimes, including homicides, assaults, sex crimes, robberies, and kidnappings.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900" b="1" smtClean="0"/>
              <a:t>The best-known and most valid source of information on international homicides is the </a:t>
            </a:r>
            <a:r>
              <a:rPr lang="en-US" sz="2900" b="1" u="sng" smtClean="0">
                <a:solidFill>
                  <a:srgbClr val="FFFF00"/>
                </a:solidFill>
              </a:rPr>
              <a:t>World Health Organization</a:t>
            </a:r>
            <a:r>
              <a:rPr lang="en-US" sz="2900" b="1" smtClean="0">
                <a:solidFill>
                  <a:srgbClr val="FFFF00"/>
                </a:solidFill>
              </a:rPr>
              <a:t> (WHO)</a:t>
            </a:r>
            <a:r>
              <a:rPr lang="en-US" sz="2900" b="1" smtClean="0"/>
              <a:t> of the United Nations.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b="1" smtClean="0"/>
              <a:t>WHO has collected mortality statistics from national health organizations since 1951.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b="1" smtClean="0"/>
              <a:t>Data are available for 40-55 nations each year.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>
                <a:hlinkClick r:id="rId3"/>
              </a:rPr>
              <a:t>http://www.who.int/violence_injury_prevention/violence/en/</a:t>
            </a:r>
            <a:endParaRPr lang="en-US" sz="2000" b="1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Violence in Other Places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Limitations of Cross-National Statistics: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3200" u="sng" smtClean="0">
                <a:solidFill>
                  <a:srgbClr val="FFFF00"/>
                </a:solidFill>
              </a:rPr>
              <a:t>Few variables; limited detail</a:t>
            </a:r>
            <a:r>
              <a:rPr lang="en-US" sz="3200" smtClean="0"/>
              <a:t>: (e.g., no data on whether the homicide involved robbery, domestic conflict, or weapons)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3200" u="sng" smtClean="0">
                <a:solidFill>
                  <a:srgbClr val="FFFF00"/>
                </a:solidFill>
              </a:rPr>
              <a:t>Variations in cultural and legal definitions</a:t>
            </a:r>
            <a:r>
              <a:rPr lang="en-US" sz="3200" smtClean="0"/>
              <a:t> make it difficult to collect this kind of cross-national data.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3200" smtClean="0"/>
              <a:t>Available data are biased toward more developed countries that have sufficient resources and political stability to develop </a:t>
            </a:r>
            <a:r>
              <a:rPr lang="en-US" sz="3200" u="sng" smtClean="0">
                <a:solidFill>
                  <a:srgbClr val="FFFF00"/>
                </a:solidFill>
              </a:rPr>
              <a:t>adequate reporting systems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smtClean="0"/>
              <a:t>Violence in Other Places (cont.)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Cross-national data on </a:t>
            </a:r>
            <a:r>
              <a:rPr lang="en-US" smtClean="0">
                <a:solidFill>
                  <a:srgbClr val="FFFF00"/>
                </a:solidFill>
              </a:rPr>
              <a:t>homicide</a:t>
            </a:r>
            <a:r>
              <a:rPr lang="en-US" smtClean="0"/>
              <a:t> are more reliable than cross-national data on crimes such as rape, robbery, and assault.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There is little doubt that the U.S. is more violent than other developed democratic countries in the latter 20th century (Fig. 3-1).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smtClean="0"/>
              <a:t>These countries were chosen for comparison because they are economically and socially developed democracies with well-developed statistical reporting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Fig 3-1ThirdEd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33400"/>
            <a:ext cx="7315200" cy="5638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Difficulties in Studying Historical Violence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White-Native American Warfare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Slavery, African-Americans, and Violence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Social Banditry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Prohibition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Violence in Other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smtClean="0"/>
              <a:t>Difficulties in Studying Historical Violence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Many </a:t>
            </a:r>
            <a:r>
              <a:rPr lang="en-US" smtClean="0">
                <a:solidFill>
                  <a:srgbClr val="FFFF00"/>
                </a:solidFill>
              </a:rPr>
              <a:t>myths</a:t>
            </a:r>
            <a:r>
              <a:rPr lang="en-US" smtClean="0"/>
              <a:t> and outright fabrications</a:t>
            </a:r>
          </a:p>
          <a:p>
            <a:pPr eaLnBrk="1" hangingPunct="1">
              <a:defRPr/>
            </a:pPr>
            <a:r>
              <a:rPr lang="en-US" smtClean="0"/>
              <a:t>Much information about violence in the U.S. prior to the 20th century is fragmentary and unreliable (e.g., </a:t>
            </a:r>
            <a:r>
              <a:rPr lang="en-US" smtClean="0">
                <a:solidFill>
                  <a:srgbClr val="FFFF00"/>
                </a:solidFill>
              </a:rPr>
              <a:t>poor records</a:t>
            </a:r>
            <a:r>
              <a:rPr lang="en-US" smtClean="0"/>
              <a:t>).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FF00"/>
                </a:solidFill>
              </a:rPr>
              <a:t>Violence has been the instrument not merely of the criminal, but also of the honorable</a:t>
            </a:r>
            <a:r>
              <a:rPr lang="en-US" smtClean="0"/>
              <a:t> (e.g., American Revolution; dueling; feuding).</a:t>
            </a:r>
          </a:p>
          <a:p>
            <a:pPr eaLnBrk="1" hangingPunct="1">
              <a:defRPr/>
            </a:pPr>
            <a:r>
              <a:rPr lang="en-US" b="1" i="1" smtClean="0">
                <a:solidFill>
                  <a:srgbClr val="FFFF00"/>
                </a:solidFill>
              </a:rPr>
              <a:t>Q: Do </a:t>
            </a:r>
            <a:r>
              <a:rPr lang="en-US" b="1" i="1" u="sng" smtClean="0">
                <a:solidFill>
                  <a:srgbClr val="FFFF00"/>
                </a:solidFill>
              </a:rPr>
              <a:t>the ends justify the means?</a:t>
            </a:r>
            <a:endParaRPr lang="en-US" b="1" i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White-Native American Warfare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i="1" u="sng" smtClean="0">
                <a:solidFill>
                  <a:srgbClr val="FFFF00"/>
                </a:solidFill>
              </a:rPr>
              <a:t>The “Trail of Tears”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1791</a:t>
            </a:r>
            <a:r>
              <a:rPr lang="en-US" sz="2500" b="1" smtClean="0"/>
              <a:t> - Cherokees  negotiated a peace treaty granting land in parts of Georgia, Tennessee, and North Carolina.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1819</a:t>
            </a:r>
            <a:r>
              <a:rPr lang="en-US" sz="2500" b="1" smtClean="0"/>
              <a:t> - Gold deposits were discovered on tribal lands.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1828</a:t>
            </a:r>
            <a:r>
              <a:rPr lang="en-US" sz="2500" b="1" smtClean="0"/>
              <a:t> - Georgia legislature outlawed the Cherokee government and confiscated their land.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1830</a:t>
            </a:r>
            <a:r>
              <a:rPr lang="en-US" sz="2500" b="1" smtClean="0"/>
              <a:t> - President Jackson used the </a:t>
            </a:r>
            <a:r>
              <a:rPr lang="en-US" sz="2500" b="1" i="1" smtClean="0"/>
              <a:t>Indian Removal Act of 1830</a:t>
            </a:r>
            <a:r>
              <a:rPr lang="en-US" sz="2500" b="1" smtClean="0"/>
              <a:t> to forcibly remove the Cherokees from their land.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1832</a:t>
            </a:r>
            <a:r>
              <a:rPr lang="en-US" sz="2500" b="1" smtClean="0"/>
              <a:t> - The U.S. Supreme Court ruled the Georgia legislation was unconstitutional, but federal authorities ignored the decision.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b="1" smtClean="0">
                <a:solidFill>
                  <a:srgbClr val="FFFF00"/>
                </a:solidFill>
              </a:rPr>
              <a:t>1835</a:t>
            </a:r>
            <a:r>
              <a:rPr lang="en-US" sz="2500" b="1" smtClean="0"/>
              <a:t> - Federal troops forcibly evicted the Cherokees. About 18-20,000 people were force-marched 800 miles to “Indian Territory.” About 4,000 perished from hunger, disease, and exposure.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8392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smtClean="0"/>
              <a:t>Slavery, African-Americans, and Violence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Slavery was closely tied to the Southern </a:t>
            </a:r>
            <a:r>
              <a:rPr lang="en-US" sz="3000" b="1" smtClean="0">
                <a:solidFill>
                  <a:srgbClr val="FFFF00"/>
                </a:solidFill>
              </a:rPr>
              <a:t>economy</a:t>
            </a:r>
            <a:r>
              <a:rPr lang="en-US" sz="3000" b="1" smtClean="0"/>
              <a:t>, particularly tobacco and cotton.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Initially, </a:t>
            </a:r>
            <a:r>
              <a:rPr lang="en-US" sz="3000" b="1" i="1" u="sng" smtClean="0">
                <a:solidFill>
                  <a:srgbClr val="FFFF00"/>
                </a:solidFill>
              </a:rPr>
              <a:t>indentured servitude</a:t>
            </a:r>
            <a:r>
              <a:rPr lang="en-US" sz="3000" b="1" smtClean="0"/>
              <a:t> was used.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Over the years practice became custom, and custom became </a:t>
            </a:r>
            <a:r>
              <a:rPr lang="en-US" sz="3000" b="1" smtClean="0">
                <a:solidFill>
                  <a:srgbClr val="FFFF00"/>
                </a:solidFill>
              </a:rPr>
              <a:t>law</a:t>
            </a:r>
            <a:r>
              <a:rPr lang="en-US" sz="3000" b="1" smtClean="0"/>
              <a:t>. In 1664, Maryland law stated all “Negroes” were to be slaves for life and the children of all female slaves were also to be slaves.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But: it was difficult to justify the obvious </a:t>
            </a:r>
            <a:r>
              <a:rPr lang="en-US" sz="3000" b="1" smtClean="0">
                <a:solidFill>
                  <a:srgbClr val="FFFF00"/>
                </a:solidFill>
              </a:rPr>
              <a:t>inequality</a:t>
            </a:r>
            <a:r>
              <a:rPr lang="en-US" sz="3000" b="1" smtClean="0"/>
              <a:t> represented by slavery.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Only one revolt by slaves came to fruition, the </a:t>
            </a:r>
            <a:r>
              <a:rPr lang="en-US" sz="3000" b="1" u="sng" smtClean="0">
                <a:solidFill>
                  <a:srgbClr val="FFFF00"/>
                </a:solidFill>
              </a:rPr>
              <a:t>Nat Turner Rebellion</a:t>
            </a:r>
            <a:r>
              <a:rPr lang="en-US" sz="3000" b="1" smtClean="0"/>
              <a:t> (1831). Southern legislatures used white fear generated by the revolt to impose even greater restrictions on slaves.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5344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smtClean="0"/>
              <a:t>Slavery, African-Americans, and Violence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smtClean="0"/>
              <a:t>Conflicts over slavery led to the </a:t>
            </a:r>
            <a:r>
              <a:rPr lang="en-US" sz="3000" b="1" smtClean="0">
                <a:solidFill>
                  <a:srgbClr val="FFFF00"/>
                </a:solidFill>
              </a:rPr>
              <a:t>U.S. Civil War.</a:t>
            </a:r>
          </a:p>
          <a:p>
            <a:pPr eaLnBrk="1" hangingPunct="1">
              <a:defRPr/>
            </a:pPr>
            <a:r>
              <a:rPr lang="en-US" sz="3000" b="1" smtClean="0"/>
              <a:t>Of the 2,500,000 who served in the Southern or Northern armies, </a:t>
            </a:r>
            <a:r>
              <a:rPr lang="en-US" sz="3000" b="1" smtClean="0">
                <a:solidFill>
                  <a:srgbClr val="FFFF00"/>
                </a:solidFill>
              </a:rPr>
              <a:t>620,000</a:t>
            </a:r>
            <a:r>
              <a:rPr lang="en-US" sz="3000" b="1" smtClean="0"/>
              <a:t> men (1 in 4) died.  </a:t>
            </a:r>
          </a:p>
          <a:p>
            <a:pPr eaLnBrk="1" hangingPunct="1">
              <a:defRPr/>
            </a:pPr>
            <a:r>
              <a:rPr lang="en-US" sz="3000" b="1" smtClean="0"/>
              <a:t>In spite of Lincoln’s </a:t>
            </a:r>
            <a:r>
              <a:rPr lang="en-US" sz="3000" b="1" u="sng" smtClean="0">
                <a:solidFill>
                  <a:srgbClr val="FFFF00"/>
                </a:solidFill>
              </a:rPr>
              <a:t>Emancipation Proclamation</a:t>
            </a:r>
            <a:r>
              <a:rPr lang="en-US" sz="3000" b="1" smtClean="0"/>
              <a:t> (1863) and victory of the North (1865), discrimination remained due to legalized segregation and discrimination (e.g., deprivation of voting rights).</a:t>
            </a:r>
          </a:p>
          <a:p>
            <a:pPr eaLnBrk="1" hangingPunct="1">
              <a:defRPr/>
            </a:pPr>
            <a:r>
              <a:rPr lang="en-US" sz="3000" b="1" smtClean="0"/>
              <a:t>More than 3,700 </a:t>
            </a:r>
            <a:r>
              <a:rPr lang="en-US" sz="3000" b="1" smtClean="0">
                <a:solidFill>
                  <a:srgbClr val="FFFF00"/>
                </a:solidFill>
              </a:rPr>
              <a:t>lynchings</a:t>
            </a:r>
            <a:r>
              <a:rPr lang="en-US" sz="3000" b="1" smtClean="0"/>
              <a:t> occurred between 1889 and 1930; over 80% occurred in the South.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smtClean="0"/>
              <a:t>Social Banditry (late 1800s)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After the Civil War</a:t>
            </a:r>
            <a:r>
              <a:rPr lang="en-US" sz="2800" b="1" smtClean="0"/>
              <a:t>:</a:t>
            </a:r>
          </a:p>
          <a:p>
            <a:pPr lvl="1" eaLnBrk="1" hangingPunct="1">
              <a:defRPr/>
            </a:pPr>
            <a:r>
              <a:rPr lang="en-US" b="1" smtClean="0"/>
              <a:t>There was enormous industrial growth in the U.S.</a:t>
            </a:r>
          </a:p>
          <a:p>
            <a:pPr lvl="1" eaLnBrk="1" hangingPunct="1">
              <a:defRPr/>
            </a:pPr>
            <a:r>
              <a:rPr lang="en-US" b="1" smtClean="0"/>
              <a:t>But: few grew wealthy; many were left in poverty.</a:t>
            </a:r>
          </a:p>
          <a:p>
            <a:pPr lvl="1" eaLnBrk="1" hangingPunct="1">
              <a:defRPr/>
            </a:pPr>
            <a:r>
              <a:rPr lang="en-US" b="1" smtClean="0"/>
              <a:t>Gangs organized for the purpose of robbery.</a:t>
            </a:r>
          </a:p>
          <a:p>
            <a:pPr eaLnBrk="1" hangingPunct="1">
              <a:defRPr/>
            </a:pPr>
            <a:r>
              <a:rPr lang="en-US" sz="2800" b="1" smtClean="0"/>
              <a:t>Many Americans saw outlaws as </a:t>
            </a:r>
            <a:r>
              <a:rPr lang="en-US" sz="2800" b="1" smtClean="0">
                <a:solidFill>
                  <a:srgbClr val="FFFF00"/>
                </a:solidFill>
              </a:rPr>
              <a:t>romantic figures</a:t>
            </a:r>
            <a:r>
              <a:rPr lang="en-US" sz="2800" b="1" smtClean="0"/>
              <a:t>, heroes who “fight and die for the things that made America great.”</a:t>
            </a:r>
          </a:p>
          <a:p>
            <a:pPr eaLnBrk="1" hangingPunct="1">
              <a:defRPr/>
            </a:pPr>
            <a:r>
              <a:rPr lang="en-US" sz="2800" b="1" i="1" smtClean="0">
                <a:solidFill>
                  <a:srgbClr val="FFFF00"/>
                </a:solidFill>
              </a:rPr>
              <a:t>Q: Was this violence for the sake of violence? Or were they “rebels” against power and wealth?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smtClean="0"/>
              <a:t>Prohibition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The </a:t>
            </a:r>
            <a:r>
              <a:rPr lang="en-US" sz="3000" b="1" smtClean="0">
                <a:solidFill>
                  <a:srgbClr val="FFFF00"/>
                </a:solidFill>
              </a:rPr>
              <a:t>18th Amendment</a:t>
            </a:r>
            <a:r>
              <a:rPr lang="en-US" sz="3000" b="1" smtClean="0"/>
              <a:t> to the Constitution prohibited the sale, manufacture, distribution, and importing of intoxicating liquors in the U.S. Effective in 1920; repealed in 1933.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/>
              <a:t>Prohibition produced a switch from low-potency drinks (beer) to </a:t>
            </a:r>
            <a:r>
              <a:rPr lang="en-US" sz="3000" b="1" smtClean="0">
                <a:solidFill>
                  <a:srgbClr val="FFFF00"/>
                </a:solidFill>
              </a:rPr>
              <a:t>distilled spirits</a:t>
            </a:r>
            <a:r>
              <a:rPr lang="en-US" sz="3000" b="1" smtClean="0"/>
              <a:t>: easier to transport, and less likely to spoil.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smtClean="0">
                <a:solidFill>
                  <a:srgbClr val="FFFF00"/>
                </a:solidFill>
              </a:rPr>
              <a:t>Consequences of Prohibition (?)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smtClean="0"/>
              <a:t>encouraged disrespect for the law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smtClean="0"/>
              <a:t>increased consumption of distilled spirits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smtClean="0"/>
              <a:t>increased the risk of consuming toxic substances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smtClean="0"/>
              <a:t>corrupted law enforcement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smtClean="0"/>
              <a:t>increased organized crime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81000" y="152400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Q: What lessons does history teach us about violence? 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990600"/>
            <a:ext cx="7772400" cy="5540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algn="l">
              <a:buFont typeface="+mj-lt"/>
              <a:buAutoNum type="arabicPeriod"/>
              <a:defRPr/>
            </a:pPr>
            <a:r>
              <a:rPr lang="en-US" sz="2600" dirty="0"/>
              <a:t>There have been occasions in history when many people felt that the “</a:t>
            </a:r>
            <a:r>
              <a:rPr lang="en-US" sz="2600" i="1" u="sng" dirty="0">
                <a:solidFill>
                  <a:srgbClr val="FFFF00"/>
                </a:solidFill>
              </a:rPr>
              <a:t>ends justified the means</a:t>
            </a:r>
            <a:r>
              <a:rPr lang="en-US" sz="2600" dirty="0"/>
              <a:t>.” (e.g., American Revolution, Civil War).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2600" dirty="0"/>
              <a:t>The </a:t>
            </a:r>
            <a:r>
              <a:rPr lang="en-US" sz="2600" i="1" u="sng" dirty="0">
                <a:solidFill>
                  <a:srgbClr val="FFFF00"/>
                </a:solidFill>
              </a:rPr>
              <a:t>least powerful </a:t>
            </a:r>
            <a:r>
              <a:rPr lang="en-US" sz="2600" dirty="0"/>
              <a:t>have often been the targets of violence (e.g., women, children, minorities).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2600" dirty="0"/>
              <a:t>Violence has frequently been used for </a:t>
            </a:r>
            <a:r>
              <a:rPr lang="en-US" sz="2600" i="1" u="sng" dirty="0">
                <a:solidFill>
                  <a:srgbClr val="FFFF00"/>
                </a:solidFill>
              </a:rPr>
              <a:t>economic gain </a:t>
            </a:r>
            <a:r>
              <a:rPr lang="en-US" sz="2600" dirty="0"/>
              <a:t>(e.g., slavery, prohibition-era gangsters, Trail of Tears).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2600" dirty="0"/>
              <a:t>While we generally condemn violence against others,  violence is sometimes </a:t>
            </a:r>
            <a:r>
              <a:rPr lang="en-US" sz="2600" i="1" u="sng" dirty="0">
                <a:solidFill>
                  <a:srgbClr val="FFFF00"/>
                </a:solidFill>
              </a:rPr>
              <a:t>admired</a:t>
            </a:r>
            <a:r>
              <a:rPr lang="en-US" sz="2600" dirty="0"/>
              <a:t> (e.g., outlaws of Wild West, media coverage of gangsters).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2600" dirty="0"/>
              <a:t>Increased exposure to violence may have increased our “</a:t>
            </a:r>
            <a:r>
              <a:rPr lang="en-US" sz="2600" i="1" u="sng" dirty="0">
                <a:solidFill>
                  <a:srgbClr val="FFFF00"/>
                </a:solidFill>
              </a:rPr>
              <a:t>desensitization</a:t>
            </a:r>
            <a:r>
              <a:rPr lang="en-US" sz="2600" dirty="0"/>
              <a:t>” to violence over time.</a:t>
            </a:r>
          </a:p>
          <a:p>
            <a:pPr algn="l"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335</TotalTime>
  <Words>975</Words>
  <Application>Microsoft Office PowerPoint</Application>
  <PresentationFormat>On-screen Show (4:3)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Calibri</vt:lpstr>
      <vt:lpstr>Maple</vt:lpstr>
      <vt:lpstr>Criminal Violence: Patterns, Causes, and  Prevention  Riedel and Welsh, Ch. 3 “Violence in Other Times and Places”</vt:lpstr>
      <vt:lpstr>OUTLINE</vt:lpstr>
      <vt:lpstr>Difficulties in Studying Historical Violence</vt:lpstr>
      <vt:lpstr>White-Native American Warfare</vt:lpstr>
      <vt:lpstr>Slavery, African-Americans, and Violence</vt:lpstr>
      <vt:lpstr>Slavery, African-Americans, and Violence (cont.)</vt:lpstr>
      <vt:lpstr>Social Banditry (late 1800s)</vt:lpstr>
      <vt:lpstr>Prohibition</vt:lpstr>
      <vt:lpstr>Q: What lessons does history teach us about violence? </vt:lpstr>
      <vt:lpstr>Violence in Other Places</vt:lpstr>
      <vt:lpstr>Violence in Other Places (cont.)</vt:lpstr>
      <vt:lpstr>Violence in Other Places (cont.)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CJ330 Violence, Crime and Justice   Riedel and Welsh, Ch. 2  “Measures of Violence”</dc:title>
  <dc:creator>Wayne Welsh</dc:creator>
  <cp:lastModifiedBy>Carol</cp:lastModifiedBy>
  <cp:revision>72</cp:revision>
  <dcterms:created xsi:type="dcterms:W3CDTF">2005-09-03T17:31:48Z</dcterms:created>
  <dcterms:modified xsi:type="dcterms:W3CDTF">2011-10-14T22:10:19Z</dcterms:modified>
</cp:coreProperties>
</file>