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5"/>
  </p:notesMasterIdLst>
  <p:sldIdLst>
    <p:sldId id="256" r:id="rId2"/>
    <p:sldId id="257" r:id="rId3"/>
    <p:sldId id="298" r:id="rId4"/>
    <p:sldId id="293" r:id="rId5"/>
    <p:sldId id="258" r:id="rId6"/>
    <p:sldId id="299" r:id="rId7"/>
    <p:sldId id="300" r:id="rId8"/>
    <p:sldId id="292" r:id="rId9"/>
    <p:sldId id="290" r:id="rId10"/>
    <p:sldId id="297" r:id="rId11"/>
    <p:sldId id="311" r:id="rId12"/>
    <p:sldId id="294" r:id="rId13"/>
    <p:sldId id="303" r:id="rId14"/>
    <p:sldId id="304" r:id="rId15"/>
    <p:sldId id="305" r:id="rId16"/>
    <p:sldId id="306" r:id="rId17"/>
    <p:sldId id="307" r:id="rId18"/>
    <p:sldId id="308" r:id="rId19"/>
    <p:sldId id="295" r:id="rId20"/>
    <p:sldId id="275" r:id="rId21"/>
    <p:sldId id="310" r:id="rId22"/>
    <p:sldId id="301" r:id="rId23"/>
    <p:sldId id="302" r:id="rId24"/>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ssertj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00"/>
    <a:srgbClr val="FFB82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89" autoAdjust="0"/>
  </p:normalViewPr>
  <p:slideViewPr>
    <p:cSldViewPr>
      <p:cViewPr>
        <p:scale>
          <a:sx n="50" d="100"/>
          <a:sy n="50" d="100"/>
        </p:scale>
        <p:origin x="-1956" y="-6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6"/>
    </p:cViewPr>
  </p:sorterViewPr>
  <p:notesViewPr>
    <p:cSldViewPr>
      <p:cViewPr varScale="1">
        <p:scale>
          <a:sx n="36" d="100"/>
          <a:sy n="36" d="100"/>
        </p:scale>
        <p:origin x="-156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1218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62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18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1218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21108D1-86EA-4F9A-8315-286FA49E3F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fld id="{E89764C7-D21B-4C1D-A002-BB81F1A63E3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E21654D3-2F79-4BAF-9736-28FE40319C85}"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92D38098-1718-481E-8504-36683A120EA2}"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4C331C0F-4E6D-42AB-AF38-C84C85DB2B53}"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64AB68B9-FF1C-4054-A98E-73D36C20CDB2}"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55D9415A-A564-407C-98F5-CA3E5029B69A}"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B22DBD76-E669-4C15-AAA9-B9A0248FF471}"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3E70B7EA-EF6D-46AF-8E49-EFD2DAE40290}"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5FB349AD-CAB1-4B7F-B9DF-DB8EAD6AAB13}"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56400522-95AE-4158-B07D-E16AB8E4CB49}"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646A7E0B-1BE1-4FAA-ADA1-9EA4F2AD39B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F2EFDB6F-2470-4C25-82B7-77BB56F38DB4}"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B2614017-338A-4DDD-B1A3-AA03DB485882}"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CBA7CC29-FF7C-4B44-95E6-4F768972A1FE}"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57A58F9-E7EA-4F1C-B82A-57C2B4B7F86E}"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13A91A45-5927-43AB-83DB-C0A40E9846A5}" type="slidenum">
              <a:rPr lang="en-US" smtClean="0"/>
              <a:pPr/>
              <a:t>23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4184E428-10E9-4FC3-8BAA-8B58EAED6B74}"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431225F0-741F-4F49-8E03-D65FA2BB0AA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AFC0053C-E826-4A12-9049-803A9E44B3F9}"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6042C468-DE62-4B16-8869-D15889A69C7E}"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0824C7E-A880-4FB7-AA5C-14D85FC1088D}" type="slidenum">
              <a:rPr lang="en-US" smtClean="0"/>
              <a:pPr/>
              <a:t>7</a:t>
            </a:fld>
            <a:endParaRPr lang="en-US"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F7350C74-6021-4DE7-A446-319EED298C27}"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AC8FAFAA-0B5B-4BAC-92F2-54B200D841E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7383"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7384"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endParaRPr lang="en-US"/>
          </a:p>
        </p:txBody>
      </p:sp>
      <p:sp>
        <p:nvSpPr>
          <p:cNvPr id="40" name="Rectangle 38"/>
          <p:cNvSpPr>
            <a:spLocks noGrp="1" noChangeArrowheads="1"/>
          </p:cNvSpPr>
          <p:nvPr>
            <p:ph type="ftr" sz="quarter" idx="11"/>
          </p:nvPr>
        </p:nvSpPr>
        <p:spPr/>
        <p:txBody>
          <a:bodyPr/>
          <a:lstStyle>
            <a:lvl1pPr>
              <a:defRPr/>
            </a:lvl1pPr>
          </a:lstStyle>
          <a:p>
            <a:pPr>
              <a:defRPr/>
            </a:pPr>
            <a:endParaRPr lang="en-US"/>
          </a:p>
        </p:txBody>
      </p:sp>
      <p:sp>
        <p:nvSpPr>
          <p:cNvPr id="41" name="Rectangle 41"/>
          <p:cNvSpPr>
            <a:spLocks noGrp="1" noChangeArrowheads="1"/>
          </p:cNvSpPr>
          <p:nvPr>
            <p:ph type="sldNum" sz="quarter" idx="12"/>
          </p:nvPr>
        </p:nvSpPr>
        <p:spPr/>
        <p:txBody>
          <a:bodyPr/>
          <a:lstStyle>
            <a:lvl1pPr>
              <a:defRPr/>
            </a:lvl1pPr>
          </a:lstStyle>
          <a:p>
            <a:pPr>
              <a:defRPr/>
            </a:pPr>
            <a:fld id="{CED90714-4145-46C1-9D40-81D28A1476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1D01749A-1351-45BB-ACDB-5F4BCC607E2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59CC5F1F-8AF6-4DB5-B3AB-86DC97CAB9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7B67D351-3FF0-4868-8BF2-91F76547A49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4B7D5712-4621-4DDE-895D-3971E7835E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C8AAAB33-4337-45C7-AF4B-89DCDA0E81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endParaRPr lang="en-US"/>
          </a:p>
        </p:txBody>
      </p:sp>
      <p:sp>
        <p:nvSpPr>
          <p:cNvPr id="5" name="Rectangle 40"/>
          <p:cNvSpPr>
            <a:spLocks noGrp="1" noChangeArrowheads="1"/>
          </p:cNvSpPr>
          <p:nvPr>
            <p:ph type="ftr" sz="quarter" idx="11"/>
          </p:nvPr>
        </p:nvSpPr>
        <p:spPr>
          <a:ln/>
        </p:spPr>
        <p:txBody>
          <a:bodyPr/>
          <a:lstStyle>
            <a:lvl1pPr>
              <a:defRPr/>
            </a:lvl1pPr>
          </a:lstStyle>
          <a:p>
            <a:pPr>
              <a:defRPr/>
            </a:pPr>
            <a:endParaRPr lang="en-US"/>
          </a:p>
        </p:txBody>
      </p:sp>
      <p:sp>
        <p:nvSpPr>
          <p:cNvPr id="6" name="Rectangle 41"/>
          <p:cNvSpPr>
            <a:spLocks noGrp="1" noChangeArrowheads="1"/>
          </p:cNvSpPr>
          <p:nvPr>
            <p:ph type="sldNum" sz="quarter" idx="12"/>
          </p:nvPr>
        </p:nvSpPr>
        <p:spPr>
          <a:ln/>
        </p:spPr>
        <p:txBody>
          <a:bodyPr/>
          <a:lstStyle>
            <a:lvl1pPr>
              <a:defRPr/>
            </a:lvl1pPr>
          </a:lstStyle>
          <a:p>
            <a:pPr>
              <a:defRPr/>
            </a:pPr>
            <a:fld id="{0E2CF6AD-E3FF-4C16-972F-29996614253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31658236-F1F5-4F11-AE8E-ED4EF93016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endParaRPr lang="en-US"/>
          </a:p>
        </p:txBody>
      </p:sp>
      <p:sp>
        <p:nvSpPr>
          <p:cNvPr id="8" name="Rectangle 40"/>
          <p:cNvSpPr>
            <a:spLocks noGrp="1" noChangeArrowheads="1"/>
          </p:cNvSpPr>
          <p:nvPr>
            <p:ph type="ftr" sz="quarter" idx="11"/>
          </p:nvPr>
        </p:nvSpPr>
        <p:spPr>
          <a:ln/>
        </p:spPr>
        <p:txBody>
          <a:bodyPr/>
          <a:lstStyle>
            <a:lvl1pPr>
              <a:defRPr/>
            </a:lvl1pPr>
          </a:lstStyle>
          <a:p>
            <a:pPr>
              <a:defRPr/>
            </a:pPr>
            <a:endParaRPr lang="en-US"/>
          </a:p>
        </p:txBody>
      </p:sp>
      <p:sp>
        <p:nvSpPr>
          <p:cNvPr id="9" name="Rectangle 41"/>
          <p:cNvSpPr>
            <a:spLocks noGrp="1" noChangeArrowheads="1"/>
          </p:cNvSpPr>
          <p:nvPr>
            <p:ph type="sldNum" sz="quarter" idx="12"/>
          </p:nvPr>
        </p:nvSpPr>
        <p:spPr>
          <a:ln/>
        </p:spPr>
        <p:txBody>
          <a:bodyPr/>
          <a:lstStyle>
            <a:lvl1pPr>
              <a:defRPr/>
            </a:lvl1pPr>
          </a:lstStyle>
          <a:p>
            <a:pPr>
              <a:defRPr/>
            </a:pPr>
            <a:fld id="{89BBC8AC-971F-44A3-8566-FDA9AE6D41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endParaRPr lang="en-US"/>
          </a:p>
        </p:txBody>
      </p:sp>
      <p:sp>
        <p:nvSpPr>
          <p:cNvPr id="4" name="Rectangle 40"/>
          <p:cNvSpPr>
            <a:spLocks noGrp="1" noChangeArrowheads="1"/>
          </p:cNvSpPr>
          <p:nvPr>
            <p:ph type="ftr" sz="quarter" idx="11"/>
          </p:nvPr>
        </p:nvSpPr>
        <p:spPr>
          <a:ln/>
        </p:spPr>
        <p:txBody>
          <a:bodyPr/>
          <a:lstStyle>
            <a:lvl1pPr>
              <a:defRPr/>
            </a:lvl1pPr>
          </a:lstStyle>
          <a:p>
            <a:pPr>
              <a:defRPr/>
            </a:pPr>
            <a:endParaRPr lang="en-US"/>
          </a:p>
        </p:txBody>
      </p:sp>
      <p:sp>
        <p:nvSpPr>
          <p:cNvPr id="5" name="Rectangle 41"/>
          <p:cNvSpPr>
            <a:spLocks noGrp="1" noChangeArrowheads="1"/>
          </p:cNvSpPr>
          <p:nvPr>
            <p:ph type="sldNum" sz="quarter" idx="12"/>
          </p:nvPr>
        </p:nvSpPr>
        <p:spPr>
          <a:ln/>
        </p:spPr>
        <p:txBody>
          <a:bodyPr/>
          <a:lstStyle>
            <a:lvl1pPr>
              <a:defRPr/>
            </a:lvl1pPr>
          </a:lstStyle>
          <a:p>
            <a:pPr>
              <a:defRPr/>
            </a:pPr>
            <a:fld id="{27C77390-E283-4548-A8DA-63554036B39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endParaRPr lang="en-US"/>
          </a:p>
        </p:txBody>
      </p:sp>
      <p:sp>
        <p:nvSpPr>
          <p:cNvPr id="3" name="Rectangle 40"/>
          <p:cNvSpPr>
            <a:spLocks noGrp="1" noChangeArrowheads="1"/>
          </p:cNvSpPr>
          <p:nvPr>
            <p:ph type="ftr" sz="quarter" idx="11"/>
          </p:nvPr>
        </p:nvSpPr>
        <p:spPr>
          <a:ln/>
        </p:spPr>
        <p:txBody>
          <a:bodyPr/>
          <a:lstStyle>
            <a:lvl1pPr>
              <a:defRPr/>
            </a:lvl1pPr>
          </a:lstStyle>
          <a:p>
            <a:pPr>
              <a:defRPr/>
            </a:pPr>
            <a:endParaRPr lang="en-US"/>
          </a:p>
        </p:txBody>
      </p:sp>
      <p:sp>
        <p:nvSpPr>
          <p:cNvPr id="4" name="Rectangle 41"/>
          <p:cNvSpPr>
            <a:spLocks noGrp="1" noChangeArrowheads="1"/>
          </p:cNvSpPr>
          <p:nvPr>
            <p:ph type="sldNum" sz="quarter" idx="12"/>
          </p:nvPr>
        </p:nvSpPr>
        <p:spPr>
          <a:ln/>
        </p:spPr>
        <p:txBody>
          <a:bodyPr/>
          <a:lstStyle>
            <a:lvl1pPr>
              <a:defRPr/>
            </a:lvl1pPr>
          </a:lstStyle>
          <a:p>
            <a:pPr>
              <a:defRPr/>
            </a:pPr>
            <a:fld id="{5F1C636F-2A31-4A24-BDBC-7164FF4F080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B599DC96-F2EA-49DA-A9B6-0D310F90BB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ln/>
        </p:spPr>
        <p:txBody>
          <a:bodyPr/>
          <a:lstStyle>
            <a:lvl1pPr>
              <a:defRPr/>
            </a:lvl1pPr>
          </a:lstStyle>
          <a:p>
            <a:pPr>
              <a:defRPr/>
            </a:pPr>
            <a:fld id="{31E722BB-D64F-40E9-96AA-B3272B3469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3800475" y="1789113"/>
            <a:ext cx="5340350" cy="5056187"/>
            <a:chOff x="2394" y="1127"/>
            <a:chExt cx="3364" cy="3185"/>
          </a:xfrm>
        </p:grpSpPr>
        <p:sp>
          <p:nvSpPr>
            <p:cNvPr id="56323"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4"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25"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6"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27"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8"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29"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0"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1"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32"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3"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4"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p>
          </p:txBody>
        </p:sp>
        <p:sp>
          <p:nvSpPr>
            <p:cNvPr id="56335"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56336"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7"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8"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39"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0"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1"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2"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3"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sp>
          <p:nvSpPr>
            <p:cNvPr id="56344"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5"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6"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47"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p>
          </p:txBody>
        </p:sp>
        <p:sp>
          <p:nvSpPr>
            <p:cNvPr id="56348"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49"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p>
          </p:txBody>
        </p:sp>
        <p:sp>
          <p:nvSpPr>
            <p:cNvPr id="56350"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56351"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p>
          </p:txBody>
        </p:sp>
        <p:sp>
          <p:nvSpPr>
            <p:cNvPr id="9253" name="Rectangle 32"/>
            <p:cNvSpPr>
              <a:spLocks noChangeArrowheads="1"/>
            </p:cNvSpPr>
            <p:nvPr userDrawn="1"/>
          </p:nvSpPr>
          <p:spPr bwMode="ltGray">
            <a:xfrm>
              <a:off x="4238" y="1773"/>
              <a:ext cx="173" cy="2539"/>
            </a:xfrm>
            <a:prstGeom prst="rect">
              <a:avLst/>
            </a:prstGeom>
            <a:gradFill rotWithShape="0">
              <a:gsLst>
                <a:gs pos="0">
                  <a:srgbClr val="82582E"/>
                </a:gs>
                <a:gs pos="100000">
                  <a:schemeClr val="bg2"/>
                </a:gs>
              </a:gsLst>
              <a:lin ang="0" scaled="1"/>
            </a:gradFill>
            <a:ln w="9525">
              <a:noFill/>
              <a:miter lim="800000"/>
              <a:headEnd/>
              <a:tailEnd/>
            </a:ln>
          </p:spPr>
          <p:txBody>
            <a:bodyPr/>
            <a:lstStyle/>
            <a:p>
              <a:pPr>
                <a:defRPr/>
              </a:pPr>
              <a:endParaRPr lang="en-US"/>
            </a:p>
          </p:txBody>
        </p:sp>
        <p:sp>
          <p:nvSpPr>
            <p:cNvPr id="56353"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p>
          </p:txBody>
        </p:sp>
        <p:sp>
          <p:nvSpPr>
            <p:cNvPr id="56354"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p>
          </p:txBody>
        </p:sp>
        <p:sp>
          <p:nvSpPr>
            <p:cNvPr id="56355"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56356"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p>
          </p:txBody>
        </p:sp>
      </p:grpSp>
      <p:sp>
        <p:nvSpPr>
          <p:cNvPr id="56357"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58"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59"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p>
        </p:txBody>
      </p:sp>
      <p:sp>
        <p:nvSpPr>
          <p:cNvPr id="56360"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6361"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A7974CA-8676-4C4B-8895-A65C7576B4E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4"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hyperlink" Target="http://video.google.com/videoplay?docid=3121344824985856958&amp;q=carjacking&amp;total=2256&amp;start=10&amp;num=10&amp;so=0&amp;type=search&amp;plindex=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vidoemo.com/yvideo.php?i=cDctNDJtcWuRpc0R5N0U&amp;marina-police-searching-for-atm-robbery-suspect" TargetMode="External"/><Relationship Id="rId4" Type="http://schemas.openxmlformats.org/officeDocument/2006/relationships/hyperlink" Target="http://www.youtube.com/watch?v=mZy8tTznLD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Word_97_-_2003_Document2.doc"/></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pted.ne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www.thecptedpage.wsu.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cptedsecurity.com/cpted_video.ht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Word_97_-_2003_Document1.doc"/></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8001000" cy="4876800"/>
          </a:xfrm>
        </p:spPr>
        <p:txBody>
          <a:bodyPr/>
          <a:lstStyle/>
          <a:p>
            <a:pPr eaLnBrk="1" hangingPunct="1"/>
            <a:r>
              <a:rPr lang="en-US" sz="4800" b="1" smtClean="0"/>
              <a:t>Criminal Violence: Patterns, Causes, and Prevention </a:t>
            </a:r>
            <a:br>
              <a:rPr lang="en-US" sz="4800" b="1" smtClean="0"/>
            </a:br>
            <a:r>
              <a:rPr lang="en-US" sz="4800" b="1" smtClean="0"/>
              <a:t/>
            </a:r>
            <a:br>
              <a:rPr lang="en-US" sz="4800" b="1" smtClean="0"/>
            </a:br>
            <a:r>
              <a:rPr lang="en-US" sz="4800" b="1" smtClean="0"/>
              <a:t>Riedel and Welsh, Ch. 5</a:t>
            </a:r>
            <a:br>
              <a:rPr lang="en-US" sz="4800" b="1" smtClean="0"/>
            </a:br>
            <a:r>
              <a:rPr lang="en-US" sz="4800" b="1" smtClean="0"/>
              <a:t/>
            </a:r>
            <a:br>
              <a:rPr lang="en-US" sz="4800" b="1" smtClean="0"/>
            </a:br>
            <a:r>
              <a:rPr lang="en-US" sz="4800" b="1" smtClean="0"/>
              <a:t>“Robbery”</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sz="4000" dirty="0" smtClean="0"/>
              <a:t>Presence of Weapons in Robbery: NCVS, 2008</a:t>
            </a:r>
          </a:p>
        </p:txBody>
      </p:sp>
      <p:pic>
        <p:nvPicPr>
          <p:cNvPr id="5126" name="Picture 3" descr="Pages from cv08-3.jpg"/>
          <p:cNvPicPr>
            <a:picLocks noChangeAspect="1"/>
          </p:cNvPicPr>
          <p:nvPr/>
        </p:nvPicPr>
        <p:blipFill>
          <a:blip r:embed="rId4" cstate="print"/>
          <a:srcRect/>
          <a:stretch>
            <a:fillRect/>
          </a:stretch>
        </p:blipFill>
        <p:spPr bwMode="auto">
          <a:xfrm>
            <a:off x="304800" y="1752600"/>
            <a:ext cx="8610600" cy="389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algn="l" eaLnBrk="1" hangingPunct="1">
              <a:defRPr/>
            </a:pPr>
            <a:r>
              <a:rPr lang="en-US" sz="2800" b="1" u="sng" dirty="0" smtClean="0">
                <a:solidFill>
                  <a:srgbClr val="4CAE02"/>
                </a:solidFill>
              </a:rPr>
              <a:t>Examples</a:t>
            </a:r>
            <a:r>
              <a:rPr lang="en-US" sz="2800" b="1" dirty="0" smtClean="0">
                <a:solidFill>
                  <a:srgbClr val="4CAE02"/>
                </a:solidFill>
              </a:rPr>
              <a:t/>
            </a:r>
            <a:br>
              <a:rPr lang="en-US" sz="2800" b="1" dirty="0" smtClean="0">
                <a:solidFill>
                  <a:srgbClr val="4CAE02"/>
                </a:solidFill>
              </a:rPr>
            </a:br>
            <a:r>
              <a:rPr lang="en-US" sz="2800" b="1" dirty="0" smtClean="0">
                <a:solidFill>
                  <a:srgbClr val="4CAE02"/>
                </a:solidFill>
              </a:rPr>
              <a:t>Q: How “typical” is each example of robbery, based on common patterns?</a:t>
            </a:r>
          </a:p>
        </p:txBody>
      </p:sp>
      <p:sp>
        <p:nvSpPr>
          <p:cNvPr id="123907" name="Rectangle 3"/>
          <p:cNvSpPr>
            <a:spLocks noGrp="1" noChangeArrowheads="1"/>
          </p:cNvSpPr>
          <p:nvPr>
            <p:ph type="body" idx="1"/>
          </p:nvPr>
        </p:nvSpPr>
        <p:spPr>
          <a:xfrm>
            <a:off x="457200" y="1600200"/>
            <a:ext cx="8305800" cy="4953000"/>
          </a:xfrm>
        </p:spPr>
        <p:txBody>
          <a:bodyPr/>
          <a:lstStyle/>
          <a:p>
            <a:pPr eaLnBrk="1" hangingPunct="1">
              <a:buFont typeface="Wingdings" pitchFamily="2" charset="2"/>
              <a:buNone/>
              <a:defRPr/>
            </a:pPr>
            <a:r>
              <a:rPr lang="en-US" sz="2800" dirty="0" smtClean="0">
                <a:hlinkClick r:id="rId3"/>
              </a:rPr>
              <a:t>http://video.google.com/videoplay?docid=3121344824985856958&amp;q=carjacking&amp;total=2256&amp;start=10&amp;num=10&amp;so=0&amp;type=search&amp;plindex=7</a:t>
            </a:r>
            <a:endParaRPr lang="en-US" sz="2800" dirty="0" smtClean="0"/>
          </a:p>
          <a:p>
            <a:pPr eaLnBrk="1" hangingPunct="1">
              <a:buFont typeface="Wingdings" pitchFamily="2" charset="2"/>
              <a:buNone/>
              <a:defRPr/>
            </a:pPr>
            <a:r>
              <a:rPr lang="en-US" sz="2800" dirty="0" smtClean="0">
                <a:hlinkClick r:id="rId4"/>
              </a:rPr>
              <a:t>http://www.youtube.com/watch?v=mZy8tTznLDA</a:t>
            </a:r>
            <a:endParaRPr lang="en-US" sz="2800" dirty="0" smtClean="0"/>
          </a:p>
          <a:p>
            <a:pPr eaLnBrk="1" hangingPunct="1">
              <a:buFont typeface="Wingdings" pitchFamily="2" charset="2"/>
              <a:buNone/>
              <a:defRPr/>
            </a:pPr>
            <a:r>
              <a:rPr lang="en-US" sz="2800" dirty="0" smtClean="0">
                <a:hlinkClick r:id="rId5"/>
              </a:rPr>
              <a:t>http://www.vidoemo.com/yvideo.php?i=cDctNDJtcWuRpc0R5N0U&amp;marina-police-searching-for-atm-robbery-suspect</a:t>
            </a:r>
            <a:r>
              <a:rPr lang="en-US" sz="2800" dirty="0" smtClean="0"/>
              <a:t>=</a:t>
            </a:r>
          </a:p>
          <a:p>
            <a:pPr eaLnBrk="1" hangingPunct="1">
              <a:buFont typeface="Wingdings" pitchFamily="2" charset="2"/>
              <a:buNone/>
              <a:defRPr/>
            </a:pPr>
            <a:endParaRPr lang="en-US" sz="2800" dirty="0" smtClean="0"/>
          </a:p>
          <a:p>
            <a:pPr eaLnBrk="1" hangingPunct="1">
              <a:buFont typeface="Wingdings" pitchFamily="2" charset="2"/>
              <a:buNone/>
              <a:defRPr/>
            </a:pPr>
            <a:endParaRPr lang="en-US" sz="2800" dirty="0" smtClean="0"/>
          </a:p>
        </p:txBody>
      </p:sp>
      <p:sp>
        <p:nvSpPr>
          <p:cNvPr id="15364" name="Rectangle 3"/>
          <p:cNvSpPr>
            <a:spLocks noChangeArrowheads="1"/>
          </p:cNvSpPr>
          <p:nvPr/>
        </p:nvSpPr>
        <p:spPr bwMode="auto">
          <a:xfrm>
            <a:off x="228600" y="228600"/>
            <a:ext cx="8458200" cy="1295400"/>
          </a:xfrm>
          <a:prstGeom prst="rect">
            <a:avLst/>
          </a:prstGeom>
          <a:noFill/>
          <a:ln w="9525" algn="ctr">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0" name="Picture 6" descr="Picture2"/>
          <p:cNvPicPr>
            <a:picLocks noChangeAspect="1" noChangeArrowheads="1"/>
          </p:cNvPicPr>
          <p:nvPr/>
        </p:nvPicPr>
        <p:blipFill>
          <a:blip r:embed="rId3" cstate="print"/>
          <a:srcRect/>
          <a:stretch>
            <a:fillRect/>
          </a:stretch>
        </p:blipFill>
        <p:spPr bwMode="auto">
          <a:xfrm>
            <a:off x="533400" y="685800"/>
            <a:ext cx="7924800" cy="5867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title"/>
          </p:nvPr>
        </p:nvSpPr>
        <p:spPr>
          <a:xfrm>
            <a:off x="457200" y="277813"/>
            <a:ext cx="8229600" cy="484187"/>
          </a:xfrm>
        </p:spPr>
        <p:txBody>
          <a:bodyPr/>
          <a:lstStyle/>
          <a:p>
            <a:pPr algn="l" eaLnBrk="1" hangingPunct="1">
              <a:defRPr/>
            </a:pPr>
            <a:r>
              <a:rPr lang="en-US" sz="1800" b="1" smtClean="0"/>
              <a:t>Strain Theory:</a:t>
            </a:r>
            <a:r>
              <a:rPr lang="en-US" sz="1800" smtClean="0"/>
              <a:t>  Adaptations to strain (discrepancy between cultural goals and institutionalized means) include: (1) </a:t>
            </a:r>
            <a:r>
              <a:rPr lang="en-US" sz="1800" i="1" smtClean="0"/>
              <a:t>innovation </a:t>
            </a:r>
            <a:r>
              <a:rPr lang="en-US" sz="1800" smtClean="0"/>
              <a:t>(economically motivated crime); (2) </a:t>
            </a:r>
            <a:r>
              <a:rPr lang="en-US" sz="1800" i="1" smtClean="0"/>
              <a:t>Retreatism</a:t>
            </a:r>
            <a:r>
              <a:rPr lang="en-US" sz="1800" smtClean="0"/>
              <a:t> (e.g., withdrawal into alcohol or drugs), and (3) </a:t>
            </a:r>
            <a:r>
              <a:rPr lang="en-US" sz="1800" i="1" smtClean="0"/>
              <a:t>rebellion </a:t>
            </a:r>
            <a:r>
              <a:rPr lang="en-US" sz="1800" smtClean="0"/>
              <a:t>(e.g., Cohen’s “Reaction Formation”). Each might explain some robberies.</a:t>
            </a:r>
          </a:p>
        </p:txBody>
      </p:sp>
      <p:graphicFrame>
        <p:nvGraphicFramePr>
          <p:cNvPr id="6146" name="Object 3"/>
          <p:cNvGraphicFramePr>
            <a:graphicFrameLocks noChangeAspect="1"/>
          </p:cNvGraphicFramePr>
          <p:nvPr>
            <p:ph idx="1"/>
          </p:nvPr>
        </p:nvGraphicFramePr>
        <p:xfrm>
          <a:off x="762000" y="1143000"/>
          <a:ext cx="7866063" cy="5067300"/>
        </p:xfrm>
        <a:graphic>
          <a:graphicData uri="http://schemas.openxmlformats.org/presentationml/2006/ole">
            <p:oleObj spid="_x0000_s6146" name="Document" r:id="rId4" imgW="7894650" imgH="4704513" progId="Word.Documen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lgn="l" eaLnBrk="1" hangingPunct="1">
              <a:defRPr/>
            </a:pPr>
            <a:r>
              <a:rPr lang="en-US" sz="1800" b="1" u="sng" smtClean="0"/>
              <a:t>Differential Opportunity</a:t>
            </a:r>
            <a:r>
              <a:rPr lang="en-US" sz="1800" smtClean="0"/>
              <a:t>: Legitimate opportunities may be blocked, but illegitimate ones must be available before the individual can choose one or the other. According to one juvenile offender: "You either become a drug dealer or a stickup person."</a:t>
            </a:r>
          </a:p>
        </p:txBody>
      </p:sp>
      <p:graphicFrame>
        <p:nvGraphicFramePr>
          <p:cNvPr id="115739" name="Group 27"/>
          <p:cNvGraphicFramePr>
            <a:graphicFrameLocks noGrp="1"/>
          </p:cNvGraphicFramePr>
          <p:nvPr>
            <p:ph idx="1"/>
          </p:nvPr>
        </p:nvGraphicFramePr>
        <p:xfrm>
          <a:off x="457200" y="1600200"/>
          <a:ext cx="8229600" cy="4562475"/>
        </p:xfrm>
        <a:graphic>
          <a:graphicData uri="http://schemas.openxmlformats.org/drawingml/2006/table">
            <a:tbl>
              <a:tblPr/>
              <a:tblGrid>
                <a:gridCol w="4114800"/>
                <a:gridCol w="4114800"/>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rgbClr val="FF3300"/>
                          </a:solidFill>
                          <a:effectLst>
                            <a:outerShdw blurRad="38100" dist="38100" dir="2700000" algn="tl">
                              <a:srgbClr val="000000"/>
                            </a:outerShdw>
                          </a:effectLst>
                          <a:latin typeface="Tahoma" pitchFamily="34" charset="0"/>
                        </a:rPr>
                        <a:t>Characteristics of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rgbClr val="FF3300"/>
                          </a:solidFill>
                          <a:effectLst>
                            <a:outerShdw blurRad="38100" dist="38100" dir="2700000" algn="tl">
                              <a:srgbClr val="000000"/>
                            </a:outerShdw>
                          </a:effectLst>
                          <a:latin typeface="Tahoma" pitchFamily="34" charset="0"/>
                        </a:rPr>
                        <a:t>Type of Gang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rgbClr val="000000"/>
                          </a:solidFill>
                          <a:effectLst>
                            <a:outerShdw blurRad="38100" dist="38100" dir="2700000" algn="tl">
                              <a:srgbClr val="FFFFFF"/>
                            </a:outerShdw>
                          </a:effectLst>
                          <a:latin typeface="Tahoma" pitchFamily="34" charset="0"/>
                        </a:rPr>
                        <a:t>Legitimate and illegitimate opportunities are closely connected.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rgbClr val="000000"/>
                          </a:solidFill>
                          <a:effectLst>
                            <a:outerShdw blurRad="38100" dist="38100" dir="2700000" algn="tl">
                              <a:srgbClr val="FFFFFF"/>
                            </a:outerShdw>
                          </a:effectLst>
                          <a:latin typeface="Tahoma" pitchFamily="34" charset="0"/>
                        </a:rPr>
                        <a:t>Criminal gangs (criminal subcultures)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rgbClr val="000000"/>
                          </a:solidFill>
                          <a:effectLst>
                            <a:outerShdw blurRad="38100" dist="38100" dir="2700000" algn="tl">
                              <a:srgbClr val="FFFFFF"/>
                            </a:outerShdw>
                          </a:effectLst>
                          <a:latin typeface="Tahoma" pitchFamily="34" charset="0"/>
                        </a:rPr>
                        <a:t>High transience, instability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rgbClr val="000000"/>
                          </a:solidFill>
                          <a:effectLst>
                            <a:outerShdw blurRad="38100" dist="38100" dir="2700000" algn="tl">
                              <a:srgbClr val="FFFFFF"/>
                            </a:outerShdw>
                          </a:effectLst>
                          <a:latin typeface="Tahoma" pitchFamily="34" charset="0"/>
                        </a:rPr>
                        <a:t>Conflict gangs (status, toughness)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rgbClr val="000000"/>
                          </a:solidFill>
                          <a:effectLst>
                            <a:outerShdw blurRad="38100" dist="38100" dir="2700000" algn="tl">
                              <a:srgbClr val="FFFFFF"/>
                            </a:outerShdw>
                          </a:effectLst>
                          <a:latin typeface="Tahoma" pitchFamily="34" charset="0"/>
                        </a:rPr>
                        <a:t>Few opportunities, either legitimate or illegitimate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rgbClr val="000000"/>
                          </a:solidFill>
                          <a:effectLst>
                            <a:outerShdw blurRad="38100" dist="38100" dir="2700000" algn="tl">
                              <a:srgbClr val="FFFFFF"/>
                            </a:outerShdw>
                          </a:effectLst>
                          <a:latin typeface="Tahoma" pitchFamily="34" charset="0"/>
                        </a:rPr>
                        <a:t>Retreatist subculture (heavy use of drugs, alcohol)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77813"/>
            <a:ext cx="8229600" cy="865187"/>
          </a:xfrm>
        </p:spPr>
        <p:txBody>
          <a:bodyPr/>
          <a:lstStyle/>
          <a:p>
            <a:pPr algn="l" eaLnBrk="1" hangingPunct="1">
              <a:defRPr/>
            </a:pPr>
            <a:r>
              <a:rPr lang="en-US" sz="2000" b="1" u="sng" smtClean="0">
                <a:solidFill>
                  <a:srgbClr val="FFFF00"/>
                </a:solidFill>
              </a:rPr>
              <a:t>Control Theory</a:t>
            </a:r>
            <a:r>
              <a:rPr lang="en-US" sz="2000" b="1" smtClean="0">
                <a:solidFill>
                  <a:srgbClr val="FFFF00"/>
                </a:solidFill>
              </a:rPr>
              <a:t>:</a:t>
            </a:r>
            <a:r>
              <a:rPr lang="en-US" sz="2000" b="1" smtClean="0"/>
              <a:t> Control theorists argue that delinquency is the result of weakened social and cultural constraints, especially via transmission of values through institutions such as the family and the school.</a:t>
            </a:r>
            <a:r>
              <a:rPr lang="en-US" sz="2000" smtClean="0"/>
              <a:t> </a:t>
            </a:r>
            <a:r>
              <a:rPr lang="en-US" sz="2000" b="1" smtClean="0"/>
              <a:t> </a:t>
            </a:r>
            <a:endParaRPr lang="en-US" sz="2000" smtClean="0"/>
          </a:p>
        </p:txBody>
      </p:sp>
      <p:sp>
        <p:nvSpPr>
          <p:cNvPr id="117763" name="Rectangle 3"/>
          <p:cNvSpPr>
            <a:spLocks noGrp="1" noChangeArrowheads="1"/>
          </p:cNvSpPr>
          <p:nvPr>
            <p:ph type="body" idx="1"/>
          </p:nvPr>
        </p:nvSpPr>
        <p:spPr>
          <a:xfrm>
            <a:off x="457200" y="1295400"/>
            <a:ext cx="8458200" cy="5562600"/>
          </a:xfrm>
        </p:spPr>
        <p:txBody>
          <a:bodyPr/>
          <a:lstStyle/>
          <a:p>
            <a:pPr eaLnBrk="1" hangingPunct="1">
              <a:lnSpc>
                <a:spcPct val="80000"/>
              </a:lnSpc>
              <a:defRPr/>
            </a:pPr>
            <a:r>
              <a:rPr lang="en-US" sz="2400" b="1" smtClean="0">
                <a:solidFill>
                  <a:srgbClr val="FFFF00"/>
                </a:solidFill>
                <a:effectLst/>
              </a:rPr>
              <a:t>Weak social bonds</a:t>
            </a:r>
            <a:r>
              <a:rPr lang="en-US" sz="2400" smtClean="0">
                <a:solidFill>
                  <a:srgbClr val="FFFF00"/>
                </a:solidFill>
              </a:rPr>
              <a:t> (</a:t>
            </a:r>
            <a:r>
              <a:rPr lang="en-US" sz="2400" u="sng" smtClean="0">
                <a:solidFill>
                  <a:srgbClr val="FFFF00"/>
                </a:solidFill>
              </a:rPr>
              <a:t>attachment, commitment, involvement, belief in rules</a:t>
            </a:r>
            <a:r>
              <a:rPr lang="en-US" sz="2400" smtClean="0">
                <a:solidFill>
                  <a:srgbClr val="FFFF00"/>
                </a:solidFill>
              </a:rPr>
              <a:t>)</a:t>
            </a:r>
          </a:p>
          <a:p>
            <a:pPr lvl="1" eaLnBrk="1" hangingPunct="1">
              <a:lnSpc>
                <a:spcPct val="80000"/>
              </a:lnSpc>
              <a:defRPr/>
            </a:pPr>
            <a:r>
              <a:rPr lang="en-US" sz="2400" b="1" smtClean="0"/>
              <a:t>Most young offenders did not grow up in two-parent families, and most had poor family lives: "Mom's using drugs, Pop's not around, so they bring up their own selves." </a:t>
            </a:r>
          </a:p>
          <a:p>
            <a:pPr lvl="1" eaLnBrk="1" hangingPunct="1">
              <a:lnSpc>
                <a:spcPct val="80000"/>
              </a:lnSpc>
              <a:defRPr/>
            </a:pPr>
            <a:r>
              <a:rPr lang="en-US" sz="2400" b="1" smtClean="0"/>
              <a:t>School is not taken seriously: "I wasn't much interested in learning," "School wasn't happening. I'd go to advisory, check in and leave."</a:t>
            </a:r>
            <a:endParaRPr lang="en-US" sz="2400" b="1" u="sng" smtClean="0"/>
          </a:p>
          <a:p>
            <a:pPr eaLnBrk="1" hangingPunct="1">
              <a:lnSpc>
                <a:spcPct val="80000"/>
              </a:lnSpc>
              <a:defRPr/>
            </a:pPr>
            <a:r>
              <a:rPr lang="en-US" sz="2600" b="1" u="sng" smtClean="0">
                <a:solidFill>
                  <a:srgbClr val="FFFF00"/>
                </a:solidFill>
              </a:rPr>
              <a:t>Techniques of Neutralization</a:t>
            </a:r>
            <a:endParaRPr lang="en-US" sz="2600" b="1" smtClean="0"/>
          </a:p>
          <a:p>
            <a:pPr lvl="1" eaLnBrk="1" hangingPunct="1">
              <a:lnSpc>
                <a:spcPct val="80000"/>
              </a:lnSpc>
              <a:defRPr/>
            </a:pPr>
            <a:r>
              <a:rPr lang="en-US" sz="2200" b="1" smtClean="0"/>
              <a:t>Reduce constraints on deviant behavior. </a:t>
            </a:r>
          </a:p>
          <a:p>
            <a:pPr lvl="1" eaLnBrk="1" hangingPunct="1">
              <a:lnSpc>
                <a:spcPct val="80000"/>
              </a:lnSpc>
              <a:defRPr/>
            </a:pPr>
            <a:r>
              <a:rPr lang="en-US" sz="2200" b="1" smtClean="0"/>
              <a:t>Robbers are often young males who express justifications for their actions by blaming their victims. </a:t>
            </a:r>
          </a:p>
          <a:p>
            <a:pPr lvl="1" eaLnBrk="1" hangingPunct="1">
              <a:lnSpc>
                <a:spcPct val="80000"/>
              </a:lnSpc>
              <a:defRPr/>
            </a:pPr>
            <a:r>
              <a:rPr lang="en-US" sz="2200" b="1" smtClean="0"/>
              <a:t>In 57 cases examined by the Inquirer, teenagers felt little remorse.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l" eaLnBrk="1" hangingPunct="1">
              <a:defRPr/>
            </a:pPr>
            <a:r>
              <a:rPr lang="en-US" sz="2000" b="1" u="sng" smtClean="0">
                <a:solidFill>
                  <a:srgbClr val="FFFF00"/>
                </a:solidFill>
              </a:rPr>
              <a:t>Differential Association Theory</a:t>
            </a:r>
            <a:r>
              <a:rPr lang="en-US" sz="2000" b="1" smtClean="0"/>
              <a:t>: Criminal behavior is learned through interaction with others, primarily within intimate personal groups. Learning involves techniques for committing the crime, as well as motives, drives, attitudes, and rationalizations.</a:t>
            </a:r>
            <a:r>
              <a:rPr lang="en-US" sz="2000" smtClean="0"/>
              <a:t> </a:t>
            </a:r>
          </a:p>
        </p:txBody>
      </p:sp>
      <p:sp>
        <p:nvSpPr>
          <p:cNvPr id="118787" name="Rectangle 3"/>
          <p:cNvSpPr>
            <a:spLocks noGrp="1" noChangeArrowheads="1"/>
          </p:cNvSpPr>
          <p:nvPr>
            <p:ph type="body" idx="1"/>
          </p:nvPr>
        </p:nvSpPr>
        <p:spPr>
          <a:xfrm>
            <a:off x="457200" y="1600200"/>
            <a:ext cx="8382000" cy="4800600"/>
          </a:xfrm>
        </p:spPr>
        <p:txBody>
          <a:bodyPr/>
          <a:lstStyle/>
          <a:p>
            <a:pPr marL="609600" indent="-609600" eaLnBrk="1" hangingPunct="1">
              <a:lnSpc>
                <a:spcPct val="80000"/>
              </a:lnSpc>
              <a:defRPr/>
            </a:pPr>
            <a:r>
              <a:rPr lang="en-US" sz="2600" b="1" smtClean="0"/>
              <a:t>Robberies are often committed by young males, acting in groups of two or more, often in response to peer influence.</a:t>
            </a:r>
            <a:endParaRPr lang="en-US" sz="2600" b="1" i="1" smtClean="0"/>
          </a:p>
          <a:p>
            <a:pPr marL="609600" indent="-609600" eaLnBrk="1" hangingPunct="1">
              <a:lnSpc>
                <a:spcPct val="80000"/>
              </a:lnSpc>
              <a:defRPr/>
            </a:pPr>
            <a:r>
              <a:rPr lang="en-US" sz="2600" b="1" i="1" u="sng" smtClean="0">
                <a:solidFill>
                  <a:srgbClr val="FFFF00"/>
                </a:solidFill>
              </a:rPr>
              <a:t>Juvenile</a:t>
            </a:r>
            <a:r>
              <a:rPr lang="en-US" sz="2600" b="1" u="sng" smtClean="0">
                <a:solidFill>
                  <a:srgbClr val="FFFF00"/>
                </a:solidFill>
              </a:rPr>
              <a:t> offenders</a:t>
            </a:r>
            <a:r>
              <a:rPr lang="en-US" sz="2600" b="1" smtClean="0"/>
              <a:t> tend to report expressive needs for committing robberies (thrills, peer influence). They were less likely to plan their crimes, and more likely to use partners.</a:t>
            </a:r>
            <a:r>
              <a:rPr lang="en-US" sz="2600" b="1" i="1" smtClean="0"/>
              <a:t> </a:t>
            </a:r>
          </a:p>
          <a:p>
            <a:pPr marL="609600" indent="-609600" eaLnBrk="1" hangingPunct="1">
              <a:lnSpc>
                <a:spcPct val="80000"/>
              </a:lnSpc>
              <a:defRPr/>
            </a:pPr>
            <a:r>
              <a:rPr lang="en-US" sz="2600" b="1" i="1" u="sng" smtClean="0">
                <a:solidFill>
                  <a:srgbClr val="FFFF00"/>
                </a:solidFill>
              </a:rPr>
              <a:t>Adult offenders</a:t>
            </a:r>
            <a:r>
              <a:rPr lang="en-US" sz="2600" b="1" smtClean="0"/>
              <a:t> tend more often to report motivations of financial need and the desire for high living (drugs, alcohol, women). Adults were more likely to plan their offenses, and were much less likely to use partners as they got older.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277813"/>
            <a:ext cx="8229600" cy="865187"/>
          </a:xfrm>
        </p:spPr>
        <p:txBody>
          <a:bodyPr/>
          <a:lstStyle/>
          <a:p>
            <a:pPr algn="l" eaLnBrk="1" hangingPunct="1">
              <a:defRPr/>
            </a:pPr>
            <a:r>
              <a:rPr lang="en-US" sz="2000" b="1" u="sng" smtClean="0">
                <a:solidFill>
                  <a:srgbClr val="FFFF00"/>
                </a:solidFill>
              </a:rPr>
              <a:t>Symbolic Interaction Theories</a:t>
            </a:r>
            <a:r>
              <a:rPr lang="en-US" sz="2000" b="1" smtClean="0"/>
              <a:t>: focus on the </a:t>
            </a:r>
            <a:r>
              <a:rPr lang="en-US" sz="2000" b="1" i="1" smtClean="0"/>
              <a:t>meaning</a:t>
            </a:r>
            <a:r>
              <a:rPr lang="en-US" sz="2000" b="1" smtClean="0"/>
              <a:t> of events as perceived by participants in interaction with others. Those meanings have implications for understanding the motives of robbers.</a:t>
            </a:r>
          </a:p>
        </p:txBody>
      </p:sp>
      <p:sp>
        <p:nvSpPr>
          <p:cNvPr id="119811" name="Rectangle 3"/>
          <p:cNvSpPr>
            <a:spLocks noGrp="1" noChangeArrowheads="1"/>
          </p:cNvSpPr>
          <p:nvPr>
            <p:ph type="body" idx="1"/>
          </p:nvPr>
        </p:nvSpPr>
        <p:spPr>
          <a:xfrm>
            <a:off x="304800" y="1371600"/>
            <a:ext cx="8610600" cy="5486400"/>
          </a:xfrm>
        </p:spPr>
        <p:txBody>
          <a:bodyPr/>
          <a:lstStyle/>
          <a:p>
            <a:pPr eaLnBrk="1" hangingPunct="1">
              <a:lnSpc>
                <a:spcPct val="80000"/>
              </a:lnSpc>
              <a:buFont typeface="Wingdings" pitchFamily="2" charset="2"/>
              <a:buNone/>
              <a:defRPr/>
            </a:pPr>
            <a:r>
              <a:rPr lang="en-US" sz="2100" b="1" u="sng" smtClean="0"/>
              <a:t>JACK KATZ – </a:t>
            </a:r>
            <a:endParaRPr lang="en-US" sz="2100" b="1" smtClean="0"/>
          </a:p>
          <a:p>
            <a:pPr eaLnBrk="1" hangingPunct="1">
              <a:lnSpc>
                <a:spcPct val="80000"/>
              </a:lnSpc>
              <a:defRPr/>
            </a:pPr>
            <a:r>
              <a:rPr lang="en-US" sz="2100" b="1" smtClean="0">
                <a:solidFill>
                  <a:srgbClr val="FFFF00"/>
                </a:solidFill>
              </a:rPr>
              <a:t>“</a:t>
            </a:r>
            <a:r>
              <a:rPr lang="en-US" sz="2100" b="1" i="1" u="sng" smtClean="0">
                <a:solidFill>
                  <a:srgbClr val="FFFF00"/>
                </a:solidFill>
              </a:rPr>
              <a:t>Persistent offenders</a:t>
            </a:r>
            <a:r>
              <a:rPr lang="en-US" sz="2100" b="1" smtClean="0"/>
              <a:t>”: a small group of criminals commit a large share of robberies and assaults. Persistent robbers continue criminal careers despite lengthy periods of incarceration in their youth. </a:t>
            </a:r>
          </a:p>
          <a:p>
            <a:pPr eaLnBrk="1" hangingPunct="1">
              <a:lnSpc>
                <a:spcPct val="80000"/>
              </a:lnSpc>
              <a:defRPr/>
            </a:pPr>
            <a:r>
              <a:rPr lang="en-US" sz="2100" b="1" smtClean="0"/>
              <a:t>Purely </a:t>
            </a:r>
            <a:r>
              <a:rPr lang="en-US" sz="2100" b="1" i="1" u="sng" smtClean="0">
                <a:solidFill>
                  <a:srgbClr val="FFFF00"/>
                </a:solidFill>
              </a:rPr>
              <a:t>materialistic</a:t>
            </a:r>
            <a:r>
              <a:rPr lang="en-US" sz="2100" b="1" smtClean="0">
                <a:solidFill>
                  <a:srgbClr val="FFFF00"/>
                </a:solidFill>
              </a:rPr>
              <a:t> </a:t>
            </a:r>
            <a:r>
              <a:rPr lang="en-US" sz="2100" b="1" smtClean="0"/>
              <a:t>explanations for robbery are limited. Although legitimate opportunities may be lacking, the rewards of street robbery are minimal. </a:t>
            </a:r>
          </a:p>
          <a:p>
            <a:pPr eaLnBrk="1" hangingPunct="1">
              <a:lnSpc>
                <a:spcPct val="80000"/>
              </a:lnSpc>
              <a:defRPr/>
            </a:pPr>
            <a:r>
              <a:rPr lang="en-US" sz="2100" b="1" smtClean="0"/>
              <a:t>Katz: we should focus on how persistent robbers perceive </a:t>
            </a:r>
            <a:r>
              <a:rPr lang="en-US" sz="2100" b="1" i="1" u="sng" smtClean="0">
                <a:solidFill>
                  <a:srgbClr val="FFFF00"/>
                </a:solidFill>
              </a:rPr>
              <a:t>the attractions of robbery</a:t>
            </a:r>
            <a:r>
              <a:rPr lang="en-US" sz="2100" b="1" smtClean="0"/>
              <a:t>, considering the low gain, high risk, and lengthy periods of incarceration it brings.</a:t>
            </a:r>
          </a:p>
          <a:p>
            <a:pPr eaLnBrk="1" hangingPunct="1">
              <a:lnSpc>
                <a:spcPct val="80000"/>
              </a:lnSpc>
              <a:defRPr/>
            </a:pPr>
            <a:r>
              <a:rPr lang="en-US" sz="2100" b="1" smtClean="0"/>
              <a:t>Katz argues that persistent robbers begin to perfect </a:t>
            </a:r>
            <a:r>
              <a:rPr lang="en-US" sz="2100" b="1" smtClean="0">
                <a:solidFill>
                  <a:srgbClr val="FFFF00"/>
                </a:solidFill>
              </a:rPr>
              <a:t>“</a:t>
            </a:r>
            <a:r>
              <a:rPr lang="en-US" sz="2100" b="1" u="sng" smtClean="0">
                <a:solidFill>
                  <a:srgbClr val="FFFF00"/>
                </a:solidFill>
              </a:rPr>
              <a:t>badass” identities</a:t>
            </a:r>
            <a:r>
              <a:rPr lang="en-US" sz="2100" b="1" smtClean="0"/>
              <a:t> beginning in adolescence, showing that one is willing and ready to use violence beyond any calculation of legal, material, and physical costs to oneself. </a:t>
            </a:r>
          </a:p>
          <a:p>
            <a:pPr eaLnBrk="1" hangingPunct="1">
              <a:lnSpc>
                <a:spcPct val="80000"/>
              </a:lnSpc>
              <a:defRPr/>
            </a:pPr>
            <a:r>
              <a:rPr lang="en-US" sz="2100" b="1" smtClean="0"/>
              <a:t>Persistent offenders report </a:t>
            </a:r>
            <a:r>
              <a:rPr lang="en-US" sz="2100" b="1" i="1" smtClean="0">
                <a:solidFill>
                  <a:srgbClr val="FFFF00"/>
                </a:solidFill>
              </a:rPr>
              <a:t>using violence</a:t>
            </a:r>
            <a:r>
              <a:rPr lang="en-US" sz="2100" b="1" smtClean="0"/>
              <a:t> to silence insults of peers, to avoid being made a fool of, and to dominate a threatening environment.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9811">
                                            <p:txEl>
                                              <p:pRg st="1" end="1"/>
                                            </p:txEl>
                                          </p:spTgt>
                                        </p:tgtEl>
                                        <p:attrNameLst>
                                          <p:attrName>style.visibility</p:attrName>
                                        </p:attrNameLst>
                                      </p:cBhvr>
                                      <p:to>
                                        <p:strVal val="visible"/>
                                      </p:to>
                                    </p:set>
                                    <p:anim calcmode="lin" valueType="num">
                                      <p:cBhvr additive="base">
                                        <p:cTn id="7" dur="5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9811">
                                            <p:txEl>
                                              <p:pRg st="2" end="2"/>
                                            </p:txEl>
                                          </p:spTgt>
                                        </p:tgtEl>
                                        <p:attrNameLst>
                                          <p:attrName>style.visibility</p:attrName>
                                        </p:attrNameLst>
                                      </p:cBhvr>
                                      <p:to>
                                        <p:strVal val="visible"/>
                                      </p:to>
                                    </p:set>
                                    <p:anim calcmode="lin" valueType="num">
                                      <p:cBhvr additive="base">
                                        <p:cTn id="13" dur="5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98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9811">
                                            <p:txEl>
                                              <p:pRg st="3" end="3"/>
                                            </p:txEl>
                                          </p:spTgt>
                                        </p:tgtEl>
                                        <p:attrNameLst>
                                          <p:attrName>style.visibility</p:attrName>
                                        </p:attrNameLst>
                                      </p:cBhvr>
                                      <p:to>
                                        <p:strVal val="visible"/>
                                      </p:to>
                                    </p:set>
                                    <p:anim calcmode="lin" valueType="num">
                                      <p:cBhvr additive="base">
                                        <p:cTn id="19" dur="5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98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9811">
                                            <p:txEl>
                                              <p:pRg st="4" end="4"/>
                                            </p:txEl>
                                          </p:spTgt>
                                        </p:tgtEl>
                                        <p:attrNameLst>
                                          <p:attrName>style.visibility</p:attrName>
                                        </p:attrNameLst>
                                      </p:cBhvr>
                                      <p:to>
                                        <p:strVal val="visible"/>
                                      </p:to>
                                    </p:set>
                                    <p:anim calcmode="lin" valueType="num">
                                      <p:cBhvr additive="base">
                                        <p:cTn id="25" dur="500" fill="hold"/>
                                        <p:tgtEl>
                                          <p:spTgt spid="1198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98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9811">
                                            <p:txEl>
                                              <p:pRg st="5" end="5"/>
                                            </p:txEl>
                                          </p:spTgt>
                                        </p:tgtEl>
                                        <p:attrNameLst>
                                          <p:attrName>style.visibility</p:attrName>
                                        </p:attrNameLst>
                                      </p:cBhvr>
                                      <p:to>
                                        <p:strVal val="visible"/>
                                      </p:to>
                                    </p:set>
                                    <p:anim calcmode="lin" valueType="num">
                                      <p:cBhvr additive="base">
                                        <p:cTn id="31" dur="500" fill="hold"/>
                                        <p:tgtEl>
                                          <p:spTgt spid="1198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98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lgn="l" eaLnBrk="1" hangingPunct="1">
              <a:defRPr/>
            </a:pPr>
            <a:r>
              <a:rPr lang="en-US" sz="2000" b="1" u="sng" dirty="0" smtClean="0">
                <a:solidFill>
                  <a:srgbClr val="FFFF00"/>
                </a:solidFill>
              </a:rPr>
              <a:t>Routine Activities Theory</a:t>
            </a:r>
            <a:r>
              <a:rPr lang="en-US" sz="2000" b="1" dirty="0" smtClean="0">
                <a:solidFill>
                  <a:srgbClr val="FFFF00"/>
                </a:solidFill>
              </a:rPr>
              <a:t>:</a:t>
            </a:r>
            <a:r>
              <a:rPr lang="en-US" sz="2000" b="1" dirty="0" smtClean="0"/>
              <a:t> Predatory crimes require the convergence in space and time of three necessary elements: (1) motivated offenders, (2) suitable targets, and (3) the absence of capable guardians.</a:t>
            </a:r>
          </a:p>
        </p:txBody>
      </p:sp>
      <p:sp>
        <p:nvSpPr>
          <p:cNvPr id="120835" name="Rectangle 3"/>
          <p:cNvSpPr>
            <a:spLocks noGrp="1" noChangeArrowheads="1"/>
          </p:cNvSpPr>
          <p:nvPr>
            <p:ph type="body" idx="1"/>
          </p:nvPr>
        </p:nvSpPr>
        <p:spPr>
          <a:xfrm>
            <a:off x="457200" y="1600200"/>
            <a:ext cx="8458200" cy="5257800"/>
          </a:xfrm>
        </p:spPr>
        <p:txBody>
          <a:bodyPr/>
          <a:lstStyle/>
          <a:p>
            <a:pPr eaLnBrk="1" hangingPunct="1">
              <a:lnSpc>
                <a:spcPct val="80000"/>
              </a:lnSpc>
            </a:pPr>
            <a:r>
              <a:rPr lang="en-US" sz="2300" b="1" smtClean="0"/>
              <a:t>Places that have unusually high rates of robbery or other predatory crime can be called </a:t>
            </a:r>
            <a:r>
              <a:rPr lang="en-US" sz="2300" b="1" smtClean="0">
                <a:solidFill>
                  <a:srgbClr val="FFFF00"/>
                </a:solidFill>
              </a:rPr>
              <a:t>“</a:t>
            </a:r>
            <a:r>
              <a:rPr lang="en-US" sz="2300" b="1" u="sng" smtClean="0">
                <a:solidFill>
                  <a:srgbClr val="FFFF00"/>
                </a:solidFill>
              </a:rPr>
              <a:t>hot spots</a:t>
            </a:r>
            <a:r>
              <a:rPr lang="en-US" sz="2300" b="1" smtClean="0">
                <a:solidFill>
                  <a:srgbClr val="FFFF00"/>
                </a:solidFill>
              </a:rPr>
              <a:t>.”</a:t>
            </a:r>
          </a:p>
          <a:p>
            <a:pPr eaLnBrk="1" hangingPunct="1">
              <a:lnSpc>
                <a:spcPct val="80000"/>
              </a:lnSpc>
            </a:pPr>
            <a:r>
              <a:rPr lang="en-US" sz="2300" b="1" smtClean="0"/>
              <a:t>In Minneapolis, </a:t>
            </a:r>
            <a:r>
              <a:rPr lang="en-US" sz="2300" b="1" smtClean="0">
                <a:solidFill>
                  <a:srgbClr val="FFFF00"/>
                </a:solidFill>
              </a:rPr>
              <a:t>4,166 robbery calls occurred in only 2.2% of all definable “places”</a:t>
            </a:r>
            <a:r>
              <a:rPr lang="en-US" sz="2300" b="1" smtClean="0"/>
              <a:t> in the city. There were 113 places with more than five robberies in one year.</a:t>
            </a:r>
          </a:p>
          <a:p>
            <a:pPr eaLnBrk="1" hangingPunct="1">
              <a:lnSpc>
                <a:spcPct val="80000"/>
              </a:lnSpc>
            </a:pPr>
            <a:r>
              <a:rPr lang="en-US" sz="2300" b="1" smtClean="0"/>
              <a:t>The </a:t>
            </a:r>
            <a:r>
              <a:rPr lang="en-US" sz="2300" b="1" smtClean="0">
                <a:solidFill>
                  <a:srgbClr val="FFFF00"/>
                </a:solidFill>
              </a:rPr>
              <a:t>five hottest hot spots</a:t>
            </a:r>
            <a:r>
              <a:rPr lang="en-US" sz="2300" b="1" smtClean="0"/>
              <a:t> were: (1) an intersection that included bars, a liquor store, and a park, (2) a bus depot, (3) an intersection that included homeless shelters and bars, (4) a downtown mall, and (5) an intersection that included an adult bookstore and several bars. </a:t>
            </a:r>
          </a:p>
          <a:p>
            <a:pPr eaLnBrk="1" hangingPunct="1">
              <a:lnSpc>
                <a:spcPct val="80000"/>
              </a:lnSpc>
            </a:pPr>
            <a:r>
              <a:rPr lang="en-US" sz="2300" b="1" smtClean="0"/>
              <a:t>Such places are busy (high number of </a:t>
            </a:r>
            <a:r>
              <a:rPr lang="en-US" sz="2300" b="1" smtClean="0">
                <a:solidFill>
                  <a:srgbClr val="FFFF00"/>
                </a:solidFill>
              </a:rPr>
              <a:t>potential targets</a:t>
            </a:r>
            <a:r>
              <a:rPr lang="en-US" sz="2300" b="1" smtClean="0"/>
              <a:t>) and provide a clientele that may be engaged in legal (alcohol consumption) or illegal activities (e.g., prostitution, drug use or sales) that increase their </a:t>
            </a:r>
            <a:r>
              <a:rPr lang="en-US" sz="2300" b="1" smtClean="0">
                <a:solidFill>
                  <a:srgbClr val="FFFF00"/>
                </a:solidFill>
              </a:rPr>
              <a:t>vulnerability</a:t>
            </a:r>
            <a:r>
              <a:rPr lang="en-US" sz="2300" b="1" smtClean="0"/>
              <a:t> and decrease their likelihood of reporting crimes to the police.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checkerboard(across)">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checkerboard(across)">
                                      <p:cBhvr>
                                        <p:cTn id="12" dur="500"/>
                                        <p:tgtEl>
                                          <p:spTgt spid="1208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checkerboard(across)">
                                      <p:cBhvr>
                                        <p:cTn id="17" dur="500"/>
                                        <p:tgtEl>
                                          <p:spTgt spid="1208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20835">
                                            <p:txEl>
                                              <p:pRg st="3" end="3"/>
                                            </p:txEl>
                                          </p:spTgt>
                                        </p:tgtEl>
                                        <p:attrNameLst>
                                          <p:attrName>style.visibility</p:attrName>
                                        </p:attrNameLst>
                                      </p:cBhvr>
                                      <p:to>
                                        <p:strVal val="visible"/>
                                      </p:to>
                                    </p:set>
                                    <p:animEffect transition="in" filter="checkerboard(across)">
                                      <p:cBhvr>
                                        <p:cTn id="22" dur="500"/>
                                        <p:tgtEl>
                                          <p:spTgt spid="1208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0"/>
            <a:ext cx="8229600" cy="838200"/>
          </a:xfrm>
        </p:spPr>
        <p:txBody>
          <a:bodyPr/>
          <a:lstStyle/>
          <a:p>
            <a:pPr eaLnBrk="1" hangingPunct="1">
              <a:defRPr/>
            </a:pPr>
            <a:r>
              <a:rPr lang="en-US" sz="4000" b="1" smtClean="0"/>
              <a:t>Interventions</a:t>
            </a:r>
          </a:p>
        </p:txBody>
      </p:sp>
      <p:sp>
        <p:nvSpPr>
          <p:cNvPr id="101379" name="Rectangle 3"/>
          <p:cNvSpPr>
            <a:spLocks noGrp="1" noChangeArrowheads="1"/>
          </p:cNvSpPr>
          <p:nvPr>
            <p:ph type="body" idx="1"/>
          </p:nvPr>
        </p:nvSpPr>
        <p:spPr>
          <a:xfrm>
            <a:off x="457200" y="990600"/>
            <a:ext cx="8458200" cy="5638800"/>
          </a:xfrm>
        </p:spPr>
        <p:txBody>
          <a:bodyPr/>
          <a:lstStyle/>
          <a:p>
            <a:pPr algn="ctr" eaLnBrk="1" hangingPunct="1">
              <a:lnSpc>
                <a:spcPct val="80000"/>
              </a:lnSpc>
              <a:buFont typeface="Wingdings" pitchFamily="2" charset="2"/>
              <a:buNone/>
            </a:pPr>
            <a:r>
              <a:rPr lang="en-US" sz="2400" b="1" i="1" u="sng" smtClean="0">
                <a:solidFill>
                  <a:srgbClr val="FFFF00"/>
                </a:solidFill>
              </a:rPr>
              <a:t>CRIMINAL JUSTICE APPROACHES</a:t>
            </a:r>
          </a:p>
          <a:p>
            <a:pPr eaLnBrk="1" hangingPunct="1">
              <a:lnSpc>
                <a:spcPct val="80000"/>
              </a:lnSpc>
            </a:pPr>
            <a:r>
              <a:rPr lang="en-US" sz="2400" b="1" i="1" u="sng" smtClean="0">
                <a:solidFill>
                  <a:srgbClr val="FFFF00"/>
                </a:solidFill>
              </a:rPr>
              <a:t>Targeted Law Enforcement</a:t>
            </a:r>
            <a:endParaRPr lang="en-US" sz="2400" b="1" i="1" smtClean="0">
              <a:solidFill>
                <a:srgbClr val="FFFF00"/>
              </a:solidFill>
            </a:endParaRPr>
          </a:p>
          <a:p>
            <a:pPr lvl="1" eaLnBrk="1" hangingPunct="1">
              <a:lnSpc>
                <a:spcPct val="80000"/>
              </a:lnSpc>
            </a:pPr>
            <a:r>
              <a:rPr lang="en-US" sz="2400" u="sng" smtClean="0"/>
              <a:t>NY subways</a:t>
            </a:r>
            <a:r>
              <a:rPr lang="en-US" sz="2400" smtClean="0"/>
              <a:t> -- Increased police presence reduced robberies, but displacement to surface streets occurred.</a:t>
            </a:r>
            <a:endParaRPr lang="en-US" sz="2400" b="1" i="1" smtClean="0"/>
          </a:p>
          <a:p>
            <a:pPr eaLnBrk="1" hangingPunct="1">
              <a:lnSpc>
                <a:spcPct val="80000"/>
              </a:lnSpc>
            </a:pPr>
            <a:r>
              <a:rPr lang="en-US" sz="2400" b="1" i="1" u="sng" smtClean="0">
                <a:solidFill>
                  <a:srgbClr val="FFFF00"/>
                </a:solidFill>
              </a:rPr>
              <a:t>Sentencing</a:t>
            </a:r>
            <a:endParaRPr lang="en-US" sz="2400" b="1" u="sng" smtClean="0">
              <a:solidFill>
                <a:srgbClr val="FFFF00"/>
              </a:solidFill>
            </a:endParaRPr>
          </a:p>
          <a:p>
            <a:pPr lvl="1" eaLnBrk="1" hangingPunct="1">
              <a:lnSpc>
                <a:spcPct val="80000"/>
              </a:lnSpc>
            </a:pPr>
            <a:r>
              <a:rPr lang="en-US" sz="2400" b="1" u="sng" smtClean="0">
                <a:solidFill>
                  <a:srgbClr val="FF3300"/>
                </a:solidFill>
              </a:rPr>
              <a:t>Bartley-Fox Gun Law</a:t>
            </a:r>
            <a:r>
              <a:rPr lang="en-US" sz="2400" b="1" smtClean="0"/>
              <a:t> (MA: 1975) provided a 1-year mandatory sentence for anyone convicted of carrying a firearm in public without a proper license and permit. </a:t>
            </a:r>
          </a:p>
          <a:p>
            <a:pPr lvl="1" eaLnBrk="1" hangingPunct="1">
              <a:lnSpc>
                <a:spcPct val="80000"/>
              </a:lnSpc>
            </a:pPr>
            <a:r>
              <a:rPr lang="en-US" sz="2400" b="1" smtClean="0"/>
              <a:t>After 2 years, researchers found </a:t>
            </a:r>
            <a:r>
              <a:rPr lang="en-US" sz="2400" b="1" i="1" u="sng" smtClean="0"/>
              <a:t>fewer gun assaults, gun robberies, and gun homicides</a:t>
            </a:r>
            <a:r>
              <a:rPr lang="en-US" sz="2400" b="1" smtClean="0"/>
              <a:t>. </a:t>
            </a:r>
          </a:p>
          <a:p>
            <a:pPr lvl="1" eaLnBrk="1" hangingPunct="1">
              <a:lnSpc>
                <a:spcPct val="80000"/>
              </a:lnSpc>
            </a:pPr>
            <a:r>
              <a:rPr lang="en-US" sz="2400" b="1" smtClean="0"/>
              <a:t>After 3 years, there was still a significant decrease in gun robberies, but an</a:t>
            </a:r>
            <a:r>
              <a:rPr lang="en-US" sz="2400" b="1" i="1" smtClean="0"/>
              <a:t> </a:t>
            </a:r>
            <a:r>
              <a:rPr lang="en-US" sz="2400" b="1" i="1" u="sng" smtClean="0"/>
              <a:t>increase</a:t>
            </a:r>
            <a:r>
              <a:rPr lang="en-US" sz="2400" b="1" u="sng" smtClean="0"/>
              <a:t> </a:t>
            </a:r>
            <a:r>
              <a:rPr lang="en-US" sz="2400" b="1" i="1" u="sng" smtClean="0"/>
              <a:t>in non-gun robberies</a:t>
            </a:r>
            <a:r>
              <a:rPr lang="en-US" sz="2400" b="1" i="1" smtClean="0"/>
              <a:t>. </a:t>
            </a:r>
          </a:p>
          <a:p>
            <a:pPr lvl="1" eaLnBrk="1" hangingPunct="1">
              <a:lnSpc>
                <a:spcPct val="80000"/>
              </a:lnSpc>
            </a:pPr>
            <a:r>
              <a:rPr lang="en-US" sz="2400" b="1" u="sng" smtClean="0"/>
              <a:t>Implications</a:t>
            </a:r>
            <a:r>
              <a:rPr lang="en-US" sz="2400" b="1" smtClean="0"/>
              <a:t>: (1) deterrent effects are temporary, and (2) discretion by police, prosecutors, and judges may have undercut the intent of laws (e.g., plea bargaining).</a:t>
            </a:r>
            <a:r>
              <a:rPr lang="en-US" sz="24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1379">
                                            <p:txEl>
                                              <p:pRg st="2" end="2"/>
                                            </p:txEl>
                                          </p:spTgt>
                                        </p:tgtEl>
                                        <p:attrNameLst>
                                          <p:attrName>style.visibility</p:attrName>
                                        </p:attrNameLst>
                                      </p:cBhvr>
                                      <p:to>
                                        <p:strVal val="visible"/>
                                      </p:to>
                                    </p:set>
                                    <p:animEffect transition="in" filter="diamond(in)">
                                      <p:cBhvr>
                                        <p:cTn id="7" dur="2000"/>
                                        <p:tgtEl>
                                          <p:spTgt spid="10137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1379">
                                            <p:txEl>
                                              <p:pRg st="3" end="3"/>
                                            </p:txEl>
                                          </p:spTgt>
                                        </p:tgtEl>
                                        <p:attrNameLst>
                                          <p:attrName>style.visibility</p:attrName>
                                        </p:attrNameLst>
                                      </p:cBhvr>
                                      <p:to>
                                        <p:strVal val="visible"/>
                                      </p:to>
                                    </p:set>
                                    <p:animEffect transition="in" filter="diamond(in)">
                                      <p:cBhvr>
                                        <p:cTn id="12" dur="2000"/>
                                        <p:tgtEl>
                                          <p:spTgt spid="101379">
                                            <p:txEl>
                                              <p:pRg st="3" end="3"/>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01379">
                                            <p:txEl>
                                              <p:pRg st="4" end="4"/>
                                            </p:txEl>
                                          </p:spTgt>
                                        </p:tgtEl>
                                        <p:attrNameLst>
                                          <p:attrName>style.visibility</p:attrName>
                                        </p:attrNameLst>
                                      </p:cBhvr>
                                      <p:to>
                                        <p:strVal val="visible"/>
                                      </p:to>
                                    </p:set>
                                    <p:animEffect transition="in" filter="diamond(in)">
                                      <p:cBhvr>
                                        <p:cTn id="15" dur="2000"/>
                                        <p:tgtEl>
                                          <p:spTgt spid="101379">
                                            <p:txEl>
                                              <p:pRg st="4" end="4"/>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01379">
                                            <p:txEl>
                                              <p:pRg st="5" end="5"/>
                                            </p:txEl>
                                          </p:spTgt>
                                        </p:tgtEl>
                                        <p:attrNameLst>
                                          <p:attrName>style.visibility</p:attrName>
                                        </p:attrNameLst>
                                      </p:cBhvr>
                                      <p:to>
                                        <p:strVal val="visible"/>
                                      </p:to>
                                    </p:set>
                                    <p:animEffect transition="in" filter="diamond(in)">
                                      <p:cBhvr>
                                        <p:cTn id="18" dur="2000"/>
                                        <p:tgtEl>
                                          <p:spTgt spid="101379">
                                            <p:txEl>
                                              <p:pRg st="5" end="5"/>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101379">
                                            <p:txEl>
                                              <p:pRg st="6" end="6"/>
                                            </p:txEl>
                                          </p:spTgt>
                                        </p:tgtEl>
                                        <p:attrNameLst>
                                          <p:attrName>style.visibility</p:attrName>
                                        </p:attrNameLst>
                                      </p:cBhvr>
                                      <p:to>
                                        <p:strVal val="visible"/>
                                      </p:to>
                                    </p:set>
                                    <p:animEffect transition="in" filter="diamond(in)">
                                      <p:cBhvr>
                                        <p:cTn id="21" dur="2000"/>
                                        <p:tgtEl>
                                          <p:spTgt spid="101379">
                                            <p:txEl>
                                              <p:pRg st="6" end="6"/>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01379">
                                            <p:txEl>
                                              <p:pRg st="7" end="7"/>
                                            </p:txEl>
                                          </p:spTgt>
                                        </p:tgtEl>
                                        <p:attrNameLst>
                                          <p:attrName>style.visibility</p:attrName>
                                        </p:attrNameLst>
                                      </p:cBhvr>
                                      <p:to>
                                        <p:strVal val="visible"/>
                                      </p:to>
                                    </p:set>
                                    <p:animEffect transition="in" filter="diamond(in)">
                                      <p:cBhvr>
                                        <p:cTn id="24" dur="2000"/>
                                        <p:tgtEl>
                                          <p:spTgt spid="1013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712787"/>
          </a:xfrm>
        </p:spPr>
        <p:txBody>
          <a:bodyPr/>
          <a:lstStyle/>
          <a:p>
            <a:pPr eaLnBrk="1" hangingPunct="1">
              <a:defRPr/>
            </a:pPr>
            <a:r>
              <a:rPr lang="en-US" sz="4000" smtClean="0"/>
              <a:t>OUTLINE</a:t>
            </a:r>
          </a:p>
        </p:txBody>
      </p:sp>
      <p:sp>
        <p:nvSpPr>
          <p:cNvPr id="6147" name="Rectangle 3"/>
          <p:cNvSpPr>
            <a:spLocks noGrp="1" noChangeArrowheads="1"/>
          </p:cNvSpPr>
          <p:nvPr>
            <p:ph type="body" idx="1"/>
          </p:nvPr>
        </p:nvSpPr>
        <p:spPr>
          <a:xfrm>
            <a:off x="304800" y="1066800"/>
            <a:ext cx="8534400" cy="5562600"/>
          </a:xfrm>
        </p:spPr>
        <p:txBody>
          <a:bodyPr/>
          <a:lstStyle/>
          <a:p>
            <a:pPr marL="609600" indent="-609600" eaLnBrk="1" hangingPunct="1">
              <a:defRPr/>
            </a:pPr>
            <a:r>
              <a:rPr lang="en-US" smtClean="0">
                <a:solidFill>
                  <a:srgbClr val="FFFF00"/>
                </a:solidFill>
              </a:rPr>
              <a:t>PATTERNS AND TRENDS</a:t>
            </a:r>
          </a:p>
          <a:p>
            <a:pPr marL="609600" indent="-609600" eaLnBrk="1" hangingPunct="1">
              <a:defRPr/>
            </a:pPr>
            <a:r>
              <a:rPr lang="en-US" smtClean="0">
                <a:solidFill>
                  <a:srgbClr val="FFFF00"/>
                </a:solidFill>
              </a:rPr>
              <a:t>EXPLANATIONS</a:t>
            </a:r>
          </a:p>
          <a:p>
            <a:pPr marL="990600" lvl="1" indent="-533400" eaLnBrk="1" hangingPunct="1">
              <a:defRPr/>
            </a:pPr>
            <a:r>
              <a:rPr lang="en-US" smtClean="0"/>
              <a:t>Strain Theory &amp; Differential Opportunity</a:t>
            </a:r>
          </a:p>
          <a:p>
            <a:pPr marL="990600" lvl="1" indent="-533400" eaLnBrk="1" hangingPunct="1">
              <a:defRPr/>
            </a:pPr>
            <a:r>
              <a:rPr lang="en-US" smtClean="0"/>
              <a:t>Control Theory</a:t>
            </a:r>
          </a:p>
          <a:p>
            <a:pPr marL="990600" lvl="1" indent="-533400" eaLnBrk="1" hangingPunct="1">
              <a:defRPr/>
            </a:pPr>
            <a:r>
              <a:rPr lang="en-US" smtClean="0"/>
              <a:t>Differential Association</a:t>
            </a:r>
          </a:p>
          <a:p>
            <a:pPr marL="990600" lvl="1" indent="-533400" eaLnBrk="1" hangingPunct="1">
              <a:defRPr/>
            </a:pPr>
            <a:r>
              <a:rPr lang="en-US" smtClean="0"/>
              <a:t>Symbolic Interaction</a:t>
            </a:r>
          </a:p>
          <a:p>
            <a:pPr marL="990600" lvl="1" indent="-533400" eaLnBrk="1" hangingPunct="1">
              <a:defRPr/>
            </a:pPr>
            <a:r>
              <a:rPr lang="en-US" smtClean="0"/>
              <a:t>Routine Activities Theory</a:t>
            </a:r>
          </a:p>
          <a:p>
            <a:pPr marL="609600" indent="-609600" eaLnBrk="1" hangingPunct="1">
              <a:defRPr/>
            </a:pPr>
            <a:r>
              <a:rPr lang="en-US" smtClean="0">
                <a:solidFill>
                  <a:srgbClr val="FFFF00"/>
                </a:solidFill>
              </a:rPr>
              <a:t>INTERVENTIONS</a:t>
            </a:r>
          </a:p>
          <a:p>
            <a:pPr marL="990600" lvl="1" indent="-533400" eaLnBrk="1" hangingPunct="1">
              <a:defRPr/>
            </a:pPr>
            <a:r>
              <a:rPr lang="en-US" smtClean="0"/>
              <a:t>Criminal Justice Approaches</a:t>
            </a:r>
          </a:p>
          <a:p>
            <a:pPr marL="990600" lvl="1" indent="-533400" eaLnBrk="1" hangingPunct="1">
              <a:defRPr/>
            </a:pPr>
            <a:r>
              <a:rPr lang="en-US" smtClean="0"/>
              <a:t>Opportunity Reduction Approaches</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457200" y="914400"/>
            <a:ext cx="8229600" cy="5638800"/>
          </a:xfrm>
        </p:spPr>
        <p:txBody>
          <a:bodyPr/>
          <a:lstStyle/>
          <a:p>
            <a:pPr marL="609600" indent="-609600" algn="ctr" eaLnBrk="1" hangingPunct="1">
              <a:lnSpc>
                <a:spcPct val="80000"/>
              </a:lnSpc>
              <a:buFont typeface="Wingdings" pitchFamily="2" charset="2"/>
              <a:buNone/>
              <a:defRPr/>
            </a:pPr>
            <a:r>
              <a:rPr lang="en-US" u="sng" dirty="0" smtClean="0">
                <a:solidFill>
                  <a:srgbClr val="FFFF00"/>
                </a:solidFill>
              </a:rPr>
              <a:t>OPPORTUNITY REDUCTION STRATEGIES</a:t>
            </a:r>
          </a:p>
          <a:p>
            <a:pPr marL="609600" indent="-609600" eaLnBrk="1" hangingPunct="1">
              <a:lnSpc>
                <a:spcPct val="80000"/>
              </a:lnSpc>
              <a:defRPr/>
            </a:pPr>
            <a:r>
              <a:rPr lang="en-US" sz="2400" b="1" dirty="0" smtClean="0"/>
              <a:t>According to routine activities theory, robbery can be reduced via </a:t>
            </a:r>
            <a:r>
              <a:rPr lang="en-US" sz="2400" b="1" i="1" dirty="0" smtClean="0"/>
              <a:t>reducing opportunities</a:t>
            </a:r>
            <a:r>
              <a:rPr lang="en-US" sz="2400" b="1" dirty="0" smtClean="0"/>
              <a:t> (i.e., decreasing </a:t>
            </a:r>
            <a:r>
              <a:rPr lang="en-US" sz="2400" b="1" i="1" dirty="0" smtClean="0"/>
              <a:t>suitability of targets</a:t>
            </a:r>
            <a:r>
              <a:rPr lang="en-US" sz="2400" b="1" dirty="0" smtClean="0"/>
              <a:t> or increasing </a:t>
            </a:r>
            <a:r>
              <a:rPr lang="en-US" sz="2400" b="1" i="1" dirty="0" smtClean="0"/>
              <a:t>capable guardianship</a:t>
            </a:r>
            <a:r>
              <a:rPr lang="en-US" sz="2400" b="1" dirty="0" smtClean="0"/>
              <a:t>).</a:t>
            </a:r>
          </a:p>
          <a:p>
            <a:pPr marL="609600" indent="-609600" eaLnBrk="1" hangingPunct="1">
              <a:lnSpc>
                <a:spcPct val="80000"/>
              </a:lnSpc>
              <a:buFont typeface="Wingdings" pitchFamily="2" charset="2"/>
              <a:buNone/>
              <a:defRPr/>
            </a:pPr>
            <a:r>
              <a:rPr lang="en-US" sz="2400" b="1" u="sng" dirty="0" smtClean="0">
                <a:solidFill>
                  <a:srgbClr val="FFFF00"/>
                </a:solidFill>
              </a:rPr>
              <a:t>Crime Prevention Through Environmental Design</a:t>
            </a:r>
            <a:r>
              <a:rPr lang="en-US" sz="2400" b="1" dirty="0" smtClean="0">
                <a:solidFill>
                  <a:srgbClr val="FFFF00"/>
                </a:solidFill>
              </a:rPr>
              <a:t> (CPTED):</a:t>
            </a:r>
            <a:r>
              <a:rPr lang="en-US" sz="2400" dirty="0" smtClean="0"/>
              <a:t> </a:t>
            </a:r>
          </a:p>
          <a:p>
            <a:pPr marL="609600" indent="-609600" eaLnBrk="1" hangingPunct="1">
              <a:lnSpc>
                <a:spcPct val="80000"/>
              </a:lnSpc>
              <a:defRPr/>
            </a:pPr>
            <a:r>
              <a:rPr lang="en-US" sz="2800" dirty="0" smtClean="0"/>
              <a:t>Physical characteristics of stores, buildings, and other places can be manipulated to decrease the risk of robbery. </a:t>
            </a:r>
          </a:p>
          <a:p>
            <a:pPr marL="609600" indent="-609600">
              <a:lnSpc>
                <a:spcPct val="80000"/>
              </a:lnSpc>
              <a:defRPr/>
            </a:pPr>
            <a:r>
              <a:rPr lang="en-US" sz="2800" b="1" dirty="0" smtClean="0">
                <a:solidFill>
                  <a:srgbClr val="FFFF00"/>
                </a:solidFill>
                <a:effectLst/>
              </a:rPr>
              <a:t>CPTED</a:t>
            </a:r>
            <a:r>
              <a:rPr lang="en-US" sz="2800" b="1" dirty="0" smtClean="0">
                <a:effectLst/>
              </a:rPr>
              <a:t> has had an </a:t>
            </a:r>
            <a:r>
              <a:rPr lang="en-US" sz="2800" b="1" i="1" dirty="0" smtClean="0">
                <a:effectLst/>
              </a:rPr>
              <a:t>enormous</a:t>
            </a:r>
            <a:r>
              <a:rPr lang="en-US" sz="2800" b="1" dirty="0" smtClean="0">
                <a:effectLst/>
              </a:rPr>
              <a:t> influence on crime control policy and security.</a:t>
            </a:r>
          </a:p>
          <a:p>
            <a:pPr lvl="1" eaLnBrk="1" hangingPunct="1">
              <a:lnSpc>
                <a:spcPct val="80000"/>
              </a:lnSpc>
              <a:buFont typeface="Wingdings" pitchFamily="2" charset="2"/>
              <a:buNone/>
              <a:defRPr/>
            </a:pPr>
            <a:r>
              <a:rPr lang="en-US" sz="2400" b="1" dirty="0" smtClean="0">
                <a:hlinkClick r:id="rId3"/>
              </a:rPr>
              <a:t>http://www.cpted.net/</a:t>
            </a:r>
            <a:endParaRPr lang="en-US" sz="2400" b="1" dirty="0" smtClean="0"/>
          </a:p>
          <a:p>
            <a:pPr lvl="1" eaLnBrk="1" hangingPunct="1">
              <a:lnSpc>
                <a:spcPct val="80000"/>
              </a:lnSpc>
              <a:buFont typeface="Wingdings" pitchFamily="2" charset="2"/>
              <a:buNone/>
              <a:defRPr/>
            </a:pPr>
            <a:r>
              <a:rPr lang="en-US" sz="2400" b="1" dirty="0" smtClean="0">
                <a:hlinkClick r:id="rId4"/>
              </a:rPr>
              <a:t>http://www.thecptedpage.wsu.edu/</a:t>
            </a:r>
            <a:endParaRPr lang="en-US" sz="2400" dirty="0" smtClean="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7813"/>
            <a:ext cx="8229600" cy="331787"/>
          </a:xfrm>
          <a:noFill/>
        </p:spPr>
        <p:txBody>
          <a:bodyPr/>
          <a:lstStyle/>
          <a:p>
            <a:r>
              <a:rPr lang="en-US" sz="2800" b="1" u="sng" smtClean="0">
                <a:effectLst/>
              </a:rPr>
              <a:t>Four Main Strategies of CPTED</a:t>
            </a:r>
          </a:p>
        </p:txBody>
      </p:sp>
      <p:sp>
        <p:nvSpPr>
          <p:cNvPr id="41987" name="Rectangle 3"/>
          <p:cNvSpPr>
            <a:spLocks noGrp="1" noChangeArrowheads="1"/>
          </p:cNvSpPr>
          <p:nvPr>
            <p:ph type="body" idx="1"/>
          </p:nvPr>
        </p:nvSpPr>
        <p:spPr>
          <a:xfrm>
            <a:off x="228600" y="762000"/>
            <a:ext cx="8686800" cy="6096000"/>
          </a:xfrm>
        </p:spPr>
        <p:txBody>
          <a:bodyPr/>
          <a:lstStyle/>
          <a:p>
            <a:pPr>
              <a:lnSpc>
                <a:spcPct val="80000"/>
              </a:lnSpc>
              <a:buFont typeface="Wingdings" pitchFamily="2" charset="2"/>
              <a:buAutoNum type="arabicPeriod"/>
            </a:pPr>
            <a:r>
              <a:rPr lang="en-US" sz="2100" b="1" u="sng" smtClean="0">
                <a:solidFill>
                  <a:srgbClr val="FFFF00"/>
                </a:solidFill>
                <a:effectLst/>
              </a:rPr>
              <a:t>Natural Surveillance</a:t>
            </a:r>
            <a:r>
              <a:rPr lang="en-US" sz="2100" b="1" smtClean="0">
                <a:effectLst/>
              </a:rPr>
              <a:t> - A design concept directed primarily at keeping intruders easily observable. Promoted by features that maximize visibility of people, parking areas, and building entrances: doors and windows that look out on to streets and parking areas; pedestrian-friendly sidewalks and streets; front porches; adequate nighttime lighting. </a:t>
            </a:r>
          </a:p>
          <a:p>
            <a:pPr>
              <a:lnSpc>
                <a:spcPct val="80000"/>
              </a:lnSpc>
              <a:buFont typeface="Wingdings" pitchFamily="2" charset="2"/>
              <a:buAutoNum type="arabicPeriod"/>
            </a:pPr>
            <a:r>
              <a:rPr lang="en-US" sz="2100" b="1" u="sng" smtClean="0">
                <a:solidFill>
                  <a:srgbClr val="FFFF00"/>
                </a:solidFill>
                <a:effectLst/>
              </a:rPr>
              <a:t>Territorial Reinforcement</a:t>
            </a:r>
            <a:r>
              <a:rPr lang="en-US" sz="2100" b="1" smtClean="0">
                <a:effectLst/>
              </a:rPr>
              <a:t> - Physical design can create or extend a sphere of influence. Users then develop a sense of territorial control while potential offenders, perceiving this control, are discouraged. Promoted by features that define property lines and distinguish private spaces from public spaces using landscape plantings, pavement designs, gateway treatments, and "CPTED" fences. </a:t>
            </a:r>
          </a:p>
          <a:p>
            <a:pPr>
              <a:lnSpc>
                <a:spcPct val="80000"/>
              </a:lnSpc>
              <a:buFont typeface="Wingdings" pitchFamily="2" charset="2"/>
              <a:buAutoNum type="arabicPeriod"/>
            </a:pPr>
            <a:r>
              <a:rPr lang="en-US" sz="2100" b="1" u="sng" smtClean="0">
                <a:solidFill>
                  <a:srgbClr val="FFFF00"/>
                </a:solidFill>
                <a:effectLst/>
              </a:rPr>
              <a:t>Natural Access Control</a:t>
            </a:r>
            <a:r>
              <a:rPr lang="en-US" sz="2100" b="1" smtClean="0">
                <a:effectLst/>
              </a:rPr>
              <a:t> - denying access to crime targets and creating in offenders a perception of risk. Gained by designing streets, sidewalks, building entrances, and neighborhood gateways to clearly indicate public routes and discouraging access to private areas. </a:t>
            </a:r>
          </a:p>
          <a:p>
            <a:pPr>
              <a:lnSpc>
                <a:spcPct val="80000"/>
              </a:lnSpc>
              <a:buFont typeface="Wingdings" pitchFamily="2" charset="2"/>
              <a:buAutoNum type="arabicPeriod"/>
            </a:pPr>
            <a:r>
              <a:rPr lang="en-US" sz="2100" b="1" u="sng" smtClean="0">
                <a:solidFill>
                  <a:srgbClr val="FFFF00"/>
                </a:solidFill>
                <a:effectLst/>
              </a:rPr>
              <a:t>Target Hardening</a:t>
            </a:r>
            <a:r>
              <a:rPr lang="en-US" sz="2100" b="1" smtClean="0">
                <a:effectLst/>
              </a:rPr>
              <a:t> - features that prohibit entry or access: window locks, dead bolts for doors, interior door hinges. </a:t>
            </a:r>
          </a:p>
          <a:p>
            <a:pPr marL="762000" lvl="1" indent="-304800" eaLnBrk="1" hangingPunct="1">
              <a:lnSpc>
                <a:spcPct val="80000"/>
              </a:lnSpc>
              <a:buFont typeface="Wingdings" pitchFamily="2" charset="2"/>
              <a:buNone/>
            </a:pPr>
            <a:r>
              <a:rPr lang="en-US" sz="2100" b="1" smtClean="0">
                <a:hlinkClick r:id="rId3"/>
              </a:rPr>
              <a:t>http://www.cptedsecurity.com/cpted_video.htm</a:t>
            </a:r>
            <a:endParaRPr lang="en-US" sz="2100" b="1"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
                                        <p:tgtEl>
                                          <p:spTgt spid="41987">
                                            <p:txEl>
                                              <p:pRg st="0" end="0"/>
                                            </p:txEl>
                                          </p:spTgt>
                                        </p:tgtEl>
                                      </p:cBhvr>
                                    </p:animEffect>
                                    <p:anim calcmode="lin" valueType="num">
                                      <p:cBhvr>
                                        <p:cTn id="8" dur="4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4198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198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198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41987">
                                            <p:txEl>
                                              <p:pRg st="1" end="1"/>
                                            </p:txEl>
                                          </p:spTgt>
                                        </p:tgtEl>
                                        <p:attrNameLst>
                                          <p:attrName>style.visibility</p:attrName>
                                        </p:attrNameLst>
                                      </p:cBhvr>
                                      <p:to>
                                        <p:strVal val="visible"/>
                                      </p:to>
                                    </p:set>
                                    <p:animEffect transition="in" filter="fade">
                                      <p:cBhvr>
                                        <p:cTn id="16" dur="100"/>
                                        <p:tgtEl>
                                          <p:spTgt spid="41987">
                                            <p:txEl>
                                              <p:pRg st="1" end="1"/>
                                            </p:txEl>
                                          </p:spTgt>
                                        </p:tgtEl>
                                      </p:cBhvr>
                                    </p:animEffect>
                                    <p:anim calcmode="lin" valueType="num">
                                      <p:cBhvr>
                                        <p:cTn id="17" dur="4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41987">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41987">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41987">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41987">
                                            <p:txEl>
                                              <p:pRg st="2" end="2"/>
                                            </p:txEl>
                                          </p:spTgt>
                                        </p:tgtEl>
                                        <p:attrNameLst>
                                          <p:attrName>style.visibility</p:attrName>
                                        </p:attrNameLst>
                                      </p:cBhvr>
                                      <p:to>
                                        <p:strVal val="visible"/>
                                      </p:to>
                                    </p:set>
                                    <p:animEffect transition="in" filter="fade">
                                      <p:cBhvr>
                                        <p:cTn id="25" dur="100"/>
                                        <p:tgtEl>
                                          <p:spTgt spid="41987">
                                            <p:txEl>
                                              <p:pRg st="2" end="2"/>
                                            </p:txEl>
                                          </p:spTgt>
                                        </p:tgtEl>
                                      </p:cBhvr>
                                    </p:animEffect>
                                    <p:anim calcmode="lin" valueType="num">
                                      <p:cBhvr>
                                        <p:cTn id="26" dur="4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41987">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41987">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41987">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41987">
                                            <p:txEl>
                                              <p:pRg st="3" end="3"/>
                                            </p:txEl>
                                          </p:spTgt>
                                        </p:tgtEl>
                                        <p:attrNameLst>
                                          <p:attrName>style.visibility</p:attrName>
                                        </p:attrNameLst>
                                      </p:cBhvr>
                                      <p:to>
                                        <p:strVal val="visible"/>
                                      </p:to>
                                    </p:set>
                                    <p:animEffect transition="in" filter="fade">
                                      <p:cBhvr>
                                        <p:cTn id="34" dur="100"/>
                                        <p:tgtEl>
                                          <p:spTgt spid="41987">
                                            <p:txEl>
                                              <p:pRg st="3" end="3"/>
                                            </p:txEl>
                                          </p:spTgt>
                                        </p:tgtEl>
                                      </p:cBhvr>
                                    </p:animEffect>
                                    <p:anim calcmode="lin" valueType="num">
                                      <p:cBhvr>
                                        <p:cTn id="35" dur="400" fill="hold"/>
                                        <p:tgtEl>
                                          <p:spTgt spid="41987">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41987">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41987">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41987">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77813"/>
            <a:ext cx="8229600" cy="788987"/>
          </a:xfrm>
        </p:spPr>
        <p:txBody>
          <a:bodyPr/>
          <a:lstStyle/>
          <a:p>
            <a:pPr eaLnBrk="1" hangingPunct="1">
              <a:defRPr/>
            </a:pPr>
            <a:r>
              <a:rPr lang="en-US" smtClean="0"/>
              <a:t>CPTED</a:t>
            </a:r>
          </a:p>
        </p:txBody>
      </p:sp>
      <p:sp>
        <p:nvSpPr>
          <p:cNvPr id="111619" name="Rectangle 3"/>
          <p:cNvSpPr>
            <a:spLocks noGrp="1" noChangeArrowheads="1"/>
          </p:cNvSpPr>
          <p:nvPr>
            <p:ph type="body" idx="1"/>
          </p:nvPr>
        </p:nvSpPr>
        <p:spPr>
          <a:xfrm>
            <a:off x="457200" y="1143000"/>
            <a:ext cx="8229600" cy="5486400"/>
          </a:xfrm>
        </p:spPr>
        <p:txBody>
          <a:bodyPr/>
          <a:lstStyle/>
          <a:p>
            <a:pPr marL="609600" indent="-609600" eaLnBrk="1" hangingPunct="1"/>
            <a:r>
              <a:rPr lang="en-US" sz="2800" b="1" u="sng" smtClean="0">
                <a:solidFill>
                  <a:srgbClr val="FFFF00"/>
                </a:solidFill>
              </a:rPr>
              <a:t>Hunter and Jeffery:</a:t>
            </a:r>
            <a:r>
              <a:rPr lang="en-US" sz="2800" b="1" u="sng" smtClean="0"/>
              <a:t> </a:t>
            </a:r>
            <a:r>
              <a:rPr lang="en-US" sz="2800" b="1" smtClean="0"/>
              <a:t>examined efforts to reduce robberies at convenience stores. </a:t>
            </a:r>
          </a:p>
          <a:p>
            <a:pPr marL="609600" indent="-609600" eaLnBrk="1" hangingPunct="1"/>
            <a:r>
              <a:rPr lang="en-US" sz="2800" b="1" smtClean="0"/>
              <a:t>Robbery was reduced </a:t>
            </a:r>
            <a:r>
              <a:rPr lang="en-US" sz="2800" b="1" u="sng" smtClean="0"/>
              <a:t>most</a:t>
            </a:r>
            <a:r>
              <a:rPr lang="en-US" sz="2800" b="1" smtClean="0"/>
              <a:t> strongly by four measures: </a:t>
            </a:r>
          </a:p>
          <a:p>
            <a:pPr marL="990600" lvl="1" indent="-533400" eaLnBrk="1" hangingPunct="1">
              <a:buFont typeface="Wingdings" pitchFamily="2" charset="2"/>
              <a:buAutoNum type="arabicPeriod"/>
            </a:pPr>
            <a:r>
              <a:rPr lang="en-US" sz="2400" b="1" smtClean="0">
                <a:solidFill>
                  <a:srgbClr val="FFFF00"/>
                </a:solidFill>
              </a:rPr>
              <a:t>Two or more clerks on duty (employee surveillance)</a:t>
            </a:r>
          </a:p>
          <a:p>
            <a:pPr marL="990600" lvl="1" indent="-533400" eaLnBrk="1" hangingPunct="1">
              <a:buFont typeface="Wingdings" pitchFamily="2" charset="2"/>
              <a:buAutoNum type="arabicPeriod"/>
            </a:pPr>
            <a:r>
              <a:rPr lang="en-US" sz="2400" b="1" smtClean="0">
                <a:solidFill>
                  <a:srgbClr val="FFFF00"/>
                </a:solidFill>
              </a:rPr>
              <a:t>Cash handling techniques (target removal)</a:t>
            </a:r>
          </a:p>
          <a:p>
            <a:pPr marL="990600" lvl="1" indent="-533400" eaLnBrk="1" hangingPunct="1">
              <a:buFont typeface="Wingdings" pitchFamily="2" charset="2"/>
              <a:buAutoNum type="arabicPeriod"/>
            </a:pPr>
            <a:r>
              <a:rPr lang="en-US" sz="2400" b="1" smtClean="0">
                <a:solidFill>
                  <a:srgbClr val="FFFF00"/>
                </a:solidFill>
              </a:rPr>
              <a:t>Access control</a:t>
            </a:r>
          </a:p>
          <a:p>
            <a:pPr marL="990600" lvl="1" indent="-533400" eaLnBrk="1" hangingPunct="1">
              <a:buFont typeface="Wingdings" pitchFamily="2" charset="2"/>
              <a:buAutoNum type="arabicPeriod"/>
            </a:pPr>
            <a:r>
              <a:rPr lang="en-US" sz="2400" b="1" smtClean="0">
                <a:solidFill>
                  <a:srgbClr val="FFFF00"/>
                </a:solidFill>
              </a:rPr>
              <a:t>Natural surveillance (e.g., enhanced visibility and less obstruction of windows)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111619">
                                            <p:txEl>
                                              <p:pRg st="2" end="2"/>
                                            </p:txEl>
                                          </p:spTgt>
                                        </p:tgtEl>
                                        <p:attrNameLst>
                                          <p:attrName>style.visibility</p:attrName>
                                        </p:attrNameLst>
                                      </p:cBhvr>
                                      <p:to>
                                        <p:strVal val="visible"/>
                                      </p:to>
                                    </p:set>
                                    <p:animEffect transition="in" filter="fade">
                                      <p:cBhvr>
                                        <p:cTn id="7" dur="100"/>
                                        <p:tgtEl>
                                          <p:spTgt spid="111619">
                                            <p:txEl>
                                              <p:pRg st="2" end="2"/>
                                            </p:txEl>
                                          </p:spTgt>
                                        </p:tgtEl>
                                      </p:cBhvr>
                                    </p:animEffect>
                                    <p:anim calcmode="lin" valueType="num">
                                      <p:cBhvr>
                                        <p:cTn id="8" dur="4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p:cTn id="9" dur="400" fill="hold"/>
                                        <p:tgtEl>
                                          <p:spTgt spid="111619">
                                            <p:txEl>
                                              <p:pRg st="2" end="2"/>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11619">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11619">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111619">
                                            <p:txEl>
                                              <p:pRg st="3" end="3"/>
                                            </p:txEl>
                                          </p:spTgt>
                                        </p:tgtEl>
                                        <p:attrNameLst>
                                          <p:attrName>style.visibility</p:attrName>
                                        </p:attrNameLst>
                                      </p:cBhvr>
                                      <p:to>
                                        <p:strVal val="visible"/>
                                      </p:to>
                                    </p:set>
                                    <p:animEffect transition="in" filter="fade">
                                      <p:cBhvr>
                                        <p:cTn id="16" dur="100"/>
                                        <p:tgtEl>
                                          <p:spTgt spid="111619">
                                            <p:txEl>
                                              <p:pRg st="3" end="3"/>
                                            </p:txEl>
                                          </p:spTgt>
                                        </p:tgtEl>
                                      </p:cBhvr>
                                    </p:animEffect>
                                    <p:anim calcmode="lin" valueType="num">
                                      <p:cBhvr>
                                        <p:cTn id="17" dur="400" fill="hold"/>
                                        <p:tgtEl>
                                          <p:spTgt spid="111619">
                                            <p:txEl>
                                              <p:pRg st="3" end="3"/>
                                            </p:txEl>
                                          </p:spTgt>
                                        </p:tgtEl>
                                        <p:attrNameLst>
                                          <p:attrName>ppt_x</p:attrName>
                                        </p:attrNameLst>
                                      </p:cBhvr>
                                      <p:tavLst>
                                        <p:tav tm="0">
                                          <p:val>
                                            <p:strVal val="#ppt_x"/>
                                          </p:val>
                                        </p:tav>
                                        <p:tav tm="100000">
                                          <p:val>
                                            <p:strVal val="#ppt_x"/>
                                          </p:val>
                                        </p:tav>
                                      </p:tavLst>
                                    </p:anim>
                                    <p:anim calcmode="lin" valueType="num">
                                      <p:cBhvr>
                                        <p:cTn id="18" dur="400" fill="hold"/>
                                        <p:tgtEl>
                                          <p:spTgt spid="111619">
                                            <p:txEl>
                                              <p:pRg st="3" end="3"/>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11619">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11619">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111619">
                                            <p:txEl>
                                              <p:pRg st="4" end="4"/>
                                            </p:txEl>
                                          </p:spTgt>
                                        </p:tgtEl>
                                        <p:attrNameLst>
                                          <p:attrName>style.visibility</p:attrName>
                                        </p:attrNameLst>
                                      </p:cBhvr>
                                      <p:to>
                                        <p:strVal val="visible"/>
                                      </p:to>
                                    </p:set>
                                    <p:animEffect transition="in" filter="fade">
                                      <p:cBhvr>
                                        <p:cTn id="25" dur="100"/>
                                        <p:tgtEl>
                                          <p:spTgt spid="111619">
                                            <p:txEl>
                                              <p:pRg st="4" end="4"/>
                                            </p:txEl>
                                          </p:spTgt>
                                        </p:tgtEl>
                                      </p:cBhvr>
                                    </p:animEffect>
                                    <p:anim calcmode="lin" valueType="num">
                                      <p:cBhvr>
                                        <p:cTn id="26" dur="400" fill="hold"/>
                                        <p:tgtEl>
                                          <p:spTgt spid="111619">
                                            <p:txEl>
                                              <p:pRg st="4" end="4"/>
                                            </p:txEl>
                                          </p:spTgt>
                                        </p:tgtEl>
                                        <p:attrNameLst>
                                          <p:attrName>ppt_x</p:attrName>
                                        </p:attrNameLst>
                                      </p:cBhvr>
                                      <p:tavLst>
                                        <p:tav tm="0">
                                          <p:val>
                                            <p:strVal val="#ppt_x"/>
                                          </p:val>
                                        </p:tav>
                                        <p:tav tm="100000">
                                          <p:val>
                                            <p:strVal val="#ppt_x"/>
                                          </p:val>
                                        </p:tav>
                                      </p:tavLst>
                                    </p:anim>
                                    <p:anim calcmode="lin" valueType="num">
                                      <p:cBhvr>
                                        <p:cTn id="27" dur="400" fill="hold"/>
                                        <p:tgtEl>
                                          <p:spTgt spid="111619">
                                            <p:txEl>
                                              <p:pRg st="4" end="4"/>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11619">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11619">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111619">
                                            <p:txEl>
                                              <p:pRg st="5" end="5"/>
                                            </p:txEl>
                                          </p:spTgt>
                                        </p:tgtEl>
                                        <p:attrNameLst>
                                          <p:attrName>style.visibility</p:attrName>
                                        </p:attrNameLst>
                                      </p:cBhvr>
                                      <p:to>
                                        <p:strVal val="visible"/>
                                      </p:to>
                                    </p:set>
                                    <p:animEffect transition="in" filter="fade">
                                      <p:cBhvr>
                                        <p:cTn id="34" dur="100"/>
                                        <p:tgtEl>
                                          <p:spTgt spid="111619">
                                            <p:txEl>
                                              <p:pRg st="5" end="5"/>
                                            </p:txEl>
                                          </p:spTgt>
                                        </p:tgtEl>
                                      </p:cBhvr>
                                    </p:animEffect>
                                    <p:anim calcmode="lin" valueType="num">
                                      <p:cBhvr>
                                        <p:cTn id="35" dur="400" fill="hold"/>
                                        <p:tgtEl>
                                          <p:spTgt spid="111619">
                                            <p:txEl>
                                              <p:pRg st="5" end="5"/>
                                            </p:txEl>
                                          </p:spTgt>
                                        </p:tgtEl>
                                        <p:attrNameLst>
                                          <p:attrName>ppt_x</p:attrName>
                                        </p:attrNameLst>
                                      </p:cBhvr>
                                      <p:tavLst>
                                        <p:tav tm="0">
                                          <p:val>
                                            <p:strVal val="#ppt_x"/>
                                          </p:val>
                                        </p:tav>
                                        <p:tav tm="100000">
                                          <p:val>
                                            <p:strVal val="#ppt_x"/>
                                          </p:val>
                                        </p:tav>
                                      </p:tavLst>
                                    </p:anim>
                                    <p:anim calcmode="lin" valueType="num">
                                      <p:cBhvr>
                                        <p:cTn id="36" dur="400" fill="hold"/>
                                        <p:tgtEl>
                                          <p:spTgt spid="111619">
                                            <p:txEl>
                                              <p:pRg st="5" end="5"/>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11619">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11619">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77813"/>
            <a:ext cx="8229600" cy="484187"/>
          </a:xfrm>
        </p:spPr>
        <p:txBody>
          <a:bodyPr/>
          <a:lstStyle/>
          <a:p>
            <a:pPr eaLnBrk="1" hangingPunct="1">
              <a:defRPr/>
            </a:pPr>
            <a:r>
              <a:rPr lang="en-US" sz="3400" smtClean="0"/>
              <a:t>Convenience Store Legislation</a:t>
            </a:r>
          </a:p>
        </p:txBody>
      </p:sp>
      <p:sp>
        <p:nvSpPr>
          <p:cNvPr id="112643" name="Rectangle 3"/>
          <p:cNvSpPr>
            <a:spLocks noGrp="1" noChangeArrowheads="1"/>
          </p:cNvSpPr>
          <p:nvPr>
            <p:ph type="body" idx="1"/>
          </p:nvPr>
        </p:nvSpPr>
        <p:spPr>
          <a:xfrm>
            <a:off x="457200" y="838200"/>
            <a:ext cx="8458200" cy="5715000"/>
          </a:xfrm>
        </p:spPr>
        <p:txBody>
          <a:bodyPr/>
          <a:lstStyle/>
          <a:p>
            <a:pPr eaLnBrk="1" hangingPunct="1">
              <a:lnSpc>
                <a:spcPct val="90000"/>
              </a:lnSpc>
            </a:pPr>
            <a:r>
              <a:rPr lang="en-US" sz="2400" b="1" u="sng" smtClean="0">
                <a:solidFill>
                  <a:srgbClr val="FFFF00"/>
                </a:solidFill>
              </a:rPr>
              <a:t>1986</a:t>
            </a:r>
            <a:r>
              <a:rPr lang="en-US" sz="2400" b="1" smtClean="0">
                <a:solidFill>
                  <a:srgbClr val="FFFF00"/>
                </a:solidFill>
              </a:rPr>
              <a:t>: Gainesville ordinances required limitation of cash, security safes, parking lot lighting, removal of visual obstructions, robbery detection cameras, and training of clerks. Robberies continued. </a:t>
            </a:r>
          </a:p>
          <a:p>
            <a:pPr eaLnBrk="1" hangingPunct="1">
              <a:lnSpc>
                <a:spcPct val="90000"/>
              </a:lnSpc>
            </a:pPr>
            <a:r>
              <a:rPr lang="en-US" sz="2400" b="1" u="sng" smtClean="0">
                <a:solidFill>
                  <a:srgbClr val="FFFF00"/>
                </a:solidFill>
              </a:rPr>
              <a:t>1987</a:t>
            </a:r>
            <a:r>
              <a:rPr lang="en-US" sz="2400" b="1" smtClean="0">
                <a:solidFill>
                  <a:srgbClr val="FFFF00"/>
                </a:solidFill>
              </a:rPr>
              <a:t>: Stores either had to close between 8:00 p.m. and 4:00 am, or else utilize two clerks on duty. Afterwards, a decline in robberies began.</a:t>
            </a:r>
          </a:p>
          <a:p>
            <a:pPr eaLnBrk="1" hangingPunct="1">
              <a:lnSpc>
                <a:spcPct val="90000"/>
              </a:lnSpc>
            </a:pPr>
            <a:r>
              <a:rPr lang="en-US" sz="2400" b="1" u="sng" smtClean="0">
                <a:solidFill>
                  <a:srgbClr val="FFFF00"/>
                </a:solidFill>
              </a:rPr>
              <a:t>1990</a:t>
            </a:r>
            <a:r>
              <a:rPr lang="en-US" sz="2400" b="1" smtClean="0">
                <a:solidFill>
                  <a:srgbClr val="FFFF00"/>
                </a:solidFill>
              </a:rPr>
              <a:t>: Florida passed the </a:t>
            </a:r>
            <a:r>
              <a:rPr lang="en-US" sz="2400" b="1" i="1" smtClean="0">
                <a:solidFill>
                  <a:srgbClr val="FFFF00"/>
                </a:solidFill>
              </a:rPr>
              <a:t>Convenience Store Security Act – </a:t>
            </a:r>
            <a:r>
              <a:rPr lang="en-US" sz="2400" b="1" smtClean="0">
                <a:solidFill>
                  <a:srgbClr val="FFFF00"/>
                </a:solidFill>
              </a:rPr>
              <a:t>comprehensive package of measures.</a:t>
            </a:r>
          </a:p>
          <a:p>
            <a:pPr eaLnBrk="1" hangingPunct="1">
              <a:lnSpc>
                <a:spcPct val="90000"/>
              </a:lnSpc>
              <a:buFont typeface="Wingdings" pitchFamily="2" charset="2"/>
              <a:buNone/>
            </a:pPr>
            <a:r>
              <a:rPr lang="en-US" sz="2400" b="1" smtClean="0"/>
              <a:t> </a:t>
            </a:r>
            <a:r>
              <a:rPr lang="en-US" sz="2800" b="1" smtClean="0"/>
              <a:t>However, the success of prevention still depends mostly on </a:t>
            </a:r>
            <a:r>
              <a:rPr lang="en-US" sz="2800" b="1" u="sng" smtClean="0">
                <a:solidFill>
                  <a:srgbClr val="FF3300"/>
                </a:solidFill>
              </a:rPr>
              <a:t>voluntary compliance</a:t>
            </a:r>
            <a:r>
              <a:rPr lang="en-US" sz="2800" b="1" smtClean="0"/>
              <a:t>. </a:t>
            </a:r>
          </a:p>
          <a:p>
            <a:pPr eaLnBrk="1" hangingPunct="1">
              <a:lnSpc>
                <a:spcPct val="90000"/>
              </a:lnSpc>
            </a:pPr>
            <a:r>
              <a:rPr lang="en-US" sz="2800" b="1" smtClean="0"/>
              <a:t>A "contradiction" results from industry's need to provide protection while holding operating costs to a minimum.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fade">
                                      <p:cBhvr>
                                        <p:cTn id="7" dur="100"/>
                                        <p:tgtEl>
                                          <p:spTgt spid="112643">
                                            <p:txEl>
                                              <p:pRg st="0" end="0"/>
                                            </p:txEl>
                                          </p:spTgt>
                                        </p:tgtEl>
                                      </p:cBhvr>
                                    </p:animEffect>
                                    <p:anim calcmode="lin" valueType="num">
                                      <p:cBhvr>
                                        <p:cTn id="8" dur="4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11264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1264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1264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112643">
                                            <p:txEl>
                                              <p:pRg st="1" end="1"/>
                                            </p:txEl>
                                          </p:spTgt>
                                        </p:tgtEl>
                                        <p:attrNameLst>
                                          <p:attrName>style.visibility</p:attrName>
                                        </p:attrNameLst>
                                      </p:cBhvr>
                                      <p:to>
                                        <p:strVal val="visible"/>
                                      </p:to>
                                    </p:set>
                                    <p:animEffect transition="in" filter="fade">
                                      <p:cBhvr>
                                        <p:cTn id="16" dur="100"/>
                                        <p:tgtEl>
                                          <p:spTgt spid="112643">
                                            <p:txEl>
                                              <p:pRg st="1" end="1"/>
                                            </p:txEl>
                                          </p:spTgt>
                                        </p:tgtEl>
                                      </p:cBhvr>
                                    </p:animEffect>
                                    <p:anim calcmode="lin" valueType="num">
                                      <p:cBhvr>
                                        <p:cTn id="17" dur="400" fill="hold"/>
                                        <p:tgtEl>
                                          <p:spTgt spid="11264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11264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1264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1264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112643">
                                            <p:txEl>
                                              <p:pRg st="2" end="2"/>
                                            </p:txEl>
                                          </p:spTgt>
                                        </p:tgtEl>
                                        <p:attrNameLst>
                                          <p:attrName>style.visibility</p:attrName>
                                        </p:attrNameLst>
                                      </p:cBhvr>
                                      <p:to>
                                        <p:strVal val="visible"/>
                                      </p:to>
                                    </p:set>
                                    <p:animEffect transition="in" filter="fade">
                                      <p:cBhvr>
                                        <p:cTn id="25" dur="100"/>
                                        <p:tgtEl>
                                          <p:spTgt spid="112643">
                                            <p:txEl>
                                              <p:pRg st="2" end="2"/>
                                            </p:txEl>
                                          </p:spTgt>
                                        </p:tgtEl>
                                      </p:cBhvr>
                                    </p:animEffect>
                                    <p:anim calcmode="lin" valueType="num">
                                      <p:cBhvr>
                                        <p:cTn id="26" dur="400" fill="hold"/>
                                        <p:tgtEl>
                                          <p:spTgt spid="11264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11264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1264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1264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12643">
                                            <p:txEl>
                                              <p:pRg st="4" end="4"/>
                                            </p:txEl>
                                          </p:spTgt>
                                        </p:tgtEl>
                                        <p:attrNameLst>
                                          <p:attrName>style.visibility</p:attrName>
                                        </p:attrNameLst>
                                      </p:cBhvr>
                                      <p:to>
                                        <p:strVal val="visible"/>
                                      </p:to>
                                    </p:set>
                                    <p:anim calcmode="lin" valueType="num">
                                      <p:cBhvr additive="base">
                                        <p:cTn id="32" dur="500" fill="hold"/>
                                        <p:tgtEl>
                                          <p:spTgt spid="11264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12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US" smtClean="0"/>
              <a:t>Definition</a:t>
            </a:r>
          </a:p>
        </p:txBody>
      </p:sp>
      <p:sp>
        <p:nvSpPr>
          <p:cNvPr id="107523" name="Rectangle 3"/>
          <p:cNvSpPr>
            <a:spLocks noGrp="1" noChangeArrowheads="1"/>
          </p:cNvSpPr>
          <p:nvPr>
            <p:ph type="body" idx="1"/>
          </p:nvPr>
        </p:nvSpPr>
        <p:spPr/>
        <p:txBody>
          <a:bodyPr/>
          <a:lstStyle/>
          <a:p>
            <a:pPr eaLnBrk="1" hangingPunct="1"/>
            <a:r>
              <a:rPr lang="en-US" b="1" smtClean="0">
                <a:solidFill>
                  <a:srgbClr val="FFFF00"/>
                </a:solidFill>
              </a:rPr>
              <a:t>Robbery</a:t>
            </a:r>
            <a:r>
              <a:rPr lang="en-US" smtClean="0"/>
              <a:t>: theft or attempted theft, in a </a:t>
            </a:r>
            <a:r>
              <a:rPr lang="en-US" smtClean="0">
                <a:solidFill>
                  <a:srgbClr val="FFFF00"/>
                </a:solidFill>
              </a:rPr>
              <a:t>direct confrontation with the victim</a:t>
            </a:r>
            <a:r>
              <a:rPr lang="en-US" smtClean="0"/>
              <a:t>, by force or the threat of force</a:t>
            </a:r>
          </a:p>
        </p:txBody>
      </p:sp>
      <p:pic>
        <p:nvPicPr>
          <p:cNvPr id="12292" name="Picture 4" descr="ist2_2707134_armed_robbery"/>
          <p:cNvPicPr>
            <a:picLocks noChangeAspect="1" noChangeArrowheads="1"/>
          </p:cNvPicPr>
          <p:nvPr/>
        </p:nvPicPr>
        <p:blipFill>
          <a:blip r:embed="rId3" cstate="print"/>
          <a:srcRect/>
          <a:stretch>
            <a:fillRect/>
          </a:stretch>
        </p:blipFill>
        <p:spPr bwMode="auto">
          <a:xfrm>
            <a:off x="3810000" y="3657600"/>
            <a:ext cx="1782763" cy="2271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6858000" y="1981200"/>
            <a:ext cx="1828800" cy="3962400"/>
          </a:xfrm>
        </p:spPr>
        <p:txBody>
          <a:bodyPr/>
          <a:lstStyle/>
          <a:p>
            <a:pPr algn="l" eaLnBrk="1" hangingPunct="1">
              <a:defRPr/>
            </a:pPr>
            <a:r>
              <a:rPr lang="en-US" sz="2000" b="1" dirty="0" smtClean="0">
                <a:solidFill>
                  <a:srgbClr val="FFFF00"/>
                </a:solidFill>
              </a:rPr>
              <a:t>Robbery rates began to decrease sharply after 1994, and have continued to decrease every year since</a:t>
            </a:r>
            <a:r>
              <a:rPr lang="en-US" sz="2000" dirty="0" smtClean="0">
                <a:solidFill>
                  <a:srgbClr val="FFFF00"/>
                </a:solidFill>
              </a:rPr>
              <a:t>.</a:t>
            </a:r>
          </a:p>
        </p:txBody>
      </p:sp>
      <p:sp>
        <p:nvSpPr>
          <p:cNvPr id="99334" name="Text Box 6"/>
          <p:cNvSpPr txBox="1">
            <a:spLocks noChangeArrowheads="1"/>
          </p:cNvSpPr>
          <p:nvPr/>
        </p:nvSpPr>
        <p:spPr bwMode="auto">
          <a:xfrm>
            <a:off x="381000" y="0"/>
            <a:ext cx="8229600" cy="412750"/>
          </a:xfrm>
          <a:prstGeom prst="rect">
            <a:avLst/>
          </a:prstGeom>
          <a:noFill/>
          <a:ln w="9525" algn="ctr">
            <a:noFill/>
            <a:miter lim="800000"/>
            <a:headEnd/>
            <a:tailEnd/>
          </a:ln>
          <a:effectLst/>
        </p:spPr>
        <p:txBody>
          <a:bodyPr>
            <a:spAutoFit/>
          </a:bodyPr>
          <a:lstStyle/>
          <a:p>
            <a:pPr>
              <a:spcBef>
                <a:spcPct val="50000"/>
              </a:spcBef>
            </a:pPr>
            <a:r>
              <a:rPr lang="en-US" sz="2100" b="1">
                <a:solidFill>
                  <a:schemeClr val="tx2"/>
                </a:solidFill>
                <a:effectLst>
                  <a:outerShdw blurRad="38100" dist="38100" dir="2700000" algn="tl">
                    <a:srgbClr val="000000"/>
                  </a:outerShdw>
                </a:effectLst>
              </a:rPr>
              <a:t>Figure 5.1. Robbery victimization rates, NCVS, 1973-2004</a:t>
            </a:r>
          </a:p>
        </p:txBody>
      </p:sp>
      <p:pic>
        <p:nvPicPr>
          <p:cNvPr id="1031" name="Picture 7" descr="Picture1"/>
          <p:cNvPicPr>
            <a:picLocks noChangeAspect="1" noChangeArrowheads="1"/>
          </p:cNvPicPr>
          <p:nvPr/>
        </p:nvPicPr>
        <p:blipFill>
          <a:blip r:embed="rId4" cstate="print"/>
          <a:srcRect/>
          <a:stretch>
            <a:fillRect/>
          </a:stretch>
        </p:blipFill>
        <p:spPr bwMode="auto">
          <a:xfrm>
            <a:off x="381000" y="1066800"/>
            <a:ext cx="6324600" cy="5181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7813"/>
            <a:ext cx="8229600" cy="407987"/>
          </a:xfrm>
        </p:spPr>
        <p:txBody>
          <a:bodyPr/>
          <a:lstStyle/>
          <a:p>
            <a:pPr eaLnBrk="1" hangingPunct="1">
              <a:defRPr/>
            </a:pPr>
            <a:r>
              <a:rPr lang="en-US" sz="4000" smtClean="0"/>
              <a:t>Robbery Patterns</a:t>
            </a:r>
          </a:p>
        </p:txBody>
      </p:sp>
      <p:sp>
        <p:nvSpPr>
          <p:cNvPr id="59395" name="Rectangle 3"/>
          <p:cNvSpPr>
            <a:spLocks noGrp="1" noChangeArrowheads="1"/>
          </p:cNvSpPr>
          <p:nvPr>
            <p:ph type="body" idx="1"/>
          </p:nvPr>
        </p:nvSpPr>
        <p:spPr>
          <a:xfrm>
            <a:off x="457200" y="838200"/>
            <a:ext cx="8305800" cy="5791200"/>
          </a:xfrm>
        </p:spPr>
        <p:txBody>
          <a:bodyPr/>
          <a:lstStyle/>
          <a:p>
            <a:pPr marL="609600" indent="-609600" eaLnBrk="1" hangingPunct="1">
              <a:lnSpc>
                <a:spcPct val="90000"/>
              </a:lnSpc>
              <a:buFont typeface="Wingdings" pitchFamily="2" charset="2"/>
              <a:buNone/>
            </a:pPr>
            <a:r>
              <a:rPr lang="en-US" smtClean="0"/>
              <a:t>Q: How many robberies result in the </a:t>
            </a:r>
            <a:r>
              <a:rPr lang="en-US" b="1" smtClean="0"/>
              <a:t>death of the victim</a:t>
            </a:r>
            <a:r>
              <a:rPr lang="en-US" smtClean="0"/>
              <a:t>?</a:t>
            </a:r>
          </a:p>
          <a:p>
            <a:pPr marL="609600" indent="-609600" eaLnBrk="1" hangingPunct="1">
              <a:lnSpc>
                <a:spcPct val="90000"/>
              </a:lnSpc>
              <a:buFont typeface="Wingdings" pitchFamily="2" charset="2"/>
              <a:buNone/>
            </a:pPr>
            <a:r>
              <a:rPr lang="en-US" smtClean="0"/>
              <a:t>A: </a:t>
            </a:r>
            <a:r>
              <a:rPr lang="en-US" i="1" smtClean="0">
                <a:solidFill>
                  <a:srgbClr val="FFFF00"/>
                </a:solidFill>
              </a:rPr>
              <a:t>2.5 per 1,000</a:t>
            </a:r>
          </a:p>
          <a:p>
            <a:pPr marL="609600" indent="-609600" eaLnBrk="1" hangingPunct="1">
              <a:lnSpc>
                <a:spcPct val="90000"/>
              </a:lnSpc>
              <a:buFont typeface="Wingdings" pitchFamily="2" charset="2"/>
              <a:buNone/>
            </a:pPr>
            <a:r>
              <a:rPr lang="en-US" smtClean="0"/>
              <a:t>Q: How often does </a:t>
            </a:r>
            <a:r>
              <a:rPr lang="en-US" b="1" smtClean="0"/>
              <a:t>injury</a:t>
            </a:r>
            <a:r>
              <a:rPr lang="en-US" smtClean="0"/>
              <a:t> result from a robbery?</a:t>
            </a:r>
          </a:p>
          <a:p>
            <a:pPr marL="609600" indent="-609600" eaLnBrk="1" hangingPunct="1">
              <a:lnSpc>
                <a:spcPct val="90000"/>
              </a:lnSpc>
              <a:buFont typeface="Wingdings" pitchFamily="2" charset="2"/>
              <a:buNone/>
            </a:pPr>
            <a:r>
              <a:rPr lang="en-US" smtClean="0">
                <a:solidFill>
                  <a:srgbClr val="FFFF00"/>
                </a:solidFill>
              </a:rPr>
              <a:t>A: Some injury – 26%; </a:t>
            </a:r>
          </a:p>
          <a:p>
            <a:pPr marL="609600" indent="-609600" eaLnBrk="1" hangingPunct="1">
              <a:lnSpc>
                <a:spcPct val="90000"/>
              </a:lnSpc>
              <a:buFont typeface="Wingdings" pitchFamily="2" charset="2"/>
              <a:buNone/>
            </a:pPr>
            <a:r>
              <a:rPr lang="en-US" smtClean="0">
                <a:solidFill>
                  <a:srgbClr val="FFFF00"/>
                </a:solidFill>
              </a:rPr>
              <a:t>    Requiring hospitalization – 10.6%</a:t>
            </a:r>
          </a:p>
          <a:p>
            <a:pPr marL="609600" indent="-609600" eaLnBrk="1" hangingPunct="1">
              <a:lnSpc>
                <a:spcPct val="90000"/>
              </a:lnSpc>
              <a:buFont typeface="Wingdings" pitchFamily="2" charset="2"/>
              <a:buNone/>
            </a:pPr>
            <a:r>
              <a:rPr lang="en-US" smtClean="0"/>
              <a:t>Q: Does risk of injury increase with </a:t>
            </a:r>
            <a:r>
              <a:rPr lang="en-US" b="1" i="1" smtClean="0"/>
              <a:t>victim resistance</a:t>
            </a:r>
            <a:r>
              <a:rPr lang="en-US" smtClean="0"/>
              <a:t>?</a:t>
            </a:r>
          </a:p>
          <a:p>
            <a:pPr marL="609600" indent="-609600" eaLnBrk="1" hangingPunct="1">
              <a:lnSpc>
                <a:spcPct val="90000"/>
              </a:lnSpc>
              <a:buFont typeface="Wingdings" pitchFamily="2" charset="2"/>
              <a:buNone/>
            </a:pPr>
            <a:r>
              <a:rPr lang="en-US" smtClean="0">
                <a:solidFill>
                  <a:srgbClr val="FFFF00"/>
                </a:solidFill>
              </a:rPr>
              <a:t>A: Probably … (see next slide)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animEffect transition="in" filter="fade">
                                      <p:cBhvr>
                                        <p:cTn id="7" dur="100"/>
                                        <p:tgtEl>
                                          <p:spTgt spid="59395">
                                            <p:txEl>
                                              <p:pRg st="1" end="1"/>
                                            </p:txEl>
                                          </p:spTgt>
                                        </p:tgtEl>
                                      </p:cBhvr>
                                    </p:animEffect>
                                    <p:anim calcmode="lin" valueType="num">
                                      <p:cBhvr>
                                        <p:cTn id="8" dur="4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9" dur="400" fill="hold"/>
                                        <p:tgtEl>
                                          <p:spTgt spid="59395">
                                            <p:txEl>
                                              <p:pRg st="1" end="1"/>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939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939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59395">
                                            <p:txEl>
                                              <p:pRg st="3" end="3"/>
                                            </p:txEl>
                                          </p:spTgt>
                                        </p:tgtEl>
                                        <p:attrNameLst>
                                          <p:attrName>style.visibility</p:attrName>
                                        </p:attrNameLst>
                                      </p:cBhvr>
                                      <p:to>
                                        <p:strVal val="visible"/>
                                      </p:to>
                                    </p:set>
                                    <p:animEffect transition="in" filter="fade">
                                      <p:cBhvr>
                                        <p:cTn id="16" dur="100"/>
                                        <p:tgtEl>
                                          <p:spTgt spid="59395">
                                            <p:txEl>
                                              <p:pRg st="3" end="3"/>
                                            </p:txEl>
                                          </p:spTgt>
                                        </p:tgtEl>
                                      </p:cBhvr>
                                    </p:animEffect>
                                    <p:anim calcmode="lin" valueType="num">
                                      <p:cBhvr>
                                        <p:cTn id="17" dur="4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18" dur="400" fill="hold"/>
                                        <p:tgtEl>
                                          <p:spTgt spid="59395">
                                            <p:txEl>
                                              <p:pRg st="3" end="3"/>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939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939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1" presetID="43" presetClass="entr" presetSubtype="0" fill="hold" nodeType="withEffect">
                                  <p:stCondLst>
                                    <p:cond delay="0"/>
                                  </p:stCondLst>
                                  <p:childTnLst>
                                    <p:set>
                                      <p:cBhvr>
                                        <p:cTn id="22" dur="1" fill="hold">
                                          <p:stCondLst>
                                            <p:cond delay="0"/>
                                          </p:stCondLst>
                                        </p:cTn>
                                        <p:tgtEl>
                                          <p:spTgt spid="59395">
                                            <p:txEl>
                                              <p:pRg st="4" end="4"/>
                                            </p:txEl>
                                          </p:spTgt>
                                        </p:tgtEl>
                                        <p:attrNameLst>
                                          <p:attrName>style.visibility</p:attrName>
                                        </p:attrNameLst>
                                      </p:cBhvr>
                                      <p:to>
                                        <p:strVal val="visible"/>
                                      </p:to>
                                    </p:set>
                                    <p:animEffect transition="in" filter="fade">
                                      <p:cBhvr>
                                        <p:cTn id="23" dur="100"/>
                                        <p:tgtEl>
                                          <p:spTgt spid="59395">
                                            <p:txEl>
                                              <p:pRg st="4" end="4"/>
                                            </p:txEl>
                                          </p:spTgt>
                                        </p:tgtEl>
                                      </p:cBhvr>
                                    </p:animEffect>
                                    <p:anim calcmode="lin" valueType="num">
                                      <p:cBhvr>
                                        <p:cTn id="24" dur="4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p:cTn id="25" dur="400" fill="hold"/>
                                        <p:tgtEl>
                                          <p:spTgt spid="59395">
                                            <p:txEl>
                                              <p:pRg st="4" end="4"/>
                                            </p:txEl>
                                          </p:spTgt>
                                        </p:tgtEl>
                                        <p:attrNameLst>
                                          <p:attrName>ppt_y</p:attrName>
                                        </p:attrNameLst>
                                      </p:cBhvr>
                                      <p:tavLst>
                                        <p:tav tm="0">
                                          <p:val>
                                            <p:strVal val="#ppt_y+0.31"/>
                                          </p:val>
                                        </p:tav>
                                        <p:tav tm="100000">
                                          <p:val>
                                            <p:strVal val="#ppt_y+0.31"/>
                                          </p:val>
                                        </p:tav>
                                      </p:tavLst>
                                    </p:anim>
                                    <p:anim calcmode="lin" valueType="num">
                                      <p:cBhvr>
                                        <p:cTn id="26" dur="600" decel="50000" fill="hold">
                                          <p:stCondLst>
                                            <p:cond delay="400"/>
                                          </p:stCondLst>
                                        </p:cTn>
                                        <p:tgtEl>
                                          <p:spTgt spid="5939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7" dur="600" decel="50000" fill="hold">
                                          <p:stCondLst>
                                            <p:cond delay="400"/>
                                          </p:stCondLst>
                                        </p:cTn>
                                        <p:tgtEl>
                                          <p:spTgt spid="5939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nodeType="clickEffect">
                                  <p:stCondLst>
                                    <p:cond delay="0"/>
                                  </p:stCondLst>
                                  <p:childTnLst>
                                    <p:set>
                                      <p:cBhvr>
                                        <p:cTn id="31" dur="1" fill="hold">
                                          <p:stCondLst>
                                            <p:cond delay="0"/>
                                          </p:stCondLst>
                                        </p:cTn>
                                        <p:tgtEl>
                                          <p:spTgt spid="59395">
                                            <p:txEl>
                                              <p:pRg st="6" end="6"/>
                                            </p:txEl>
                                          </p:spTgt>
                                        </p:tgtEl>
                                        <p:attrNameLst>
                                          <p:attrName>style.visibility</p:attrName>
                                        </p:attrNameLst>
                                      </p:cBhvr>
                                      <p:to>
                                        <p:strVal val="visible"/>
                                      </p:to>
                                    </p:set>
                                    <p:animEffect transition="in" filter="fade">
                                      <p:cBhvr>
                                        <p:cTn id="32" dur="100"/>
                                        <p:tgtEl>
                                          <p:spTgt spid="59395">
                                            <p:txEl>
                                              <p:pRg st="6" end="6"/>
                                            </p:txEl>
                                          </p:spTgt>
                                        </p:tgtEl>
                                      </p:cBhvr>
                                    </p:animEffect>
                                    <p:anim calcmode="lin" valueType="num">
                                      <p:cBhvr>
                                        <p:cTn id="33" dur="400" fill="hold"/>
                                        <p:tgtEl>
                                          <p:spTgt spid="59395">
                                            <p:txEl>
                                              <p:pRg st="6" end="6"/>
                                            </p:txEl>
                                          </p:spTgt>
                                        </p:tgtEl>
                                        <p:attrNameLst>
                                          <p:attrName>ppt_x</p:attrName>
                                        </p:attrNameLst>
                                      </p:cBhvr>
                                      <p:tavLst>
                                        <p:tav tm="0">
                                          <p:val>
                                            <p:strVal val="#ppt_x"/>
                                          </p:val>
                                        </p:tav>
                                        <p:tav tm="100000">
                                          <p:val>
                                            <p:strVal val="#ppt_x"/>
                                          </p:val>
                                        </p:tav>
                                      </p:tavLst>
                                    </p:anim>
                                    <p:anim calcmode="lin" valueType="num">
                                      <p:cBhvr>
                                        <p:cTn id="34" dur="400" fill="hold"/>
                                        <p:tgtEl>
                                          <p:spTgt spid="59395">
                                            <p:txEl>
                                              <p:pRg st="6" end="6"/>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59395">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59395">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Rectangle 5"/>
          <p:cNvSpPr>
            <a:spLocks noGrp="1" noChangeArrowheads="1"/>
          </p:cNvSpPr>
          <p:nvPr>
            <p:ph type="title"/>
          </p:nvPr>
        </p:nvSpPr>
        <p:spPr>
          <a:xfrm>
            <a:off x="457200" y="277813"/>
            <a:ext cx="8229600" cy="788987"/>
          </a:xfrm>
        </p:spPr>
        <p:txBody>
          <a:bodyPr/>
          <a:lstStyle/>
          <a:p>
            <a:pPr eaLnBrk="1" hangingPunct="1">
              <a:defRPr/>
            </a:pPr>
            <a:r>
              <a:rPr lang="en-US" sz="2800" b="1" smtClean="0"/>
              <a:t>Q: Does risk of injury increase with </a:t>
            </a:r>
            <a:r>
              <a:rPr lang="en-US" sz="2800" b="1" i="1" smtClean="0"/>
              <a:t>victim resistance</a:t>
            </a:r>
            <a:r>
              <a:rPr lang="en-US" sz="2800" b="1" smtClean="0"/>
              <a:t>?</a:t>
            </a:r>
          </a:p>
        </p:txBody>
      </p:sp>
      <p:sp>
        <p:nvSpPr>
          <p:cNvPr id="108547" name="Rectangle 3"/>
          <p:cNvSpPr>
            <a:spLocks noGrp="1" noChangeArrowheads="1"/>
          </p:cNvSpPr>
          <p:nvPr>
            <p:ph type="body" sz="half" idx="1"/>
          </p:nvPr>
        </p:nvSpPr>
        <p:spPr>
          <a:xfrm>
            <a:off x="457200" y="1219200"/>
            <a:ext cx="8153400" cy="1905000"/>
          </a:xfrm>
        </p:spPr>
        <p:txBody>
          <a:bodyPr/>
          <a:lstStyle/>
          <a:p>
            <a:pPr eaLnBrk="1" hangingPunct="1">
              <a:lnSpc>
                <a:spcPct val="90000"/>
              </a:lnSpc>
              <a:defRPr/>
            </a:pPr>
            <a:r>
              <a:rPr lang="en-US" sz="2000" b="1" dirty="0" smtClean="0">
                <a:solidFill>
                  <a:srgbClr val="FFFF00"/>
                </a:solidFill>
              </a:rPr>
              <a:t>Completed robberies</a:t>
            </a:r>
            <a:r>
              <a:rPr lang="en-US" sz="2000" b="1" dirty="0" smtClean="0"/>
              <a:t>: </a:t>
            </a:r>
            <a:r>
              <a:rPr lang="en-US" sz="2000" b="1" dirty="0" smtClean="0">
                <a:solidFill>
                  <a:srgbClr val="FF3300"/>
                </a:solidFill>
              </a:rPr>
              <a:t>65.2%</a:t>
            </a:r>
            <a:r>
              <a:rPr lang="en-US" sz="2000" b="1" dirty="0" smtClean="0"/>
              <a:t> of victims suffering injury reported taking some form of self-protection, while only </a:t>
            </a:r>
            <a:r>
              <a:rPr lang="en-US" sz="2000" b="1" dirty="0" smtClean="0">
                <a:solidFill>
                  <a:srgbClr val="FF3300"/>
                </a:solidFill>
              </a:rPr>
              <a:t>44.2%</a:t>
            </a:r>
            <a:r>
              <a:rPr lang="en-US" sz="2000" b="1" dirty="0" smtClean="0"/>
              <a:t> of victims reporting no injury took self-protective measures. </a:t>
            </a:r>
          </a:p>
          <a:p>
            <a:pPr eaLnBrk="1" hangingPunct="1">
              <a:lnSpc>
                <a:spcPct val="90000"/>
              </a:lnSpc>
              <a:defRPr/>
            </a:pPr>
            <a:r>
              <a:rPr lang="en-US" sz="2000" b="1" dirty="0" smtClean="0">
                <a:solidFill>
                  <a:schemeClr val="hlink"/>
                </a:solidFill>
              </a:rPr>
              <a:t>Attempted robberies</a:t>
            </a:r>
            <a:r>
              <a:rPr lang="en-US" sz="2000" b="1" dirty="0" smtClean="0"/>
              <a:t>: victims suffering injury were equally as likely as those avoiding injury to take self-protective measures (77.9% v. 80.4%)</a:t>
            </a:r>
          </a:p>
        </p:txBody>
      </p:sp>
      <p:graphicFrame>
        <p:nvGraphicFramePr>
          <p:cNvPr id="2050" name="Object 4"/>
          <p:cNvGraphicFramePr>
            <a:graphicFrameLocks noChangeAspect="1"/>
          </p:cNvGraphicFramePr>
          <p:nvPr>
            <p:ph sz="half" idx="2"/>
          </p:nvPr>
        </p:nvGraphicFramePr>
        <p:xfrm>
          <a:off x="1106488" y="3467100"/>
          <a:ext cx="7272337" cy="3409950"/>
        </p:xfrm>
        <a:graphic>
          <a:graphicData uri="http://schemas.openxmlformats.org/presentationml/2006/ole">
            <p:oleObj spid="_x0000_s2050" name="Document" r:id="rId4" imgW="6658874" imgH="3121872" progId="Word.Documen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277813"/>
            <a:ext cx="8229600" cy="331787"/>
          </a:xfrm>
        </p:spPr>
        <p:txBody>
          <a:bodyPr/>
          <a:lstStyle/>
          <a:p>
            <a:pPr eaLnBrk="1" hangingPunct="1"/>
            <a:r>
              <a:rPr lang="en-US" sz="4000" smtClean="0"/>
              <a:t>Robbery Patterns (cont.)</a:t>
            </a:r>
          </a:p>
        </p:txBody>
      </p:sp>
      <p:sp>
        <p:nvSpPr>
          <p:cNvPr id="110595" name="Rectangle 3"/>
          <p:cNvSpPr>
            <a:spLocks noGrp="1" noChangeArrowheads="1"/>
          </p:cNvSpPr>
          <p:nvPr>
            <p:ph type="body" idx="1"/>
          </p:nvPr>
        </p:nvSpPr>
        <p:spPr>
          <a:xfrm>
            <a:off x="304800" y="685800"/>
            <a:ext cx="8610600" cy="5867400"/>
          </a:xfrm>
        </p:spPr>
        <p:txBody>
          <a:bodyPr/>
          <a:lstStyle/>
          <a:p>
            <a:pPr eaLnBrk="1" hangingPunct="1">
              <a:lnSpc>
                <a:spcPct val="80000"/>
              </a:lnSpc>
            </a:pPr>
            <a:r>
              <a:rPr lang="en-US" sz="2600" b="1" smtClean="0"/>
              <a:t>Q: What are the most common offender </a:t>
            </a:r>
            <a:r>
              <a:rPr lang="en-US" sz="2600" b="1" u="sng" smtClean="0"/>
              <a:t>motivations for using a weapon</a:t>
            </a:r>
            <a:r>
              <a:rPr lang="en-US" sz="2600" b="1" smtClean="0"/>
              <a:t>?</a:t>
            </a:r>
          </a:p>
          <a:p>
            <a:pPr eaLnBrk="1" hangingPunct="1">
              <a:lnSpc>
                <a:spcPct val="80000"/>
              </a:lnSpc>
            </a:pPr>
            <a:r>
              <a:rPr lang="en-US" sz="2600" b="1" smtClean="0">
                <a:solidFill>
                  <a:srgbClr val="FFFF00"/>
                </a:solidFill>
              </a:rPr>
              <a:t>A: “Intimidate the victim;” “Protect myself;” “Get away”</a:t>
            </a:r>
          </a:p>
          <a:p>
            <a:pPr eaLnBrk="1" hangingPunct="1">
              <a:lnSpc>
                <a:spcPct val="80000"/>
              </a:lnSpc>
            </a:pPr>
            <a:r>
              <a:rPr lang="en-US" sz="2600" b="1" smtClean="0"/>
              <a:t>Q: How many robberies involve the use of a </a:t>
            </a:r>
            <a:r>
              <a:rPr lang="en-US" sz="2600" b="1" u="sng" smtClean="0"/>
              <a:t>weapon</a:t>
            </a:r>
            <a:r>
              <a:rPr lang="en-US" sz="2600" b="1" smtClean="0"/>
              <a:t>?</a:t>
            </a:r>
          </a:p>
          <a:p>
            <a:pPr eaLnBrk="1" hangingPunct="1">
              <a:lnSpc>
                <a:spcPct val="80000"/>
              </a:lnSpc>
            </a:pPr>
            <a:r>
              <a:rPr lang="en-US" sz="2600" b="1" smtClean="0">
                <a:solidFill>
                  <a:srgbClr val="FFFF00"/>
                </a:solidFill>
              </a:rPr>
              <a:t>A: Any weapon – 40%. Gun – 24%.</a:t>
            </a:r>
          </a:p>
          <a:p>
            <a:pPr eaLnBrk="1" hangingPunct="1">
              <a:lnSpc>
                <a:spcPct val="80000"/>
              </a:lnSpc>
            </a:pPr>
            <a:r>
              <a:rPr lang="en-US" sz="2600" b="1" smtClean="0"/>
              <a:t>Q: What is the </a:t>
            </a:r>
            <a:r>
              <a:rPr lang="en-US" sz="2600" b="1" u="sng" smtClean="0"/>
              <a:t>average "take</a:t>
            </a:r>
            <a:r>
              <a:rPr lang="en-US" sz="2600" b="1" smtClean="0"/>
              <a:t>"?</a:t>
            </a:r>
          </a:p>
          <a:p>
            <a:pPr eaLnBrk="1" hangingPunct="1">
              <a:lnSpc>
                <a:spcPct val="80000"/>
              </a:lnSpc>
            </a:pPr>
            <a:r>
              <a:rPr lang="en-US" sz="2600" b="1" smtClean="0">
                <a:solidFill>
                  <a:srgbClr val="FFFF00"/>
                </a:solidFill>
              </a:rPr>
              <a:t>Median loss: $140.00 (&lt;$50 in 23% of cases)</a:t>
            </a:r>
          </a:p>
          <a:p>
            <a:pPr eaLnBrk="1" hangingPunct="1">
              <a:lnSpc>
                <a:spcPct val="80000"/>
              </a:lnSpc>
            </a:pPr>
            <a:r>
              <a:rPr lang="en-US" sz="2600" b="1" smtClean="0"/>
              <a:t>Q: Who are the </a:t>
            </a:r>
            <a:r>
              <a:rPr lang="en-US" sz="2600" b="1" u="sng" smtClean="0"/>
              <a:t>offenders</a:t>
            </a:r>
            <a:r>
              <a:rPr lang="en-US" sz="2600" b="1" smtClean="0"/>
              <a:t>?</a:t>
            </a:r>
          </a:p>
          <a:p>
            <a:pPr eaLnBrk="1" hangingPunct="1">
              <a:lnSpc>
                <a:spcPct val="80000"/>
              </a:lnSpc>
            </a:pPr>
            <a:r>
              <a:rPr lang="en-US" sz="2600" b="1" smtClean="0">
                <a:solidFill>
                  <a:srgbClr val="FFFF00"/>
                </a:solidFill>
              </a:rPr>
              <a:t>Young (&lt;25), Male (90%), Black (53%)</a:t>
            </a:r>
          </a:p>
          <a:p>
            <a:pPr eaLnBrk="1" hangingPunct="1">
              <a:lnSpc>
                <a:spcPct val="80000"/>
              </a:lnSpc>
            </a:pPr>
            <a:r>
              <a:rPr lang="en-US" sz="2600" b="1" smtClean="0"/>
              <a:t>Q: Who are the </a:t>
            </a:r>
            <a:r>
              <a:rPr lang="en-US" sz="2600" b="1" u="sng" smtClean="0"/>
              <a:t>victims</a:t>
            </a:r>
            <a:r>
              <a:rPr lang="en-US" sz="2600" b="1" smtClean="0"/>
              <a:t>?</a:t>
            </a:r>
          </a:p>
          <a:p>
            <a:pPr eaLnBrk="1" hangingPunct="1">
              <a:lnSpc>
                <a:spcPct val="80000"/>
              </a:lnSpc>
            </a:pPr>
            <a:r>
              <a:rPr lang="en-US" sz="2600" b="1" smtClean="0">
                <a:solidFill>
                  <a:srgbClr val="FFFF00"/>
                </a:solidFill>
              </a:rPr>
              <a:t>Largely the same as offenders</a:t>
            </a:r>
          </a:p>
          <a:p>
            <a:pPr eaLnBrk="1" hangingPunct="1">
              <a:lnSpc>
                <a:spcPct val="80000"/>
              </a:lnSpc>
            </a:pPr>
            <a:r>
              <a:rPr lang="en-US" sz="2600" b="1" smtClean="0"/>
              <a:t>Q: Do most robbers "</a:t>
            </a:r>
            <a:r>
              <a:rPr lang="en-US" sz="2600" b="1" u="sng" smtClean="0"/>
              <a:t>specialize</a:t>
            </a:r>
            <a:r>
              <a:rPr lang="en-US" sz="2600" b="1" smtClean="0"/>
              <a:t>" in robbery?</a:t>
            </a:r>
          </a:p>
          <a:p>
            <a:pPr eaLnBrk="1" hangingPunct="1">
              <a:lnSpc>
                <a:spcPct val="80000"/>
              </a:lnSpc>
            </a:pPr>
            <a:r>
              <a:rPr lang="en-US" sz="2600" b="1" smtClean="0">
                <a:solidFill>
                  <a:srgbClr val="FFFF00"/>
                </a:solidFill>
              </a:rPr>
              <a:t>No. Most do not, but “specialists” are very active.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 calcmode="lin" valueType="num">
                                      <p:cBhvr additive="base">
                                        <p:cTn id="7" dur="5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0595">
                                            <p:txEl>
                                              <p:pRg st="3" end="3"/>
                                            </p:txEl>
                                          </p:spTgt>
                                        </p:tgtEl>
                                        <p:attrNameLst>
                                          <p:attrName>style.visibility</p:attrName>
                                        </p:attrNameLst>
                                      </p:cBhvr>
                                      <p:to>
                                        <p:strVal val="visible"/>
                                      </p:to>
                                    </p:set>
                                    <p:anim calcmode="lin" valueType="num">
                                      <p:cBhvr additive="base">
                                        <p:cTn id="13" dur="500" fill="hold"/>
                                        <p:tgtEl>
                                          <p:spTgt spid="11059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0595">
                                            <p:txEl>
                                              <p:pRg st="5" end="5"/>
                                            </p:txEl>
                                          </p:spTgt>
                                        </p:tgtEl>
                                        <p:attrNameLst>
                                          <p:attrName>style.visibility</p:attrName>
                                        </p:attrNameLst>
                                      </p:cBhvr>
                                      <p:to>
                                        <p:strVal val="visible"/>
                                      </p:to>
                                    </p:set>
                                    <p:anim calcmode="lin" valueType="num">
                                      <p:cBhvr additive="base">
                                        <p:cTn id="19" dur="500" fill="hold"/>
                                        <p:tgtEl>
                                          <p:spTgt spid="11059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05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0595">
                                            <p:txEl>
                                              <p:pRg st="7" end="7"/>
                                            </p:txEl>
                                          </p:spTgt>
                                        </p:tgtEl>
                                        <p:attrNameLst>
                                          <p:attrName>style.visibility</p:attrName>
                                        </p:attrNameLst>
                                      </p:cBhvr>
                                      <p:to>
                                        <p:strVal val="visible"/>
                                      </p:to>
                                    </p:set>
                                    <p:anim calcmode="lin" valueType="num">
                                      <p:cBhvr additive="base">
                                        <p:cTn id="25" dur="500" fill="hold"/>
                                        <p:tgtEl>
                                          <p:spTgt spid="110595">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05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0595">
                                            <p:txEl>
                                              <p:pRg st="9" end="9"/>
                                            </p:txEl>
                                          </p:spTgt>
                                        </p:tgtEl>
                                        <p:attrNameLst>
                                          <p:attrName>style.visibility</p:attrName>
                                        </p:attrNameLst>
                                      </p:cBhvr>
                                      <p:to>
                                        <p:strVal val="visible"/>
                                      </p:to>
                                    </p:set>
                                    <p:anim calcmode="lin" valueType="num">
                                      <p:cBhvr additive="base">
                                        <p:cTn id="31" dur="500" fill="hold"/>
                                        <p:tgtEl>
                                          <p:spTgt spid="110595">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059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0595">
                                            <p:txEl>
                                              <p:pRg st="11" end="11"/>
                                            </p:txEl>
                                          </p:spTgt>
                                        </p:tgtEl>
                                        <p:attrNameLst>
                                          <p:attrName>style.visibility</p:attrName>
                                        </p:attrNameLst>
                                      </p:cBhvr>
                                      <p:to>
                                        <p:strVal val="visible"/>
                                      </p:to>
                                    </p:set>
                                    <p:anim calcmode="lin" valueType="num">
                                      <p:cBhvr additive="base">
                                        <p:cTn id="37" dur="500" fill="hold"/>
                                        <p:tgtEl>
                                          <p:spTgt spid="110595">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0595">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7813"/>
            <a:ext cx="8229600" cy="331787"/>
          </a:xfrm>
        </p:spPr>
        <p:txBody>
          <a:bodyPr/>
          <a:lstStyle/>
          <a:p>
            <a:pPr eaLnBrk="1" hangingPunct="1">
              <a:defRPr/>
            </a:pPr>
            <a:r>
              <a:rPr lang="en-US" sz="2400" b="1" dirty="0" smtClean="0"/>
              <a:t>Robbery Victimization Risk Factors: 2008</a:t>
            </a:r>
          </a:p>
        </p:txBody>
      </p:sp>
      <p:pic>
        <p:nvPicPr>
          <p:cNvPr id="3081" name="Picture 3" descr="Pages from cv08.jpg"/>
          <p:cNvPicPr>
            <a:picLocks noChangeAspect="1"/>
          </p:cNvPicPr>
          <p:nvPr/>
        </p:nvPicPr>
        <p:blipFill>
          <a:blip r:embed="rId4" cstate="print"/>
          <a:srcRect/>
          <a:stretch>
            <a:fillRect/>
          </a:stretch>
        </p:blipFill>
        <p:spPr bwMode="auto">
          <a:xfrm>
            <a:off x="381000" y="1219200"/>
            <a:ext cx="8491538" cy="5172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277813"/>
            <a:ext cx="8229600" cy="484187"/>
          </a:xfrm>
        </p:spPr>
        <p:txBody>
          <a:bodyPr/>
          <a:lstStyle/>
          <a:p>
            <a:pPr eaLnBrk="1" hangingPunct="1">
              <a:defRPr/>
            </a:pPr>
            <a:r>
              <a:rPr lang="en-US" sz="2800" dirty="0" smtClean="0"/>
              <a:t>Victim/Offender Relationship: NCVS, 2008</a:t>
            </a:r>
          </a:p>
        </p:txBody>
      </p:sp>
      <p:pic>
        <p:nvPicPr>
          <p:cNvPr id="4103" name="Picture 3" descr="Pages from cv08-2.jpg"/>
          <p:cNvPicPr>
            <a:picLocks noChangeAspect="1"/>
          </p:cNvPicPr>
          <p:nvPr/>
        </p:nvPicPr>
        <p:blipFill>
          <a:blip r:embed="rId4" cstate="print"/>
          <a:srcRect/>
          <a:stretch>
            <a:fillRect/>
          </a:stretch>
        </p:blipFill>
        <p:spPr bwMode="auto">
          <a:xfrm>
            <a:off x="304800" y="1447800"/>
            <a:ext cx="8509000" cy="474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1038</TotalTime>
  <Words>1803</Words>
  <Application>Microsoft Office PowerPoint</Application>
  <PresentationFormat>On-screen Show (4:3)</PresentationFormat>
  <Paragraphs>139</Paragraphs>
  <Slides>23</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9" baseType="lpstr">
      <vt:lpstr>Tahoma</vt:lpstr>
      <vt:lpstr>Arial</vt:lpstr>
      <vt:lpstr>Wingdings</vt:lpstr>
      <vt:lpstr>Balance</vt:lpstr>
      <vt:lpstr>Microsoft Office Word 97 - 2003 Document</vt:lpstr>
      <vt:lpstr>Microsoft Word Document</vt:lpstr>
      <vt:lpstr>Criminal Violence: Patterns, Causes, and Prevention   Riedel and Welsh, Ch. 5  “Robbery”</vt:lpstr>
      <vt:lpstr>OUTLINE</vt:lpstr>
      <vt:lpstr>Definition</vt:lpstr>
      <vt:lpstr>Robbery rates began to decrease sharply after 1994, and have continued to decrease every year since.</vt:lpstr>
      <vt:lpstr>Robbery Patterns</vt:lpstr>
      <vt:lpstr>Q: Does risk of injury increase with victim resistance?</vt:lpstr>
      <vt:lpstr>Robbery Patterns (cont.)</vt:lpstr>
      <vt:lpstr>Robbery Victimization Risk Factors: 2008</vt:lpstr>
      <vt:lpstr>Victim/Offender Relationship: NCVS, 2008</vt:lpstr>
      <vt:lpstr>Presence of Weapons in Robbery: NCVS, 2008</vt:lpstr>
      <vt:lpstr>Examples Q: How “typical” is each example of robbery, based on common patterns?</vt:lpstr>
      <vt:lpstr>Slide 12</vt:lpstr>
      <vt:lpstr>Strain Theory:  Adaptations to strain (discrepancy between cultural goals and institutionalized means) include: (1) innovation (economically motivated crime); (2) Retreatism (e.g., withdrawal into alcohol or drugs), and (3) rebellion (e.g., Cohen’s “Reaction Formation”). Each might explain some robberies.</vt:lpstr>
      <vt:lpstr>Differential Opportunity: Legitimate opportunities may be blocked, but illegitimate ones must be available before the individual can choose one or the other. According to one juvenile offender: "You either become a drug dealer or a stickup person."</vt:lpstr>
      <vt:lpstr>Control Theory: Control theorists argue that delinquency is the result of weakened social and cultural constraints, especially via transmission of values through institutions such as the family and the school.  </vt:lpstr>
      <vt:lpstr>Differential Association Theory: Criminal behavior is learned through interaction with others, primarily within intimate personal groups. Learning involves techniques for committing the crime, as well as motives, drives, attitudes, and rationalizations. </vt:lpstr>
      <vt:lpstr>Symbolic Interaction Theories: focus on the meaning of events as perceived by participants in interaction with others. Those meanings have implications for understanding the motives of robbers.</vt:lpstr>
      <vt:lpstr>Routine Activities Theory: Predatory crimes require the convergence in space and time of three necessary elements: (1) motivated offenders, (2) suitable targets, and (3) the absence of capable guardians.</vt:lpstr>
      <vt:lpstr>Interventions</vt:lpstr>
      <vt:lpstr>Slide 20</vt:lpstr>
      <vt:lpstr>Four Main Strategies of CPTED</vt:lpstr>
      <vt:lpstr>CPTED</vt:lpstr>
      <vt:lpstr>Convenience Store Legislation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CJ330 Violence, Crime and Justice   Riedel and Welsh, Ch. 2  “Measures of Violence”</dc:title>
  <dc:creator>Wayne Welsh</dc:creator>
  <cp:lastModifiedBy>Carol</cp:lastModifiedBy>
  <cp:revision>178</cp:revision>
  <dcterms:created xsi:type="dcterms:W3CDTF">2005-09-03T17:31:48Z</dcterms:created>
  <dcterms:modified xsi:type="dcterms:W3CDTF">2011-10-29T13:51:31Z</dcterms:modified>
</cp:coreProperties>
</file>