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98" r:id="rId4"/>
    <p:sldId id="293" r:id="rId5"/>
    <p:sldId id="292" r:id="rId6"/>
    <p:sldId id="290" r:id="rId7"/>
    <p:sldId id="311" r:id="rId8"/>
    <p:sldId id="300" r:id="rId9"/>
    <p:sldId id="301" r:id="rId10"/>
    <p:sldId id="294" r:id="rId11"/>
    <p:sldId id="302" r:id="rId12"/>
    <p:sldId id="312" r:id="rId13"/>
    <p:sldId id="303" r:id="rId14"/>
    <p:sldId id="304" r:id="rId15"/>
    <p:sldId id="305" r:id="rId16"/>
    <p:sldId id="306" r:id="rId17"/>
    <p:sldId id="307" r:id="rId18"/>
    <p:sldId id="313" r:id="rId19"/>
    <p:sldId id="314" r:id="rId20"/>
    <p:sldId id="308" r:id="rId21"/>
    <p:sldId id="309" r:id="rId22"/>
    <p:sldId id="310" r:id="rId2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ssertj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FFB82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>
      <p:cViewPr>
        <p:scale>
          <a:sx n="50" d="100"/>
          <a:sy n="50" d="100"/>
        </p:scale>
        <p:origin x="-195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EA380-57E5-4A1F-B777-5F1FEEE3F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F65B7-B051-4839-AFBA-ECAE00E68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E188-EA8A-4967-BD2A-1B02F1603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214B-562D-4658-A635-0AABFA67E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A8153-C7C8-400E-B1A4-A6AA7679A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397EF-F63F-4052-A497-02DD0682D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B09EC-AED7-4B09-AFDA-B5AFB0C50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C4D74-E41F-49C7-A7A9-895AC4C84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2A22E-8D12-41BA-A7BF-EA04883D6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75D81-A55B-43D0-8336-6514E8F50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29115-B41C-4264-B813-8D6E2EA4D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E8FD3-494E-42FE-9932-8E067B918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63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63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E3FEA9-BE93-42EE-9430-C8469936E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  <p:sldLayoutId id="214748372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nbc.msn.com/id/5861379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meganslaw.state.pa.u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ar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TbpZsFVfI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nbc.msn.com/id/5861379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001000" cy="4876800"/>
          </a:xfrm>
        </p:spPr>
        <p:txBody>
          <a:bodyPr/>
          <a:lstStyle/>
          <a:p>
            <a:pPr eaLnBrk="1" hangingPunct="1"/>
            <a:r>
              <a:rPr lang="en-US" sz="4800" b="1" smtClean="0"/>
              <a:t>Criminal Violence: Patterns, Causes, and Prevention </a:t>
            </a:r>
            <a:br>
              <a:rPr lang="en-US" sz="4800" b="1" smtClean="0"/>
            </a:br>
            <a:r>
              <a:rPr lang="en-US" sz="4800" b="1" smtClean="0"/>
              <a:t/>
            </a:r>
            <a:br>
              <a:rPr lang="en-US" sz="4800" b="1" smtClean="0"/>
            </a:br>
            <a:r>
              <a:rPr lang="en-US" sz="4800" b="1" smtClean="0"/>
              <a:t>Riedel and Welsh, Ch. 6</a:t>
            </a:r>
            <a:br>
              <a:rPr lang="en-US" sz="4800" b="1" smtClean="0"/>
            </a:br>
            <a:r>
              <a:rPr lang="en-US" sz="4800" b="1" smtClean="0"/>
              <a:t/>
            </a:r>
            <a:br>
              <a:rPr lang="en-US" sz="4800" b="1" smtClean="0"/>
            </a:br>
            <a:r>
              <a:rPr lang="en-US" sz="4800" b="1" smtClean="0"/>
              <a:t>“Rape and Sexual Assaults”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smtClean="0"/>
              <a:t>Explanations: Psychoanalytic Theories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u="sng" smtClean="0">
                <a:solidFill>
                  <a:srgbClr val="FFFF00"/>
                </a:solidFill>
              </a:rPr>
              <a:t>Sexual Trauma</a:t>
            </a:r>
            <a:r>
              <a:rPr lang="en-US" sz="2400" b="1" smtClean="0"/>
              <a:t>: Some offenders (not all) experienced sexual trauma/victimization as a child.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Sex offenders were substantially more likely than any other category of offenders to report having been abused physically or sexually while growing up, although only </a:t>
            </a:r>
            <a:r>
              <a:rPr lang="en-US" sz="2000" b="1" u="sng" smtClean="0">
                <a:solidFill>
                  <a:srgbClr val="FFFF00"/>
                </a:solidFill>
              </a:rPr>
              <a:t>one third</a:t>
            </a:r>
            <a:r>
              <a:rPr lang="en-US" sz="2000" b="1" u="sng" smtClean="0"/>
              <a:t> </a:t>
            </a:r>
            <a:r>
              <a:rPr lang="en-US" sz="2000" b="1" smtClean="0"/>
              <a:t>of offenders report that they had ever been physically or sexually abused. 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1" u="sng" smtClean="0">
                <a:solidFill>
                  <a:srgbClr val="FFFF00"/>
                </a:solidFill>
              </a:rPr>
              <a:t>Alcohol and drug use</a:t>
            </a:r>
            <a:r>
              <a:rPr lang="en-US" sz="2300" b="1" smtClean="0">
                <a:solidFill>
                  <a:srgbClr val="FFFF00"/>
                </a:solidFill>
              </a:rPr>
              <a:t>:</a:t>
            </a:r>
            <a:r>
              <a:rPr lang="en-US" sz="2300" b="1" smtClean="0"/>
              <a:t> common, but symptomatic of those unable to cope with the demands and stresses of adult life (both lower inhibitions, but are not necessarily causal factors)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1" u="sng" smtClean="0">
                <a:solidFill>
                  <a:srgbClr val="FFFF00"/>
                </a:solidFill>
              </a:rPr>
              <a:t>Early childhood development</a:t>
            </a:r>
            <a:r>
              <a:rPr lang="en-US" sz="2300" b="1" smtClean="0"/>
              <a:t>: “His unfulfilled needs for acceptance, affection, and intimacy result in depression..." (Groth) 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1" u="sng" smtClean="0">
                <a:solidFill>
                  <a:srgbClr val="FFFF00"/>
                </a:solidFill>
              </a:rPr>
              <a:t>Poor social relationships; poor social skills, high anxiety</a:t>
            </a:r>
            <a:r>
              <a:rPr lang="en-US" sz="2300" b="1" smtClean="0"/>
              <a:t> in dealing with other people. The rapist has often failed to develop successful interpersonal relationships. 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1" u="sng" smtClean="0">
                <a:solidFill>
                  <a:srgbClr val="FFFF00"/>
                </a:solidFill>
              </a:rPr>
              <a:t>Insecurity</a:t>
            </a:r>
            <a:r>
              <a:rPr lang="en-US" sz="2300" b="1" smtClean="0">
                <a:solidFill>
                  <a:srgbClr val="FFFF00"/>
                </a:solidFill>
              </a:rPr>
              <a:t> </a:t>
            </a:r>
            <a:r>
              <a:rPr lang="en-US" sz="2300" b="1" smtClean="0"/>
              <a:t>about masculine identity; failures in multiple areas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smtClean="0"/>
              <a:t>Psychoanalytic Theories: Typology of Rapists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1</a:t>
            </a:r>
            <a:r>
              <a:rPr lang="en-US" sz="2300" smtClean="0"/>
              <a:t>. </a:t>
            </a:r>
            <a:r>
              <a:rPr lang="en-US" i="1" u="sng" smtClean="0">
                <a:solidFill>
                  <a:srgbClr val="FFFF00"/>
                </a:solidFill>
              </a:rPr>
              <a:t>Power Reassurance</a:t>
            </a:r>
            <a:r>
              <a:rPr lang="en-US" i="1" smtClean="0"/>
              <a:t> (Compensatory): </a:t>
            </a:r>
            <a:r>
              <a:rPr lang="en-US" smtClean="0"/>
              <a:t>suggests an underlying lack of confidence and inadequacy and a </a:t>
            </a:r>
            <a:r>
              <a:rPr lang="en-US" smtClean="0">
                <a:solidFill>
                  <a:srgbClr val="FFFF00"/>
                </a:solidFill>
              </a:rPr>
              <a:t>misguided belief that the sex act is consensual</a:t>
            </a:r>
            <a:r>
              <a:rPr lang="en-US" smtClean="0"/>
              <a:t>, expressed through minimal force and low confidence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2. </a:t>
            </a:r>
            <a:r>
              <a:rPr lang="en-US" i="1" u="sng" smtClean="0">
                <a:solidFill>
                  <a:srgbClr val="FFFF00"/>
                </a:solidFill>
              </a:rPr>
              <a:t>Power Assertive</a:t>
            </a:r>
            <a:r>
              <a:rPr lang="en-US" i="1" smtClean="0"/>
              <a:t> (Exploitative): </a:t>
            </a:r>
            <a:r>
              <a:rPr lang="en-US" smtClean="0"/>
              <a:t>suggests an underlying lack of confidence and inadequacy, expressed through </a:t>
            </a:r>
            <a:r>
              <a:rPr lang="en-US" smtClean="0">
                <a:solidFill>
                  <a:srgbClr val="FFFF00"/>
                </a:solidFill>
              </a:rPr>
              <a:t>a need for control, mastery, and humiliation </a:t>
            </a:r>
            <a:r>
              <a:rPr lang="en-US" smtClean="0"/>
              <a:t>of the victim, while demonstrating authority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3. </a:t>
            </a:r>
            <a:r>
              <a:rPr lang="en-US" i="1" u="sng" smtClean="0">
                <a:solidFill>
                  <a:srgbClr val="FFFF1A"/>
                </a:solidFill>
              </a:rPr>
              <a:t>Anger Retaliatory</a:t>
            </a:r>
            <a:r>
              <a:rPr lang="en-US" i="1" smtClean="0"/>
              <a:t>: Offender behaviors </a:t>
            </a:r>
            <a:r>
              <a:rPr lang="en-US" smtClean="0"/>
              <a:t>suggest a great deal of </a:t>
            </a:r>
            <a:r>
              <a:rPr lang="en-US" smtClean="0">
                <a:solidFill>
                  <a:srgbClr val="FFFF00"/>
                </a:solidFill>
              </a:rPr>
              <a:t>displaced rage </a:t>
            </a:r>
            <a:r>
              <a:rPr lang="en-US" smtClean="0"/>
              <a:t>and violence, toward a specific person, group (women), institution or a symbol of either.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4. </a:t>
            </a:r>
            <a:r>
              <a:rPr lang="en-US" i="1" u="sng" smtClean="0">
                <a:solidFill>
                  <a:srgbClr val="FFFF1A"/>
                </a:solidFill>
              </a:rPr>
              <a:t>Anger Excitation</a:t>
            </a:r>
            <a:r>
              <a:rPr lang="en-US" i="1" smtClean="0"/>
              <a:t> (sadistic): </a:t>
            </a:r>
            <a:r>
              <a:rPr lang="en-US" smtClean="0"/>
              <a:t>The offender gets </a:t>
            </a:r>
            <a:r>
              <a:rPr lang="en-US" smtClean="0">
                <a:solidFill>
                  <a:srgbClr val="FFFF00"/>
                </a:solidFill>
              </a:rPr>
              <a:t>sexual gratification or excitement from inflicting pain </a:t>
            </a:r>
            <a:r>
              <a:rPr lang="en-US" smtClean="0"/>
              <a:t>and suffering on the victim.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5. </a:t>
            </a:r>
            <a:r>
              <a:rPr lang="en-US" i="1" u="sng" smtClean="0">
                <a:solidFill>
                  <a:srgbClr val="FFFF1A"/>
                </a:solidFill>
              </a:rPr>
              <a:t>Opportunistic</a:t>
            </a:r>
            <a:r>
              <a:rPr lang="en-US" i="1" smtClean="0">
                <a:solidFill>
                  <a:srgbClr val="FFFF1A"/>
                </a:solidFill>
              </a:rPr>
              <a:t>:</a:t>
            </a:r>
            <a:r>
              <a:rPr lang="en-US" i="1" smtClean="0"/>
              <a:t> </a:t>
            </a:r>
            <a:r>
              <a:rPr lang="en-US" smtClean="0"/>
              <a:t>offender who is out to satisfy immediate sexual impulses, often while committing another crime such as burglary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smtClean="0"/>
              <a:t>Feminist Theories</a:t>
            </a:r>
            <a:endParaRPr lang="en-US" sz="2800" u="sng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i="1" u="sng" smtClean="0">
                <a:solidFill>
                  <a:srgbClr val="FFFF00"/>
                </a:solidFill>
              </a:rPr>
              <a:t>Cultural aspects</a:t>
            </a:r>
            <a:r>
              <a:rPr lang="en-US" sz="2800" u="sng" smtClean="0">
                <a:solidFill>
                  <a:srgbClr val="FFFF00"/>
                </a:solidFill>
              </a:rPr>
              <a:t> </a:t>
            </a:r>
            <a:r>
              <a:rPr lang="en-US" sz="2800" b="1" smtClean="0"/>
              <a:t>may contribute to rape (e.g., patriarchal culture dominated by male attitudes, values, and beliefs).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u="sng" smtClean="0">
                <a:solidFill>
                  <a:srgbClr val="FFFF00"/>
                </a:solidFill>
              </a:rPr>
              <a:t>Brownmiller</a:t>
            </a:r>
            <a:r>
              <a:rPr lang="en-US" sz="2200" smtClean="0"/>
              <a:t>: </a:t>
            </a:r>
            <a:r>
              <a:rPr lang="en-US" sz="2200" b="1" smtClean="0"/>
              <a:t>Men have enjoyed a historical power advantage over women, resulting in the unequal status and unfair treatment of women.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u="sng" smtClean="0">
                <a:solidFill>
                  <a:srgbClr val="FFFF00"/>
                </a:solidFill>
              </a:rPr>
              <a:t>Traditional socialization patterns</a:t>
            </a:r>
            <a:r>
              <a:rPr lang="en-US" sz="2600" b="1" smtClean="0">
                <a:solidFill>
                  <a:srgbClr val="FFFF00"/>
                </a:solidFill>
              </a:rPr>
              <a:t> </a:t>
            </a:r>
            <a:r>
              <a:rPr lang="en-US" sz="2600" b="1" smtClean="0"/>
              <a:t>have encouraged men to associate </a:t>
            </a:r>
            <a:r>
              <a:rPr lang="en-US" sz="2600" b="1" i="1" smtClean="0"/>
              <a:t>masculinity</a:t>
            </a:r>
            <a:r>
              <a:rPr lang="en-US" sz="2600" b="1" smtClean="0"/>
              <a:t> with power, dominance, strength, virility, and superiority, and </a:t>
            </a:r>
            <a:r>
              <a:rPr lang="en-US" sz="2600" b="1" i="1" smtClean="0"/>
              <a:t>femininity</a:t>
            </a:r>
            <a:r>
              <a:rPr lang="en-US" sz="2600" b="1" smtClean="0"/>
              <a:t> with submissiveness, passivity, and weakness.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u="sng" smtClean="0">
                <a:solidFill>
                  <a:srgbClr val="FFFF00"/>
                </a:solidFill>
              </a:rPr>
              <a:t>Cultural expectations</a:t>
            </a:r>
            <a:r>
              <a:rPr lang="en-US" sz="2600" smtClean="0"/>
              <a:t>, </a:t>
            </a:r>
            <a:r>
              <a:rPr lang="en-US" sz="2600" b="1" smtClean="0"/>
              <a:t>including those embodied in male-dominated legislative and justice systems, historically viewed women as little more than male property.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smtClean="0"/>
              <a:t>Feminist Theories (cont.)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smtClean="0">
                <a:solidFill>
                  <a:srgbClr val="FFFF00"/>
                </a:solidFill>
              </a:rPr>
              <a:t>Research has largely supported feminist theories.</a:t>
            </a:r>
            <a:r>
              <a:rPr lang="en-US" sz="20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u="sng" smtClean="0">
                <a:solidFill>
                  <a:srgbClr val="FFFF00"/>
                </a:solidFill>
              </a:rPr>
              <a:t>Sanday</a:t>
            </a:r>
            <a:r>
              <a:rPr lang="en-US" sz="2400" b="1" smtClean="0"/>
              <a:t>: cross-cultural study of 156 tribal societies existing between 1750 B.C. - 1960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b="1" smtClean="0"/>
              <a:t>Rape was rare or absent in 47% of the societies studied, but a frequent and accepted practice against women in 18% of the societies.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b="1" smtClean="0"/>
              <a:t>In </a:t>
            </a:r>
            <a:r>
              <a:rPr lang="en-US" sz="2100" b="1" u="sng" smtClean="0">
                <a:solidFill>
                  <a:srgbClr val="FFFF00"/>
                </a:solidFill>
              </a:rPr>
              <a:t>rape-prone societies</a:t>
            </a:r>
            <a:r>
              <a:rPr lang="en-US" sz="2100" b="1" smtClean="0">
                <a:solidFill>
                  <a:srgbClr val="FFFF00"/>
                </a:solidFill>
              </a:rPr>
              <a:t>, </a:t>
            </a:r>
            <a:r>
              <a:rPr lang="en-US" sz="2100" b="1" smtClean="0"/>
              <a:t>female authority and power were low, and masculinity was often expressed by interpersonal violence and toughness.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u="sng" smtClean="0">
                <a:solidFill>
                  <a:srgbClr val="FFFF00"/>
                </a:solidFill>
              </a:rPr>
              <a:t>Malamuth</a:t>
            </a:r>
            <a:r>
              <a:rPr lang="en-US" sz="2400" b="1" smtClean="0"/>
              <a:t>: studied views of males (mostly college students) associated with sexual aggression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b="1" smtClean="0"/>
              <a:t>He asked males to report the likelihood that they would commit a rape if they could be assured of not being caught and punished.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b="1" smtClean="0"/>
              <a:t>About 35% of respondents across samples indicated </a:t>
            </a:r>
            <a:r>
              <a:rPr lang="en-US" sz="2100" b="1" u="sng" smtClean="0">
                <a:solidFill>
                  <a:srgbClr val="FFFF00"/>
                </a:solidFill>
              </a:rPr>
              <a:t>some likelihood of raping</a:t>
            </a:r>
            <a:r>
              <a:rPr lang="en-US" sz="2100" b="1" smtClean="0"/>
              <a:t> (</a:t>
            </a:r>
            <a:r>
              <a:rPr lang="en-US" sz="2100" b="1" smtClean="0">
                <a:solidFill>
                  <a:srgbClr val="FFFF00"/>
                </a:solidFill>
              </a:rPr>
              <a:t>LR</a:t>
            </a:r>
            <a:r>
              <a:rPr lang="en-US" sz="2100" b="1" smtClean="0"/>
              <a:t>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b="1" u="sng" smtClean="0">
                <a:solidFill>
                  <a:srgbClr val="FFFF00"/>
                </a:solidFill>
              </a:rPr>
              <a:t>High LR</a:t>
            </a:r>
            <a:r>
              <a:rPr lang="en-US" sz="2100" b="1" smtClean="0">
                <a:solidFill>
                  <a:srgbClr val="FFFF00"/>
                </a:solidFill>
              </a:rPr>
              <a:t> </a:t>
            </a:r>
            <a:r>
              <a:rPr lang="en-US" sz="2100" b="1" smtClean="0"/>
              <a:t>was associated with callous attitudes toward rape and belief in various rape myths</a:t>
            </a:r>
            <a:r>
              <a:rPr lang="en-US" sz="2100" b="1" smtClean="0">
                <a:solidFill>
                  <a:srgbClr val="FFFF00"/>
                </a:solidFill>
              </a:rPr>
              <a:t> </a:t>
            </a:r>
            <a:r>
              <a:rPr lang="en-US" sz="2100" b="1" smtClean="0"/>
              <a:t>(e.g., that women really enjoy rape in spite of their protests).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i="1" u="sng" smtClean="0"/>
              <a:t/>
            </a:r>
            <a:br>
              <a:rPr lang="en-US" sz="2400" b="1" i="1" u="sng" smtClean="0"/>
            </a:br>
            <a:r>
              <a:rPr lang="en-US" sz="2800" b="1" u="sng" smtClean="0"/>
              <a:t>Social Learning Theories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Attitudes, beliefs, and behaviors supportive of rape can be </a:t>
            </a:r>
            <a:r>
              <a:rPr lang="en-US" sz="2400" b="1" smtClean="0">
                <a:solidFill>
                  <a:srgbClr val="FFFF00"/>
                </a:solidFill>
              </a:rPr>
              <a:t>learned and reinforced</a:t>
            </a:r>
            <a:r>
              <a:rPr lang="en-US" sz="2400" b="1" smtClean="0"/>
              <a:t> through social interactions with others.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Beliefs may be reinforced through </a:t>
            </a:r>
            <a:r>
              <a:rPr lang="en-US" sz="2400" b="1" smtClean="0">
                <a:solidFill>
                  <a:srgbClr val="FFFF00"/>
                </a:solidFill>
              </a:rPr>
              <a:t>socialization</a:t>
            </a:r>
            <a:r>
              <a:rPr lang="en-US" sz="2400" b="1" smtClean="0"/>
              <a:t> (in the family, school), </a:t>
            </a:r>
            <a:r>
              <a:rPr lang="en-US" sz="2400" b="1" smtClean="0">
                <a:solidFill>
                  <a:srgbClr val="FFFF00"/>
                </a:solidFill>
              </a:rPr>
              <a:t>membership in various groups</a:t>
            </a:r>
            <a:r>
              <a:rPr lang="en-US" sz="2400" b="1" smtClean="0"/>
              <a:t>, and/or </a:t>
            </a:r>
            <a:r>
              <a:rPr lang="en-US" sz="2400" b="1" smtClean="0">
                <a:solidFill>
                  <a:srgbClr val="FFFF00"/>
                </a:solidFill>
              </a:rPr>
              <a:t>witnessing </a:t>
            </a:r>
            <a:r>
              <a:rPr lang="en-US" sz="2400" b="1" smtClean="0"/>
              <a:t>media portrayals of coercive male-female relationships.</a:t>
            </a:r>
            <a:endParaRPr lang="en-US" sz="2400" b="1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 smtClean="0">
                <a:solidFill>
                  <a:srgbClr val="FFFF00"/>
                </a:solidFill>
              </a:rPr>
              <a:t>Rape Myths</a:t>
            </a:r>
            <a:endParaRPr lang="en-US" sz="2400" b="1" u="sng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Beliefs that rationalize, justify, or encourage acts of violence toward women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Belief in rape myths has been found in samples of convicted rapists and non-criminal adult and juvenile males.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Example: “</a:t>
            </a:r>
            <a:r>
              <a:rPr lang="en-US" sz="2400" b="1" i="1" u="sng" smtClean="0">
                <a:solidFill>
                  <a:srgbClr val="FFFF00"/>
                </a:solidFill>
              </a:rPr>
              <a:t>No means yes</a:t>
            </a:r>
            <a:r>
              <a:rPr lang="en-US" sz="2400" b="1" smtClean="0"/>
              <a:t>”: the mistaken belief that women make initial protests, but “they never really mean it.”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smtClean="0"/>
              <a:t>Interventions: Rape Law Reform</a:t>
            </a:r>
            <a:r>
              <a:rPr lang="en-US" sz="4000" smtClean="0"/>
              <a:t>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Historically, rape has been inappropriately defined, investigated, prosecuted, and punished by </a:t>
            </a:r>
            <a:r>
              <a:rPr lang="en-US" sz="2800" smtClean="0">
                <a:solidFill>
                  <a:srgbClr val="FFFF00"/>
                </a:solidFill>
              </a:rPr>
              <a:t>male-dominated legislative and justice systems</a:t>
            </a:r>
            <a:r>
              <a:rPr lang="en-US" sz="2800" smtClean="0"/>
              <a:t> (feminist theory).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u="sng" smtClean="0">
                <a:solidFill>
                  <a:srgbClr val="FFFF00"/>
                </a:solidFill>
              </a:rPr>
              <a:t>Rape law reform</a:t>
            </a:r>
            <a:r>
              <a:rPr lang="en-US" sz="2800" smtClean="0"/>
              <a:t> has proceeded vigorously since the 1970s. By 1980, almost every state in the U.S. had passed some form of rape law reform.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Rape and sexual offenses are </a:t>
            </a:r>
            <a:r>
              <a:rPr lang="en-US" sz="2400" b="1" smtClean="0">
                <a:solidFill>
                  <a:srgbClr val="FFFF00"/>
                </a:solidFill>
              </a:rPr>
              <a:t>defined </a:t>
            </a:r>
            <a:r>
              <a:rPr lang="en-US" sz="2400" b="1" smtClean="0"/>
              <a:t>in </a:t>
            </a:r>
            <a:r>
              <a:rPr lang="en-US" sz="2400" b="1" i="1" smtClean="0"/>
              <a:t>gender-neutral terms that describe the specific behavior involved</a:t>
            </a:r>
            <a:r>
              <a:rPr lang="en-US" sz="2400" b="1" i="1" smtClean="0">
                <a:solidFill>
                  <a:srgbClr val="FFFF00"/>
                </a:solidFill>
              </a:rPr>
              <a:t> </a:t>
            </a:r>
            <a:r>
              <a:rPr lang="en-US" sz="2400" b="1" smtClean="0"/>
              <a:t>[replacing outdated, confusing labels that failed to distinguish the actual behavior involved].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u="sng" smtClean="0">
                <a:solidFill>
                  <a:srgbClr val="FFFF00"/>
                </a:solidFill>
              </a:rPr>
              <a:t>Rape shield laws</a:t>
            </a:r>
            <a:r>
              <a:rPr lang="en-US" sz="2400" b="1" u="sng" smtClean="0"/>
              <a:t>:</a:t>
            </a:r>
            <a:r>
              <a:rPr lang="en-US" sz="2400" b="1" smtClean="0"/>
              <a:t> constrain the use of prior sexual history by defense attorneys attempting to establish victim consent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hlinkClick r:id="rId2"/>
              </a:rPr>
              <a:t>http://www.msnbc.msn.com/id/5861379/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smtClean="0"/>
              <a:t>Interventions: Rape Law Reform (cont.)</a:t>
            </a:r>
            <a:r>
              <a:rPr lang="en-US" smtClean="0"/>
              <a:t>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153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Examples: Michigan, California, Indiana</a:t>
            </a:r>
          </a:p>
        </p:txBody>
      </p:sp>
      <p:graphicFrame>
        <p:nvGraphicFramePr>
          <p:cNvPr id="128045" name="Group 45"/>
          <p:cNvGraphicFramePr>
            <a:graphicFrameLocks noGrp="1"/>
          </p:cNvGraphicFramePr>
          <p:nvPr>
            <p:ph sz="half" idx="2"/>
          </p:nvPr>
        </p:nvGraphicFramePr>
        <p:xfrm>
          <a:off x="533400" y="2133600"/>
          <a:ext cx="6477000" cy="4530725"/>
        </p:xfrm>
        <a:graphic>
          <a:graphicData uri="http://schemas.openxmlformats.org/drawingml/2006/table">
            <a:tbl>
              <a:tblPr/>
              <a:tblGrid>
                <a:gridCol w="3448050"/>
                <a:gridCol w="1009650"/>
                <a:gridCol w="1009650"/>
                <a:gridCol w="100965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ID*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Arrest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n.s.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Charging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Plea-bargaining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n.s.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Conviction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n.s.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n.s.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Incarceration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7" name="Line 46"/>
          <p:cNvSpPr>
            <a:spLocks noChangeShapeType="1"/>
          </p:cNvSpPr>
          <p:nvPr/>
        </p:nvSpPr>
        <p:spPr bwMode="auto">
          <a:xfrm flipV="1">
            <a:off x="4495800" y="3733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Line 47"/>
          <p:cNvSpPr>
            <a:spLocks noChangeShapeType="1"/>
          </p:cNvSpPr>
          <p:nvPr/>
        </p:nvSpPr>
        <p:spPr bwMode="auto">
          <a:xfrm flipV="1">
            <a:off x="5410200" y="3733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Line 48"/>
          <p:cNvSpPr>
            <a:spLocks noChangeShapeType="1"/>
          </p:cNvSpPr>
          <p:nvPr/>
        </p:nvSpPr>
        <p:spPr bwMode="auto">
          <a:xfrm flipV="1">
            <a:off x="4495800" y="5943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Text Box 49"/>
          <p:cNvSpPr txBox="1">
            <a:spLocks noChangeArrowheads="1"/>
          </p:cNvSpPr>
          <p:nvPr/>
        </p:nvSpPr>
        <p:spPr bwMode="auto">
          <a:xfrm>
            <a:off x="7315200" y="2133600"/>
            <a:ext cx="1828800" cy="314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*Note: LaFree (1989) studied 38 trials in the 3 years after passage of laws in ID. Rape shield law was almost totally ineffective.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55587"/>
          </a:xfrm>
        </p:spPr>
        <p:txBody>
          <a:bodyPr/>
          <a:lstStyle/>
          <a:p>
            <a:pPr>
              <a:defRPr/>
            </a:pPr>
            <a:r>
              <a:rPr lang="en-US" sz="3600" u="sng" smtClean="0"/>
              <a:t>Incarceration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8674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b="1" smtClean="0">
                <a:solidFill>
                  <a:srgbClr val="FFFF00"/>
                </a:solidFill>
                <a:effectLst/>
              </a:rPr>
              <a:t>Q: How often do convicted sex offenders recidivate?</a:t>
            </a:r>
            <a:r>
              <a:rPr lang="en-US" sz="2200" b="1" smtClean="0"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200" b="1" smtClean="0">
                <a:effectLst/>
              </a:rPr>
              <a:t>A: </a:t>
            </a:r>
            <a:r>
              <a:rPr lang="en-US" sz="2200" b="1" smtClean="0">
                <a:solidFill>
                  <a:srgbClr val="FFFF00"/>
                </a:solidFill>
                <a:effectLst/>
              </a:rPr>
              <a:t>Langan, Schmitt &amp; Durose (2003)</a:t>
            </a:r>
            <a:r>
              <a:rPr lang="en-US" sz="2200" b="1" smtClean="0">
                <a:effectLst/>
              </a:rPr>
              <a:t> --  study of 9,691 male sex offenders released from prison in 15 states in 1994</a:t>
            </a:r>
          </a:p>
          <a:p>
            <a:pPr>
              <a:lnSpc>
                <a:spcPct val="80000"/>
              </a:lnSpc>
            </a:pPr>
            <a:r>
              <a:rPr lang="en-US" sz="2200" b="1" smtClean="0">
                <a:effectLst/>
              </a:rPr>
              <a:t>The more prior arrests, the greater the likelihood of being rearrested for another sex crime after leaving prison. </a:t>
            </a:r>
          </a:p>
          <a:p>
            <a:pPr>
              <a:lnSpc>
                <a:spcPct val="80000"/>
              </a:lnSpc>
            </a:pPr>
            <a:r>
              <a:rPr lang="en-US" sz="2200" b="1" smtClean="0">
                <a:effectLst/>
              </a:rPr>
              <a:t>During the </a:t>
            </a:r>
            <a:r>
              <a:rPr lang="en-US" sz="2200" b="1" smtClean="0">
                <a:solidFill>
                  <a:srgbClr val="FFFF00"/>
                </a:solidFill>
                <a:effectLst/>
              </a:rPr>
              <a:t>three-year follow-up period</a:t>
            </a:r>
            <a:r>
              <a:rPr lang="en-US" sz="2200" b="1" smtClean="0">
                <a:effectLst/>
              </a:rPr>
              <a:t>, released sex offenders (5.3%) were four times more likely than non-sex offenders (1.3%) to be rearrested </a:t>
            </a:r>
            <a:r>
              <a:rPr lang="en-US" sz="2200" b="1" smtClean="0">
                <a:solidFill>
                  <a:srgbClr val="FFFF00"/>
                </a:solidFill>
                <a:effectLst/>
              </a:rPr>
              <a:t>for a new sex crime</a:t>
            </a:r>
            <a:r>
              <a:rPr lang="en-US" sz="2200" b="1" smtClean="0">
                <a:effectLst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US" sz="2200" b="1" smtClean="0">
                <a:effectLst/>
              </a:rPr>
              <a:t>However, </a:t>
            </a:r>
            <a:r>
              <a:rPr lang="en-US" sz="2200" b="1" smtClean="0">
                <a:solidFill>
                  <a:srgbClr val="FFFF00"/>
                </a:solidFill>
                <a:effectLst/>
              </a:rPr>
              <a:t>sex offenders had a lower overall rearrest rate</a:t>
            </a:r>
            <a:r>
              <a:rPr lang="en-US" sz="2200" b="1" smtClean="0">
                <a:effectLst/>
              </a:rPr>
              <a:t> compared to non-sex offenders. 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effectLst/>
              </a:rPr>
              <a:t>When </a:t>
            </a:r>
            <a:r>
              <a:rPr lang="en-US" sz="2000" b="1" smtClean="0">
                <a:solidFill>
                  <a:srgbClr val="FFFF00"/>
                </a:solidFill>
                <a:effectLst/>
              </a:rPr>
              <a:t>rearrests for any type of crime</a:t>
            </a:r>
            <a:r>
              <a:rPr lang="en-US" sz="2000" b="1" smtClean="0">
                <a:effectLst/>
              </a:rPr>
              <a:t> (not just sex crimes) were counted, only </a:t>
            </a:r>
            <a:r>
              <a:rPr lang="en-US" sz="2000" b="1" smtClean="0">
                <a:solidFill>
                  <a:srgbClr val="FFFF00"/>
                </a:solidFill>
                <a:effectLst/>
              </a:rPr>
              <a:t>43%</a:t>
            </a:r>
            <a:r>
              <a:rPr lang="en-US" sz="2000" b="1" smtClean="0">
                <a:effectLst/>
              </a:rPr>
              <a:t> of the 9,691 released sex offenders were rearrested. 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effectLst/>
              </a:rPr>
              <a:t>The overall rearrest rate for the 262,420 non-sex offenders was much higher, </a:t>
            </a:r>
            <a:r>
              <a:rPr lang="en-US" sz="2000" b="1" smtClean="0">
                <a:solidFill>
                  <a:srgbClr val="FFFF00"/>
                </a:solidFill>
                <a:effectLst/>
              </a:rPr>
              <a:t>68%</a:t>
            </a:r>
            <a:r>
              <a:rPr lang="en-US" sz="2000" b="1" smtClean="0">
                <a:effectLst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US" sz="2200" b="1" smtClean="0">
                <a:solidFill>
                  <a:srgbClr val="FFFF00"/>
                </a:solidFill>
                <a:effectLst/>
              </a:rPr>
              <a:t>Conclusion:</a:t>
            </a:r>
            <a:r>
              <a:rPr lang="en-US" sz="2200" b="1" smtClean="0">
                <a:effectLst/>
              </a:rPr>
              <a:t> Recidivism </a:t>
            </a:r>
            <a:r>
              <a:rPr lang="en-US" sz="2200" b="1" i="1" smtClean="0">
                <a:effectLst/>
              </a:rPr>
              <a:t>overall</a:t>
            </a:r>
            <a:r>
              <a:rPr lang="en-US" sz="2200" b="1" smtClean="0">
                <a:effectLst/>
              </a:rPr>
              <a:t> is high, but recidivism for </a:t>
            </a:r>
            <a:r>
              <a:rPr lang="en-US" sz="2200" b="1" i="1" smtClean="0">
                <a:effectLst/>
              </a:rPr>
              <a:t>rape </a:t>
            </a:r>
            <a:r>
              <a:rPr lang="en-US" sz="2200" b="1" smtClean="0">
                <a:effectLst/>
              </a:rPr>
              <a:t>or </a:t>
            </a:r>
            <a:r>
              <a:rPr lang="en-US" sz="2200" b="1" i="1" smtClean="0">
                <a:effectLst/>
              </a:rPr>
              <a:t>sexual assault </a:t>
            </a:r>
            <a:r>
              <a:rPr lang="en-US" sz="2200" b="1" smtClean="0">
                <a:effectLst/>
              </a:rPr>
              <a:t>is not especially high.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31787"/>
          </a:xfrm>
        </p:spPr>
        <p:txBody>
          <a:bodyPr/>
          <a:lstStyle/>
          <a:p>
            <a:pPr>
              <a:defRPr/>
            </a:pPr>
            <a:r>
              <a:rPr lang="en-US" sz="2600" b="1" u="sng" smtClean="0"/>
              <a:t>Sex Offender Notification and Registration Laws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smtClean="0">
                <a:effectLst/>
              </a:rPr>
              <a:t>These laws usually require released offenders to register with their local law enforcement agency upon their release from prison, and allow agencies to publish the addresses of sex offenders (e.g., </a:t>
            </a:r>
            <a:r>
              <a:rPr lang="en-US" sz="2400" b="1" i="1" smtClean="0">
                <a:effectLst/>
              </a:rPr>
              <a:t>Meagan’s Law</a:t>
            </a:r>
            <a:r>
              <a:rPr lang="en-US" sz="2400" b="1" smtClean="0">
                <a:effectLst/>
              </a:rPr>
              <a:t>).</a:t>
            </a:r>
          </a:p>
          <a:p>
            <a:pPr algn="ctr">
              <a:lnSpc>
                <a:spcPct val="80000"/>
              </a:lnSpc>
            </a:pPr>
            <a:r>
              <a:rPr lang="en-US" sz="2000" b="1" smtClean="0">
                <a:effectLst/>
                <a:hlinkClick r:id="rId2"/>
              </a:rPr>
              <a:t>http://www.pameganslaw.state.pa.us/</a:t>
            </a:r>
            <a:endParaRPr lang="en-US" sz="2000" b="1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Goals</a:t>
            </a:r>
            <a:r>
              <a:rPr lang="en-US" sz="2400" b="1" smtClean="0">
                <a:effectLst/>
              </a:rPr>
              <a:t>: more closely monitor the whereabouts of convicted sex offenders in the community</a:t>
            </a:r>
            <a:r>
              <a:rPr lang="en-US" sz="2400" b="1" smtClean="0">
                <a:effectLst/>
                <a:sym typeface="Wingdings" pitchFamily="2" charset="2"/>
              </a:rPr>
              <a:t></a:t>
            </a:r>
            <a:r>
              <a:rPr lang="en-US" sz="2400" b="1" smtClean="0">
                <a:effectLst/>
              </a:rPr>
              <a:t> reduce sex offenses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Walker et al. (2006)</a:t>
            </a:r>
            <a:r>
              <a:rPr lang="en-US" sz="2400" b="1" smtClean="0">
                <a:effectLst/>
              </a:rPr>
              <a:t> examined the general deterrent effect of these laws on the number of sex offenses committed, as measured by the increase or decrease in the number of rapes in 10 states.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effectLst/>
              </a:rPr>
              <a:t>Most of the 10 states examined showed </a:t>
            </a:r>
            <a:r>
              <a:rPr lang="en-US" sz="2400" b="1" smtClean="0">
                <a:solidFill>
                  <a:srgbClr val="FFFF00"/>
                </a:solidFill>
                <a:effectLst/>
              </a:rPr>
              <a:t>no significant difference</a:t>
            </a:r>
            <a:r>
              <a:rPr lang="en-US" sz="2400" b="1" smtClean="0">
                <a:effectLst/>
              </a:rPr>
              <a:t> in the average number of rapes committed before and after the passage of laws. But:</a:t>
            </a:r>
          </a:p>
          <a:p>
            <a:pPr lvl="1">
              <a:lnSpc>
                <a:spcPct val="80000"/>
              </a:lnSpc>
            </a:pPr>
            <a:r>
              <a:rPr lang="en-US" sz="2400" b="1" smtClean="0">
                <a:effectLst/>
              </a:rPr>
              <a:t>Need </a:t>
            </a:r>
            <a:r>
              <a:rPr lang="en-US" sz="2400" b="1" i="1" smtClean="0">
                <a:solidFill>
                  <a:srgbClr val="FFFF00"/>
                </a:solidFill>
                <a:effectLst/>
              </a:rPr>
              <a:t>longer follow-up periods</a:t>
            </a:r>
            <a:r>
              <a:rPr lang="en-US" sz="2400" b="1" smtClean="0">
                <a:effectLst/>
              </a:rPr>
              <a:t> (at least 3 yr.)</a:t>
            </a:r>
          </a:p>
          <a:p>
            <a:pPr lvl="1">
              <a:lnSpc>
                <a:spcPct val="80000"/>
              </a:lnSpc>
            </a:pPr>
            <a:r>
              <a:rPr lang="en-US" sz="2400" b="1" smtClean="0">
                <a:effectLst/>
              </a:rPr>
              <a:t>Need to examine </a:t>
            </a:r>
            <a:r>
              <a:rPr lang="en-US" sz="2400" b="1" smtClean="0">
                <a:solidFill>
                  <a:srgbClr val="FFFF00"/>
                </a:solidFill>
                <a:effectLst/>
              </a:rPr>
              <a:t>community-level effects</a:t>
            </a:r>
            <a:r>
              <a:rPr lang="en-US" sz="2400" b="1" smtClean="0">
                <a:effectLst/>
              </a:rPr>
              <a:t> of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562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400" smtClean="0">
                <a:solidFill>
                  <a:srgbClr val="FFFF00"/>
                </a:solidFill>
              </a:rPr>
              <a:t>I. PATTERNS AND TRENDS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400" smtClean="0">
                <a:solidFill>
                  <a:srgbClr val="FFFF00"/>
                </a:solidFill>
              </a:rPr>
              <a:t>II. EXPLANATIONS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Psychoanalytic Theories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Feminist Theories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Social Learning Theories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400" smtClean="0">
                <a:solidFill>
                  <a:srgbClr val="FFFF00"/>
                </a:solidFill>
              </a:rPr>
              <a:t>III. INTERVENTIONS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smtClean="0"/>
              <a:t>Rape Law Reform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smtClean="0"/>
              <a:t>Incarceration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smtClean="0"/>
              <a:t>Sex Offender Notification Laws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smtClean="0"/>
              <a:t>Victim Resistance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smtClean="0"/>
              <a:t>Victim Counseling and Assistance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smtClean="0"/>
              <a:t>Sex Offender Treatment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smtClean="0"/>
              <a:t>Victim Resistance (Self-Defense)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u="sng" smtClean="0">
                <a:solidFill>
                  <a:srgbClr val="FFFF00"/>
                </a:solidFill>
              </a:rPr>
              <a:t>Bart and O'Brien</a:t>
            </a:r>
            <a:r>
              <a:rPr lang="en-US" sz="2400" b="1" smtClean="0"/>
              <a:t>: Researchers interviewed victims about situational variables associated with the rape.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 smtClean="0">
                <a:solidFill>
                  <a:srgbClr val="FFFF00"/>
                </a:solidFill>
              </a:rPr>
              <a:t>Six possible defense strategies</a:t>
            </a:r>
            <a:r>
              <a:rPr lang="en-US" sz="2400" b="1" smtClean="0"/>
              <a:t>: (1) flee or try to flee; (2) scream or yell; (3) begging or pleading; (4) "cognitive verbal" techniques: reason with offender, make him see her as a person; (5) take advantage of environmental intervention or opportunity; and (6) respond with physical force.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Those who </a:t>
            </a:r>
            <a:r>
              <a:rPr lang="en-US" sz="2400" b="1" i="1" u="sng" smtClean="0">
                <a:solidFill>
                  <a:srgbClr val="FFFF00"/>
                </a:solidFill>
              </a:rPr>
              <a:t>avoided</a:t>
            </a:r>
            <a:r>
              <a:rPr lang="en-US" sz="2400" b="1" u="sng" smtClean="0">
                <a:solidFill>
                  <a:srgbClr val="FFFF00"/>
                </a:solidFill>
              </a:rPr>
              <a:t> </a:t>
            </a:r>
            <a:r>
              <a:rPr lang="en-US" sz="2400" b="1" smtClean="0"/>
              <a:t>rape (N = 51) used a greater number of strategies than those who didn't (N = 43).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FF00"/>
                </a:solidFill>
              </a:rPr>
              <a:t>Avoiders </a:t>
            </a:r>
            <a:r>
              <a:rPr lang="en-US" sz="2000" b="1" smtClean="0"/>
              <a:t>were more likely to </a:t>
            </a:r>
            <a:r>
              <a:rPr lang="en-US" sz="2000" b="1" i="1" smtClean="0"/>
              <a:t>flee or try to flee</a:t>
            </a:r>
            <a:r>
              <a:rPr lang="en-US" sz="2000" b="1" smtClean="0"/>
              <a:t>, </a:t>
            </a:r>
            <a:r>
              <a:rPr lang="en-US" sz="2000" b="1" i="1" smtClean="0"/>
              <a:t>yell or scream, use physical force,</a:t>
            </a:r>
            <a:r>
              <a:rPr lang="en-US" sz="2000" b="1" smtClean="0"/>
              <a:t> or</a:t>
            </a:r>
            <a:r>
              <a:rPr lang="en-US" sz="2000" b="1" i="1" smtClean="0"/>
              <a:t> take advantage of environmental opportunity</a:t>
            </a:r>
            <a:r>
              <a:rPr lang="en-US" sz="2000" b="1" smtClean="0"/>
              <a:t> (e.g., bystander or car passes by).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FF00"/>
                </a:solidFill>
              </a:rPr>
              <a:t>There was no evidence that physical resistance increased the use of force by the rapist.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 u="sng" smtClean="0">
                <a:solidFill>
                  <a:srgbClr val="FFFF00"/>
                </a:solidFill>
              </a:rPr>
              <a:t>Similar results in NCVS</a:t>
            </a:r>
            <a:r>
              <a:rPr lang="en-US" sz="1800" b="1" smtClean="0"/>
              <a:t>. Among victims who took self-protective action, just </a:t>
            </a:r>
            <a:r>
              <a:rPr lang="en-US" sz="1800" b="1" smtClean="0">
                <a:solidFill>
                  <a:srgbClr val="FFFF00"/>
                </a:solidFill>
              </a:rPr>
              <a:t>over half </a:t>
            </a:r>
            <a:r>
              <a:rPr lang="en-US" sz="1800" b="1" smtClean="0"/>
              <a:t>felt that their actions</a:t>
            </a:r>
            <a:r>
              <a:rPr lang="en-US" sz="1800" b="1" smtClean="0">
                <a:solidFill>
                  <a:srgbClr val="FFFF00"/>
                </a:solidFill>
              </a:rPr>
              <a:t> </a:t>
            </a:r>
            <a:r>
              <a:rPr lang="en-US" sz="1800" b="1" u="sng" smtClean="0">
                <a:solidFill>
                  <a:srgbClr val="FFFF00"/>
                </a:solidFill>
              </a:rPr>
              <a:t>helped</a:t>
            </a:r>
            <a:r>
              <a:rPr lang="en-US" sz="1800" b="1" smtClean="0">
                <a:solidFill>
                  <a:srgbClr val="FFFF00"/>
                </a:solidFill>
              </a:rPr>
              <a:t> </a:t>
            </a:r>
            <a:r>
              <a:rPr lang="en-US" sz="1800" b="1" smtClean="0"/>
              <a:t>the situation.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 smtClean="0"/>
              <a:t>About </a:t>
            </a:r>
            <a:r>
              <a:rPr lang="en-US" sz="1800" b="1" smtClean="0">
                <a:solidFill>
                  <a:srgbClr val="FFFF00"/>
                </a:solidFill>
              </a:rPr>
              <a:t>1 in 5</a:t>
            </a:r>
            <a:r>
              <a:rPr lang="en-US" sz="1800" b="1" smtClean="0"/>
              <a:t> victims felt that their actions </a:t>
            </a:r>
            <a:r>
              <a:rPr lang="en-US" sz="1800" b="1" u="sng" smtClean="0">
                <a:solidFill>
                  <a:srgbClr val="FFFF00"/>
                </a:solidFill>
              </a:rPr>
              <a:t>worsened</a:t>
            </a:r>
            <a:r>
              <a:rPr lang="en-US" sz="1800" b="1" smtClean="0"/>
              <a:t> the situation in some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smtClean="0"/>
              <a:t>Victim Counseling and Assistance</a:t>
            </a:r>
            <a:endParaRPr lang="en-US" sz="2800" b="1" i="1" u="sng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 smtClean="0">
                <a:solidFill>
                  <a:srgbClr val="FFFF00"/>
                </a:solidFill>
              </a:rPr>
              <a:t>WOMEN ORGANIZED AGAINST RAPE</a:t>
            </a:r>
            <a:r>
              <a:rPr lang="en-US" sz="2400" b="1" smtClean="0">
                <a:solidFill>
                  <a:srgbClr val="FFFF00"/>
                </a:solidFill>
              </a:rPr>
              <a:t>  (WOAR)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hlinkClick r:id="rId2"/>
              </a:rPr>
              <a:t>http://www.woar.org</a:t>
            </a:r>
            <a:endParaRPr lang="en-US" sz="2000" b="1" smtClean="0"/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100" b="1" i="1" u="sng" smtClean="0">
                <a:solidFill>
                  <a:srgbClr val="FFFF00"/>
                </a:solidFill>
              </a:rPr>
              <a:t>Direct Service to Victims</a:t>
            </a:r>
            <a:r>
              <a:rPr lang="en-US" sz="2100" b="1" smtClean="0">
                <a:solidFill>
                  <a:srgbClr val="FFFF00"/>
                </a:solidFill>
              </a:rPr>
              <a:t>: </a:t>
            </a:r>
            <a:r>
              <a:rPr lang="en-US" sz="2100" b="1" smtClean="0"/>
              <a:t>Victims and families need specialized information, support, and counseling to deal with medical, legal, and personal aftermath of rape (e.g., crisis counseling, 24-hr. telephone hotline; hospital emergency room accompaniment; accompaniment and advocacy for survivors at court; and individual and group counseling for survivors and their families). </a:t>
            </a:r>
            <a:endParaRPr lang="en-US" sz="2100" b="1" i="1" smtClean="0"/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100" b="1" i="1" u="sng" smtClean="0">
                <a:solidFill>
                  <a:srgbClr val="FFFF00"/>
                </a:solidFill>
              </a:rPr>
              <a:t>Community Education And Training</a:t>
            </a:r>
            <a:r>
              <a:rPr lang="en-US" sz="2100" b="1" smtClean="0"/>
              <a:t>. WOAR brings educational programs about sexual assault and personal safety to children and adults in classrooms, community centers, and workplaces throughout Philadelphia.  </a:t>
            </a:r>
            <a:endParaRPr lang="en-US" sz="2100" b="1" i="1" smtClean="0"/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100" b="1" i="1" u="sng" smtClean="0">
                <a:solidFill>
                  <a:srgbClr val="FFFF00"/>
                </a:solidFill>
              </a:rPr>
              <a:t>Advocacy</a:t>
            </a:r>
            <a:r>
              <a:rPr lang="en-US" sz="2100" b="1" smtClean="0"/>
              <a:t>. WOAR influenced landmark rulings such as the Pennsylvania Rape Shield Law in 1976, making prior sexual history inadmissible in rape trials.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smtClean="0"/>
              <a:t>Sex Offender Treatment Programs</a:t>
            </a:r>
            <a:endParaRPr lang="en-US" sz="2800" b="1" i="1" u="sng" smtClean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>
                <a:solidFill>
                  <a:srgbClr val="FFFF00"/>
                </a:solidFill>
              </a:rPr>
              <a:t>Comprehensive treatment</a:t>
            </a:r>
            <a:r>
              <a:rPr lang="en-US" sz="2800" smtClean="0">
                <a:solidFill>
                  <a:srgbClr val="FFFF00"/>
                </a:solidFill>
              </a:rPr>
              <a:t> </a:t>
            </a:r>
            <a:r>
              <a:rPr lang="en-US" sz="2800" smtClean="0"/>
              <a:t>of sex offenders can significantly lower rates of reoffending, but stronger evaluation research is needed to determine the range and magnitude of treatment effects over time. </a:t>
            </a:r>
          </a:p>
          <a:p>
            <a:pPr eaLnBrk="1" hangingPunct="1">
              <a:defRPr/>
            </a:pPr>
            <a:r>
              <a:rPr lang="en-US" sz="2800" u="sng" smtClean="0">
                <a:solidFill>
                  <a:srgbClr val="FFFF00"/>
                </a:solidFill>
              </a:rPr>
              <a:t>Successful treatment models</a:t>
            </a:r>
            <a:r>
              <a:rPr lang="en-US" sz="2800" smtClean="0"/>
              <a:t>: must address </a:t>
            </a:r>
            <a:r>
              <a:rPr lang="en-US" sz="2800" i="1" smtClean="0"/>
              <a:t>deviant </a:t>
            </a:r>
            <a:r>
              <a:rPr lang="en-US" sz="2800" b="1" i="1" smtClean="0"/>
              <a:t>sexual interests, social skills deficits, </a:t>
            </a:r>
            <a:r>
              <a:rPr lang="en-US" sz="2800" smtClean="0"/>
              <a:t>and</a:t>
            </a:r>
            <a:r>
              <a:rPr lang="en-US" sz="2800" b="1" i="1" smtClean="0"/>
              <a:t> cognitive distortions about sexual offending</a:t>
            </a:r>
            <a:r>
              <a:rPr lang="en-US" sz="2800" smtClean="0"/>
              <a:t>. </a:t>
            </a:r>
          </a:p>
          <a:p>
            <a:pPr eaLnBrk="1" hangingPunct="1">
              <a:defRPr/>
            </a:pPr>
            <a:r>
              <a:rPr lang="en-US" sz="2800" b="1" u="sng" smtClean="0">
                <a:solidFill>
                  <a:srgbClr val="FFFF00"/>
                </a:solidFill>
              </a:rPr>
              <a:t>Examples</a:t>
            </a:r>
            <a:r>
              <a:rPr lang="en-US" sz="2800" b="1" smtClean="0">
                <a:solidFill>
                  <a:srgbClr val="FFFF00"/>
                </a:solidFill>
              </a:rPr>
              <a:t>: </a:t>
            </a:r>
          </a:p>
          <a:p>
            <a:pPr lvl="1" eaLnBrk="1" hangingPunct="1">
              <a:defRPr/>
            </a:pPr>
            <a:r>
              <a:rPr lang="en-US" sz="2000" b="1" smtClean="0"/>
              <a:t>Vermont Treatment Program for Sexual Aggressors </a:t>
            </a:r>
          </a:p>
          <a:p>
            <a:pPr lvl="1" eaLnBrk="1" hangingPunct="1">
              <a:defRPr/>
            </a:pPr>
            <a:r>
              <a:rPr lang="en-US" sz="2000" b="1" smtClean="0"/>
              <a:t>California’s Sex Offender Treatment and Evaluation Project (SOTEP)</a:t>
            </a:r>
          </a:p>
          <a:p>
            <a:pPr lvl="1" eaLnBrk="1" hangingPunct="1">
              <a:defRPr/>
            </a:pPr>
            <a:r>
              <a:rPr lang="en-US" sz="1600" b="1" smtClean="0">
                <a:hlinkClick r:id="rId2"/>
              </a:rPr>
              <a:t>http://www.youtube.com/watch?v=wTbpZsFVfIg</a:t>
            </a:r>
            <a:endParaRPr lang="en-US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hlinkClick r:id="rId2"/>
              </a:rPr>
              <a:t>Definitions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FFF00"/>
                </a:solidFill>
              </a:rPr>
              <a:t>NCVS:</a:t>
            </a:r>
            <a:r>
              <a:rPr lang="en-US" smtClean="0"/>
              <a:t> most detailed data on rape and sexual assaults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FF00"/>
                </a:solidFill>
              </a:rPr>
              <a:t>“</a:t>
            </a:r>
            <a:r>
              <a:rPr lang="en-US" b="1" u="sng" smtClean="0">
                <a:solidFill>
                  <a:srgbClr val="FFFF00"/>
                </a:solidFill>
              </a:rPr>
              <a:t>Rape”</a:t>
            </a:r>
            <a:r>
              <a:rPr lang="en-US" smtClean="0"/>
              <a:t> is forced sexual intercourse; victim may be male or female; offender may be of the same sex or a different sex from the victim. </a:t>
            </a:r>
          </a:p>
          <a:p>
            <a:pPr eaLnBrk="1" hangingPunct="1">
              <a:lnSpc>
                <a:spcPct val="90000"/>
              </a:lnSpc>
            </a:pPr>
            <a:r>
              <a:rPr lang="en-US" b="1" u="sng" smtClean="0">
                <a:solidFill>
                  <a:srgbClr val="FFFF00"/>
                </a:solidFill>
              </a:rPr>
              <a:t>“Sexual Assault”</a:t>
            </a:r>
            <a:r>
              <a:rPr lang="en-US" smtClean="0"/>
              <a:t> refers to a wide range of victimizations involving unwanted sexual contact (e.g., grabbing, touching, fondling).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algn="l" eaLnBrk="1" hangingPunct="1"/>
            <a:r>
              <a:rPr lang="en-US" sz="2000" b="1" u="sng" smtClean="0"/>
              <a:t>Figure 6.1</a:t>
            </a:r>
            <a:r>
              <a:rPr lang="en-US" sz="2000" b="1" smtClean="0"/>
              <a:t>. NCVS -- rape victimization rates have gradually decreased nearly every year since 1991. </a:t>
            </a:r>
          </a:p>
        </p:txBody>
      </p:sp>
      <p:pic>
        <p:nvPicPr>
          <p:cNvPr id="1030" name="Picture 6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713" y="1447800"/>
            <a:ext cx="7648575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u="sng" dirty="0" smtClean="0"/>
              <a:t>Rape/Sexual Assault Victimization Risk Factors</a:t>
            </a:r>
          </a:p>
        </p:txBody>
      </p:sp>
      <p:pic>
        <p:nvPicPr>
          <p:cNvPr id="2059" name="Picture 3" descr="table 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600"/>
            <a:ext cx="7858125" cy="602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/>
              <a:t>Victim/Offender Relationship: NCVS, 2008</a:t>
            </a:r>
          </a:p>
        </p:txBody>
      </p:sp>
      <p:pic>
        <p:nvPicPr>
          <p:cNvPr id="3079" name="Picture 4" descr="table 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075" y="1600200"/>
            <a:ext cx="9051925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>
              <a:defRPr/>
            </a:pPr>
            <a:r>
              <a:rPr lang="en-US" b="1" u="sng" smtClean="0"/>
              <a:t>Patterns: Victims</a:t>
            </a:r>
          </a:p>
        </p:txBody>
      </p:sp>
      <p:sp>
        <p:nvSpPr>
          <p:cNvPr id="4106" name="TextBox 4"/>
          <p:cNvSpPr txBox="1">
            <a:spLocks noChangeArrowheads="1"/>
          </p:cNvSpPr>
          <p:nvPr/>
        </p:nvSpPr>
        <p:spPr bwMode="auto">
          <a:xfrm>
            <a:off x="5562600" y="1181100"/>
            <a:ext cx="30480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Slightly more than 1/3 of victims (38%) </a:t>
            </a:r>
            <a:r>
              <a:rPr lang="en-US" sz="2000" b="1" u="sng">
                <a:solidFill>
                  <a:srgbClr val="FFFF00"/>
                </a:solidFill>
              </a:rPr>
              <a:t>reported</a:t>
            </a:r>
            <a:r>
              <a:rPr lang="en-US" sz="2000" b="1">
                <a:solidFill>
                  <a:srgbClr val="FFFF00"/>
                </a:solidFill>
              </a:rPr>
              <a:t> the offense to a law enforcement agency in 2005. </a:t>
            </a:r>
          </a:p>
          <a:p>
            <a:endParaRPr lang="en-US"/>
          </a:p>
        </p:txBody>
      </p:sp>
      <p:pic>
        <p:nvPicPr>
          <p:cNvPr id="4109" name="Picture 13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52578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/>
              <a:t>Patterns: Offenders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410200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FFFF00"/>
                </a:solidFill>
              </a:rPr>
              <a:t>Gender</a:t>
            </a:r>
            <a:r>
              <a:rPr lang="en-US" sz="2800" b="1" smtClean="0"/>
              <a:t>:</a:t>
            </a:r>
            <a:r>
              <a:rPr lang="en-US" sz="2800" smtClean="0"/>
              <a:t> 99 in 100 rapists are male.</a:t>
            </a:r>
            <a:endParaRPr lang="en-US" sz="2800" b="1" smtClean="0"/>
          </a:p>
          <a:p>
            <a:pPr eaLnBrk="1" hangingPunct="1"/>
            <a:r>
              <a:rPr lang="en-US" sz="2800" b="1" u="sng" smtClean="0">
                <a:solidFill>
                  <a:srgbClr val="FFFF00"/>
                </a:solidFill>
              </a:rPr>
              <a:t>Race</a:t>
            </a:r>
            <a:r>
              <a:rPr lang="en-US" sz="2800" b="1" smtClean="0">
                <a:solidFill>
                  <a:srgbClr val="FFFF00"/>
                </a:solidFill>
              </a:rPr>
              <a:t>:</a:t>
            </a:r>
            <a:r>
              <a:rPr lang="en-US" sz="2800" smtClean="0"/>
              <a:t>  66% of rapists are white. Other sex offenses: 74% of arrestees are white.</a:t>
            </a:r>
            <a:endParaRPr lang="en-US" sz="2800" b="1" smtClean="0"/>
          </a:p>
          <a:p>
            <a:pPr eaLnBrk="1" hangingPunct="1"/>
            <a:r>
              <a:rPr lang="en-US" sz="2800" b="1" u="sng" smtClean="0">
                <a:solidFill>
                  <a:srgbClr val="FFFF00"/>
                </a:solidFill>
              </a:rPr>
              <a:t>Age</a:t>
            </a:r>
            <a:r>
              <a:rPr lang="en-US" sz="2800" b="1" smtClean="0">
                <a:solidFill>
                  <a:srgbClr val="FFFF00"/>
                </a:solidFill>
              </a:rPr>
              <a:t>:</a:t>
            </a:r>
            <a:r>
              <a:rPr lang="en-US" sz="2800" smtClean="0"/>
              <a:t> Average age is the early 30s. About 69% of offenders were 21+ at the time of the offense; 31% were under 21. </a:t>
            </a:r>
          </a:p>
          <a:p>
            <a:pPr lvl="1" eaLnBrk="1" hangingPunct="1"/>
            <a:r>
              <a:rPr lang="en-US" smtClean="0"/>
              <a:t>But: </a:t>
            </a:r>
            <a:r>
              <a:rPr lang="en-US" smtClean="0">
                <a:solidFill>
                  <a:srgbClr val="FFFF00"/>
                </a:solidFill>
              </a:rPr>
              <a:t>A majority of adult rapists committed their first offense by the age of 16. </a:t>
            </a:r>
            <a:r>
              <a:rPr lang="en-US" smtClean="0"/>
              <a:t>Most went undetected; others weren't treated as serious, violent crimes.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/>
              <a:t>Patterns: Offenses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smtClean="0">
                <a:solidFill>
                  <a:srgbClr val="FFFF00"/>
                </a:solidFill>
              </a:rPr>
              <a:t>Clearance Rates</a:t>
            </a:r>
            <a:r>
              <a:rPr lang="en-US" sz="2800" smtClean="0"/>
              <a:t>: Only about </a:t>
            </a:r>
            <a:r>
              <a:rPr lang="en-US" sz="2800" smtClean="0">
                <a:solidFill>
                  <a:srgbClr val="FFFF00"/>
                </a:solidFill>
              </a:rPr>
              <a:t>42%</a:t>
            </a:r>
            <a:r>
              <a:rPr lang="en-US" sz="2800" smtClean="0"/>
              <a:t> of reported rapes were cleared by an arrest.</a:t>
            </a: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u="sng" smtClean="0">
                <a:solidFill>
                  <a:srgbClr val="FFFF00"/>
                </a:solidFill>
              </a:rPr>
              <a:t>Place</a:t>
            </a:r>
            <a:r>
              <a:rPr lang="en-US" sz="2800" smtClean="0">
                <a:solidFill>
                  <a:srgbClr val="FFFF00"/>
                </a:solidFill>
              </a:rPr>
              <a:t>:</a:t>
            </a:r>
            <a:r>
              <a:rPr lang="en-US" sz="2800" smtClean="0"/>
              <a:t> Rape occurs more frequently at times and places where </a:t>
            </a:r>
            <a:r>
              <a:rPr lang="en-US" sz="2800" i="1" smtClean="0"/>
              <a:t>potential offenders and victims converge in the absence of capable guardians</a:t>
            </a:r>
            <a:r>
              <a:rPr lang="en-US" sz="2800" smtClean="0"/>
              <a:t> (i.e., </a:t>
            </a:r>
            <a:r>
              <a:rPr lang="en-US" sz="2800" b="1" smtClean="0">
                <a:solidFill>
                  <a:srgbClr val="FFFF00"/>
                </a:solidFill>
              </a:rPr>
              <a:t>routine activities theory</a:t>
            </a:r>
            <a:r>
              <a:rPr lang="en-US" sz="2800" smtClean="0"/>
              <a:t>).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/>
              <a:t>More rapes occur in </a:t>
            </a:r>
            <a:r>
              <a:rPr lang="en-US" sz="2200" b="1" smtClean="0">
                <a:solidFill>
                  <a:srgbClr val="FFFF00"/>
                </a:solidFill>
              </a:rPr>
              <a:t>summer</a:t>
            </a:r>
            <a:r>
              <a:rPr lang="en-US" sz="2200" b="1" smtClean="0"/>
              <a:t>; people are outdoors and moving around.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/>
              <a:t>Rape is more likely to occur during times when people are </a:t>
            </a:r>
            <a:r>
              <a:rPr lang="en-US" sz="2200" b="1" smtClean="0">
                <a:solidFill>
                  <a:srgbClr val="FFFF00"/>
                </a:solidFill>
              </a:rPr>
              <a:t>off work</a:t>
            </a:r>
            <a:r>
              <a:rPr lang="en-US" sz="2200" b="1" smtClean="0"/>
              <a:t>. About 2/3 of rapes/sexual assaults occur from 6 p.m. to 6 a.m.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/>
              <a:t>Nearly 5 out of 10 rape/sexual assault incidents occurred in victim’s own </a:t>
            </a:r>
            <a:r>
              <a:rPr lang="en-US" sz="2200" b="1" smtClean="0">
                <a:solidFill>
                  <a:srgbClr val="FFFF00"/>
                </a:solidFill>
              </a:rPr>
              <a:t>home</a:t>
            </a:r>
            <a:r>
              <a:rPr lang="en-US" sz="2200" b="1" smtClean="0"/>
              <a:t> or at the home of a friend, relative, or neighbor.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1032</TotalTime>
  <Words>1942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Tahoma</vt:lpstr>
      <vt:lpstr>Arial</vt:lpstr>
      <vt:lpstr>Wingdings</vt:lpstr>
      <vt:lpstr>Calibri</vt:lpstr>
      <vt:lpstr>Balance</vt:lpstr>
      <vt:lpstr>Criminal Violence: Patterns, Causes, and Prevention   Riedel and Welsh, Ch. 6  “Rape and Sexual Assaults”</vt:lpstr>
      <vt:lpstr>OUTLINE</vt:lpstr>
      <vt:lpstr>Definitions</vt:lpstr>
      <vt:lpstr>Figure 6.1. NCVS -- rape victimization rates have gradually decreased nearly every year since 1991. </vt:lpstr>
      <vt:lpstr>Rape/Sexual Assault Victimization Risk Factors</vt:lpstr>
      <vt:lpstr>Victim/Offender Relationship: NCVS, 2008</vt:lpstr>
      <vt:lpstr>Patterns: Victims</vt:lpstr>
      <vt:lpstr>Patterns: Offenders</vt:lpstr>
      <vt:lpstr>Patterns: Offenses</vt:lpstr>
      <vt:lpstr>Explanations: Psychoanalytic Theories</vt:lpstr>
      <vt:lpstr>Psychoanalytic Theories: Typology of Rapists</vt:lpstr>
      <vt:lpstr>Slide 12</vt:lpstr>
      <vt:lpstr>Feminist Theories</vt:lpstr>
      <vt:lpstr>Feminist Theories (cont.)</vt:lpstr>
      <vt:lpstr> Social Learning Theories</vt:lpstr>
      <vt:lpstr>Interventions: Rape Law Reform </vt:lpstr>
      <vt:lpstr>Interventions: Rape Law Reform (cont.) </vt:lpstr>
      <vt:lpstr>Incarceration</vt:lpstr>
      <vt:lpstr>Sex Offender Notification and Registration Laws</vt:lpstr>
      <vt:lpstr>Victim Resistance (Self-Defense)</vt:lpstr>
      <vt:lpstr>Victim Counseling and Assistance</vt:lpstr>
      <vt:lpstr>Sex Offender Treatment Programs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CJ330 Violence, Crime and Justice   Riedel and Welsh, Ch. 2  “Measures of Violence”</dc:title>
  <dc:creator>Wayne Welsh</dc:creator>
  <cp:lastModifiedBy>Carol</cp:lastModifiedBy>
  <cp:revision>194</cp:revision>
  <dcterms:created xsi:type="dcterms:W3CDTF">2005-09-03T17:31:48Z</dcterms:created>
  <dcterms:modified xsi:type="dcterms:W3CDTF">2011-10-29T13:49:04Z</dcterms:modified>
</cp:coreProperties>
</file>