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4" r:id="rId5"/>
    <p:sldId id="261" r:id="rId6"/>
    <p:sldId id="267" r:id="rId7"/>
    <p:sldId id="262" r:id="rId8"/>
    <p:sldId id="266" r:id="rId9"/>
    <p:sldId id="258"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7ABFE0-B8E3-483B-90CC-DDD9B2A88D73}"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97F6-F8D9-4989-9203-E4668DD1B3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ABFE0-B8E3-483B-90CC-DDD9B2A88D73}"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97F6-F8D9-4989-9203-E4668DD1B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ABFE0-B8E3-483B-90CC-DDD9B2A88D73}"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97F6-F8D9-4989-9203-E4668DD1B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7ABFE0-B8E3-483B-90CC-DDD9B2A88D73}"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97F6-F8D9-4989-9203-E4668DD1B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C7ABFE0-B8E3-483B-90CC-DDD9B2A88D73}"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97F6-F8D9-4989-9203-E4668DD1B3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7ABFE0-B8E3-483B-90CC-DDD9B2A88D73}" type="datetimeFigureOut">
              <a:rPr lang="en-US" smtClean="0"/>
              <a:pPr/>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D97F6-F8D9-4989-9203-E4668DD1B354}"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7ABFE0-B8E3-483B-90CC-DDD9B2A88D73}" type="datetimeFigureOut">
              <a:rPr lang="en-US" smtClean="0"/>
              <a:pPr/>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FD97F6-F8D9-4989-9203-E4668DD1B3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7ABFE0-B8E3-483B-90CC-DDD9B2A88D73}" type="datetimeFigureOut">
              <a:rPr lang="en-US" smtClean="0"/>
              <a:pPr/>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FD97F6-F8D9-4989-9203-E4668DD1B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ABFE0-B8E3-483B-90CC-DDD9B2A88D73}" type="datetimeFigureOut">
              <a:rPr lang="en-US" smtClean="0"/>
              <a:pPr/>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FD97F6-F8D9-4989-9203-E4668DD1B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C7ABFE0-B8E3-483B-90CC-DDD9B2A88D73}" type="datetimeFigureOut">
              <a:rPr lang="en-US" smtClean="0"/>
              <a:pPr/>
              <a:t>2/1/2016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EFD97F6-F8D9-4989-9203-E4668DD1B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ABFE0-B8E3-483B-90CC-DDD9B2A88D73}" type="datetimeFigureOut">
              <a:rPr lang="en-US" smtClean="0"/>
              <a:pPr/>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D97F6-F8D9-4989-9203-E4668DD1B3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C7ABFE0-B8E3-483B-90CC-DDD9B2A88D73}" type="datetimeFigureOut">
              <a:rPr lang="en-US" smtClean="0"/>
              <a:pPr/>
              <a:t>2/1/2016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EFD97F6-F8D9-4989-9203-E4668DD1B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conomicsandpeac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ist25.com/25-most-dangerous-countries-according-to-global-peace-index/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huffpost.com/us/entry/worlds-highest-murder-rates_n_5125188.html" TargetMode="External"/><Relationship Id="rId2" Type="http://schemas.openxmlformats.org/officeDocument/2006/relationships/hyperlink" Target="https://www.unodc.org/gsh/en/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ist25.com/the-25-most-dangerous-cities-on-eart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atista.com/statistics/195331/number-of-murders-in-the-us-by-state/" TargetMode="External"/><Relationship Id="rId2" Type="http://schemas.openxmlformats.org/officeDocument/2006/relationships/hyperlink" Target="https://m.youtube.com/watch?v=mB79HlsiYV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Violence: National and Global Patterns</a:t>
            </a:r>
            <a:endParaRPr lang="en-US" dirty="0"/>
          </a:p>
        </p:txBody>
      </p:sp>
      <p:sp>
        <p:nvSpPr>
          <p:cNvPr id="3" name="Subtitle 2"/>
          <p:cNvSpPr>
            <a:spLocks noGrp="1"/>
          </p:cNvSpPr>
          <p:nvPr>
            <p:ph type="subTitle" idx="1"/>
          </p:nvPr>
        </p:nvSpPr>
        <p:spPr/>
        <p:txBody>
          <a:bodyPr/>
          <a:lstStyle/>
          <a:p>
            <a:r>
              <a:rPr lang="en-US" dirty="0" smtClean="0"/>
              <a:t>Lecture: Jan. 28, 2016</a:t>
            </a:r>
            <a:endParaRPr lang="en-US" dirty="0"/>
          </a:p>
        </p:txBody>
      </p:sp>
    </p:spTree>
    <p:extLst>
      <p:ext uri="{BB962C8B-B14F-4D97-AF65-F5344CB8AC3E}">
        <p14:creationId xmlns:p14="http://schemas.microsoft.com/office/powerpoint/2010/main" xmlns="" val="38606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The Ten Most Dangerous Cities in the United States based on Violent crime index </a:t>
            </a:r>
            <a:endParaRPr lang="en-US" sz="2000" dirty="0"/>
          </a:p>
        </p:txBody>
      </p:sp>
      <p:sp>
        <p:nvSpPr>
          <p:cNvPr id="3" name="Content Placeholder 2"/>
          <p:cNvSpPr>
            <a:spLocks noGrp="1"/>
          </p:cNvSpPr>
          <p:nvPr>
            <p:ph idx="1"/>
          </p:nvPr>
        </p:nvSpPr>
        <p:spPr/>
        <p:txBody>
          <a:bodyPr>
            <a:normAutofit lnSpcReduction="10000"/>
          </a:bodyPr>
          <a:lstStyle/>
          <a:p>
            <a:r>
              <a:rPr lang="en-US" dirty="0" smtClean="0"/>
              <a:t>1. </a:t>
            </a:r>
            <a:r>
              <a:rPr lang="en-US" dirty="0" smtClean="0"/>
              <a:t>Detroit, Michigan</a:t>
            </a:r>
            <a:endParaRPr lang="en-US" dirty="0" smtClean="0"/>
          </a:p>
          <a:p>
            <a:r>
              <a:rPr lang="en-US" dirty="0" smtClean="0"/>
              <a:t>2. Oakland</a:t>
            </a:r>
            <a:r>
              <a:rPr lang="en-US" dirty="0" smtClean="0"/>
              <a:t>, California </a:t>
            </a:r>
            <a:endParaRPr lang="en-US" dirty="0" smtClean="0"/>
          </a:p>
          <a:p>
            <a:r>
              <a:rPr lang="en-US" dirty="0" smtClean="0"/>
              <a:t>3. Flint, Michigan</a:t>
            </a:r>
          </a:p>
          <a:p>
            <a:r>
              <a:rPr lang="en-US" dirty="0" smtClean="0"/>
              <a:t>4. St. </a:t>
            </a:r>
            <a:r>
              <a:rPr lang="en-US" dirty="0" smtClean="0"/>
              <a:t>Louis, Missouri</a:t>
            </a:r>
            <a:endParaRPr lang="en-US" dirty="0" smtClean="0"/>
          </a:p>
          <a:p>
            <a:r>
              <a:rPr lang="en-US" dirty="0" smtClean="0"/>
              <a:t>5. </a:t>
            </a:r>
            <a:r>
              <a:rPr lang="en-US" dirty="0" smtClean="0"/>
              <a:t>Camden, </a:t>
            </a:r>
            <a:r>
              <a:rPr lang="en-US" dirty="0" smtClean="0"/>
              <a:t>N</a:t>
            </a:r>
            <a:r>
              <a:rPr lang="en-US" dirty="0" smtClean="0"/>
              <a:t>ew </a:t>
            </a:r>
            <a:r>
              <a:rPr lang="en-US" dirty="0" smtClean="0"/>
              <a:t>J</a:t>
            </a:r>
            <a:r>
              <a:rPr lang="en-US" dirty="0" smtClean="0"/>
              <a:t>ersey</a:t>
            </a:r>
            <a:endParaRPr lang="en-US" dirty="0" smtClean="0"/>
          </a:p>
          <a:p>
            <a:r>
              <a:rPr lang="en-US" dirty="0" smtClean="0"/>
              <a:t>6. </a:t>
            </a:r>
            <a:r>
              <a:rPr lang="en-US" dirty="0" smtClean="0"/>
              <a:t>Chicago, </a:t>
            </a:r>
            <a:r>
              <a:rPr lang="en-US" dirty="0" smtClean="0"/>
              <a:t>I</a:t>
            </a:r>
            <a:r>
              <a:rPr lang="en-US" dirty="0" smtClean="0"/>
              <a:t>llinois</a:t>
            </a:r>
            <a:endParaRPr lang="en-US" dirty="0" smtClean="0"/>
          </a:p>
          <a:p>
            <a:r>
              <a:rPr lang="en-US" dirty="0" smtClean="0"/>
              <a:t>7. </a:t>
            </a:r>
            <a:r>
              <a:rPr lang="en-US" dirty="0" smtClean="0"/>
              <a:t>Memphis, Tennessee</a:t>
            </a:r>
            <a:endParaRPr lang="en-US" dirty="0" smtClean="0"/>
          </a:p>
          <a:p>
            <a:r>
              <a:rPr lang="en-US" dirty="0" smtClean="0"/>
              <a:t>8. Birmingham, Alabama</a:t>
            </a:r>
          </a:p>
          <a:p>
            <a:r>
              <a:rPr lang="en-US" dirty="0" smtClean="0"/>
              <a:t>9. Baltimore, Maryland</a:t>
            </a:r>
          </a:p>
          <a:p>
            <a:r>
              <a:rPr lang="en-US" dirty="0" smtClean="0"/>
              <a:t>10. Atlanta, </a:t>
            </a:r>
            <a:r>
              <a:rPr lang="en-US" dirty="0" smtClean="0"/>
              <a:t>Georgia</a:t>
            </a:r>
          </a:p>
          <a:p>
            <a:r>
              <a:rPr lang="en-US" dirty="0" smtClean="0"/>
              <a:t>Question: What is it about these cities that leads to violence?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Comparisons: Using the Global Peace Index</a:t>
            </a:r>
            <a:endParaRPr lang="en-US" dirty="0"/>
          </a:p>
        </p:txBody>
      </p:sp>
      <p:sp>
        <p:nvSpPr>
          <p:cNvPr id="3" name="Content Placeholder 2"/>
          <p:cNvSpPr>
            <a:spLocks noGrp="1"/>
          </p:cNvSpPr>
          <p:nvPr>
            <p:ph idx="1"/>
          </p:nvPr>
        </p:nvSpPr>
        <p:spPr/>
        <p:txBody>
          <a:bodyPr>
            <a:normAutofit fontScale="92500" lnSpcReduction="20000"/>
          </a:bodyPr>
          <a:lstStyle/>
          <a:p>
            <a:r>
              <a:rPr lang="en-US" b="0" dirty="0" smtClean="0"/>
              <a:t>Every year, the Global Peace Index (product of the Institute for Economics and Peace) attempts to determine the level of peacefulness of 162 world´s largest countries.</a:t>
            </a:r>
          </a:p>
          <a:p>
            <a:r>
              <a:rPr lang="en-US" b="0" dirty="0" smtClean="0"/>
              <a:t> Measuring the countries’ peacefulness is a complex process based on evaluating a wide range of indicators. There are 22 indicators in total, including things like number of external and internal conflicts, relations with neighboring countries, political instability, terrorist activity, number of homicides per 100,000 people, number of jailed persons per 100,000 people, nuclear and heavy weapons capability and many more.</a:t>
            </a:r>
          </a:p>
          <a:p>
            <a:r>
              <a:rPr lang="en-US" b="0" dirty="0" smtClean="0"/>
              <a:t> Since 2007 when the project was launched, Iceland has always been the safest and most peaceful country in the world.</a:t>
            </a:r>
          </a:p>
          <a:p>
            <a:r>
              <a:rPr lang="en-US" b="0" dirty="0" smtClean="0"/>
              <a:t> In this year´s TOP 5 peaceful countries, Iceland (this year´s score 1.189) was followed by Denmark (1.193), Austria (1.200), New Zealand (1.236), and Switzerland (1.258). In these countries, as well as in those which ranked close by, you should not worry about your safety. </a:t>
            </a:r>
          </a:p>
          <a:p>
            <a:r>
              <a:rPr lang="en-US" b="0" dirty="0" smtClean="0"/>
              <a:t>Source: </a:t>
            </a:r>
            <a:r>
              <a:rPr lang="en-US" b="0" dirty="0" smtClean="0">
                <a:hlinkClick r:id="rId2"/>
              </a:rPr>
              <a:t>http://economicsandpeace.org/</a:t>
            </a:r>
            <a:r>
              <a:rPr lang="en-US" b="0"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are the Most Violent Countries in the </a:t>
            </a:r>
            <a:r>
              <a:rPr lang="en-US" dirty="0" smtClean="0"/>
              <a:t>world based on the GPI?</a:t>
            </a:r>
            <a:endParaRPr lang="en-US" dirty="0"/>
          </a:p>
        </p:txBody>
      </p:sp>
      <p:sp>
        <p:nvSpPr>
          <p:cNvPr id="3" name="Content Placeholder 2"/>
          <p:cNvSpPr>
            <a:spLocks noGrp="1"/>
          </p:cNvSpPr>
          <p:nvPr>
            <p:ph idx="1"/>
          </p:nvPr>
        </p:nvSpPr>
        <p:spPr/>
        <p:txBody>
          <a:bodyPr>
            <a:normAutofit/>
          </a:bodyPr>
          <a:lstStyle/>
          <a:p>
            <a:endParaRPr lang="en-US" u="sng" dirty="0" smtClean="0">
              <a:solidFill>
                <a:srgbClr val="FF0000"/>
              </a:solidFill>
              <a:hlinkClick r:id="rId2"/>
            </a:endParaRPr>
          </a:p>
          <a:p>
            <a:pPr>
              <a:buAutoNum type="arabicPeriod"/>
            </a:pPr>
            <a:r>
              <a:rPr lang="en-US" dirty="0" smtClean="0">
                <a:hlinkClick r:id="rId2"/>
              </a:rPr>
              <a:t>Using </a:t>
            </a:r>
            <a:r>
              <a:rPr lang="en-US" dirty="0" smtClean="0">
                <a:hlinkClick r:id="rId2"/>
              </a:rPr>
              <a:t>the Global Peace index to rank the most dangerous countries in the world</a:t>
            </a:r>
            <a:r>
              <a:rPr lang="en-US" dirty="0" smtClean="0">
                <a:hlinkClick r:id="rId2"/>
              </a:rPr>
              <a:t>: See the top 10 list on the next slide</a:t>
            </a:r>
          </a:p>
          <a:p>
            <a:pPr>
              <a:buAutoNum type="arabicPeriod"/>
            </a:pPr>
            <a:r>
              <a:rPr lang="en-US" dirty="0" smtClean="0">
                <a:hlinkClick r:id="rId2"/>
              </a:rPr>
              <a:t>Video: Profiles of the 25 most dangerous countries in the USA</a:t>
            </a:r>
            <a:endParaRPr lang="en-US" dirty="0" smtClean="0">
              <a:hlinkClick r:id="rId2"/>
            </a:endParaRPr>
          </a:p>
          <a:p>
            <a:r>
              <a:rPr lang="en-US" dirty="0" smtClean="0">
                <a:hlinkClick r:id="rId2"/>
              </a:rPr>
              <a:t>http</a:t>
            </a:r>
            <a:r>
              <a:rPr lang="en-US" dirty="0">
                <a:hlinkClick r:id="rId2"/>
              </a:rPr>
              <a:t>://list25.com/25-most-dangerous-countries-according-to-global-peace-index/5</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xmlns="" val="200820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Top 10 Most Dangerous Countries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Syria</a:t>
            </a:r>
          </a:p>
          <a:p>
            <a:r>
              <a:rPr lang="en-US" dirty="0" smtClean="0"/>
              <a:t>2. Iraq</a:t>
            </a:r>
          </a:p>
          <a:p>
            <a:r>
              <a:rPr lang="en-US" dirty="0" smtClean="0"/>
              <a:t>3. South Sudan</a:t>
            </a:r>
          </a:p>
          <a:p>
            <a:r>
              <a:rPr lang="en-US" dirty="0" smtClean="0"/>
              <a:t>4. Afghanistan</a:t>
            </a:r>
          </a:p>
          <a:p>
            <a:r>
              <a:rPr lang="en-US" dirty="0" smtClean="0"/>
              <a:t>5. Syria</a:t>
            </a:r>
          </a:p>
          <a:p>
            <a:r>
              <a:rPr lang="en-US" dirty="0" smtClean="0"/>
              <a:t>6. Sudan</a:t>
            </a:r>
          </a:p>
          <a:p>
            <a:r>
              <a:rPr lang="en-US" dirty="0" smtClean="0"/>
              <a:t>7. Central African Republic</a:t>
            </a:r>
          </a:p>
          <a:p>
            <a:r>
              <a:rPr lang="en-US" dirty="0" smtClean="0"/>
              <a:t>8. Democratic Republic of Congo</a:t>
            </a:r>
          </a:p>
          <a:p>
            <a:r>
              <a:rPr lang="en-US" dirty="0" smtClean="0"/>
              <a:t>9. Pakistan</a:t>
            </a:r>
          </a:p>
          <a:p>
            <a:r>
              <a:rPr lang="en-US" dirty="0" smtClean="0"/>
              <a:t>10. </a:t>
            </a:r>
            <a:r>
              <a:rPr lang="en-US" dirty="0" smtClean="0"/>
              <a:t>North </a:t>
            </a:r>
            <a:r>
              <a:rPr lang="en-US" dirty="0" smtClean="0"/>
              <a:t>Korea</a:t>
            </a:r>
          </a:p>
          <a:p>
            <a:r>
              <a:rPr lang="en-US" dirty="0" smtClean="0"/>
              <a:t>Question: Why are these countries ranked so high? What makes these countries dangerous places?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Murder Rate to Rank Countries Globally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Murder Rate: the number of reported murders/ resident population X 100,000</a:t>
            </a:r>
          </a:p>
          <a:p>
            <a:r>
              <a:rPr lang="en-US" dirty="0" smtClean="0"/>
              <a:t>Which countries have the highest murder rates globally</a:t>
            </a:r>
            <a:r>
              <a:rPr lang="en-US" dirty="0" smtClean="0"/>
              <a:t>? To answer this question, read </a:t>
            </a:r>
            <a:r>
              <a:rPr lang="en-US" dirty="0" smtClean="0"/>
              <a:t>the following report: </a:t>
            </a:r>
            <a:r>
              <a:rPr lang="en-US" dirty="0" smtClean="0">
                <a:hlinkClick r:id="rId2"/>
              </a:rPr>
              <a:t>https://</a:t>
            </a:r>
            <a:r>
              <a:rPr lang="en-US" dirty="0" smtClean="0">
                <a:hlinkClick r:id="rId2"/>
              </a:rPr>
              <a:t>www.unodc.org/gsh/en/index.html</a:t>
            </a:r>
            <a:r>
              <a:rPr lang="en-US" dirty="0" smtClean="0"/>
              <a:t> </a:t>
            </a:r>
            <a:endParaRPr lang="en-US" dirty="0" smtClean="0"/>
          </a:p>
          <a:p>
            <a:r>
              <a:rPr lang="en-US" dirty="0" smtClean="0"/>
              <a:t>Video: Top 10 countries with highest murder rates</a:t>
            </a:r>
            <a:endParaRPr lang="en-US" dirty="0" smtClean="0"/>
          </a:p>
          <a:p>
            <a:r>
              <a:rPr lang="en-US" dirty="0" smtClean="0">
                <a:hlinkClick r:id="rId3"/>
              </a:rPr>
              <a:t>http://m.huffpost.com/us/entry/worlds-highest-murder-rates_n_5125188.html</a:t>
            </a:r>
            <a:r>
              <a:rPr lang="en-US" dirty="0" smtClean="0"/>
              <a:t> </a:t>
            </a:r>
          </a:p>
          <a:p>
            <a:endParaRPr lang="en-US" dirty="0" smtClean="0"/>
          </a:p>
          <a:p>
            <a:r>
              <a:rPr lang="en-US" dirty="0" smtClean="0"/>
              <a:t>Background: In 2012, there were almost a half million people intentionally murdered globally. Over half of all murders occurred in countries representing only 11% of the global population. The top 10 list is dominated by countries from Africa and the Americas.</a:t>
            </a:r>
          </a:p>
          <a:p>
            <a:r>
              <a:rPr lang="en-US" dirty="0" smtClean="0"/>
              <a:t>The question to ask and answer: WHY is the murder rate so high in these countries and regions?</a:t>
            </a:r>
          </a:p>
          <a:p>
            <a:r>
              <a:rPr lang="en-US" dirty="0" smtClean="0"/>
              <a:t>Lets take a look at the top 10: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Countries with the highest reported murder rates according to the United Nations Homicide Report</a:t>
            </a:r>
            <a:endParaRPr lang="en-US" sz="2400" dirty="0"/>
          </a:p>
        </p:txBody>
      </p:sp>
      <p:sp>
        <p:nvSpPr>
          <p:cNvPr id="3" name="Content Placeholder 2"/>
          <p:cNvSpPr>
            <a:spLocks noGrp="1"/>
          </p:cNvSpPr>
          <p:nvPr>
            <p:ph idx="1"/>
          </p:nvPr>
        </p:nvSpPr>
        <p:spPr>
          <a:xfrm>
            <a:off x="822960" y="1371600"/>
            <a:ext cx="7482840" cy="3308877"/>
          </a:xfrm>
        </p:spPr>
        <p:txBody>
          <a:bodyPr>
            <a:normAutofit fontScale="92500" lnSpcReduction="20000"/>
          </a:bodyPr>
          <a:lstStyle/>
          <a:p>
            <a:r>
              <a:rPr lang="en-US" dirty="0" smtClean="0"/>
              <a:t>1. Honduras: 90.4</a:t>
            </a:r>
          </a:p>
          <a:p>
            <a:r>
              <a:rPr lang="en-US" dirty="0" smtClean="0"/>
              <a:t>2. </a:t>
            </a:r>
            <a:r>
              <a:rPr lang="en-US" dirty="0" err="1" smtClean="0"/>
              <a:t>Venezuala</a:t>
            </a:r>
            <a:r>
              <a:rPr lang="en-US" dirty="0" smtClean="0"/>
              <a:t> : 53.7</a:t>
            </a:r>
          </a:p>
          <a:p>
            <a:r>
              <a:rPr lang="en-US" dirty="0" smtClean="0"/>
              <a:t>3. Belize: 44.7</a:t>
            </a:r>
          </a:p>
          <a:p>
            <a:r>
              <a:rPr lang="en-US" dirty="0" smtClean="0"/>
              <a:t>4. El Salvador: 41.2</a:t>
            </a:r>
          </a:p>
          <a:p>
            <a:r>
              <a:rPr lang="en-US" dirty="0" smtClean="0"/>
              <a:t>5. Guatemala; 39.9</a:t>
            </a:r>
          </a:p>
          <a:p>
            <a:r>
              <a:rPr lang="en-US" dirty="0" smtClean="0"/>
              <a:t>6. Jamaica: 39.3</a:t>
            </a:r>
          </a:p>
          <a:p>
            <a:r>
              <a:rPr lang="en-US" dirty="0" smtClean="0"/>
              <a:t>7. Swaziland: 33.8</a:t>
            </a:r>
          </a:p>
          <a:p>
            <a:r>
              <a:rPr lang="en-US" dirty="0" smtClean="0"/>
              <a:t>8. Saint Kitts and Nevis: 33.6</a:t>
            </a:r>
          </a:p>
          <a:p>
            <a:r>
              <a:rPr lang="en-US" dirty="0" smtClean="0"/>
              <a:t>9. South Africa: 31.0</a:t>
            </a:r>
          </a:p>
          <a:p>
            <a:r>
              <a:rPr lang="en-US" dirty="0" smtClean="0"/>
              <a:t>10. Columbia: 30.8</a:t>
            </a:r>
          </a:p>
          <a:p>
            <a:r>
              <a:rPr lang="en-US" dirty="0" smtClean="0"/>
              <a:t>Question: Where does the USA rank globally? USA homicide rate is in the middle of the pack globally, with a rate of 5.5 per 100,000.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Using the Violent Crime Index to Rank Cities Globally</a:t>
            </a:r>
            <a:endParaRPr lang="en-US" dirty="0"/>
          </a:p>
        </p:txBody>
      </p:sp>
      <p:sp>
        <p:nvSpPr>
          <p:cNvPr id="5" name="Title 1"/>
          <p:cNvSpPr>
            <a:spLocks noGrp="1"/>
          </p:cNvSpPr>
          <p:nvPr>
            <p:ph idx="1"/>
          </p:nvPr>
        </p:nvSpPr>
        <p:spPr/>
        <p:txBody>
          <a:bodyPr/>
          <a:lstStyle/>
          <a:p>
            <a:r>
              <a:rPr lang="en-US" dirty="0" smtClean="0"/>
              <a:t>What are the most dangerous cities globally, based on violent crime index?</a:t>
            </a:r>
          </a:p>
          <a:p>
            <a:r>
              <a:rPr lang="en-US" dirty="0" smtClean="0"/>
              <a:t>The Violent Crime Index: reported murders, rapes, robberies, and assaults.</a:t>
            </a:r>
          </a:p>
          <a:p>
            <a:r>
              <a:rPr lang="en-US" dirty="0" smtClean="0"/>
              <a:t/>
            </a:r>
            <a:br>
              <a:rPr lang="en-US" dirty="0" smtClean="0"/>
            </a:br>
            <a:r>
              <a:rPr lang="en-US" dirty="0" smtClean="0">
                <a:hlinkClick r:id="rId2"/>
              </a:rPr>
              <a:t>http://list25.com/the-25-most-dangerous-cities-on-earth/</a:t>
            </a:r>
            <a:r>
              <a:rPr lang="en-US" dirty="0" smtClean="0"/>
              <a:t/>
            </a:r>
            <a:br>
              <a:rPr lang="en-US" dirty="0" smtClean="0"/>
            </a:br>
            <a:endParaRPr lang="en-US" dirty="0" smtClean="0"/>
          </a:p>
          <a:p>
            <a:endParaRPr lang="en-US" dirty="0" smtClean="0"/>
          </a:p>
          <a:p>
            <a:r>
              <a:rPr lang="en-US" dirty="0" smtClean="0"/>
              <a:t>Question: Why is violent crime so high in these cities?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25 Most Dangerous </a:t>
            </a:r>
            <a:r>
              <a:rPr lang="en-US" dirty="0" smtClean="0"/>
              <a:t>Cities </a:t>
            </a:r>
            <a:r>
              <a:rPr lang="en-US" dirty="0" smtClean="0"/>
              <a:t>in the World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  Ciudad, Mexico                                                               16. St. Louis, USA</a:t>
            </a:r>
          </a:p>
          <a:p>
            <a:r>
              <a:rPr lang="en-US" dirty="0" smtClean="0"/>
              <a:t>2.  Mogadishu, Somalia                                                       17. Port-au-Prince, Haiti</a:t>
            </a:r>
          </a:p>
          <a:p>
            <a:r>
              <a:rPr lang="en-US" dirty="0" smtClean="0"/>
              <a:t>3.  Grozny, </a:t>
            </a:r>
            <a:r>
              <a:rPr lang="en-US" dirty="0" err="1" smtClean="0"/>
              <a:t>Chechna</a:t>
            </a:r>
            <a:r>
              <a:rPr lang="en-US" dirty="0" smtClean="0"/>
              <a:t>                                                            18. Norilsk, Russia</a:t>
            </a:r>
          </a:p>
          <a:p>
            <a:r>
              <a:rPr lang="en-US" dirty="0" smtClean="0"/>
              <a:t>4.  Kinshasa, DRC                                                                19. </a:t>
            </a:r>
            <a:r>
              <a:rPr lang="en-US" dirty="0" err="1" smtClean="0"/>
              <a:t>Capetown</a:t>
            </a:r>
            <a:r>
              <a:rPr lang="en-US" dirty="0" smtClean="0"/>
              <a:t>, South Africa</a:t>
            </a:r>
          </a:p>
          <a:p>
            <a:r>
              <a:rPr lang="en-US" dirty="0" smtClean="0"/>
              <a:t>5.  Guatemala City, Guatemala                                           20. Bangkok, Thailand</a:t>
            </a:r>
          </a:p>
          <a:p>
            <a:r>
              <a:rPr lang="en-US" dirty="0" smtClean="0"/>
              <a:t>6.  Caracas, Venezuela                                                        21. Rio De Janeiro, Brazil</a:t>
            </a:r>
          </a:p>
          <a:p>
            <a:r>
              <a:rPr lang="en-US" dirty="0" smtClean="0"/>
              <a:t>7.  Detroit, USA                                                                     22. Santo Domingo, Dominican Republic</a:t>
            </a:r>
          </a:p>
          <a:p>
            <a:r>
              <a:rPr lang="en-US" dirty="0" smtClean="0"/>
              <a:t>8.  Baghdad, Iraq                                                                  23. Moscow, Russia</a:t>
            </a:r>
          </a:p>
          <a:p>
            <a:r>
              <a:rPr lang="en-US" dirty="0" smtClean="0"/>
              <a:t>9.  Karachi, Pakistan                                                            24. London, UK</a:t>
            </a:r>
          </a:p>
          <a:p>
            <a:r>
              <a:rPr lang="en-US" dirty="0" smtClean="0"/>
              <a:t>10. Johannesburg, South Africa                                         25. Lagos, Nigeria</a:t>
            </a:r>
          </a:p>
          <a:p>
            <a:r>
              <a:rPr lang="en-US" dirty="0" smtClean="0"/>
              <a:t>11. New Orleans, USA</a:t>
            </a:r>
          </a:p>
          <a:p>
            <a:r>
              <a:rPr lang="en-US" dirty="0" smtClean="0"/>
              <a:t>12. Port Moresby, </a:t>
            </a:r>
            <a:r>
              <a:rPr lang="en-US" dirty="0" err="1" smtClean="0"/>
              <a:t>Papau</a:t>
            </a:r>
            <a:r>
              <a:rPr lang="en-US" dirty="0" smtClean="0"/>
              <a:t> New Guinea</a:t>
            </a:r>
          </a:p>
          <a:p>
            <a:r>
              <a:rPr lang="en-US" dirty="0" smtClean="0"/>
              <a:t>13. </a:t>
            </a:r>
            <a:r>
              <a:rPr lang="en-US" dirty="0" err="1" smtClean="0"/>
              <a:t>Muzaffarabad</a:t>
            </a:r>
            <a:r>
              <a:rPr lang="en-US" dirty="0" smtClean="0"/>
              <a:t>, Pakistan</a:t>
            </a:r>
          </a:p>
          <a:p>
            <a:r>
              <a:rPr lang="en-US" dirty="0" smtClean="0"/>
              <a:t>14. Beirut, Lebanon</a:t>
            </a:r>
          </a:p>
          <a:p>
            <a:r>
              <a:rPr lang="en-US" dirty="0" smtClean="0"/>
              <a:t>15. Bogota, Columbia</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Violence in the USA: City and State level Variations</a:t>
            </a:r>
            <a:endParaRPr lang="en-US" dirty="0"/>
          </a:p>
        </p:txBody>
      </p:sp>
      <p:sp>
        <p:nvSpPr>
          <p:cNvPr id="3" name="Content Placeholder 2"/>
          <p:cNvSpPr>
            <a:spLocks noGrp="1"/>
          </p:cNvSpPr>
          <p:nvPr>
            <p:ph idx="1"/>
          </p:nvPr>
        </p:nvSpPr>
        <p:spPr/>
        <p:txBody>
          <a:bodyPr>
            <a:normAutofit lnSpcReduction="10000"/>
          </a:bodyPr>
          <a:lstStyle/>
          <a:p>
            <a:endParaRPr lang="en-US" dirty="0" smtClean="0">
              <a:hlinkClick r:id="rId2"/>
            </a:endParaRPr>
          </a:p>
          <a:p>
            <a:r>
              <a:rPr lang="en-US" dirty="0" smtClean="0">
                <a:hlinkClick r:id="rId2"/>
              </a:rPr>
              <a:t>1. What are the ten most dangerous cities in the USA?</a:t>
            </a:r>
          </a:p>
          <a:p>
            <a:r>
              <a:rPr lang="en-US" dirty="0" smtClean="0">
                <a:hlinkClick r:id="rId2"/>
              </a:rPr>
              <a:t> See the list on the following slide and watch the video below:</a:t>
            </a:r>
            <a:endParaRPr lang="en-US" dirty="0" smtClean="0">
              <a:hlinkClick r:id="rId2"/>
            </a:endParaRPr>
          </a:p>
          <a:p>
            <a:r>
              <a:rPr lang="en-US" dirty="0" smtClean="0">
                <a:hlinkClick r:id="rId2"/>
              </a:rPr>
              <a:t>https</a:t>
            </a:r>
            <a:r>
              <a:rPr lang="en-US" dirty="0">
                <a:hlinkClick r:id="rId2"/>
              </a:rPr>
              <a:t>://</a:t>
            </a:r>
            <a:r>
              <a:rPr lang="en-US" dirty="0" smtClean="0">
                <a:hlinkClick r:id="rId2"/>
              </a:rPr>
              <a:t>m.youtube.com/watch?v=mB79HlsiYVg</a:t>
            </a:r>
            <a:endParaRPr lang="en-US" dirty="0" smtClean="0"/>
          </a:p>
          <a:p>
            <a:endParaRPr lang="en-US" dirty="0" smtClean="0"/>
          </a:p>
          <a:p>
            <a:r>
              <a:rPr lang="en-US" dirty="0" smtClean="0"/>
              <a:t>2. Where do murders occur in the USA? A State-by-State breakdown</a:t>
            </a:r>
            <a:endParaRPr lang="en-US" dirty="0"/>
          </a:p>
          <a:p>
            <a:r>
              <a:rPr lang="en-US" dirty="0" smtClean="0"/>
              <a:t/>
            </a:r>
            <a:br>
              <a:rPr lang="en-US" dirty="0" smtClean="0"/>
            </a:br>
            <a:r>
              <a:rPr lang="en-US" dirty="0">
                <a:hlinkClick r:id="rId3"/>
              </a:rPr>
              <a:t>http://www.statista.com/statistics/195331/number-of-murders-in-the-us-by-state</a:t>
            </a:r>
            <a:r>
              <a:rPr lang="en-US" dirty="0" smtClean="0">
                <a:hlinkClick r:id="rId3"/>
              </a:rPr>
              <a:t>/</a:t>
            </a:r>
            <a:endParaRPr lang="en-US" dirty="0" smtClean="0"/>
          </a:p>
          <a:p>
            <a:r>
              <a:rPr lang="en-US" dirty="0" smtClean="0"/>
              <a:t>Question: Which state has the highest number of reported murders?</a:t>
            </a:r>
          </a:p>
          <a:p>
            <a:r>
              <a:rPr lang="en-US" dirty="0" smtClean="0"/>
              <a:t>Question : Which states have the fewest murders?</a:t>
            </a:r>
            <a:endParaRPr lang="en-US" dirty="0" smtClean="0"/>
          </a:p>
        </p:txBody>
      </p:sp>
    </p:spTree>
    <p:extLst>
      <p:ext uri="{BB962C8B-B14F-4D97-AF65-F5344CB8AC3E}">
        <p14:creationId xmlns:p14="http://schemas.microsoft.com/office/powerpoint/2010/main" xmlns="" val="33205039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145</TotalTime>
  <Words>865</Words>
  <Application>Microsoft Office PowerPoint</Application>
  <PresentationFormat>On-screen Show (4:3)</PresentationFormat>
  <Paragraphs>90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Violence: National and Global Patterns</vt:lpstr>
      <vt:lpstr>International Comparisons: Using the Global Peace Index</vt:lpstr>
      <vt:lpstr> What are the Most Violent Countries in the world based on the GPI?</vt:lpstr>
      <vt:lpstr>The Top 10 Most Dangerous Countries</vt:lpstr>
      <vt:lpstr>Using the Murder Rate to Rank Countries Globally</vt:lpstr>
      <vt:lpstr>Countries with the highest reported murder rates according to the United Nations Homicide Report</vt:lpstr>
      <vt:lpstr>Using the Violent Crime Index to Rank Cities Globally</vt:lpstr>
      <vt:lpstr>The 25 Most Dangerous Cities in the World </vt:lpstr>
      <vt:lpstr>Violence in the USA: City and State level Variations</vt:lpstr>
      <vt:lpstr>The Ten Most Dangerous Cities in the United States based on Violent crime index </vt:lpstr>
    </vt:vector>
  </TitlesOfParts>
  <Company>Sterilite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National and Global Patterns</dc:title>
  <dc:creator>UMass Lowell</dc:creator>
  <cp:lastModifiedBy>Carol</cp:lastModifiedBy>
  <cp:revision>16</cp:revision>
  <dcterms:created xsi:type="dcterms:W3CDTF">2016-01-28T13:20:41Z</dcterms:created>
  <dcterms:modified xsi:type="dcterms:W3CDTF">2016-02-01T18:17:22Z</dcterms:modified>
</cp:coreProperties>
</file>