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E9B712E-A09C-4340-8415-DB6964EE6D4E}" type="datetimeFigureOut">
              <a:rPr lang="en-US" smtClean="0"/>
              <a:pPr/>
              <a:t>1/25/2016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1565AA3-AE9F-4B47-B174-E3990BDDFC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9B712E-A09C-4340-8415-DB6964EE6D4E}" type="datetimeFigureOut">
              <a:rPr lang="en-US" smtClean="0"/>
              <a:pPr/>
              <a:t>1/25/2016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565AA3-AE9F-4B47-B174-E3990BDDFC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9B712E-A09C-4340-8415-DB6964EE6D4E}" type="datetimeFigureOut">
              <a:rPr lang="en-US" smtClean="0"/>
              <a:pPr/>
              <a:t>1/25/2016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565AA3-AE9F-4B47-B174-E3990BDDFC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9B712E-A09C-4340-8415-DB6964EE6D4E}" type="datetimeFigureOut">
              <a:rPr lang="en-US" smtClean="0"/>
              <a:pPr/>
              <a:t>1/25/2016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565AA3-AE9F-4B47-B174-E3990BDDFC8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E9B712E-A09C-4340-8415-DB6964EE6D4E}" type="datetimeFigureOut">
              <a:rPr lang="en-US" smtClean="0"/>
              <a:pPr/>
              <a:t>1/25/2016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565AA3-AE9F-4B47-B174-E3990BDDFC8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9B712E-A09C-4340-8415-DB6964EE6D4E}" type="datetimeFigureOut">
              <a:rPr lang="en-US" smtClean="0"/>
              <a:pPr/>
              <a:t>1/25/2016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565AA3-AE9F-4B47-B174-E3990BDDFC8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9B712E-A09C-4340-8415-DB6964EE6D4E}" type="datetimeFigureOut">
              <a:rPr lang="en-US" smtClean="0"/>
              <a:pPr/>
              <a:t>1/25/2016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1565AA3-AE9F-4B47-B174-E3990BDDFC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E9B712E-A09C-4340-8415-DB6964EE6D4E}" type="datetimeFigureOut">
              <a:rPr lang="en-US" smtClean="0"/>
              <a:pPr/>
              <a:t>1/25/2016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1565AA3-AE9F-4B47-B174-E3990BDDFC8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E9B712E-A09C-4340-8415-DB6964EE6D4E}" type="datetimeFigureOut">
              <a:rPr lang="en-US" smtClean="0"/>
              <a:pPr/>
              <a:t>1/25/2016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1565AA3-AE9F-4B47-B174-E3990BDDFC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E9B712E-A09C-4340-8415-DB6964EE6D4E}" type="datetimeFigureOut">
              <a:rPr lang="en-US" smtClean="0"/>
              <a:pPr/>
              <a:t>1/25/2016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565AA3-AE9F-4B47-B174-E3990BDDFC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9B712E-A09C-4340-8415-DB6964EE6D4E}" type="datetimeFigureOut">
              <a:rPr lang="en-US" smtClean="0"/>
              <a:pPr/>
              <a:t>1/25/2016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1565AA3-AE9F-4B47-B174-E3990BDDFC8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9B712E-A09C-4340-8415-DB6964EE6D4E}" type="datetimeFigureOut">
              <a:rPr lang="en-US" smtClean="0"/>
              <a:pPr/>
              <a:t>1/25/2016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1565AA3-AE9F-4B47-B174-E3990BDDFC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uncertaintyblog.com/2013/08/15/fooled-again-pinker-puts-a-nail-in-the-coffin-of-the-freakonomics-crime-theory/comment-page-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Why </a:t>
            </a:r>
            <a:r>
              <a:rPr lang="en-US" dirty="0"/>
              <a:t>H</a:t>
            </a:r>
            <a:r>
              <a:rPr lang="en-US" dirty="0" smtClean="0"/>
              <a:t>as  Violent Crime Declined in the United States?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An Examination of Levitt’s </a:t>
            </a:r>
            <a:r>
              <a:rPr lang="en-US" i="1" dirty="0" smtClean="0"/>
              <a:t>Understanding Why Crime Fell in the 1990s: Four Factors that Explain the Decline and Six that Do Not</a:t>
            </a:r>
            <a:endParaRPr lang="en-US" i="1" dirty="0"/>
          </a:p>
        </p:txBody>
      </p:sp>
    </p:spTree>
    <p:extLst>
      <p:ext uri="{BB962C8B-B14F-4D97-AF65-F5344CB8AC3E}">
        <p14:creationId xmlns:p14="http://schemas.microsoft.com/office/powerpoint/2010/main" xmlns="" val="1656158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Levitt argues it did have an impact, based on the following:</a:t>
            </a:r>
          </a:p>
          <a:p>
            <a:pPr marL="0" indent="0">
              <a:buNone/>
            </a:pPr>
            <a:r>
              <a:rPr lang="en-US" dirty="0" smtClean="0"/>
              <a:t>(1) unwanted children are at greater risk for crime, and</a:t>
            </a:r>
          </a:p>
          <a:p>
            <a:pPr marL="0" indent="0">
              <a:buNone/>
            </a:pPr>
            <a:r>
              <a:rPr lang="en-US" dirty="0" smtClean="0"/>
              <a:t>(2) legalized abortion leads to a reduction in the number of unwanted births.  </a:t>
            </a:r>
          </a:p>
          <a:p>
            <a:pPr marL="0" indent="0">
              <a:buNone/>
            </a:pPr>
            <a:r>
              <a:rPr lang="en-US" dirty="0" smtClean="0"/>
              <a:t>Others( such as Pinker) strongly disagree for the following reasons:</a:t>
            </a:r>
          </a:p>
          <a:p>
            <a:pPr marL="514350" indent="-514350">
              <a:buAutoNum type="arabicParenBoth"/>
            </a:pPr>
            <a:r>
              <a:rPr lang="en-US" dirty="0" smtClean="0"/>
              <a:t>in </a:t>
            </a:r>
            <a:r>
              <a:rPr lang="en-US" dirty="0"/>
              <a:t>the years since 1973 the proportion of children born to women in the most vulnerable categories – poor, single, teenage, and African American – did not decrease, as the </a:t>
            </a:r>
            <a:r>
              <a:rPr lang="en-US" dirty="0" err="1"/>
              <a:t>freakonomics</a:t>
            </a:r>
            <a:r>
              <a:rPr lang="en-US" dirty="0"/>
              <a:t> theory would predict. It increased, and by a lot</a:t>
            </a:r>
            <a:r>
              <a:rPr lang="en-US" dirty="0" smtClean="0"/>
              <a:t>.</a:t>
            </a:r>
          </a:p>
          <a:p>
            <a:pPr marL="514350" indent="-514350">
              <a:buAutoNum type="arabicParenBoth"/>
            </a:pPr>
            <a:r>
              <a:rPr lang="en-US" dirty="0"/>
              <a:t>The availability of abortion thus may have led to a generation that is more prone to crime because it weeded out just the children who, whether through genes or environment, were most likely to exercise maturity and self-control</a:t>
            </a:r>
            <a:r>
              <a:rPr lang="en-US" dirty="0" smtClean="0"/>
              <a:t>.</a:t>
            </a:r>
          </a:p>
          <a:p>
            <a:pPr marL="514350" indent="-514350">
              <a:buAutoNum type="arabicParenBoth"/>
            </a:pPr>
            <a:r>
              <a:rPr lang="en-US" dirty="0" smtClean="0"/>
              <a:t>In </a:t>
            </a:r>
            <a:r>
              <a:rPr lang="en-US" dirty="0"/>
              <a:t>the studies that pit the effects of parenting against the effects of the children’s peer environment, holding genes constant, the peer environment almost always wins</a:t>
            </a:r>
            <a:r>
              <a:rPr lang="en-US" dirty="0" smtClean="0"/>
              <a:t>.</a:t>
            </a:r>
          </a:p>
          <a:p>
            <a:pPr marL="514350" indent="-514350">
              <a:buAutoNum type="arabicParenBoth"/>
            </a:pPr>
            <a:r>
              <a:rPr lang="en-US" dirty="0" smtClean="0"/>
              <a:t>the </a:t>
            </a:r>
            <a:r>
              <a:rPr lang="en-US" dirty="0"/>
              <a:t>crime decline began when the older cohorts, born well before Roe, laid down their guns and knives, and from them the lower homicide rates trickled down the age scale</a:t>
            </a:r>
            <a:r>
              <a:rPr lang="en-US" dirty="0" smtClean="0"/>
              <a:t>. </a:t>
            </a:r>
            <a:r>
              <a:rPr lang="en-US" dirty="0" smtClean="0">
                <a:hlinkClick r:id="rId2"/>
              </a:rPr>
              <a:t>http://uncertaintyblog.com/2013/08/15/fooled-again-pinker-puts-a-nail-in-the-coffin-of-the-freakonomics-crime-theory/comment-page-1/</a:t>
            </a:r>
            <a:r>
              <a:rPr lang="en-US" dirty="0" smtClean="0"/>
              <a:t> </a:t>
            </a:r>
            <a:endParaRPr lang="en-US" dirty="0"/>
          </a:p>
        </p:txBody>
      </p:sp>
      <p:sp>
        <p:nvSpPr>
          <p:cNvPr id="2" name="Title 1"/>
          <p:cNvSpPr>
            <a:spLocks noGrp="1"/>
          </p:cNvSpPr>
          <p:nvPr>
            <p:ph type="title"/>
          </p:nvPr>
        </p:nvSpPr>
        <p:spPr/>
        <p:txBody>
          <a:bodyPr>
            <a:normAutofit fontScale="90000"/>
          </a:bodyPr>
          <a:lstStyle/>
          <a:p>
            <a:r>
              <a:rPr lang="en-US" dirty="0" smtClean="0"/>
              <a:t>4. </a:t>
            </a:r>
            <a:r>
              <a:rPr lang="en-US" sz="3600" b="1" dirty="0" smtClean="0"/>
              <a:t>Did the legalization of abortion with Roe v. Wade  in 1973 have an impact on violent crime in the 1990s?</a:t>
            </a:r>
            <a:endParaRPr lang="en-US" sz="3600" b="1" dirty="0"/>
          </a:p>
        </p:txBody>
      </p:sp>
    </p:spTree>
    <p:extLst>
      <p:ext uri="{BB962C8B-B14F-4D97-AF65-F5344CB8AC3E}">
        <p14:creationId xmlns:p14="http://schemas.microsoft.com/office/powerpoint/2010/main" xmlns="" val="134385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(1)  </a:t>
            </a:r>
            <a:r>
              <a:rPr lang="en-US" b="1" dirty="0" smtClean="0"/>
              <a:t>More</a:t>
            </a:r>
            <a:r>
              <a:rPr lang="en-US" dirty="0" smtClean="0"/>
              <a:t> </a:t>
            </a:r>
            <a:r>
              <a:rPr lang="en-US" b="1" dirty="0" smtClean="0"/>
              <a:t>Employment</a:t>
            </a:r>
            <a:r>
              <a:rPr lang="en-US" dirty="0"/>
              <a:t>: According to several </a:t>
            </a:r>
            <a:r>
              <a:rPr lang="en-US" dirty="0" smtClean="0"/>
              <a:t>studies</a:t>
            </a:r>
            <a:r>
              <a:rPr lang="fr-FR" dirty="0" smtClean="0"/>
              <a:t>, </a:t>
            </a:r>
            <a:r>
              <a:rPr lang="fr-FR" dirty="0"/>
              <a:t>a 10 </a:t>
            </a:r>
            <a:r>
              <a:rPr lang="fr-FR" dirty="0" smtClean="0"/>
              <a:t>percent </a:t>
            </a:r>
            <a:r>
              <a:rPr lang="en-US" dirty="0" smtClean="0"/>
              <a:t>decrease </a:t>
            </a:r>
            <a:r>
              <a:rPr lang="en-US" dirty="0"/>
              <a:t>in the state’s </a:t>
            </a:r>
            <a:r>
              <a:rPr lang="en-US" i="1" dirty="0"/>
              <a:t>unemployment </a:t>
            </a:r>
            <a:r>
              <a:rPr lang="en-US" dirty="0"/>
              <a:t>rate </a:t>
            </a:r>
            <a:r>
              <a:rPr lang="en-US" dirty="0" smtClean="0"/>
              <a:t>corresponded with </a:t>
            </a:r>
            <a:r>
              <a:rPr lang="en-US" dirty="0"/>
              <a:t>a 10–16 percent reduction </a:t>
            </a:r>
            <a:r>
              <a:rPr lang="en-US" dirty="0" smtClean="0"/>
              <a:t>in property </a:t>
            </a:r>
            <a:r>
              <a:rPr lang="en-US" dirty="0"/>
              <a:t>crime, but had no effect on </a:t>
            </a:r>
            <a:r>
              <a:rPr lang="en-US" dirty="0" smtClean="0"/>
              <a:t>violent crime </a:t>
            </a:r>
            <a:r>
              <a:rPr lang="en-US" dirty="0"/>
              <a:t>(state and county-level data</a:t>
            </a:r>
            <a:r>
              <a:rPr lang="en-US" dirty="0" smtClean="0"/>
              <a:t>);</a:t>
            </a:r>
          </a:p>
          <a:p>
            <a:r>
              <a:rPr lang="en-US" dirty="0" smtClean="0"/>
              <a:t>(2) </a:t>
            </a:r>
            <a:r>
              <a:rPr lang="en-US" b="1" dirty="0" smtClean="0"/>
              <a:t>More </a:t>
            </a:r>
            <a:r>
              <a:rPr lang="en-US" b="1" dirty="0"/>
              <a:t>Income</a:t>
            </a:r>
            <a:r>
              <a:rPr lang="en-US" dirty="0"/>
              <a:t>: a 10 percent increase in </a:t>
            </a:r>
            <a:r>
              <a:rPr lang="en-US" i="1" dirty="0"/>
              <a:t>real </a:t>
            </a:r>
            <a:r>
              <a:rPr lang="en-US" i="1" dirty="0" smtClean="0"/>
              <a:t>wages </a:t>
            </a:r>
            <a:r>
              <a:rPr lang="en-US" dirty="0" smtClean="0"/>
              <a:t>was </a:t>
            </a:r>
            <a:r>
              <a:rPr lang="en-US" dirty="0"/>
              <a:t>associated with a 13 percent lower </a:t>
            </a:r>
            <a:r>
              <a:rPr lang="en-US" dirty="0" smtClean="0"/>
              <a:t>index crime </a:t>
            </a:r>
            <a:r>
              <a:rPr lang="en-US" dirty="0"/>
              <a:t>rate, a 12 percent lower property </a:t>
            </a:r>
            <a:r>
              <a:rPr lang="en-US" dirty="0" smtClean="0"/>
              <a:t>crime rate</a:t>
            </a:r>
            <a:r>
              <a:rPr lang="en-US" dirty="0"/>
              <a:t>, and a 25 percent lower crime rate at </a:t>
            </a:r>
            <a:r>
              <a:rPr lang="en-US" dirty="0" smtClean="0"/>
              <a:t>the national </a:t>
            </a:r>
            <a:r>
              <a:rPr lang="en-US" dirty="0"/>
              <a:t>level (Gould et al., 2002); </a:t>
            </a:r>
            <a:r>
              <a:rPr lang="en-US" dirty="0" smtClean="0"/>
              <a:t>state-level analyses </a:t>
            </a:r>
            <a:r>
              <a:rPr lang="en-US" dirty="0"/>
              <a:t>identified a 16 percent lower </a:t>
            </a:r>
            <a:r>
              <a:rPr lang="en-US" dirty="0" smtClean="0"/>
              <a:t>violent crime rate </a:t>
            </a:r>
            <a:r>
              <a:rPr lang="en-US" dirty="0"/>
              <a:t>(Raphael and Winter-</a:t>
            </a:r>
            <a:r>
              <a:rPr lang="en-US" dirty="0" err="1"/>
              <a:t>Ebmer</a:t>
            </a:r>
            <a:r>
              <a:rPr lang="en-US" dirty="0"/>
              <a:t>, 2001</a:t>
            </a:r>
            <a:r>
              <a:rPr lang="en-US" dirty="0" smtClean="0"/>
              <a:t>); and </a:t>
            </a:r>
            <a:r>
              <a:rPr lang="en-US" dirty="0"/>
              <a:t>individual-level analyses reveal that a </a:t>
            </a:r>
            <a:r>
              <a:rPr lang="en-US" dirty="0" smtClean="0"/>
              <a:t>10 percent </a:t>
            </a:r>
            <a:r>
              <a:rPr lang="en-US" dirty="0"/>
              <a:t>increase in real wages is </a:t>
            </a:r>
            <a:r>
              <a:rPr lang="en-US" dirty="0" smtClean="0"/>
              <a:t>associated with </a:t>
            </a:r>
            <a:r>
              <a:rPr lang="en-US" dirty="0"/>
              <a:t>a 10 percent decrease in crime </a:t>
            </a:r>
            <a:r>
              <a:rPr lang="en-US" dirty="0" smtClean="0"/>
              <a:t>participation(</a:t>
            </a:r>
            <a:r>
              <a:rPr lang="en-US" dirty="0" err="1" smtClean="0"/>
              <a:t>Grogger</a:t>
            </a:r>
            <a:r>
              <a:rPr lang="en-US" dirty="0"/>
              <a:t>, 1998</a:t>
            </a:r>
            <a:r>
              <a:rPr lang="en-US" dirty="0" smtClean="0"/>
              <a:t>);</a:t>
            </a:r>
          </a:p>
          <a:p>
            <a:r>
              <a:rPr lang="en-US" dirty="0" smtClean="0"/>
              <a:t>(3)</a:t>
            </a:r>
            <a:r>
              <a:rPr lang="en-US" b="1" dirty="0"/>
              <a:t> </a:t>
            </a:r>
            <a:r>
              <a:rPr lang="en-US" b="1" dirty="0" smtClean="0"/>
              <a:t> More Education</a:t>
            </a:r>
            <a:r>
              <a:rPr lang="en-US" dirty="0"/>
              <a:t>: a one-year increase in </a:t>
            </a:r>
            <a:r>
              <a:rPr lang="en-US" dirty="0" smtClean="0"/>
              <a:t>the average </a:t>
            </a:r>
            <a:r>
              <a:rPr lang="en-US" i="1" dirty="0"/>
              <a:t>education </a:t>
            </a:r>
            <a:r>
              <a:rPr lang="en-US" dirty="0"/>
              <a:t>level of citizens resulted in </a:t>
            </a:r>
            <a:r>
              <a:rPr lang="en-US" dirty="0" smtClean="0"/>
              <a:t>a 1.7 </a:t>
            </a:r>
            <a:r>
              <a:rPr lang="en-US" dirty="0"/>
              <a:t>percent lower index crime rate, while a </a:t>
            </a:r>
            <a:r>
              <a:rPr lang="en-US" dirty="0" smtClean="0"/>
              <a:t>10 percent </a:t>
            </a:r>
            <a:r>
              <a:rPr lang="en-US" dirty="0"/>
              <a:t>increase in graduation rates </a:t>
            </a:r>
            <a:r>
              <a:rPr lang="en-US" dirty="0" smtClean="0"/>
              <a:t>resulted in </a:t>
            </a:r>
            <a:r>
              <a:rPr lang="en-US" dirty="0"/>
              <a:t>a 9.4 percent reduction in the index </a:t>
            </a:r>
            <a:r>
              <a:rPr lang="en-US" dirty="0" smtClean="0"/>
              <a:t>crime rate </a:t>
            </a:r>
            <a:r>
              <a:rPr lang="en-US" dirty="0"/>
              <a:t>and a 5-10 percent reduction in </a:t>
            </a:r>
            <a:r>
              <a:rPr lang="en-US" dirty="0" smtClean="0"/>
              <a:t>arrest rates</a:t>
            </a:r>
            <a:r>
              <a:rPr lang="en-US" dirty="0"/>
              <a:t>, through the increased wages </a:t>
            </a:r>
            <a:r>
              <a:rPr lang="en-US" dirty="0" smtClean="0"/>
              <a:t>associated with </a:t>
            </a:r>
            <a:r>
              <a:rPr lang="en-US" dirty="0"/>
              <a:t>graduation (</a:t>
            </a:r>
            <a:r>
              <a:rPr lang="en-US" dirty="0" err="1"/>
              <a:t>Lochner</a:t>
            </a:r>
            <a:r>
              <a:rPr lang="en-US" dirty="0"/>
              <a:t> &amp; </a:t>
            </a:r>
            <a:r>
              <a:rPr lang="en-US" dirty="0" err="1"/>
              <a:t>Moretti</a:t>
            </a:r>
            <a:r>
              <a:rPr lang="en-US" dirty="0"/>
              <a:t>, </a:t>
            </a:r>
            <a:r>
              <a:rPr lang="en-US" dirty="0" smtClean="0"/>
              <a:t>2004)</a:t>
            </a:r>
            <a:endParaRPr lang="en-US" dirty="0"/>
          </a:p>
        </p:txBody>
      </p:sp>
      <p:sp>
        <p:nvSpPr>
          <p:cNvPr id="2" name="Title 1"/>
          <p:cNvSpPr>
            <a:spLocks noGrp="1"/>
          </p:cNvSpPr>
          <p:nvPr>
            <p:ph type="title"/>
          </p:nvPr>
        </p:nvSpPr>
        <p:spPr/>
        <p:txBody>
          <a:bodyPr>
            <a:normAutofit fontScale="90000"/>
          </a:bodyPr>
          <a:lstStyle/>
          <a:p>
            <a:r>
              <a:rPr lang="en-US" dirty="0" smtClean="0"/>
              <a:t> </a:t>
            </a:r>
            <a:r>
              <a:rPr lang="en-US" sz="3600" b="1" dirty="0" smtClean="0"/>
              <a:t>What Other Factors that Might Explain Long term Violent Crime Reductions in the USA?</a:t>
            </a:r>
            <a:endParaRPr lang="en-US" sz="3600" b="1" dirty="0"/>
          </a:p>
        </p:txBody>
      </p:sp>
    </p:spTree>
    <p:extLst>
      <p:ext uri="{BB962C8B-B14F-4D97-AF65-F5344CB8AC3E}">
        <p14:creationId xmlns:p14="http://schemas.microsoft.com/office/powerpoint/2010/main" xmlns="" val="562729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lvl="0"/>
            <a:r>
              <a:rPr lang="en-US" b="1" dirty="0"/>
              <a:t>Classically-based criminologists </a:t>
            </a:r>
            <a:r>
              <a:rPr lang="en-US" dirty="0"/>
              <a:t>explain criminal behavior as a conscious choice by individuals based on an assessment of the costs and benefits of various forms of criminal activity. </a:t>
            </a:r>
            <a:endParaRPr lang="en-US" dirty="0" smtClean="0"/>
          </a:p>
          <a:p>
            <a:pPr marL="109728" lvl="0" indent="0">
              <a:buNone/>
            </a:pPr>
            <a:endParaRPr lang="en-US" dirty="0"/>
          </a:p>
          <a:p>
            <a:pPr lvl="0"/>
            <a:r>
              <a:rPr lang="en-US" b="1" dirty="0"/>
              <a:t>Biologically-based criminologists </a:t>
            </a:r>
            <a:r>
              <a:rPr lang="en-US" dirty="0"/>
              <a:t>explain criminal behavior as determined—in part—by the presence of certain inherited traits that may increase the likelihood of criminal behavior</a:t>
            </a:r>
            <a:r>
              <a:rPr lang="en-US" dirty="0" smtClean="0"/>
              <a:t>.</a:t>
            </a:r>
          </a:p>
          <a:p>
            <a:pPr marL="109728" lvl="0" indent="0">
              <a:buNone/>
            </a:pPr>
            <a:endParaRPr lang="en-US" dirty="0"/>
          </a:p>
          <a:p>
            <a:pPr lvl="0"/>
            <a:r>
              <a:rPr lang="en-US" b="1" dirty="0"/>
              <a:t>Psychologically-based criminologists </a:t>
            </a:r>
            <a:r>
              <a:rPr lang="en-US" dirty="0"/>
              <a:t>explain criminal behavior as the consequence of individual factors, such as negative early childhood experiences, and inadequate socialization, which results in criminal thinking patterns and/or incomplete cognitive development</a:t>
            </a:r>
            <a:r>
              <a:rPr lang="en-US" b="1" dirty="0" smtClean="0"/>
              <a:t>.</a:t>
            </a:r>
          </a:p>
          <a:p>
            <a:pPr lvl="0"/>
            <a:endParaRPr lang="en-US" b="1" dirty="0"/>
          </a:p>
          <a:p>
            <a:pPr lvl="0"/>
            <a:endParaRPr lang="en-US" dirty="0"/>
          </a:p>
          <a:p>
            <a:pPr lvl="0"/>
            <a:r>
              <a:rPr lang="en-US" b="1" dirty="0"/>
              <a:t>Sociologically-based criminologists </a:t>
            </a:r>
            <a:r>
              <a:rPr lang="en-US" dirty="0"/>
              <a:t>explain criminal behavior as primarily influenced by a variety of community-level factors that appear to be related—both directly and indirectly—to the high level of crime in some of our( often  poorest) communities, including blocked legitimate opportunity, the existence of subcultural values that support criminal behavior, a breakdown of community-level informal social controls, and an unjust system of criminal laws and criminal justice</a:t>
            </a:r>
            <a:r>
              <a:rPr lang="en-US" b="1" dirty="0"/>
              <a:t> . </a:t>
            </a:r>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Theories of Crime Causation: A Brief Overview</a:t>
            </a:r>
            <a:endParaRPr lang="en-US" dirty="0"/>
          </a:p>
        </p:txBody>
      </p:sp>
    </p:spTree>
    <p:extLst>
      <p:ext uri="{BB962C8B-B14F-4D97-AF65-F5344CB8AC3E}">
        <p14:creationId xmlns:p14="http://schemas.microsoft.com/office/powerpoint/2010/main" xmlns="" val="2115087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Homicide rates plunged 43 percent from the peak in 1991 to 2001, reaching the lowest levels in 35 years.</a:t>
            </a:r>
          </a:p>
          <a:p>
            <a:r>
              <a:rPr lang="en-US" dirty="0" smtClean="0"/>
              <a:t>The Federal Bureau of Investigation’s (FBI) violent and property crime indexes fell 34 and 29 percent, respectively, over that same period. </a:t>
            </a:r>
          </a:p>
          <a:p>
            <a:r>
              <a:rPr lang="en-US" dirty="0" smtClean="0"/>
              <a:t>These declines occurred essentially without warning: leading experts were predicting an explosion in crime in the early and mid-1990s, precisely the point when crime rates began to plunge</a:t>
            </a:r>
            <a:endParaRPr lang="en-US" dirty="0"/>
          </a:p>
        </p:txBody>
      </p:sp>
      <p:sp>
        <p:nvSpPr>
          <p:cNvPr id="2" name="Title 1"/>
          <p:cNvSpPr>
            <a:spLocks noGrp="1"/>
          </p:cNvSpPr>
          <p:nvPr>
            <p:ph type="title"/>
          </p:nvPr>
        </p:nvSpPr>
        <p:spPr/>
        <p:txBody>
          <a:bodyPr>
            <a:normAutofit fontScale="90000"/>
          </a:bodyPr>
          <a:lstStyle/>
          <a:p>
            <a:r>
              <a:rPr lang="en-US" dirty="0" smtClean="0"/>
              <a:t>The 1990’s Great Crime Decline</a:t>
            </a:r>
            <a:endParaRPr lang="en-US" dirty="0"/>
          </a:p>
        </p:txBody>
      </p:sp>
    </p:spTree>
    <p:extLst>
      <p:ext uri="{BB962C8B-B14F-4D97-AF65-F5344CB8AC3E}">
        <p14:creationId xmlns:p14="http://schemas.microsoft.com/office/powerpoint/2010/main" xmlns="" val="421641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en-US" b="1" dirty="0"/>
              <a:t>In 2013, an estimated 1,163,146 violent crimes occurred nationwide, a decrease of 4.4 percent from the 2012 estimate.</a:t>
            </a:r>
            <a:endParaRPr lang="en-US" dirty="0"/>
          </a:p>
          <a:p>
            <a:pPr lvl="0"/>
            <a:r>
              <a:rPr lang="en-US" b="1" dirty="0"/>
              <a:t>When considering 5- and 10-year trends, the 2013 estimated violent crime total was 12.3 percent below the 2009 level and 14.5 percent below the 2004 level.</a:t>
            </a:r>
            <a:r>
              <a:rPr lang="en-US" b="1" i="1" dirty="0"/>
              <a:t> </a:t>
            </a:r>
            <a:endParaRPr lang="en-US" dirty="0"/>
          </a:p>
          <a:p>
            <a:pPr lvl="0"/>
            <a:r>
              <a:rPr lang="en-US" b="1" dirty="0"/>
              <a:t>There were an estimated 367.9 violent crimes per 100,000 inhabitants in 2013, a rate that declined 5.1 percent when compared with the 2012 estimated rate.</a:t>
            </a:r>
            <a:r>
              <a:rPr lang="en-US" b="1" i="1" dirty="0"/>
              <a:t> </a:t>
            </a:r>
            <a:endParaRPr lang="en-US" dirty="0"/>
          </a:p>
          <a:p>
            <a:pPr lvl="0"/>
            <a:r>
              <a:rPr lang="en-US" b="1" dirty="0"/>
              <a:t>Aggravated assaults accounted for 62.3 percent of violent crimes reported to law enforcement in 2013. Robbery offenses accounted for 29.7 percent of violent crime offenses; rape (legacy definition) accounted for 6.9 percent; and murder accounted for 1.2 percent. </a:t>
            </a:r>
            <a:endParaRPr lang="en-US" dirty="0"/>
          </a:p>
          <a:p>
            <a:pPr lvl="0"/>
            <a:r>
              <a:rPr lang="en-US" b="1" dirty="0"/>
              <a:t>Information collected regarding types of weapons used in violent crime showed that firearms were used in 69.0 percent of the nation’s murders, 40.0 percent of robberies, and 21.6 percent of aggravated assaults. </a:t>
            </a:r>
            <a:endParaRPr lang="en-US" dirty="0"/>
          </a:p>
        </p:txBody>
      </p:sp>
      <p:sp>
        <p:nvSpPr>
          <p:cNvPr id="2" name="Title 1"/>
          <p:cNvSpPr>
            <a:spLocks noGrp="1"/>
          </p:cNvSpPr>
          <p:nvPr>
            <p:ph type="title"/>
          </p:nvPr>
        </p:nvSpPr>
        <p:spPr/>
        <p:txBody>
          <a:bodyPr>
            <a:normAutofit fontScale="90000"/>
          </a:bodyPr>
          <a:lstStyle/>
          <a:p>
            <a:r>
              <a:rPr lang="en-US" dirty="0" smtClean="0"/>
              <a:t>The Downward Trend  in Violence has Continued in the USA</a:t>
            </a:r>
            <a:endParaRPr lang="en-US" dirty="0"/>
          </a:p>
        </p:txBody>
      </p:sp>
    </p:spTree>
    <p:extLst>
      <p:ext uri="{BB962C8B-B14F-4D97-AF65-F5344CB8AC3E}">
        <p14:creationId xmlns:p14="http://schemas.microsoft.com/office/powerpoint/2010/main" xmlns="" val="2203917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1824381" y="1682214"/>
            <a:ext cx="5495238" cy="41238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en-US" dirty="0" smtClean="0"/>
              <a:t>What Factors Explain the Recent Violent Crime Decline?</a:t>
            </a:r>
            <a:endParaRPr lang="en-US" dirty="0"/>
          </a:p>
        </p:txBody>
      </p:sp>
    </p:spTree>
    <p:extLst>
      <p:ext uri="{BB962C8B-B14F-4D97-AF65-F5344CB8AC3E}">
        <p14:creationId xmlns:p14="http://schemas.microsoft.com/office/powerpoint/2010/main" xmlns="" val="3285090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Six Factors that Levitt Argued Played Little or No Role in the Crime Decline:</a:t>
            </a:r>
          </a:p>
          <a:p>
            <a:r>
              <a:rPr lang="en-US" dirty="0" smtClean="0"/>
              <a:t>1) The Strong Economy of the 1990s</a:t>
            </a:r>
          </a:p>
          <a:p>
            <a:r>
              <a:rPr lang="en-US" dirty="0" smtClean="0"/>
              <a:t>2) Changing Demographics </a:t>
            </a:r>
          </a:p>
          <a:p>
            <a:r>
              <a:rPr lang="en-US" dirty="0" smtClean="0"/>
              <a:t>3) Better Policing Strategies </a:t>
            </a:r>
          </a:p>
          <a:p>
            <a:r>
              <a:rPr lang="en-US" dirty="0" smtClean="0"/>
              <a:t>4) Gun Control Laws</a:t>
            </a:r>
          </a:p>
          <a:p>
            <a:r>
              <a:rPr lang="en-US" dirty="0" smtClean="0"/>
              <a:t>5) Laws Allowing the Carrying of Concealed Weapons</a:t>
            </a:r>
          </a:p>
          <a:p>
            <a:r>
              <a:rPr lang="en-US" dirty="0" smtClean="0"/>
              <a:t>6) Increased Use of Capital Punishment </a:t>
            </a:r>
            <a:endParaRPr lang="en-US" dirty="0"/>
          </a:p>
        </p:txBody>
      </p:sp>
      <p:sp>
        <p:nvSpPr>
          <p:cNvPr id="2" name="Title 1"/>
          <p:cNvSpPr>
            <a:spLocks noGrp="1"/>
          </p:cNvSpPr>
          <p:nvPr>
            <p:ph type="title"/>
          </p:nvPr>
        </p:nvSpPr>
        <p:spPr>
          <a:xfrm>
            <a:off x="457200" y="304800"/>
            <a:ext cx="8229600" cy="1143000"/>
          </a:xfrm>
        </p:spPr>
        <p:txBody>
          <a:bodyPr>
            <a:normAutofit fontScale="90000"/>
          </a:bodyPr>
          <a:lstStyle/>
          <a:p>
            <a:r>
              <a:rPr lang="en-US" sz="2800" dirty="0" smtClean="0"/>
              <a:t>Let’s Take A Look at Steve Levitt’s Review of What Did NOT explain the 1990’s Crime Decline</a:t>
            </a:r>
            <a:endParaRPr lang="en-US" sz="2800" dirty="0"/>
          </a:p>
        </p:txBody>
      </p:sp>
    </p:spTree>
    <p:extLst>
      <p:ext uri="{BB962C8B-B14F-4D97-AF65-F5344CB8AC3E}">
        <p14:creationId xmlns:p14="http://schemas.microsoft.com/office/powerpoint/2010/main" xmlns="" val="210829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 Increases in the Number of Police</a:t>
            </a:r>
          </a:p>
          <a:p>
            <a:r>
              <a:rPr lang="en-US" dirty="0" smtClean="0"/>
              <a:t>2) The Rising Prison Population</a:t>
            </a:r>
          </a:p>
          <a:p>
            <a:r>
              <a:rPr lang="en-US" dirty="0" smtClean="0"/>
              <a:t>3) The Receding Crack Epidemic</a:t>
            </a:r>
          </a:p>
          <a:p>
            <a:r>
              <a:rPr lang="en-US" dirty="0" smtClean="0"/>
              <a:t>4) The Legalization of Abortion</a:t>
            </a:r>
            <a:endParaRPr lang="en-US" dirty="0"/>
          </a:p>
        </p:txBody>
      </p:sp>
      <p:sp>
        <p:nvSpPr>
          <p:cNvPr id="2" name="Title 1"/>
          <p:cNvSpPr>
            <a:spLocks noGrp="1"/>
          </p:cNvSpPr>
          <p:nvPr>
            <p:ph type="title"/>
          </p:nvPr>
        </p:nvSpPr>
        <p:spPr/>
        <p:txBody>
          <a:bodyPr>
            <a:normAutofit fontScale="90000"/>
          </a:bodyPr>
          <a:lstStyle/>
          <a:p>
            <a:r>
              <a:rPr lang="en-US" dirty="0" smtClean="0"/>
              <a:t>Here are the Four Factors that Levitt Says DO Explain the Crime Decline</a:t>
            </a:r>
            <a:endParaRPr lang="en-US" dirty="0"/>
          </a:p>
        </p:txBody>
      </p:sp>
    </p:spTree>
    <p:extLst>
      <p:ext uri="{BB962C8B-B14F-4D97-AF65-F5344CB8AC3E}">
        <p14:creationId xmlns:p14="http://schemas.microsoft.com/office/powerpoint/2010/main" xmlns="" val="1604070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1. </a:t>
            </a:r>
            <a:r>
              <a:rPr lang="en-US" b="1" dirty="0" smtClean="0"/>
              <a:t>Increases in the Number of Police: Do more cops mean less crime?</a:t>
            </a:r>
          </a:p>
          <a:p>
            <a:pPr marL="0" indent="0">
              <a:buNone/>
            </a:pPr>
            <a:r>
              <a:rPr lang="en-US" dirty="0" smtClean="0"/>
              <a:t> </a:t>
            </a:r>
            <a:r>
              <a:rPr lang="en-US" b="1" dirty="0"/>
              <a:t>Police</a:t>
            </a:r>
            <a:r>
              <a:rPr lang="en-US" dirty="0"/>
              <a:t>: Levitt (1997) found that a 10 </a:t>
            </a:r>
            <a:r>
              <a:rPr lang="en-US" dirty="0" smtClean="0"/>
              <a:t>percent increase </a:t>
            </a:r>
            <a:r>
              <a:rPr lang="en-US" dirty="0"/>
              <a:t>in the size of a city’s </a:t>
            </a:r>
            <a:r>
              <a:rPr lang="en-US" i="1" dirty="0"/>
              <a:t>police </a:t>
            </a:r>
            <a:r>
              <a:rPr lang="en-US" i="1" dirty="0" smtClean="0"/>
              <a:t>force </a:t>
            </a:r>
            <a:r>
              <a:rPr lang="en-US" dirty="0" smtClean="0"/>
              <a:t>was </a:t>
            </a:r>
            <a:r>
              <a:rPr lang="en-US" dirty="0"/>
              <a:t>associated with an 11 percent lower </a:t>
            </a:r>
            <a:r>
              <a:rPr lang="en-US" dirty="0" smtClean="0"/>
              <a:t>violent crime </a:t>
            </a:r>
            <a:r>
              <a:rPr lang="en-US" dirty="0"/>
              <a:t>rate and a 3 percent lower </a:t>
            </a:r>
            <a:r>
              <a:rPr lang="en-US" dirty="0" smtClean="0"/>
              <a:t>property crime </a:t>
            </a:r>
            <a:r>
              <a:rPr lang="en-US" dirty="0"/>
              <a:t>rate (using county-level data</a:t>
            </a:r>
            <a:r>
              <a:rPr lang="en-US" dirty="0" smtClean="0"/>
              <a:t>);</a:t>
            </a:r>
          </a:p>
          <a:p>
            <a:pPr marL="0" indent="0">
              <a:buNone/>
            </a:pPr>
            <a:r>
              <a:rPr lang="en-US" dirty="0" smtClean="0"/>
              <a:t> however, other </a:t>
            </a:r>
            <a:r>
              <a:rPr lang="en-US" dirty="0"/>
              <a:t>more recent analyses and </a:t>
            </a:r>
            <a:r>
              <a:rPr lang="en-US" dirty="0" smtClean="0"/>
              <a:t>reviews (Bradford</a:t>
            </a:r>
            <a:r>
              <a:rPr lang="en-US" dirty="0"/>
              <a:t>, 2012) suggest that increasing </a:t>
            </a:r>
            <a:r>
              <a:rPr lang="en-US" dirty="0" smtClean="0"/>
              <a:t>police force </a:t>
            </a:r>
            <a:r>
              <a:rPr lang="en-US" dirty="0"/>
              <a:t>size will have no impact on the </a:t>
            </a:r>
            <a:r>
              <a:rPr lang="en-US" dirty="0" smtClean="0"/>
              <a:t>violent crime </a:t>
            </a:r>
            <a:r>
              <a:rPr lang="en-US" dirty="0"/>
              <a:t>rate, and only marginal </a:t>
            </a:r>
            <a:r>
              <a:rPr lang="en-US" dirty="0" smtClean="0"/>
              <a:t>improvement (1-3</a:t>
            </a:r>
            <a:r>
              <a:rPr lang="en-US" dirty="0"/>
              <a:t>%) in property crime rates.</a:t>
            </a:r>
          </a:p>
        </p:txBody>
      </p:sp>
      <p:sp>
        <p:nvSpPr>
          <p:cNvPr id="2" name="Title 1"/>
          <p:cNvSpPr>
            <a:spLocks noGrp="1"/>
          </p:cNvSpPr>
          <p:nvPr>
            <p:ph type="title"/>
          </p:nvPr>
        </p:nvSpPr>
        <p:spPr/>
        <p:txBody>
          <a:bodyPr>
            <a:normAutofit fontScale="90000"/>
          </a:bodyPr>
          <a:lstStyle/>
          <a:p>
            <a:r>
              <a:rPr lang="en-US" dirty="0" smtClean="0"/>
              <a:t>Q:Is Levitt Correct? </a:t>
            </a:r>
            <a:br>
              <a:rPr lang="en-US" dirty="0" smtClean="0"/>
            </a:br>
            <a:r>
              <a:rPr lang="en-US" dirty="0" smtClean="0"/>
              <a:t>A. Lets See</a:t>
            </a:r>
            <a:endParaRPr lang="en-US" dirty="0"/>
          </a:p>
        </p:txBody>
      </p:sp>
    </p:spTree>
    <p:extLst>
      <p:ext uri="{BB962C8B-B14F-4D97-AF65-F5344CB8AC3E}">
        <p14:creationId xmlns:p14="http://schemas.microsoft.com/office/powerpoint/2010/main" xmlns="" val="2817940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a:t>At </a:t>
            </a:r>
            <a:r>
              <a:rPr lang="en-US" b="1" dirty="0" smtClean="0"/>
              <a:t>the </a:t>
            </a:r>
            <a:r>
              <a:rPr lang="en-US" b="1" i="1" dirty="0" smtClean="0"/>
              <a:t>national </a:t>
            </a:r>
            <a:r>
              <a:rPr lang="en-US" b="1" dirty="0"/>
              <a:t>level</a:t>
            </a:r>
            <a:r>
              <a:rPr lang="en-US" dirty="0"/>
              <a:t>, a 10 percent increase in </a:t>
            </a:r>
            <a:r>
              <a:rPr lang="en-US" dirty="0" smtClean="0"/>
              <a:t>the rate </a:t>
            </a:r>
            <a:r>
              <a:rPr lang="en-US" dirty="0"/>
              <a:t>of incarceration is estimated to result </a:t>
            </a:r>
            <a:r>
              <a:rPr lang="en-US" dirty="0" smtClean="0"/>
              <a:t>in about </a:t>
            </a:r>
            <a:r>
              <a:rPr lang="en-US" dirty="0"/>
              <a:t>a 4 percent decrease in the rate of </a:t>
            </a:r>
            <a:r>
              <a:rPr lang="en-US" dirty="0" smtClean="0"/>
              <a:t>index crimes</a:t>
            </a:r>
            <a:r>
              <a:rPr lang="en-US" dirty="0"/>
              <a:t>, with estimates of the impact on </a:t>
            </a:r>
            <a:r>
              <a:rPr lang="en-US" dirty="0" smtClean="0"/>
              <a:t>violent crimes </a:t>
            </a:r>
            <a:r>
              <a:rPr lang="en-US" dirty="0"/>
              <a:t>between 3.8 and 4.4 percent. </a:t>
            </a:r>
            <a:r>
              <a:rPr lang="en-US" dirty="0" smtClean="0"/>
              <a:t>Studies  </a:t>
            </a:r>
            <a:r>
              <a:rPr lang="en-US" dirty="0"/>
              <a:t>claiming larger reductions </a:t>
            </a:r>
            <a:r>
              <a:rPr lang="en-US" dirty="0" smtClean="0"/>
              <a:t>in crime </a:t>
            </a:r>
            <a:r>
              <a:rPr lang="en-US" dirty="0"/>
              <a:t>(between 9 and 22 percent) </a:t>
            </a:r>
            <a:r>
              <a:rPr lang="en-US" dirty="0" smtClean="0"/>
              <a:t>using national-level </a:t>
            </a:r>
            <a:r>
              <a:rPr lang="en-US" dirty="0"/>
              <a:t>data did not include </a:t>
            </a:r>
            <a:r>
              <a:rPr lang="en-US" dirty="0" smtClean="0"/>
              <a:t>controls for </a:t>
            </a:r>
            <a:r>
              <a:rPr lang="en-US" dirty="0"/>
              <a:t>simultaneity</a:t>
            </a:r>
            <a:r>
              <a:rPr lang="en-US" dirty="0" smtClean="0"/>
              <a:t>.</a:t>
            </a:r>
          </a:p>
          <a:p>
            <a:r>
              <a:rPr lang="en-US" b="1" dirty="0" smtClean="0"/>
              <a:t>Based </a:t>
            </a:r>
            <a:r>
              <a:rPr lang="en-US" b="1" dirty="0"/>
              <a:t>on </a:t>
            </a:r>
            <a:r>
              <a:rPr lang="en-US" b="1" i="1" dirty="0"/>
              <a:t>state</a:t>
            </a:r>
            <a:r>
              <a:rPr lang="en-US" b="1" dirty="0"/>
              <a:t>-level data</a:t>
            </a:r>
            <a:r>
              <a:rPr lang="en-US" dirty="0"/>
              <a:t>, </a:t>
            </a:r>
            <a:r>
              <a:rPr lang="en-US" dirty="0" smtClean="0"/>
              <a:t>a 10 </a:t>
            </a:r>
            <a:r>
              <a:rPr lang="en-US" dirty="0"/>
              <a:t>percent increase in the incarceration </a:t>
            </a:r>
            <a:r>
              <a:rPr lang="en-US" dirty="0" smtClean="0"/>
              <a:t>rate is </a:t>
            </a:r>
            <a:r>
              <a:rPr lang="en-US" dirty="0"/>
              <a:t>associated with a decrease in the crime </a:t>
            </a:r>
            <a:r>
              <a:rPr lang="en-US" dirty="0" smtClean="0"/>
              <a:t>rate between </a:t>
            </a:r>
            <a:r>
              <a:rPr lang="en-US" dirty="0"/>
              <a:t>0.11 and 4 percent. </a:t>
            </a:r>
            <a:endParaRPr lang="en-US" dirty="0" smtClean="0"/>
          </a:p>
          <a:p>
            <a:r>
              <a:rPr lang="en-US" b="1" dirty="0" smtClean="0"/>
              <a:t>At </a:t>
            </a:r>
            <a:r>
              <a:rPr lang="en-US" b="1" dirty="0"/>
              <a:t>the </a:t>
            </a:r>
            <a:r>
              <a:rPr lang="en-US" b="1" i="1" dirty="0" smtClean="0"/>
              <a:t>county </a:t>
            </a:r>
            <a:r>
              <a:rPr lang="en-US" b="1" dirty="0" smtClean="0"/>
              <a:t>level</a:t>
            </a:r>
            <a:r>
              <a:rPr lang="en-US" dirty="0"/>
              <a:t>, a 10 percent increase in incarceration </a:t>
            </a:r>
            <a:r>
              <a:rPr lang="en-US" dirty="0" smtClean="0"/>
              <a:t>is associated </a:t>
            </a:r>
            <a:r>
              <a:rPr lang="en-US" dirty="0"/>
              <a:t>with a 4 percent reduction in </a:t>
            </a:r>
            <a:r>
              <a:rPr lang="en-US" dirty="0" smtClean="0"/>
              <a:t>the crime </a:t>
            </a:r>
            <a:r>
              <a:rPr lang="en-US" dirty="0"/>
              <a:t>rate (</a:t>
            </a:r>
            <a:r>
              <a:rPr lang="en-US" dirty="0" err="1"/>
              <a:t>Stemen</a:t>
            </a:r>
            <a:r>
              <a:rPr lang="en-US" dirty="0"/>
              <a:t>, 2007</a:t>
            </a:r>
            <a:r>
              <a:rPr lang="en-US" dirty="0" smtClean="0"/>
              <a:t>).</a:t>
            </a:r>
          </a:p>
          <a:p>
            <a:r>
              <a:rPr lang="en-US" b="1" dirty="0" smtClean="0"/>
              <a:t>Tipping points</a:t>
            </a:r>
            <a:r>
              <a:rPr lang="en-US" dirty="0" smtClean="0"/>
              <a:t>: Incarceration reduces crime, </a:t>
            </a:r>
            <a:r>
              <a:rPr lang="en-US" dirty="0"/>
              <a:t>but only up to a point. </a:t>
            </a:r>
            <a:r>
              <a:rPr lang="en-US" dirty="0" smtClean="0"/>
              <a:t>Once the </a:t>
            </a:r>
            <a:r>
              <a:rPr lang="en-US" dirty="0"/>
              <a:t>incarceration rate hits a certain </a:t>
            </a:r>
            <a:r>
              <a:rPr lang="en-US" dirty="0" smtClean="0"/>
              <a:t>level—at the </a:t>
            </a:r>
            <a:r>
              <a:rPr lang="en-US" dirty="0"/>
              <a:t>state level this tipping or inflection </a:t>
            </a:r>
            <a:r>
              <a:rPr lang="en-US" dirty="0" smtClean="0"/>
              <a:t>point appears </a:t>
            </a:r>
            <a:r>
              <a:rPr lang="en-US" dirty="0"/>
              <a:t>to be about 325 inmates per </a:t>
            </a:r>
            <a:r>
              <a:rPr lang="en-US" dirty="0" smtClean="0"/>
              <a:t>100, 000 </a:t>
            </a:r>
            <a:r>
              <a:rPr lang="en-US" dirty="0"/>
              <a:t>population—crime rates actually </a:t>
            </a:r>
            <a:r>
              <a:rPr lang="en-US" dirty="0" smtClean="0"/>
              <a:t>increase (</a:t>
            </a:r>
            <a:r>
              <a:rPr lang="en-US" dirty="0" err="1" smtClean="0"/>
              <a:t>Liedka</a:t>
            </a:r>
            <a:r>
              <a:rPr lang="en-US" dirty="0"/>
              <a:t>, </a:t>
            </a:r>
            <a:r>
              <a:rPr lang="en-US" dirty="0" err="1"/>
              <a:t>Piehl</a:t>
            </a:r>
            <a:r>
              <a:rPr lang="en-US" dirty="0"/>
              <a:t>, &amp; </a:t>
            </a:r>
            <a:r>
              <a:rPr lang="en-US" dirty="0" err="1"/>
              <a:t>Useem</a:t>
            </a:r>
            <a:r>
              <a:rPr lang="en-US" dirty="0"/>
              <a:t>, 2006).</a:t>
            </a:r>
            <a:endParaRPr lang="en-US" dirty="0" smtClean="0"/>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2. </a:t>
            </a:r>
            <a:r>
              <a:rPr lang="en-US" b="1" dirty="0" smtClean="0"/>
              <a:t>Does More Prison result in less Violent crime?</a:t>
            </a:r>
            <a:endParaRPr lang="en-US" b="1" dirty="0"/>
          </a:p>
        </p:txBody>
      </p:sp>
    </p:spTree>
    <p:extLst>
      <p:ext uri="{BB962C8B-B14F-4D97-AF65-F5344CB8AC3E}">
        <p14:creationId xmlns:p14="http://schemas.microsoft.com/office/powerpoint/2010/main" xmlns="" val="1169711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There is evidence that the receding crack epidemic was one factor in the lower violent crime rates in the 1990s.</a:t>
            </a:r>
          </a:p>
          <a:p>
            <a:r>
              <a:rPr lang="en-US" dirty="0" smtClean="0"/>
              <a:t>There is disagreement over why crack’s popularity waned during this period.</a:t>
            </a:r>
          </a:p>
          <a:p>
            <a:r>
              <a:rPr lang="en-US" dirty="0" smtClean="0"/>
              <a:t>Was it tougher sentences? Researchers have NOT found a specific deterrent effect </a:t>
            </a:r>
            <a:r>
              <a:rPr lang="en-US" dirty="0"/>
              <a:t> </a:t>
            </a:r>
            <a:r>
              <a:rPr lang="en-US" dirty="0" smtClean="0"/>
              <a:t>supporting the use of mandatory minimum sentences to prison for drug crimes, but it is certainly possible  that these policies had a general deterrent effect, perhaps on the drug of choice.</a:t>
            </a:r>
            <a:endParaRPr lang="en-US" dirty="0"/>
          </a:p>
        </p:txBody>
      </p:sp>
      <p:sp>
        <p:nvSpPr>
          <p:cNvPr id="2" name="Title 1"/>
          <p:cNvSpPr>
            <a:spLocks noGrp="1"/>
          </p:cNvSpPr>
          <p:nvPr>
            <p:ph type="title"/>
          </p:nvPr>
        </p:nvSpPr>
        <p:spPr/>
        <p:txBody>
          <a:bodyPr>
            <a:normAutofit fontScale="90000"/>
          </a:bodyPr>
          <a:lstStyle/>
          <a:p>
            <a:r>
              <a:rPr lang="en-US" dirty="0" smtClean="0"/>
              <a:t>3. </a:t>
            </a:r>
            <a:r>
              <a:rPr lang="en-US" b="1" dirty="0" smtClean="0"/>
              <a:t>Did the War on Drugs reduce Violent Crime in the USA?</a:t>
            </a:r>
            <a:endParaRPr lang="en-US" b="1" dirty="0"/>
          </a:p>
        </p:txBody>
      </p:sp>
    </p:spTree>
    <p:extLst>
      <p:ext uri="{BB962C8B-B14F-4D97-AF65-F5344CB8AC3E}">
        <p14:creationId xmlns:p14="http://schemas.microsoft.com/office/powerpoint/2010/main" xmlns="" val="3437963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237</TotalTime>
  <Words>1201</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Why Has  Violent Crime Declined in the United States?</vt:lpstr>
      <vt:lpstr>The 1990’s Great Crime Decline</vt:lpstr>
      <vt:lpstr>The Downward Trend  in Violence has Continued in the USA</vt:lpstr>
      <vt:lpstr>What Factors Explain the Recent Violent Crime Decline?</vt:lpstr>
      <vt:lpstr>Let’s Take A Look at Steve Levitt’s Review of What Did NOT explain the 1990’s Crime Decline</vt:lpstr>
      <vt:lpstr>Here are the Four Factors that Levitt Says DO Explain the Crime Decline</vt:lpstr>
      <vt:lpstr>Q:Is Levitt Correct?  A. Lets See</vt:lpstr>
      <vt:lpstr>2. Does More Prison result in less Violent crime?</vt:lpstr>
      <vt:lpstr>3. Did the War on Drugs reduce Violent Crime in the USA?</vt:lpstr>
      <vt:lpstr>4. Did the legalization of abortion with Roe v. Wade  in 1973 have an impact on violent crime in the 1990s?</vt:lpstr>
      <vt:lpstr> What Other Factors that Might Explain Long term Violent Crime Reductions in the USA?</vt:lpstr>
      <vt:lpstr>Theories of Crime Causation: A Brief Overview</vt:lpstr>
    </vt:vector>
  </TitlesOfParts>
  <Company>Sterilite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Has  Violent Crime Declined in the United States?</dc:title>
  <dc:creator>UMass Lowell</dc:creator>
  <cp:lastModifiedBy>Carol</cp:lastModifiedBy>
  <cp:revision>12</cp:revision>
  <dcterms:created xsi:type="dcterms:W3CDTF">2016-01-25T22:07:39Z</dcterms:created>
  <dcterms:modified xsi:type="dcterms:W3CDTF">2016-01-26T02:08:37Z</dcterms:modified>
</cp:coreProperties>
</file>