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58" r:id="rId5"/>
    <p:sldId id="266" r:id="rId6"/>
    <p:sldId id="267" r:id="rId7"/>
    <p:sldId id="259" r:id="rId8"/>
    <p:sldId id="260" r:id="rId9"/>
    <p:sldId id="262" r:id="rId10"/>
    <p:sldId id="261" r:id="rId11"/>
    <p:sldId id="263" r:id="rId12"/>
    <p:sldId id="264" r:id="rId13"/>
    <p:sldId id="269" r:id="rId14"/>
    <p:sldId id="270" r:id="rId15"/>
    <p:sldId id="268" r:id="rId16"/>
    <p:sldId id="271" r:id="rId17"/>
    <p:sldId id="273"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4"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7AC10D5-22E3-4E4E-B172-09BA7E9464DC}" type="datetimeFigureOut">
              <a:rPr lang="en-US" smtClean="0"/>
              <a:pPr/>
              <a:t>12/6/2010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8DF7513-9188-41B1-A212-D9328DF0F2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F7513-9188-41B1-A212-D9328DF0F2B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7AC10D5-22E3-4E4E-B172-09BA7E9464DC}" type="datetimeFigureOut">
              <a:rPr lang="en-US" smtClean="0"/>
              <a:pPr/>
              <a:t>12/6/2010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8DF7513-9188-41B1-A212-D9328DF0F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7AC10D5-22E3-4E4E-B172-09BA7E9464DC}" type="datetimeFigureOut">
              <a:rPr lang="en-US" smtClean="0"/>
              <a:pPr/>
              <a:t>12/6/2010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8DF7513-9188-41B1-A212-D9328DF0F2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7AC10D5-22E3-4E4E-B172-09BA7E9464DC}" type="datetimeFigureOut">
              <a:rPr lang="en-US" smtClean="0"/>
              <a:pPr/>
              <a:t>12/6/2010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7AC10D5-22E3-4E4E-B172-09BA7E9464DC}" type="datetimeFigureOut">
              <a:rPr lang="en-US" smtClean="0"/>
              <a:pPr/>
              <a:t>12/6/2010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AC10D5-22E3-4E4E-B172-09BA7E9464DC}" type="datetimeFigureOut">
              <a:rPr lang="en-US" smtClean="0"/>
              <a:pPr/>
              <a:t>12/6/2010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F7513-9188-41B1-A212-D9328DF0F2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7AC10D5-22E3-4E4E-B172-09BA7E9464DC}" type="datetimeFigureOut">
              <a:rPr lang="en-US" smtClean="0"/>
              <a:pPr/>
              <a:t>12/6/2010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8DF7513-9188-41B1-A212-D9328DF0F2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2133600"/>
            <a:ext cx="5943600" cy="3505200"/>
          </a:xfrm>
        </p:spPr>
        <p:txBody>
          <a:bodyPr/>
          <a:lstStyle/>
          <a:p>
            <a:r>
              <a:rPr lang="en-US" dirty="0" smtClean="0"/>
              <a:t/>
            </a:r>
            <a:br>
              <a:rPr lang="en-US" dirty="0" smtClean="0"/>
            </a:br>
            <a:r>
              <a:rPr lang="en-US" sz="2400" dirty="0" smtClean="0"/>
              <a:t>Based upon </a:t>
            </a:r>
            <a:br>
              <a:rPr lang="en-US" sz="2400" dirty="0" smtClean="0"/>
            </a:br>
            <a:r>
              <a:rPr lang="en-US" sz="2400" dirty="0" smtClean="0"/>
              <a:t>“Cosets and </a:t>
            </a:r>
            <a:r>
              <a:rPr lang="en-US" sz="2400" dirty="0" err="1" smtClean="0"/>
              <a:t>cayley-sudoku</a:t>
            </a:r>
            <a:r>
              <a:rPr lang="en-US" sz="2400" dirty="0" smtClean="0"/>
              <a:t> tables”</a:t>
            </a:r>
            <a:br>
              <a:rPr lang="en-US" sz="2400" dirty="0" smtClean="0"/>
            </a:br>
            <a:r>
              <a:rPr lang="en-US" sz="2400" dirty="0" smtClean="0"/>
              <a:t> by </a:t>
            </a:r>
            <a:r>
              <a:rPr lang="en-US" sz="2400" dirty="0" err="1" smtClean="0"/>
              <a:t>jennifer</a:t>
            </a:r>
            <a:r>
              <a:rPr lang="en-US" sz="2400" dirty="0" smtClean="0"/>
              <a:t> </a:t>
            </a:r>
            <a:r>
              <a:rPr lang="en-US" sz="2400" dirty="0" err="1" smtClean="0"/>
              <a:t>carmichael</a:t>
            </a:r>
            <a:r>
              <a:rPr lang="en-US" sz="2400" dirty="0" smtClean="0"/>
              <a:t>, </a:t>
            </a:r>
            <a:r>
              <a:rPr lang="en-US" sz="2400" dirty="0" err="1" smtClean="0"/>
              <a:t>keith</a:t>
            </a:r>
            <a:r>
              <a:rPr lang="en-US" sz="2400" dirty="0" smtClean="0"/>
              <a:t> </a:t>
            </a:r>
            <a:r>
              <a:rPr lang="en-US" sz="2400" dirty="0" err="1" smtClean="0"/>
              <a:t>schloeman</a:t>
            </a:r>
            <a:r>
              <a:rPr lang="en-US" sz="2400" dirty="0" smtClean="0"/>
              <a:t>, and </a:t>
            </a:r>
            <a:r>
              <a:rPr lang="en-US" sz="2400" dirty="0" err="1" smtClean="0"/>
              <a:t>michael</a:t>
            </a:r>
            <a:r>
              <a:rPr lang="en-US" sz="2400" dirty="0" smtClean="0"/>
              <a:t> ward in Mathematics magazine</a:t>
            </a:r>
            <a:endParaRPr lang="en-US" dirty="0"/>
          </a:p>
        </p:txBody>
      </p:sp>
      <p:sp>
        <p:nvSpPr>
          <p:cNvPr id="3" name="Subtitle 2"/>
          <p:cNvSpPr>
            <a:spLocks noGrp="1"/>
          </p:cNvSpPr>
          <p:nvPr>
            <p:ph type="subTitle" idx="1"/>
          </p:nvPr>
        </p:nvSpPr>
        <p:spPr>
          <a:xfrm>
            <a:off x="3733800" y="5756752"/>
            <a:ext cx="5114778" cy="1101248"/>
          </a:xfrm>
        </p:spPr>
        <p:txBody>
          <a:bodyPr/>
          <a:lstStyle/>
          <a:p>
            <a:r>
              <a:rPr lang="en-US" dirty="0" smtClean="0"/>
              <a:t>By Jodie Murphy</a:t>
            </a:r>
            <a:endParaRPr lang="en-US" dirty="0"/>
          </a:p>
        </p:txBody>
      </p:sp>
      <p:sp>
        <p:nvSpPr>
          <p:cNvPr id="4" name="Rectangle 3"/>
          <p:cNvSpPr/>
          <p:nvPr/>
        </p:nvSpPr>
        <p:spPr>
          <a:xfrm>
            <a:off x="3276600" y="1219200"/>
            <a:ext cx="4648200" cy="1384995"/>
          </a:xfrm>
          <a:prstGeom prst="rect">
            <a:avLst/>
          </a:prstGeom>
          <a:effectLst>
            <a:glow rad="139700">
              <a:schemeClr val="accent4">
                <a:satMod val="175000"/>
                <a:alpha val="40000"/>
              </a:schemeClr>
            </a:glow>
            <a:outerShdw blurRad="50800" dist="38100" dir="5400000" algn="t" rotWithShape="0">
              <a:prstClr val="black">
                <a:alpha val="40000"/>
              </a:prstClr>
            </a:outerShdw>
          </a:effectLst>
          <a:scene3d>
            <a:camera prst="orthographicFront"/>
            <a:lightRig rig="threePt" dir="t"/>
          </a:scene3d>
          <a:sp3d>
            <a:bevelT w="165100" prst="coolSlant"/>
          </a:sp3d>
        </p:spPr>
        <p:txBody>
          <a:bodyPr wrap="square">
            <a:spAutoFit/>
          </a:bodyPr>
          <a:lstStyle/>
          <a:p>
            <a:r>
              <a:rPr lang="en-US" sz="4200" b="1" cap="all"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cs typeface="+mj-cs"/>
              </a:rPr>
              <a:t>Sudoku and group Theory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042160"/>
          </a:xfrm>
        </p:spPr>
        <p:txBody>
          <a:bodyPr>
            <a:normAutofit/>
          </a:bodyPr>
          <a:lstStyle/>
          <a:p>
            <a:r>
              <a:rPr lang="en-US" dirty="0" smtClean="0"/>
              <a:t>Can other groups be constructed into sudoku-cayley tables?</a:t>
            </a:r>
            <a:endParaRPr lang="en-US" dirty="0"/>
          </a:p>
        </p:txBody>
      </p:sp>
      <p:sp>
        <p:nvSpPr>
          <p:cNvPr id="3" name="Content Placeholder 2"/>
          <p:cNvSpPr>
            <a:spLocks noGrp="1"/>
          </p:cNvSpPr>
          <p:nvPr>
            <p:ph idx="1"/>
          </p:nvPr>
        </p:nvSpPr>
        <p:spPr>
          <a:xfrm>
            <a:off x="457200" y="2971800"/>
            <a:ext cx="7239000" cy="3483936"/>
          </a:xfrm>
        </p:spPr>
        <p:txBody>
          <a:bodyPr/>
          <a:lstStyle/>
          <a:p>
            <a:pPr>
              <a:buNone/>
            </a:pPr>
            <a:r>
              <a:rPr lang="en-US" dirty="0" smtClean="0"/>
              <a:t>Let’s examine : A</a:t>
            </a:r>
            <a:r>
              <a:rPr lang="en-US" sz="2000" dirty="0" smtClean="0"/>
              <a:t>4</a:t>
            </a:r>
            <a:r>
              <a:rPr lang="en-US" dirty="0" smtClean="0"/>
              <a:t>  and the subgroup generated by </a:t>
            </a:r>
            <a:r>
              <a:rPr lang="en-US" dirty="0" smtClean="0">
                <a:latin typeface="Cambria Math"/>
                <a:ea typeface="Cambria Math"/>
              </a:rPr>
              <a:t>&lt;(12)(34)&gt;={(1), (12)(34)}</a:t>
            </a:r>
          </a:p>
          <a:p>
            <a:pPr>
              <a:buNone/>
            </a:pPr>
            <a:r>
              <a:rPr lang="en-US" dirty="0" smtClean="0">
                <a:latin typeface="Cambria Math"/>
                <a:ea typeface="Cambria Math"/>
              </a:rPr>
              <a:t>We can construct a </a:t>
            </a:r>
            <a:r>
              <a:rPr lang="en-US" dirty="0" err="1" smtClean="0">
                <a:latin typeface="Cambria Math"/>
                <a:ea typeface="Cambria Math"/>
              </a:rPr>
              <a:t>Cayley</a:t>
            </a:r>
            <a:r>
              <a:rPr lang="en-US" dirty="0" smtClean="0">
                <a:latin typeface="Cambria Math"/>
                <a:ea typeface="Cambria Math"/>
              </a:rPr>
              <a:t>-Sudoku using the right cosets as the columns and the blocks are complete left coset partitions of the group A</a:t>
            </a:r>
            <a:r>
              <a:rPr lang="en-US" sz="2000" dirty="0" smtClean="0">
                <a:latin typeface="Cambria Math"/>
                <a:ea typeface="Cambria Math"/>
              </a:rPr>
              <a:t>4</a:t>
            </a:r>
            <a:endParaRPr lang="en-US" dirty="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01040"/>
          </a:xfrm>
        </p:spPr>
        <p:txBody>
          <a:bodyPr>
            <a:normAutofit/>
          </a:bodyPr>
          <a:lstStyle/>
          <a:p>
            <a:pPr algn="ctr"/>
            <a:r>
              <a:rPr lang="en-US" dirty="0" smtClean="0"/>
              <a:t>U</a:t>
            </a:r>
            <a:r>
              <a:rPr lang="en-US" dirty="0" smtClean="0">
                <a:latin typeface="+mn-lt"/>
              </a:rPr>
              <a:t>sing </a:t>
            </a:r>
            <a:r>
              <a:rPr lang="en-US" sz="4000" dirty="0" smtClean="0">
                <a:latin typeface="Cambria Math"/>
                <a:ea typeface="Cambria Math"/>
              </a:rPr>
              <a:t>A</a:t>
            </a:r>
            <a:r>
              <a:rPr lang="en-US" sz="1800" dirty="0" smtClean="0">
                <a:latin typeface="Cambria Math"/>
                <a:ea typeface="Cambria Math"/>
              </a:rPr>
              <a:t>4</a:t>
            </a:r>
            <a:r>
              <a:rPr lang="en-US" sz="1800" dirty="0" smtClean="0">
                <a:ea typeface="Cambria Math"/>
              </a:rPr>
              <a:t>  </a:t>
            </a:r>
            <a:r>
              <a:rPr lang="en-US" dirty="0" smtClean="0">
                <a:ea typeface="Cambria Math"/>
              </a:rPr>
              <a:t> </a:t>
            </a:r>
            <a:endParaRPr lang="en-US" sz="3100" dirty="0"/>
          </a:p>
        </p:txBody>
      </p:sp>
      <p:sp>
        <p:nvSpPr>
          <p:cNvPr id="5" name="Content Placeholder 4"/>
          <p:cNvSpPr>
            <a:spLocks noGrp="1"/>
          </p:cNvSpPr>
          <p:nvPr>
            <p:ph idx="1"/>
          </p:nvPr>
        </p:nvSpPr>
        <p:spPr>
          <a:xfrm>
            <a:off x="457200" y="990600"/>
            <a:ext cx="7239000" cy="838200"/>
          </a:xfrm>
        </p:spPr>
        <p:txBody>
          <a:bodyPr>
            <a:noAutofit/>
          </a:bodyPr>
          <a:lstStyle/>
          <a:p>
            <a:pPr algn="ctr">
              <a:buNone/>
            </a:pPr>
            <a:r>
              <a:rPr lang="en-US" sz="2400" dirty="0" smtClean="0">
                <a:latin typeface="Calibri" pitchFamily="34" charset="0"/>
                <a:ea typeface="Cambria Math"/>
              </a:rPr>
              <a:t>Examine  cyclic subgroup generated by: H=&lt;</a:t>
            </a:r>
            <a:r>
              <a:rPr lang="en-US" sz="2400" dirty="0" smtClean="0">
                <a:latin typeface="Calibri" pitchFamily="34" charset="0"/>
              </a:rPr>
              <a:t>(12)(34)</a:t>
            </a:r>
            <a:r>
              <a:rPr lang="en-US" sz="2400" dirty="0" smtClean="0">
                <a:latin typeface="Calibri" pitchFamily="34" charset="0"/>
                <a:ea typeface="Cambria Math"/>
              </a:rPr>
              <a:t>&gt;={(1),(12)(34)}</a:t>
            </a:r>
          </a:p>
          <a:p>
            <a:pPr>
              <a:buNone/>
            </a:pPr>
            <a:endParaRPr lang="en-US" dirty="0" smtClean="0">
              <a:latin typeface="Cambria Math"/>
              <a:ea typeface="Cambria Math"/>
            </a:endParaRPr>
          </a:p>
          <a:p>
            <a:pPr>
              <a:buNone/>
            </a:pPr>
            <a:r>
              <a:rPr lang="en-US" dirty="0" smtClean="0"/>
              <a:t> </a:t>
            </a:r>
            <a:endParaRPr lang="en-US" dirty="0"/>
          </a:p>
        </p:txBody>
      </p:sp>
      <p:graphicFrame>
        <p:nvGraphicFramePr>
          <p:cNvPr id="6" name="Table 5"/>
          <p:cNvGraphicFramePr>
            <a:graphicFrameLocks noGrp="1"/>
          </p:cNvGraphicFramePr>
          <p:nvPr/>
        </p:nvGraphicFramePr>
        <p:xfrm>
          <a:off x="609600" y="1905000"/>
          <a:ext cx="7086600" cy="3942080"/>
        </p:xfrm>
        <a:graphic>
          <a:graphicData uri="http://schemas.openxmlformats.org/drawingml/2006/table">
            <a:tbl>
              <a:tblPr firstRow="1" bandRow="1">
                <a:tableStyleId>{5C22544A-7EE6-4342-B048-85BDC9FD1C3A}</a:tableStyleId>
              </a:tblPr>
              <a:tblGrid>
                <a:gridCol w="1449532"/>
                <a:gridCol w="2818534"/>
                <a:gridCol w="2818534"/>
              </a:tblGrid>
              <a:tr h="370840">
                <a:tc>
                  <a:txBody>
                    <a:bodyPr/>
                    <a:lstStyle/>
                    <a:p>
                      <a:pPr algn="ctr"/>
                      <a:r>
                        <a:rPr lang="en-US" dirty="0" smtClean="0">
                          <a:latin typeface="Cambria Math"/>
                          <a:ea typeface="Cambria Math"/>
                        </a:rPr>
                        <a:t>Right coset</a:t>
                      </a:r>
                      <a:endParaRPr lang="en-US" dirty="0"/>
                    </a:p>
                  </a:txBody>
                  <a:tcPr/>
                </a:tc>
                <a:tc>
                  <a:txBody>
                    <a:bodyPr/>
                    <a:lstStyle/>
                    <a:p>
                      <a:pPr algn="ctr"/>
                      <a:r>
                        <a:rPr lang="en-US" dirty="0" smtClean="0"/>
                        <a:t>= Set =</a:t>
                      </a:r>
                      <a:endParaRPr lang="en-US" dirty="0"/>
                    </a:p>
                  </a:txBody>
                  <a:tcPr/>
                </a:tc>
                <a:tc>
                  <a:txBody>
                    <a:bodyPr/>
                    <a:lstStyle/>
                    <a:p>
                      <a:pPr algn="ctr"/>
                      <a:r>
                        <a:rPr lang="en-US" dirty="0" smtClean="0"/>
                        <a:t>Representative Name</a:t>
                      </a:r>
                      <a:endParaRPr lang="en-US" dirty="0"/>
                    </a:p>
                  </a:txBody>
                  <a:tcPr/>
                </a:tc>
              </a:tr>
              <a:tr h="370840">
                <a:tc>
                  <a:txBody>
                    <a:bodyPr/>
                    <a:lstStyle/>
                    <a:p>
                      <a:pPr algn="ctr"/>
                      <a:r>
                        <a:rPr lang="en-US" dirty="0" smtClean="0">
                          <a:latin typeface="Calibri" pitchFamily="34" charset="0"/>
                          <a:ea typeface="Cambria Math"/>
                        </a:rPr>
                        <a:t>H(1)</a:t>
                      </a:r>
                      <a:endParaRPr lang="en-US" dirty="0">
                        <a:latin typeface="Calibri" pitchFamily="34" charset="0"/>
                      </a:endParaRPr>
                    </a:p>
                  </a:txBody>
                  <a:tcPr/>
                </a:tc>
                <a:tc>
                  <a:txBody>
                    <a:bodyPr/>
                    <a:lstStyle/>
                    <a:p>
                      <a:pPr algn="ctr"/>
                      <a:r>
                        <a:rPr lang="en-US" dirty="0" smtClean="0">
                          <a:latin typeface="Calibri" pitchFamily="34" charset="0"/>
                          <a:ea typeface="Cambria Math"/>
                        </a:rPr>
                        <a:t>={(1),(12)(34)}=</a:t>
                      </a:r>
                      <a:endParaRPr lang="en-US" dirty="0">
                        <a:latin typeface="Calibri" pitchFamily="34" charset="0"/>
                      </a:endParaRPr>
                    </a:p>
                  </a:txBody>
                  <a:tcPr/>
                </a:tc>
                <a:tc>
                  <a:txBody>
                    <a:bodyPr/>
                    <a:lstStyle/>
                    <a:p>
                      <a:pPr algn="ctr"/>
                      <a:r>
                        <a:rPr lang="en-US" dirty="0" smtClean="0">
                          <a:latin typeface="Calibri" pitchFamily="34" charset="0"/>
                        </a:rPr>
                        <a:t>Hg₁</a:t>
                      </a:r>
                      <a:endParaRPr lang="en-US" dirty="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mtClean="0">
                          <a:latin typeface="Calibri" pitchFamily="34" charset="0"/>
                          <a:ea typeface="Cambria Math"/>
                        </a:rPr>
                        <a:t>H</a:t>
                      </a:r>
                      <a:r>
                        <a:rPr lang="en-US" baseline="0" smtClean="0">
                          <a:latin typeface="Calibri" pitchFamily="34" charset="0"/>
                          <a:ea typeface="Cambria Math"/>
                        </a:rPr>
                        <a:t>(13</a:t>
                      </a:r>
                      <a:r>
                        <a:rPr lang="en-US" baseline="0" dirty="0" smtClean="0">
                          <a:latin typeface="Calibri" pitchFamily="34" charset="0"/>
                          <a:ea typeface="Cambria Math"/>
                        </a:rPr>
                        <a:t>)(24)</a:t>
                      </a:r>
                    </a:p>
                    <a:p>
                      <a:pPr algn="ctr"/>
                      <a:r>
                        <a:rPr lang="en-US" smtClean="0">
                          <a:latin typeface="Calibri" pitchFamily="34" charset="0"/>
                        </a:rPr>
                        <a:t>H(14</a:t>
                      </a:r>
                      <a:r>
                        <a:rPr lang="en-US" dirty="0" smtClean="0">
                          <a:latin typeface="Calibri" pitchFamily="34" charset="0"/>
                        </a:rPr>
                        <a:t>)(23)</a:t>
                      </a:r>
                      <a:endParaRPr lang="en-US" dirty="0">
                        <a:latin typeface="Calibri" pitchFamily="34" charset="0"/>
                      </a:endParaRPr>
                    </a:p>
                  </a:txBody>
                  <a:tcPr/>
                </a:tc>
                <a:tc>
                  <a:txBody>
                    <a:bodyPr/>
                    <a:lstStyle/>
                    <a:p>
                      <a:pPr algn="ctr"/>
                      <a:r>
                        <a:rPr lang="en-US" dirty="0" smtClean="0">
                          <a:latin typeface="Cambria Math"/>
                          <a:ea typeface="Cambria Math"/>
                        </a:rPr>
                        <a:t>={(13)(24),(14)(23)}=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={(14)(23),(13)(24)}=</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Hg₂</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Calibri" pitchFamily="34" charset="0"/>
                      </a:endParaRPr>
                    </a:p>
                  </a:txBody>
                  <a:tcPr/>
                </a:tc>
              </a:tr>
              <a:tr h="370840">
                <a:tc>
                  <a:txBody>
                    <a:bodyPr/>
                    <a:lstStyle/>
                    <a:p>
                      <a:pPr algn="ctr"/>
                      <a:r>
                        <a:rPr lang="en-US" dirty="0" smtClean="0">
                          <a:latin typeface="Calibri" pitchFamily="34" charset="0"/>
                        </a:rPr>
                        <a:t>H</a:t>
                      </a:r>
                      <a:r>
                        <a:rPr lang="en-US" dirty="0" smtClean="0">
                          <a:latin typeface="Calibri" pitchFamily="34" charset="0"/>
                          <a:ea typeface="Cambria Math"/>
                        </a:rPr>
                        <a:t>(123)</a:t>
                      </a:r>
                    </a:p>
                    <a:p>
                      <a:pPr algn="ctr"/>
                      <a:r>
                        <a:rPr lang="en-US" dirty="0" smtClean="0">
                          <a:latin typeface="Calibri" pitchFamily="34" charset="0"/>
                        </a:rPr>
                        <a:t>H(243)</a:t>
                      </a:r>
                      <a:endParaRPr lang="en-US" dirty="0">
                        <a:latin typeface="Calibri" pitchFamily="34" charset="0"/>
                      </a:endParaRPr>
                    </a:p>
                  </a:txBody>
                  <a:tcPr/>
                </a:tc>
                <a:tc>
                  <a:txBody>
                    <a:bodyPr/>
                    <a:lstStyle/>
                    <a:p>
                      <a:pPr algn="ctr"/>
                      <a:r>
                        <a:rPr lang="en-US" dirty="0" smtClean="0">
                          <a:latin typeface="Calibri" pitchFamily="34" charset="0"/>
                          <a:ea typeface="Cambria Math"/>
                        </a:rPr>
                        <a:t>={(123),(243)}=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={(243),(123)}=</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Hg₃</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H</a:t>
                      </a:r>
                      <a:r>
                        <a:rPr lang="en-US" baseline="0" dirty="0" smtClean="0">
                          <a:latin typeface="Calibri" pitchFamily="34" charset="0"/>
                          <a:ea typeface="Cambria Math"/>
                        </a:rPr>
                        <a:t>(142)</a:t>
                      </a:r>
                      <a:endParaRPr lang="en-US" dirty="0" smtClean="0">
                        <a:latin typeface="Calibri" pitchFamily="34" charset="0"/>
                      </a:endParaRPr>
                    </a:p>
                    <a:p>
                      <a:pPr algn="ctr"/>
                      <a:r>
                        <a:rPr lang="en-US" dirty="0" smtClean="0">
                          <a:latin typeface="Calibri" pitchFamily="34" charset="0"/>
                        </a:rPr>
                        <a:t>H(134)</a:t>
                      </a:r>
                      <a:endParaRPr lang="en-US" dirty="0">
                        <a:latin typeface="Calibri" pitchFamily="34" charset="0"/>
                      </a:endParaRPr>
                    </a:p>
                  </a:txBody>
                  <a:tcPr/>
                </a:tc>
                <a:tc>
                  <a:txBody>
                    <a:bodyPr/>
                    <a:lstStyle/>
                    <a:p>
                      <a:pPr algn="ctr"/>
                      <a:r>
                        <a:rPr lang="en-US" dirty="0" smtClean="0">
                          <a:latin typeface="Calibri" pitchFamily="34" charset="0"/>
                          <a:ea typeface="Cambria Math"/>
                        </a:rPr>
                        <a:t>={(142),(134)}=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={(134),(142)}=</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Hg₄</a:t>
                      </a:r>
                    </a:p>
                  </a:txBody>
                  <a:tcPr/>
                </a:tc>
              </a:tr>
              <a:tr h="370840">
                <a:tc>
                  <a:txBody>
                    <a:bodyPr/>
                    <a:lstStyle/>
                    <a:p>
                      <a:pPr algn="ctr"/>
                      <a:r>
                        <a:rPr lang="en-US" dirty="0" smtClean="0">
                          <a:latin typeface="Calibri" pitchFamily="34" charset="0"/>
                          <a:ea typeface="Cambria Math"/>
                        </a:rPr>
                        <a:t>H</a:t>
                      </a:r>
                      <a:r>
                        <a:rPr lang="en-US" baseline="0" dirty="0" smtClean="0">
                          <a:latin typeface="Calibri" pitchFamily="34" charset="0"/>
                          <a:ea typeface="Cambria Math"/>
                        </a:rPr>
                        <a:t>(132)</a:t>
                      </a:r>
                    </a:p>
                    <a:p>
                      <a:pPr algn="ctr"/>
                      <a:r>
                        <a:rPr lang="en-US" baseline="0" dirty="0" smtClean="0">
                          <a:latin typeface="Calibri" pitchFamily="34" charset="0"/>
                          <a:ea typeface="Cambria Math"/>
                        </a:rPr>
                        <a:t>H(143) </a:t>
                      </a:r>
                      <a:endParaRPr lang="en-US" dirty="0">
                        <a:latin typeface="Calibri" pitchFamily="34" charset="0"/>
                      </a:endParaRPr>
                    </a:p>
                  </a:txBody>
                  <a:tcPr/>
                </a:tc>
                <a:tc>
                  <a:txBody>
                    <a:bodyPr/>
                    <a:lstStyle/>
                    <a:p>
                      <a:pPr algn="ctr"/>
                      <a:r>
                        <a:rPr lang="en-US" dirty="0" smtClean="0">
                          <a:latin typeface="Calibri" pitchFamily="34" charset="0"/>
                          <a:ea typeface="Cambria Math"/>
                        </a:rPr>
                        <a:t>={(132),(143)}=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={(143),(132)}=</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Hg₅</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H</a:t>
                      </a:r>
                      <a:r>
                        <a:rPr lang="en-US" baseline="0" dirty="0" smtClean="0">
                          <a:latin typeface="Calibri" pitchFamily="34" charset="0"/>
                          <a:ea typeface="Cambria Math"/>
                        </a:rPr>
                        <a:t>(243)</a:t>
                      </a:r>
                      <a:endParaRPr lang="en-US" dirty="0" smtClean="0">
                        <a:latin typeface="Calibri" pitchFamily="34" charset="0"/>
                      </a:endParaRPr>
                    </a:p>
                    <a:p>
                      <a:pPr algn="ctr"/>
                      <a:r>
                        <a:rPr lang="en-US" dirty="0" smtClean="0">
                          <a:latin typeface="Calibri" pitchFamily="34" charset="0"/>
                        </a:rPr>
                        <a:t>H(124)</a:t>
                      </a:r>
                      <a:endParaRPr lang="en-US" dirty="0">
                        <a:latin typeface="Calibri" pitchFamily="34" charset="0"/>
                      </a:endParaRPr>
                    </a:p>
                  </a:txBody>
                  <a:tcPr/>
                </a:tc>
                <a:tc>
                  <a:txBody>
                    <a:bodyPr/>
                    <a:lstStyle/>
                    <a:p>
                      <a:pPr algn="ctr"/>
                      <a:r>
                        <a:rPr lang="en-US" dirty="0" smtClean="0">
                          <a:latin typeface="Calibri" pitchFamily="34" charset="0"/>
                          <a:ea typeface="Cambria Math"/>
                        </a:rPr>
                        <a:t>={(243),(124)}=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={(124),(243)}=</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Hg₆</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Calibri" pitchFamily="34" charset="0"/>
                      </a:endParaRPr>
                    </a:p>
                  </a:txBody>
                  <a:tcPr/>
                </a:tc>
              </a:tr>
            </a:tbl>
          </a:graphicData>
        </a:graphic>
      </p:graphicFrame>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01040"/>
          </a:xfrm>
        </p:spPr>
        <p:txBody>
          <a:bodyPr>
            <a:normAutofit/>
          </a:bodyPr>
          <a:lstStyle/>
          <a:p>
            <a:pPr algn="ctr"/>
            <a:r>
              <a:rPr lang="en-US" dirty="0" smtClean="0"/>
              <a:t>U</a:t>
            </a:r>
            <a:r>
              <a:rPr lang="en-US" dirty="0" smtClean="0">
                <a:latin typeface="+mn-lt"/>
              </a:rPr>
              <a:t>sing </a:t>
            </a:r>
            <a:r>
              <a:rPr lang="en-US" sz="4000" dirty="0" smtClean="0">
                <a:latin typeface="Cambria Math"/>
                <a:ea typeface="Cambria Math"/>
              </a:rPr>
              <a:t>A</a:t>
            </a:r>
            <a:r>
              <a:rPr lang="en-US" sz="1800" dirty="0" smtClean="0">
                <a:latin typeface="Cambria Math"/>
                <a:ea typeface="Cambria Math"/>
              </a:rPr>
              <a:t>4</a:t>
            </a:r>
            <a:r>
              <a:rPr lang="en-US" sz="1800" dirty="0" smtClean="0">
                <a:ea typeface="Cambria Math"/>
              </a:rPr>
              <a:t>  </a:t>
            </a:r>
            <a:r>
              <a:rPr lang="en-US" dirty="0" smtClean="0">
                <a:ea typeface="Cambria Math"/>
              </a:rPr>
              <a:t> </a:t>
            </a:r>
            <a:endParaRPr lang="en-US" sz="3100" dirty="0"/>
          </a:p>
        </p:txBody>
      </p:sp>
      <p:sp>
        <p:nvSpPr>
          <p:cNvPr id="5" name="Content Placeholder 4"/>
          <p:cNvSpPr>
            <a:spLocks noGrp="1"/>
          </p:cNvSpPr>
          <p:nvPr>
            <p:ph idx="1"/>
          </p:nvPr>
        </p:nvSpPr>
        <p:spPr>
          <a:xfrm>
            <a:off x="457200" y="990600"/>
            <a:ext cx="7239000" cy="838200"/>
          </a:xfrm>
        </p:spPr>
        <p:txBody>
          <a:bodyPr>
            <a:noAutofit/>
          </a:bodyPr>
          <a:lstStyle/>
          <a:p>
            <a:pPr algn="ctr">
              <a:buNone/>
            </a:pPr>
            <a:r>
              <a:rPr lang="en-US" sz="2400" dirty="0" smtClean="0">
                <a:latin typeface="Calibri" pitchFamily="34" charset="0"/>
                <a:ea typeface="Cambria Math"/>
              </a:rPr>
              <a:t>Examine  cyclic subgroup generated by: &lt;</a:t>
            </a:r>
            <a:r>
              <a:rPr lang="en-US" sz="2400" dirty="0" smtClean="0">
                <a:latin typeface="Calibri" pitchFamily="34" charset="0"/>
              </a:rPr>
              <a:t>(12)(34)</a:t>
            </a:r>
            <a:r>
              <a:rPr lang="en-US" sz="2400" dirty="0" smtClean="0">
                <a:latin typeface="Calibri" pitchFamily="34" charset="0"/>
                <a:ea typeface="Cambria Math"/>
              </a:rPr>
              <a:t>&gt;={(1),(12)(34)}</a:t>
            </a:r>
          </a:p>
          <a:p>
            <a:pPr>
              <a:buNone/>
            </a:pPr>
            <a:endParaRPr lang="en-US" dirty="0" smtClean="0">
              <a:latin typeface="Cambria Math"/>
              <a:ea typeface="Cambria Math"/>
            </a:endParaRPr>
          </a:p>
          <a:p>
            <a:pPr>
              <a:buNone/>
            </a:pPr>
            <a:r>
              <a:rPr lang="en-US" dirty="0" smtClean="0"/>
              <a:t> </a:t>
            </a:r>
            <a:endParaRPr lang="en-US" dirty="0"/>
          </a:p>
        </p:txBody>
      </p:sp>
      <p:graphicFrame>
        <p:nvGraphicFramePr>
          <p:cNvPr id="6" name="Table 5"/>
          <p:cNvGraphicFramePr>
            <a:graphicFrameLocks noGrp="1"/>
          </p:cNvGraphicFramePr>
          <p:nvPr/>
        </p:nvGraphicFramePr>
        <p:xfrm>
          <a:off x="533400" y="1879601"/>
          <a:ext cx="7239000" cy="3942080"/>
        </p:xfrm>
        <a:graphic>
          <a:graphicData uri="http://schemas.openxmlformats.org/drawingml/2006/table">
            <a:tbl>
              <a:tblPr firstRow="1" bandRow="1">
                <a:tableStyleId>{5C22544A-7EE6-4342-B048-85BDC9FD1C3A}</a:tableStyleId>
              </a:tblPr>
              <a:tblGrid>
                <a:gridCol w="2068286"/>
                <a:gridCol w="2585357"/>
                <a:gridCol w="2585357"/>
              </a:tblGrid>
              <a:tr h="370840">
                <a:tc>
                  <a:txBody>
                    <a:bodyPr/>
                    <a:lstStyle/>
                    <a:p>
                      <a:pPr algn="ctr"/>
                      <a:r>
                        <a:rPr lang="en-US" dirty="0" smtClean="0">
                          <a:latin typeface="Cambria Math"/>
                          <a:ea typeface="Cambria Math"/>
                        </a:rPr>
                        <a:t>Left coset</a:t>
                      </a:r>
                      <a:endParaRPr lang="en-US" dirty="0"/>
                    </a:p>
                  </a:txBody>
                  <a:tcPr/>
                </a:tc>
                <a:tc>
                  <a:txBody>
                    <a:bodyPr/>
                    <a:lstStyle/>
                    <a:p>
                      <a:pPr algn="ctr"/>
                      <a:r>
                        <a:rPr lang="en-US" dirty="0" smtClean="0"/>
                        <a:t>= Set </a:t>
                      </a:r>
                      <a:endParaRPr lang="en-US" dirty="0"/>
                    </a:p>
                  </a:txBody>
                  <a:tcPr/>
                </a:tc>
                <a:tc>
                  <a:txBody>
                    <a:bodyPr/>
                    <a:lstStyle/>
                    <a:p>
                      <a:pPr algn="ctr"/>
                      <a:r>
                        <a:rPr lang="en-US" dirty="0" smtClean="0"/>
                        <a:t>Representative Name</a:t>
                      </a:r>
                      <a:endParaRPr lang="en-US" dirty="0"/>
                    </a:p>
                  </a:txBody>
                  <a:tcPr/>
                </a:tc>
              </a:tr>
              <a:tr h="370840">
                <a:tc>
                  <a:txBody>
                    <a:bodyPr/>
                    <a:lstStyle/>
                    <a:p>
                      <a:pPr algn="ctr"/>
                      <a:r>
                        <a:rPr lang="en-US" dirty="0" smtClean="0">
                          <a:latin typeface="Calibri" pitchFamily="34" charset="0"/>
                          <a:ea typeface="Cambria Math"/>
                        </a:rPr>
                        <a:t>(1) H</a:t>
                      </a:r>
                      <a:endParaRPr lang="en-US" dirty="0">
                        <a:latin typeface="Calibri" pitchFamily="34" charset="0"/>
                      </a:endParaRPr>
                    </a:p>
                  </a:txBody>
                  <a:tcPr/>
                </a:tc>
                <a:tc>
                  <a:txBody>
                    <a:bodyPr/>
                    <a:lstStyle/>
                    <a:p>
                      <a:pPr algn="ctr"/>
                      <a:r>
                        <a:rPr lang="en-US" dirty="0" smtClean="0">
                          <a:latin typeface="Calibri" pitchFamily="34" charset="0"/>
                          <a:ea typeface="Cambria Math"/>
                        </a:rPr>
                        <a:t>={(1),(12)(34)}=</a:t>
                      </a:r>
                      <a:endParaRPr lang="en-US" dirty="0">
                        <a:latin typeface="Calibri" pitchFamily="34" charset="0"/>
                      </a:endParaRPr>
                    </a:p>
                  </a:txBody>
                  <a:tcPr/>
                </a:tc>
                <a:tc>
                  <a:txBody>
                    <a:bodyPr/>
                    <a:lstStyle/>
                    <a:p>
                      <a:pPr algn="ctr"/>
                      <a:r>
                        <a:rPr lang="en-US" dirty="0" smtClean="0">
                          <a:latin typeface="Calibri" pitchFamily="34" charset="0"/>
                        </a:rPr>
                        <a:t>y₁H</a:t>
                      </a:r>
                      <a:endParaRPr lang="en-US" dirty="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latin typeface="Calibri" pitchFamily="34" charset="0"/>
                          <a:ea typeface="Cambria Math"/>
                        </a:rPr>
                        <a:t>(13)(24)H</a:t>
                      </a:r>
                    </a:p>
                    <a:p>
                      <a:pPr algn="ctr"/>
                      <a:r>
                        <a:rPr lang="en-US" dirty="0" smtClean="0">
                          <a:latin typeface="Calibri" pitchFamily="34" charset="0"/>
                        </a:rPr>
                        <a:t>(14)(23)</a:t>
                      </a:r>
                      <a:r>
                        <a:rPr lang="en-US" dirty="0" smtClean="0">
                          <a:latin typeface="Calibri" pitchFamily="34" charset="0"/>
                          <a:ea typeface="Cambria Math"/>
                        </a:rPr>
                        <a:t> H</a:t>
                      </a:r>
                      <a:endParaRPr lang="en-US" dirty="0">
                        <a:latin typeface="Calibri" pitchFamily="34" charset="0"/>
                      </a:endParaRPr>
                    </a:p>
                  </a:txBody>
                  <a:tcPr/>
                </a:tc>
                <a:tc>
                  <a:txBody>
                    <a:bodyPr/>
                    <a:lstStyle/>
                    <a:p>
                      <a:pPr algn="ctr"/>
                      <a:r>
                        <a:rPr lang="en-US" dirty="0" smtClean="0">
                          <a:latin typeface="Cambria Math"/>
                          <a:ea typeface="Cambria Math"/>
                        </a:rPr>
                        <a:t>={(13)(24),(14)(23)}=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={(14)(23),(13)(24)}=</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y₂H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libri" pitchFamily="34" charset="0"/>
                      </a:endParaRPr>
                    </a:p>
                  </a:txBody>
                  <a:tcPr/>
                </a:tc>
              </a:tr>
              <a:tr h="370840">
                <a:tc>
                  <a:txBody>
                    <a:bodyPr/>
                    <a:lstStyle/>
                    <a:p>
                      <a:pPr algn="ctr"/>
                      <a:r>
                        <a:rPr lang="en-US" dirty="0" smtClean="0">
                          <a:latin typeface="Calibri" pitchFamily="34" charset="0"/>
                          <a:ea typeface="Cambria Math"/>
                        </a:rPr>
                        <a:t>(123) H</a:t>
                      </a:r>
                    </a:p>
                    <a:p>
                      <a:pPr algn="ctr"/>
                      <a:r>
                        <a:rPr lang="en-US" dirty="0" smtClean="0">
                          <a:latin typeface="Calibri" pitchFamily="34" charset="0"/>
                        </a:rPr>
                        <a:t>(134)</a:t>
                      </a:r>
                      <a:r>
                        <a:rPr lang="en-US" dirty="0" smtClean="0">
                          <a:latin typeface="Calibri" pitchFamily="34" charset="0"/>
                          <a:ea typeface="Cambria Math"/>
                        </a:rPr>
                        <a:t> H</a:t>
                      </a:r>
                      <a:endParaRPr lang="en-US" dirty="0">
                        <a:latin typeface="Calibri" pitchFamily="34" charset="0"/>
                      </a:endParaRPr>
                    </a:p>
                  </a:txBody>
                  <a:tcPr/>
                </a:tc>
                <a:tc>
                  <a:txBody>
                    <a:bodyPr/>
                    <a:lstStyle/>
                    <a:p>
                      <a:pPr algn="ctr"/>
                      <a:r>
                        <a:rPr lang="en-US" dirty="0" smtClean="0">
                          <a:latin typeface="Calibri" pitchFamily="34" charset="0"/>
                          <a:ea typeface="Cambria Math"/>
                        </a:rPr>
                        <a:t>={(123),(134)}=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={(134),(123)}=</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y₃H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latin typeface="Calibri" pitchFamily="34" charset="0"/>
                          <a:ea typeface="Cambria Math"/>
                        </a:rPr>
                        <a:t>(142)</a:t>
                      </a:r>
                      <a:r>
                        <a:rPr lang="en-US" dirty="0" smtClean="0">
                          <a:latin typeface="Calibri" pitchFamily="34" charset="0"/>
                          <a:ea typeface="Cambria Math"/>
                        </a:rPr>
                        <a:t> H</a:t>
                      </a:r>
                      <a:endParaRPr lang="en-US" dirty="0" smtClean="0">
                        <a:latin typeface="Calibri" pitchFamily="34" charset="0"/>
                      </a:endParaRPr>
                    </a:p>
                    <a:p>
                      <a:pPr algn="ctr"/>
                      <a:r>
                        <a:rPr lang="en-US" dirty="0" smtClean="0">
                          <a:latin typeface="Calibri" pitchFamily="34" charset="0"/>
                        </a:rPr>
                        <a:t>(243)</a:t>
                      </a:r>
                      <a:r>
                        <a:rPr lang="en-US" dirty="0" smtClean="0">
                          <a:latin typeface="Calibri" pitchFamily="34" charset="0"/>
                          <a:ea typeface="Cambria Math"/>
                        </a:rPr>
                        <a:t> H</a:t>
                      </a:r>
                      <a:endParaRPr lang="en-US" dirty="0">
                        <a:latin typeface="Calibri" pitchFamily="34" charset="0"/>
                      </a:endParaRPr>
                    </a:p>
                  </a:txBody>
                  <a:tcPr/>
                </a:tc>
                <a:tc>
                  <a:txBody>
                    <a:bodyPr/>
                    <a:lstStyle/>
                    <a:p>
                      <a:pPr algn="ctr"/>
                      <a:r>
                        <a:rPr lang="en-US" dirty="0" smtClean="0">
                          <a:latin typeface="Calibri" pitchFamily="34" charset="0"/>
                          <a:ea typeface="Cambria Math"/>
                        </a:rPr>
                        <a:t>={(142),(243)}=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={(243),(142)}=</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y₄H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libri" pitchFamily="34" charset="0"/>
                      </a:endParaRPr>
                    </a:p>
                  </a:txBody>
                  <a:tcPr/>
                </a:tc>
              </a:tr>
              <a:tr h="370840">
                <a:tc>
                  <a:txBody>
                    <a:bodyPr/>
                    <a:lstStyle/>
                    <a:p>
                      <a:pPr algn="ctr"/>
                      <a:r>
                        <a:rPr lang="en-US" baseline="0" dirty="0" smtClean="0">
                          <a:latin typeface="Calibri" pitchFamily="34" charset="0"/>
                          <a:ea typeface="Cambria Math"/>
                        </a:rPr>
                        <a:t>(132)</a:t>
                      </a:r>
                      <a:r>
                        <a:rPr lang="en-US" dirty="0" smtClean="0">
                          <a:latin typeface="Calibri" pitchFamily="34" charset="0"/>
                          <a:ea typeface="Cambria Math"/>
                        </a:rPr>
                        <a:t> H</a:t>
                      </a:r>
                      <a:endParaRPr lang="en-US" baseline="0" dirty="0" smtClean="0">
                        <a:latin typeface="Calibri" pitchFamily="34" charset="0"/>
                        <a:ea typeface="Cambria Math"/>
                      </a:endParaRPr>
                    </a:p>
                    <a:p>
                      <a:pPr algn="ctr"/>
                      <a:r>
                        <a:rPr lang="en-US" baseline="0" dirty="0" smtClean="0">
                          <a:latin typeface="Calibri" pitchFamily="34" charset="0"/>
                          <a:ea typeface="Cambria Math"/>
                        </a:rPr>
                        <a:t>(234)</a:t>
                      </a:r>
                      <a:r>
                        <a:rPr lang="en-US" dirty="0" smtClean="0">
                          <a:latin typeface="Calibri" pitchFamily="34" charset="0"/>
                          <a:ea typeface="Cambria Math"/>
                        </a:rPr>
                        <a:t> H</a:t>
                      </a:r>
                      <a:r>
                        <a:rPr lang="en-US" baseline="0" dirty="0" smtClean="0">
                          <a:latin typeface="Calibri" pitchFamily="34" charset="0"/>
                          <a:ea typeface="Cambria Math"/>
                        </a:rPr>
                        <a:t> </a:t>
                      </a:r>
                      <a:endParaRPr lang="en-US" dirty="0">
                        <a:latin typeface="Calibri" pitchFamily="34" charset="0"/>
                      </a:endParaRPr>
                    </a:p>
                  </a:txBody>
                  <a:tcPr/>
                </a:tc>
                <a:tc>
                  <a:txBody>
                    <a:bodyPr/>
                    <a:lstStyle/>
                    <a:p>
                      <a:pPr algn="ctr"/>
                      <a:r>
                        <a:rPr lang="en-US" dirty="0" smtClean="0">
                          <a:latin typeface="Calibri" pitchFamily="34" charset="0"/>
                          <a:ea typeface="Cambria Math"/>
                        </a:rPr>
                        <a:t>={(132),(234)}=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={(234),(132)}=</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y₅H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libri"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latin typeface="Calibri" pitchFamily="34" charset="0"/>
                          <a:ea typeface="Cambria Math"/>
                        </a:rPr>
                        <a:t>(143)</a:t>
                      </a:r>
                      <a:r>
                        <a:rPr lang="en-US" dirty="0" smtClean="0">
                          <a:latin typeface="Calibri" pitchFamily="34" charset="0"/>
                          <a:ea typeface="Cambria Math"/>
                        </a:rPr>
                        <a:t> H</a:t>
                      </a:r>
                      <a:endParaRPr lang="en-US" dirty="0" smtClean="0">
                        <a:latin typeface="Calibri" pitchFamily="34" charset="0"/>
                      </a:endParaRPr>
                    </a:p>
                    <a:p>
                      <a:pPr algn="ctr"/>
                      <a:r>
                        <a:rPr lang="en-US" dirty="0" smtClean="0">
                          <a:latin typeface="Calibri" pitchFamily="34" charset="0"/>
                        </a:rPr>
                        <a:t>(124)</a:t>
                      </a:r>
                      <a:r>
                        <a:rPr lang="en-US" dirty="0" smtClean="0">
                          <a:latin typeface="Calibri" pitchFamily="34" charset="0"/>
                          <a:ea typeface="Cambria Math"/>
                        </a:rPr>
                        <a:t> H</a:t>
                      </a:r>
                      <a:endParaRPr lang="en-US" dirty="0">
                        <a:latin typeface="Calibri" pitchFamily="34" charset="0"/>
                      </a:endParaRPr>
                    </a:p>
                  </a:txBody>
                  <a:tcPr/>
                </a:tc>
                <a:tc>
                  <a:txBody>
                    <a:bodyPr/>
                    <a:lstStyle/>
                    <a:p>
                      <a:pPr algn="ctr"/>
                      <a:r>
                        <a:rPr lang="en-US" dirty="0" smtClean="0">
                          <a:latin typeface="Calibri" pitchFamily="34" charset="0"/>
                          <a:ea typeface="Cambria Math"/>
                        </a:rPr>
                        <a:t>={(143),(124)}=</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ea typeface="Cambria Math"/>
                        </a:rPr>
                        <a:t>={(124),(143)}=</a:t>
                      </a:r>
                      <a:endParaRPr lang="en-US"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rPr>
                        <a:t>y₆H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Calibri" pitchFamily="34" charset="0"/>
                      </a:endParaRPr>
                    </a:p>
                  </a:txBody>
                  <a:tcPr/>
                </a:tc>
              </a:tr>
            </a:tbl>
          </a:graphicData>
        </a:graphic>
      </p:graphicFrame>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5" name="WordArt 1"/>
          <p:cNvSpPr>
            <a:spLocks noChangeArrowheads="1" noChangeShapeType="1" noTextEdit="1"/>
          </p:cNvSpPr>
          <p:nvPr/>
        </p:nvSpPr>
        <p:spPr bwMode="auto">
          <a:xfrm>
            <a:off x="2895600" y="457200"/>
            <a:ext cx="4038600" cy="990600"/>
          </a:xfrm>
          <a:prstGeom prst="rect">
            <a:avLst/>
          </a:prstGeom>
        </p:spPr>
        <p:txBody>
          <a:bodyPr wrap="none" fromWordArt="1">
            <a:prstTxWarp prst="textPlain">
              <a:avLst>
                <a:gd name="adj" fmla="val 50000"/>
              </a:avLst>
            </a:prstTxWarp>
          </a:bodyPr>
          <a:lstStyle/>
          <a:p>
            <a:pPr algn="ctr" rtl="0"/>
            <a:r>
              <a:rPr lang="en-US" sz="3600" kern="10" spc="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Construction 1</a:t>
            </a:r>
            <a:endParaRPr lang="en-US" sz="3600" kern="10" spc="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sp>
        <p:nvSpPr>
          <p:cNvPr id="1027" name="Rectangle 3"/>
          <p:cNvSpPr>
            <a:spLocks noChangeArrowheads="1"/>
          </p:cNvSpPr>
          <p:nvPr/>
        </p:nvSpPr>
        <p:spPr bwMode="auto">
          <a:xfrm>
            <a:off x="3505200" y="1532438"/>
            <a:ext cx="2971800" cy="584679"/>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rPr>
              <a:t>Left Coset Partitions</a:t>
            </a:r>
            <a:endParaRPr kumimoji="0" lang="en-US"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p:txBody>
      </p:sp>
      <p:pic>
        <p:nvPicPr>
          <p:cNvPr id="1039" name="Picture 15"/>
          <p:cNvPicPr>
            <a:picLocks noChangeAspect="1" noChangeArrowheads="1"/>
          </p:cNvPicPr>
          <p:nvPr/>
        </p:nvPicPr>
        <p:blipFill>
          <a:blip r:embed="rId2" cstate="print"/>
          <a:srcRect/>
          <a:stretch>
            <a:fillRect/>
          </a:stretch>
        </p:blipFill>
        <p:spPr bwMode="auto">
          <a:xfrm>
            <a:off x="304800" y="2362200"/>
            <a:ext cx="8582025" cy="3057525"/>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5" name="WordArt 1"/>
          <p:cNvSpPr>
            <a:spLocks noChangeArrowheads="1" noChangeShapeType="1" noTextEdit="1"/>
          </p:cNvSpPr>
          <p:nvPr/>
        </p:nvSpPr>
        <p:spPr bwMode="auto">
          <a:xfrm>
            <a:off x="2895600" y="457200"/>
            <a:ext cx="4038600" cy="990600"/>
          </a:xfrm>
          <a:prstGeom prst="rect">
            <a:avLst/>
          </a:prstGeom>
        </p:spPr>
        <p:txBody>
          <a:bodyPr wrap="none" fromWordArt="1">
            <a:prstTxWarp prst="textPlain">
              <a:avLst>
                <a:gd name="adj" fmla="val 50000"/>
              </a:avLst>
            </a:prstTxWarp>
          </a:bodyPr>
          <a:lstStyle/>
          <a:p>
            <a:pPr algn="ctr" rtl="0"/>
            <a:r>
              <a:rPr lang="en-US" sz="3600" kern="10" spc="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Construction 1</a:t>
            </a:r>
            <a:endParaRPr lang="en-US" sz="3600" kern="10" spc="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sp>
        <p:nvSpPr>
          <p:cNvPr id="1027" name="Rectangle 3"/>
          <p:cNvSpPr>
            <a:spLocks noChangeArrowheads="1"/>
          </p:cNvSpPr>
          <p:nvPr/>
        </p:nvSpPr>
        <p:spPr bwMode="auto">
          <a:xfrm>
            <a:off x="3505200" y="1532438"/>
            <a:ext cx="2971800" cy="584679"/>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rPr>
              <a:t>Right Coset Partitions</a:t>
            </a:r>
            <a:endParaRPr kumimoji="0" lang="en-US"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p:txBody>
      </p:sp>
      <p:pic>
        <p:nvPicPr>
          <p:cNvPr id="28674" name="Picture 2"/>
          <p:cNvPicPr>
            <a:picLocks noChangeAspect="1" noChangeArrowheads="1"/>
          </p:cNvPicPr>
          <p:nvPr/>
        </p:nvPicPr>
        <p:blipFill>
          <a:blip r:embed="rId2" cstate="print"/>
          <a:srcRect/>
          <a:stretch>
            <a:fillRect/>
          </a:stretch>
        </p:blipFill>
        <p:spPr bwMode="auto">
          <a:xfrm>
            <a:off x="477848" y="2438401"/>
            <a:ext cx="8384949" cy="3124200"/>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2 – Left and Right Handed</a:t>
            </a:r>
            <a:endParaRPr lang="en-US" dirty="0"/>
          </a:p>
        </p:txBody>
      </p:sp>
      <p:sp>
        <p:nvSpPr>
          <p:cNvPr id="3" name="TextBox 2"/>
          <p:cNvSpPr txBox="1"/>
          <p:nvPr/>
        </p:nvSpPr>
        <p:spPr>
          <a:xfrm>
            <a:off x="914400" y="2057400"/>
            <a:ext cx="6172200" cy="2677656"/>
          </a:xfrm>
          <a:prstGeom prst="rect">
            <a:avLst/>
          </a:prstGeom>
          <a:noFill/>
        </p:spPr>
        <p:txBody>
          <a:bodyPr wrap="square" rtlCol="0">
            <a:spAutoFit/>
          </a:bodyPr>
          <a:lstStyle/>
          <a:p>
            <a:r>
              <a:rPr lang="en-US" sz="2400" dirty="0" smtClean="0"/>
              <a:t>Put the left cosets as the column headings and the left coset representatives as the row headings.</a:t>
            </a:r>
          </a:p>
          <a:p>
            <a:endParaRPr lang="en-US" sz="2400" dirty="0" smtClean="0"/>
          </a:p>
          <a:p>
            <a:r>
              <a:rPr lang="en-US" sz="2400" dirty="0" smtClean="0"/>
              <a:t>Alternatively you can flip the table and put the right cosets as the column headings and the right coset elements as the rows.  </a:t>
            </a:r>
            <a:endParaRPr lang="en-US" sz="2400" dirty="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152352" rIns="0" bIns="0" numCol="1" anchor="ctr" anchorCtr="0" compatLnSpc="1">
            <a:prstTxWarp prst="textNoShape">
              <a:avLst/>
            </a:prstTxWarp>
            <a:spAutoFit/>
          </a:bodyPr>
          <a:lstStyle/>
          <a:p>
            <a:endParaRPr lang="en-US"/>
          </a:p>
        </p:txBody>
      </p:sp>
      <p:sp>
        <p:nvSpPr>
          <p:cNvPr id="30721" name="WordArt 1"/>
          <p:cNvSpPr>
            <a:spLocks noChangeArrowheads="1" noChangeShapeType="1" noTextEdit="1"/>
          </p:cNvSpPr>
          <p:nvPr/>
        </p:nvSpPr>
        <p:spPr bwMode="auto">
          <a:xfrm>
            <a:off x="3048000" y="609600"/>
            <a:ext cx="2714625" cy="571500"/>
          </a:xfrm>
          <a:prstGeom prst="rect">
            <a:avLst/>
          </a:prstGeom>
        </p:spPr>
        <p:txBody>
          <a:bodyPr wrap="none" fromWordArt="1">
            <a:prstTxWarp prst="textPlain">
              <a:avLst>
                <a:gd name="adj" fmla="val 50000"/>
              </a:avLst>
            </a:prstTxWarp>
          </a:bodyPr>
          <a:lstStyle/>
          <a:p>
            <a:pPr algn="ctr" rtl="0"/>
            <a:r>
              <a:rPr lang="en-US" sz="3600" kern="10" spc="0" dirty="0" smtClean="0">
                <a:ln w="9525">
                  <a:solidFill>
                    <a:srgbClr val="7030A0"/>
                  </a:solidFill>
                  <a:round/>
                  <a:headEnd/>
                  <a:tailEnd/>
                </a:ln>
                <a:gradFill rotWithShape="0">
                  <a:gsLst>
                    <a:gs pos="0">
                      <a:srgbClr val="E71954"/>
                    </a:gs>
                    <a:gs pos="100000">
                      <a:srgbClr val="000000"/>
                    </a:gs>
                  </a:gsLst>
                  <a:path path="rect">
                    <a:fillToRect l="50000" t="50000" r="50000" b="50000"/>
                  </a:path>
                </a:gradFill>
                <a:effectLst>
                  <a:outerShdw dist="35921" dir="2700000" algn="ctr" rotWithShape="0">
                    <a:srgbClr val="C0C0C0">
                      <a:alpha val="80000"/>
                    </a:srgbClr>
                  </a:outerShdw>
                </a:effectLst>
                <a:latin typeface="Impact"/>
              </a:rPr>
              <a:t>Construction 2</a:t>
            </a:r>
            <a:endParaRPr lang="en-US" sz="3600" kern="10" spc="0" dirty="0">
              <a:ln w="9525">
                <a:solidFill>
                  <a:srgbClr val="7030A0"/>
                </a:solidFill>
                <a:round/>
                <a:headEnd/>
                <a:tailEnd/>
              </a:ln>
              <a:gradFill rotWithShape="0">
                <a:gsLst>
                  <a:gs pos="0">
                    <a:srgbClr val="E71954"/>
                  </a:gs>
                  <a:gs pos="100000">
                    <a:srgbClr val="000000"/>
                  </a:gs>
                </a:gsLst>
                <a:path path="rect">
                  <a:fillToRect l="50000" t="50000" r="50000" b="50000"/>
                </a:path>
              </a:gradFill>
              <a:effectLst>
                <a:outerShdw dist="35921" dir="2700000" algn="ctr" rotWithShape="0">
                  <a:srgbClr val="C0C0C0">
                    <a:alpha val="80000"/>
                  </a:srgbClr>
                </a:outerShdw>
              </a:effectLst>
              <a:latin typeface="Impact"/>
            </a:endParaRPr>
          </a:p>
        </p:txBody>
      </p:sp>
      <p:sp>
        <p:nvSpPr>
          <p:cNvPr id="30723" name="Rectangle 3"/>
          <p:cNvSpPr>
            <a:spLocks noChangeArrowheads="1"/>
          </p:cNvSpPr>
          <p:nvPr/>
        </p:nvSpPr>
        <p:spPr bwMode="auto">
          <a:xfrm>
            <a:off x="2667000" y="1295400"/>
            <a:ext cx="4495800" cy="784758"/>
          </a:xfrm>
          <a:prstGeom prst="rect">
            <a:avLst/>
          </a:prstGeom>
          <a:noFill/>
          <a:ln w="9525">
            <a:noFill/>
            <a:miter lim="800000"/>
            <a:headEnd/>
            <a:tailEnd/>
          </a:ln>
          <a:effectLst/>
        </p:spPr>
        <p:txBody>
          <a:bodyPr vert="horz" wrap="square" lIns="0" tIns="228528"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E36C0A"/>
                </a:solidFill>
                <a:effectLst/>
                <a:latin typeface="Cambria" pitchFamily="18" charset="0"/>
                <a:ea typeface="Times New Roman" pitchFamily="18" charset="0"/>
                <a:cs typeface="Times New Roman" pitchFamily="18" charset="0"/>
              </a:rPr>
              <a:t>Left Coset to Left Coset Representatives</a:t>
            </a:r>
            <a:endParaRPr kumimoji="0" lang="en-US"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30724" name="Picture 4"/>
          <p:cNvPicPr>
            <a:picLocks noChangeAspect="1" noChangeArrowheads="1"/>
          </p:cNvPicPr>
          <p:nvPr/>
        </p:nvPicPr>
        <p:blipFill>
          <a:blip r:embed="rId2" cstate="print"/>
          <a:srcRect/>
          <a:stretch>
            <a:fillRect/>
          </a:stretch>
        </p:blipFill>
        <p:spPr bwMode="auto">
          <a:xfrm>
            <a:off x="204788" y="2009775"/>
            <a:ext cx="8734425" cy="2838450"/>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3 – Extending Table to include entire group</a:t>
            </a:r>
            <a:endParaRPr lang="en-US" dirty="0"/>
          </a:p>
        </p:txBody>
      </p:sp>
      <p:sp>
        <p:nvSpPr>
          <p:cNvPr id="3" name="TextBox 2"/>
          <p:cNvSpPr txBox="1"/>
          <p:nvPr/>
        </p:nvSpPr>
        <p:spPr>
          <a:xfrm>
            <a:off x="914400" y="2057400"/>
            <a:ext cx="6172200" cy="1200329"/>
          </a:xfrm>
          <a:prstGeom prst="rect">
            <a:avLst/>
          </a:prstGeom>
          <a:noFill/>
        </p:spPr>
        <p:txBody>
          <a:bodyPr wrap="square" rtlCol="0">
            <a:spAutoFit/>
          </a:bodyPr>
          <a:lstStyle/>
          <a:p>
            <a:r>
              <a:rPr lang="en-US" sz="2400" dirty="0" smtClean="0"/>
              <a:t>By using complete sets of left and right cosets, the entire table can be mapped into a Cayley-Sudoku table.    </a:t>
            </a:r>
            <a:endParaRPr lang="en-US" sz="2400"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152352" rIns="0" bIns="0" numCol="1" anchor="ctr" anchorCtr="0" compatLnSpc="1">
            <a:prstTxWarp prst="textNoShape">
              <a:avLst/>
            </a:prstTxWarp>
            <a:spAutoFit/>
          </a:bodyPr>
          <a:lstStyle/>
          <a:p>
            <a:endParaRPr lang="en-US"/>
          </a:p>
        </p:txBody>
      </p:sp>
      <p:sp>
        <p:nvSpPr>
          <p:cNvPr id="29697" name="WordArt 1"/>
          <p:cNvSpPr>
            <a:spLocks noChangeArrowheads="1" noChangeShapeType="1" noTextEdit="1"/>
          </p:cNvSpPr>
          <p:nvPr/>
        </p:nvSpPr>
        <p:spPr bwMode="auto">
          <a:xfrm>
            <a:off x="2971800" y="533400"/>
            <a:ext cx="2714625" cy="571500"/>
          </a:xfrm>
          <a:prstGeom prst="rect">
            <a:avLst/>
          </a:prstGeom>
        </p:spPr>
        <p:txBody>
          <a:bodyPr wrap="none" fromWordArt="1">
            <a:prstTxWarp prst="textPlain">
              <a:avLst>
                <a:gd name="adj" fmla="val 50000"/>
              </a:avLst>
            </a:prstTxWarp>
          </a:bodyPr>
          <a:lstStyle/>
          <a:p>
            <a:pPr algn="ctr" rtl="0"/>
            <a:r>
              <a:rPr lang="en-US" sz="3600" kern="10" spc="0" dirty="0" smtClean="0">
                <a:ln w="9525">
                  <a:solidFill>
                    <a:srgbClr val="7030A0"/>
                  </a:solidFill>
                  <a:round/>
                  <a:headEnd/>
                  <a:tailEnd/>
                </a:ln>
                <a:gradFill rotWithShape="0">
                  <a:gsLst>
                    <a:gs pos="0">
                      <a:srgbClr val="E71954"/>
                    </a:gs>
                    <a:gs pos="100000">
                      <a:srgbClr val="000000"/>
                    </a:gs>
                  </a:gsLst>
                  <a:path path="rect">
                    <a:fillToRect l="50000" t="50000" r="50000" b="50000"/>
                  </a:path>
                </a:gradFill>
                <a:effectLst>
                  <a:outerShdw dist="35921" dir="2700000" algn="ctr" rotWithShape="0">
                    <a:srgbClr val="C0C0C0">
                      <a:alpha val="80000"/>
                    </a:srgbClr>
                  </a:outerShdw>
                </a:effectLst>
                <a:latin typeface="Impact"/>
              </a:rPr>
              <a:t>Construction 3</a:t>
            </a:r>
            <a:endParaRPr lang="en-US" sz="3600" kern="10" spc="0" dirty="0">
              <a:ln w="9525">
                <a:solidFill>
                  <a:srgbClr val="7030A0"/>
                </a:solidFill>
                <a:round/>
                <a:headEnd/>
                <a:tailEnd/>
              </a:ln>
              <a:gradFill rotWithShape="0">
                <a:gsLst>
                  <a:gs pos="0">
                    <a:srgbClr val="E71954"/>
                  </a:gs>
                  <a:gs pos="100000">
                    <a:srgbClr val="000000"/>
                  </a:gs>
                </a:gsLst>
                <a:path path="rect">
                  <a:fillToRect l="50000" t="50000" r="50000" b="50000"/>
                </a:path>
              </a:gradFill>
              <a:effectLst>
                <a:outerShdw dist="35921" dir="2700000" algn="ctr" rotWithShape="0">
                  <a:srgbClr val="C0C0C0">
                    <a:alpha val="80000"/>
                  </a:srgbClr>
                </a:outerShdw>
              </a:effectLst>
              <a:latin typeface="Impact"/>
            </a:endParaRPr>
          </a:p>
        </p:txBody>
      </p:sp>
      <p:sp>
        <p:nvSpPr>
          <p:cNvPr id="29699" name="Rectangle 3"/>
          <p:cNvSpPr>
            <a:spLocks noChangeArrowheads="1"/>
          </p:cNvSpPr>
          <p:nvPr/>
        </p:nvSpPr>
        <p:spPr bwMode="auto">
          <a:xfrm>
            <a:off x="2895600" y="1295400"/>
            <a:ext cx="2971800" cy="685800"/>
          </a:xfrm>
          <a:prstGeom prst="rect">
            <a:avLst/>
          </a:prstGeom>
          <a:noFill/>
          <a:ln w="9525">
            <a:noFill/>
            <a:miter lim="800000"/>
            <a:headEnd/>
            <a:tailEnd/>
          </a:ln>
          <a:effectLst/>
        </p:spPr>
        <p:txBody>
          <a:bodyPr vert="horz" wrap="square" lIns="0" tIns="228528"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E36C0A"/>
                </a:solidFill>
                <a:effectLst/>
                <a:latin typeface="Cambria" pitchFamily="18" charset="0"/>
                <a:ea typeface="Times New Roman" pitchFamily="18" charset="0"/>
                <a:cs typeface="Times New Roman" pitchFamily="18" charset="0"/>
              </a:rPr>
              <a:t>Left Coset to Right Coset </a:t>
            </a:r>
            <a:endParaRPr kumimoji="0" lang="en-US" sz="14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Operation: Row * Column</a:t>
            </a:r>
            <a:endParaRPr kumimoji="0" lang="en-US" sz="1800" b="0" i="0" u="none" strike="noStrike" cap="none" normalizeH="0" baseline="0" dirty="0" smtClean="0">
              <a:ln>
                <a:noFill/>
              </a:ln>
              <a:solidFill>
                <a:schemeClr val="tx1"/>
              </a:solidFill>
              <a:effectLst/>
              <a:latin typeface="Arial" pitchFamily="34" charset="0"/>
            </a:endParaRPr>
          </a:p>
        </p:txBody>
      </p:sp>
      <p:pic>
        <p:nvPicPr>
          <p:cNvPr id="29700" name="Picture 4"/>
          <p:cNvPicPr>
            <a:picLocks noChangeAspect="1" noChangeArrowheads="1"/>
          </p:cNvPicPr>
          <p:nvPr/>
        </p:nvPicPr>
        <p:blipFill>
          <a:blip r:embed="rId2" cstate="print"/>
          <a:srcRect/>
          <a:stretch>
            <a:fillRect/>
          </a:stretch>
        </p:blipFill>
        <p:spPr bwMode="auto">
          <a:xfrm>
            <a:off x="257175" y="2005013"/>
            <a:ext cx="8629650" cy="284797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Revisiting the original table in </a:t>
            </a:r>
            <a:r>
              <a:rPr lang="en-US" dirty="0" smtClean="0">
                <a:latin typeface="Cambria Math"/>
                <a:ea typeface="Cambria Math"/>
              </a:rPr>
              <a:t>ℤ</a:t>
            </a:r>
            <a:r>
              <a:rPr lang="en-US" sz="2200" dirty="0" smtClean="0">
                <a:latin typeface="Cambria Math"/>
                <a:ea typeface="Cambria Math"/>
              </a:rPr>
              <a:t>9</a:t>
            </a:r>
            <a:r>
              <a:rPr lang="en-US" dirty="0" smtClean="0"/>
              <a:t> using construction 3 …</a:t>
            </a:r>
            <a:endParaRPr lang="en-US" dirty="0"/>
          </a:p>
        </p:txBody>
      </p:sp>
      <p:pic>
        <p:nvPicPr>
          <p:cNvPr id="1031" name="Picture 7"/>
          <p:cNvPicPr>
            <a:picLocks noChangeAspect="1" noChangeArrowheads="1"/>
          </p:cNvPicPr>
          <p:nvPr/>
        </p:nvPicPr>
        <p:blipFill>
          <a:blip r:embed="rId2" cstate="print"/>
          <a:srcRect/>
          <a:stretch>
            <a:fillRect/>
          </a:stretch>
        </p:blipFill>
        <p:spPr bwMode="auto">
          <a:xfrm>
            <a:off x="1447800" y="3429000"/>
            <a:ext cx="5372100" cy="2857500"/>
          </a:xfrm>
          <a:prstGeom prst="rect">
            <a:avLst/>
          </a:prstGeom>
          <a:noFill/>
          <a:ln w="9525">
            <a:noFill/>
            <a:miter lim="800000"/>
            <a:headEnd/>
            <a:tailEnd/>
          </a:ln>
        </p:spPr>
      </p:pic>
      <p:sp>
        <p:nvSpPr>
          <p:cNvPr id="11" name="TextBox 10"/>
          <p:cNvSpPr txBox="1"/>
          <p:nvPr/>
        </p:nvSpPr>
        <p:spPr>
          <a:xfrm>
            <a:off x="1143000" y="1752600"/>
            <a:ext cx="5562600" cy="1384995"/>
          </a:xfrm>
          <a:prstGeom prst="rect">
            <a:avLst/>
          </a:prstGeom>
          <a:noFill/>
        </p:spPr>
        <p:txBody>
          <a:bodyPr wrap="square" rtlCol="0">
            <a:spAutoFit/>
          </a:bodyPr>
          <a:lstStyle/>
          <a:p>
            <a:r>
              <a:rPr lang="en-US" sz="2800" dirty="0" smtClean="0"/>
              <a:t>Since</a:t>
            </a:r>
            <a:r>
              <a:rPr lang="en-US" sz="2800" dirty="0" smtClean="0">
                <a:latin typeface="Cambria Math"/>
                <a:ea typeface="Cambria Math"/>
              </a:rPr>
              <a:t> </a:t>
            </a:r>
            <a:r>
              <a:rPr lang="en-US" sz="2800" dirty="0" smtClean="0">
                <a:latin typeface="Cambria Math"/>
                <a:ea typeface="Cambria Math"/>
              </a:rPr>
              <a:t>ℤ</a:t>
            </a:r>
            <a:r>
              <a:rPr lang="en-US" dirty="0" smtClean="0">
                <a:latin typeface="Cambria Math"/>
                <a:ea typeface="Cambria Math"/>
              </a:rPr>
              <a:t>9</a:t>
            </a:r>
            <a:r>
              <a:rPr lang="en-US" sz="2800" dirty="0" smtClean="0">
                <a:latin typeface="Cambria Math"/>
                <a:ea typeface="Cambria Math"/>
              </a:rPr>
              <a:t> is abelian the right and left cosets are the same.  These subgroups are normal.</a:t>
            </a:r>
            <a:r>
              <a:rPr lang="en-US" sz="2800" dirty="0" smtClean="0">
                <a:ea typeface="Cambria Math"/>
              </a:rPr>
              <a:t> </a:t>
            </a:r>
            <a:r>
              <a:rPr lang="en-US" sz="2800" dirty="0" smtClean="0"/>
              <a:t> </a:t>
            </a:r>
            <a:endParaRPr lang="en-US" sz="2800"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2000"/>
                                        <p:tgtEl>
                                          <p:spTgt spid="1031"/>
                                        </p:tgtEl>
                                      </p:cBhvr>
                                    </p:animEffect>
                                    <p:anim calcmode="lin" valueType="num">
                                      <p:cBhvr>
                                        <p:cTn id="8" dur="2000" fill="hold"/>
                                        <p:tgtEl>
                                          <p:spTgt spid="1031"/>
                                        </p:tgtEl>
                                        <p:attrNameLst>
                                          <p:attrName>style.rotation</p:attrName>
                                        </p:attrNameLst>
                                      </p:cBhvr>
                                      <p:tavLst>
                                        <p:tav tm="0">
                                          <p:val>
                                            <p:fltVal val="720"/>
                                          </p:val>
                                        </p:tav>
                                        <p:tav tm="100000">
                                          <p:val>
                                            <p:fltVal val="0"/>
                                          </p:val>
                                        </p:tav>
                                      </p:tavLst>
                                    </p:anim>
                                    <p:anim calcmode="lin" valueType="num">
                                      <p:cBhvr>
                                        <p:cTn id="9" dur="2000" fill="hold"/>
                                        <p:tgtEl>
                                          <p:spTgt spid="1031"/>
                                        </p:tgtEl>
                                        <p:attrNameLst>
                                          <p:attrName>ppt_h</p:attrName>
                                        </p:attrNameLst>
                                      </p:cBhvr>
                                      <p:tavLst>
                                        <p:tav tm="0">
                                          <p:val>
                                            <p:fltVal val="0"/>
                                          </p:val>
                                        </p:tav>
                                        <p:tav tm="100000">
                                          <p:val>
                                            <p:strVal val="#ppt_h"/>
                                          </p:val>
                                        </p:tav>
                                      </p:tavLst>
                                    </p:anim>
                                    <p:anim calcmode="lin" valueType="num">
                                      <p:cBhvr>
                                        <p:cTn id="10" dur="2000" fill="hold"/>
                                        <p:tgtEl>
                                          <p:spTgt spid="103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676400" y="1828800"/>
          <a:ext cx="4064004" cy="4064004"/>
        </p:xfrm>
        <a:graphic>
          <a:graphicData uri="http://schemas.openxmlformats.org/drawingml/2006/table">
            <a:tbl>
              <a:tblPr>
                <a:effectLst/>
              </a:tblPr>
              <a:tblGrid>
                <a:gridCol w="451556"/>
                <a:gridCol w="451556"/>
                <a:gridCol w="451556"/>
                <a:gridCol w="451556"/>
                <a:gridCol w="451556"/>
                <a:gridCol w="451556"/>
                <a:gridCol w="451556"/>
                <a:gridCol w="451556"/>
                <a:gridCol w="451556"/>
              </a:tblGrid>
              <a:tr h="451556">
                <a:tc>
                  <a:txBody>
                    <a:bodyPr/>
                    <a:lstStyle/>
                    <a:p>
                      <a:pPr marL="0" marR="0" algn="ctr">
                        <a:lnSpc>
                          <a:spcPct val="115000"/>
                        </a:lnSpc>
                        <a:spcBef>
                          <a:spcPts val="0"/>
                        </a:spcBef>
                        <a:spcAft>
                          <a:spcPts val="0"/>
                        </a:spcAft>
                      </a:pPr>
                      <a:r>
                        <a:rPr lang="en-US" sz="2000" dirty="0">
                          <a:latin typeface="Calibri"/>
                          <a:ea typeface="Calibri"/>
                          <a:cs typeface="Times New Roman"/>
                        </a:rPr>
                        <a:t>9</a:t>
                      </a:r>
                      <a:endParaRPr lang="en-US" sz="900" dirty="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457200" y="152400"/>
            <a:ext cx="7239000" cy="624840"/>
          </a:xfrm>
        </p:spPr>
        <p:txBody>
          <a:bodyPr/>
          <a:lstStyle/>
          <a:p>
            <a:r>
              <a:rPr lang="en-US" dirty="0" smtClean="0"/>
              <a:t>Rules of the game</a:t>
            </a:r>
            <a:endParaRPr lang="en-US" dirty="0"/>
          </a:p>
        </p:txBody>
      </p:sp>
      <p:sp>
        <p:nvSpPr>
          <p:cNvPr id="3" name="Content Placeholder 2"/>
          <p:cNvSpPr>
            <a:spLocks noGrp="1"/>
          </p:cNvSpPr>
          <p:nvPr>
            <p:ph idx="1"/>
          </p:nvPr>
        </p:nvSpPr>
        <p:spPr>
          <a:xfrm>
            <a:off x="457200" y="838200"/>
            <a:ext cx="7239000" cy="1057584"/>
          </a:xfrm>
        </p:spPr>
        <p:txBody>
          <a:bodyPr/>
          <a:lstStyle/>
          <a:p>
            <a:r>
              <a:rPr lang="en-US" dirty="0" smtClean="0"/>
              <a:t>A number can appear only once on each row,  column, and region (block)</a:t>
            </a:r>
            <a:endParaRPr lang="en-US" dirty="0"/>
          </a:p>
        </p:txBody>
      </p:sp>
      <p:sp>
        <p:nvSpPr>
          <p:cNvPr id="9" name="TextBox 8"/>
          <p:cNvSpPr txBox="1"/>
          <p:nvPr/>
        </p:nvSpPr>
        <p:spPr>
          <a:xfrm>
            <a:off x="457200" y="6248400"/>
            <a:ext cx="7162800" cy="381000"/>
          </a:xfrm>
          <a:prstGeom prst="rect">
            <a:avLst/>
          </a:prstGeom>
          <a:noFill/>
          <a:effectLst>
            <a:glow rad="139700">
              <a:schemeClr val="accent6">
                <a:satMod val="175000"/>
                <a:alpha val="40000"/>
              </a:schemeClr>
            </a:glow>
          </a:effectLst>
        </p:spPr>
        <p:txBody>
          <a:bodyPr wrap="square" rtlCol="0">
            <a:spAutoFit/>
          </a:bodyPr>
          <a:lstStyle/>
          <a:p>
            <a:pPr algn="ctr"/>
            <a:r>
              <a:rPr lang="en-US" b="1" dirty="0" smtClean="0">
                <a:solidFill>
                  <a:schemeClr val="tx2">
                    <a:lumMod val="75000"/>
                  </a:schemeClr>
                </a:solidFill>
              </a:rPr>
              <a:t>Sound like an operation table (a Cayley table)?</a:t>
            </a:r>
            <a:endParaRPr lang="en-US" b="1" dirty="0">
              <a:solidFill>
                <a:schemeClr val="tx2">
                  <a:lumMod val="75000"/>
                </a:schemeClr>
              </a:solidFill>
            </a:endParaRPr>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1676400" y="1828800"/>
          <a:ext cx="4064004" cy="4064004"/>
        </p:xfrm>
        <a:graphic>
          <a:graphicData uri="http://schemas.openxmlformats.org/drawingml/2006/table">
            <a:tbl>
              <a:tblPr>
                <a:effectLst/>
              </a:tblPr>
              <a:tblGrid>
                <a:gridCol w="451556"/>
                <a:gridCol w="451556"/>
                <a:gridCol w="451556"/>
                <a:gridCol w="451556"/>
                <a:gridCol w="451556"/>
                <a:gridCol w="451556"/>
                <a:gridCol w="451556"/>
                <a:gridCol w="451556"/>
                <a:gridCol w="451556"/>
              </a:tblGrid>
              <a:tr h="451556">
                <a:tc>
                  <a:txBody>
                    <a:bodyPr/>
                    <a:lstStyle/>
                    <a:p>
                      <a:pPr marL="0" marR="0" algn="ctr">
                        <a:lnSpc>
                          <a:spcPct val="115000"/>
                        </a:lnSpc>
                        <a:spcBef>
                          <a:spcPts val="0"/>
                        </a:spcBef>
                        <a:spcAft>
                          <a:spcPts val="0"/>
                        </a:spcAft>
                      </a:pPr>
                      <a:r>
                        <a:rPr lang="en-US" sz="2000" dirty="0">
                          <a:latin typeface="Calibri"/>
                          <a:ea typeface="Calibri"/>
                          <a:cs typeface="Times New Roman"/>
                        </a:rPr>
                        <a:t>9</a:t>
                      </a:r>
                      <a:endParaRPr lang="en-US" sz="900" dirty="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5715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457200" y="152400"/>
            <a:ext cx="7239000" cy="624840"/>
          </a:xfrm>
        </p:spPr>
        <p:txBody>
          <a:bodyPr/>
          <a:lstStyle/>
          <a:p>
            <a:r>
              <a:rPr lang="en-US" dirty="0" smtClean="0"/>
              <a:t>Rules of the game</a:t>
            </a:r>
            <a:endParaRPr lang="en-US" dirty="0"/>
          </a:p>
        </p:txBody>
      </p:sp>
      <p:sp>
        <p:nvSpPr>
          <p:cNvPr id="3" name="Content Placeholder 2"/>
          <p:cNvSpPr>
            <a:spLocks noGrp="1"/>
          </p:cNvSpPr>
          <p:nvPr>
            <p:ph idx="1"/>
          </p:nvPr>
        </p:nvSpPr>
        <p:spPr>
          <a:xfrm>
            <a:off x="457200" y="838200"/>
            <a:ext cx="7239000" cy="1057584"/>
          </a:xfrm>
        </p:spPr>
        <p:txBody>
          <a:bodyPr/>
          <a:lstStyle/>
          <a:p>
            <a:r>
              <a:rPr lang="en-US" dirty="0" smtClean="0"/>
              <a:t>A number can appear only once on each row,  column, and region (block)</a:t>
            </a:r>
            <a:endParaRPr lang="en-US" dirty="0"/>
          </a:p>
        </p:txBody>
      </p:sp>
      <p:sp>
        <p:nvSpPr>
          <p:cNvPr id="5" name="Rectangle 4"/>
          <p:cNvSpPr/>
          <p:nvPr/>
        </p:nvSpPr>
        <p:spPr>
          <a:xfrm>
            <a:off x="4419600" y="3200400"/>
            <a:ext cx="1371600" cy="1371600"/>
          </a:xfrm>
          <a:prstGeom prst="rect">
            <a:avLst/>
          </a:prstGeom>
          <a:solidFill>
            <a:schemeClr val="accent1">
              <a:alpha val="14000"/>
            </a:schemeClr>
          </a:solidFill>
          <a:ln>
            <a:solidFill>
              <a:schemeClr val="accent1">
                <a:lumMod val="60000"/>
                <a:lumOff val="40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76400" y="1828800"/>
            <a:ext cx="457200" cy="4038600"/>
          </a:xfrm>
          <a:prstGeom prst="rect">
            <a:avLst/>
          </a:prstGeom>
          <a:solidFill>
            <a:schemeClr val="accent4">
              <a:lumMod val="75000"/>
              <a:alpha val="14000"/>
            </a:schemeClr>
          </a:solidFill>
          <a:ln>
            <a:solidFill>
              <a:schemeClr val="accent4">
                <a:lumMod val="50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676400" y="2286000"/>
            <a:ext cx="4114800" cy="411480"/>
          </a:xfrm>
          <a:prstGeom prst="rect">
            <a:avLst/>
          </a:prstGeom>
          <a:solidFill>
            <a:schemeClr val="accent6">
              <a:lumMod val="60000"/>
              <a:lumOff val="40000"/>
              <a:alpha val="14000"/>
            </a:schemeClr>
          </a:solidFill>
          <a:ln>
            <a:solidFill>
              <a:schemeClr val="accent6">
                <a:lumMod val="75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7200" y="6248400"/>
            <a:ext cx="7162800" cy="381000"/>
          </a:xfrm>
          <a:prstGeom prst="rect">
            <a:avLst/>
          </a:prstGeom>
          <a:noFill/>
          <a:effectLst>
            <a:glow rad="139700">
              <a:schemeClr val="accent6">
                <a:satMod val="175000"/>
                <a:alpha val="40000"/>
              </a:schemeClr>
            </a:glow>
          </a:effectLst>
        </p:spPr>
        <p:txBody>
          <a:bodyPr wrap="square" rtlCol="0">
            <a:spAutoFit/>
          </a:bodyPr>
          <a:lstStyle/>
          <a:p>
            <a:pPr algn="ctr"/>
            <a:r>
              <a:rPr lang="en-US" b="1" dirty="0" smtClean="0">
                <a:solidFill>
                  <a:schemeClr val="tx2">
                    <a:lumMod val="75000"/>
                  </a:schemeClr>
                </a:solidFill>
              </a:rPr>
              <a:t>Sound like an operation table (a Cayley table)?</a:t>
            </a:r>
            <a:endParaRPr lang="en-US" b="1" dirty="0">
              <a:solidFill>
                <a:schemeClr val="tx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346960"/>
          </a:xfrm>
        </p:spPr>
        <p:txBody>
          <a:bodyPr>
            <a:normAutofit/>
          </a:bodyPr>
          <a:lstStyle/>
          <a:p>
            <a:r>
              <a:rPr lang="en-US" dirty="0" smtClean="0"/>
              <a:t>Goal:</a:t>
            </a:r>
            <a:br>
              <a:rPr lang="en-US" dirty="0" smtClean="0"/>
            </a:br>
            <a:r>
              <a:rPr lang="en-US" dirty="0" smtClean="0">
                <a:solidFill>
                  <a:schemeClr val="accent3">
                    <a:lumMod val="75000"/>
                  </a:schemeClr>
                </a:solidFill>
              </a:rPr>
              <a:t>Construct a Cayley table or operation table preserving </a:t>
            </a:r>
            <a:r>
              <a:rPr lang="en-US" dirty="0" err="1" smtClean="0">
                <a:solidFill>
                  <a:schemeClr val="accent3">
                    <a:lumMod val="75000"/>
                  </a:schemeClr>
                </a:solidFill>
              </a:rPr>
              <a:t>SUdoku</a:t>
            </a:r>
            <a:r>
              <a:rPr lang="en-US" dirty="0" smtClean="0">
                <a:solidFill>
                  <a:schemeClr val="accent3">
                    <a:lumMod val="75000"/>
                  </a:schemeClr>
                </a:solidFill>
              </a:rPr>
              <a:t> </a:t>
            </a:r>
            <a:r>
              <a:rPr lang="en-US" dirty="0" smtClean="0">
                <a:solidFill>
                  <a:schemeClr val="accent3">
                    <a:lumMod val="75000"/>
                  </a:schemeClr>
                </a:solidFill>
              </a:rPr>
              <a:t>rules.</a:t>
            </a:r>
            <a:endParaRPr lang="en-US" dirty="0"/>
          </a:p>
        </p:txBody>
      </p:sp>
      <p:sp>
        <p:nvSpPr>
          <p:cNvPr id="3" name="Content Placeholder 2"/>
          <p:cNvSpPr>
            <a:spLocks noGrp="1"/>
          </p:cNvSpPr>
          <p:nvPr>
            <p:ph idx="1"/>
          </p:nvPr>
        </p:nvSpPr>
        <p:spPr>
          <a:xfrm>
            <a:off x="457200" y="2971800"/>
            <a:ext cx="7239000" cy="3483936"/>
          </a:xfrm>
        </p:spPr>
        <p:txBody>
          <a:bodyPr/>
          <a:lstStyle/>
          <a:p>
            <a:pPr>
              <a:buNone/>
            </a:pPr>
            <a:r>
              <a:rPr lang="en-US" dirty="0" smtClean="0"/>
              <a:t>The difference between a Cayley table and a Sudoku table resides in the regions.</a:t>
            </a:r>
          </a:p>
          <a:p>
            <a:pPr>
              <a:buNone/>
            </a:pPr>
            <a:endParaRPr lang="en-US" dirty="0" smtClean="0"/>
          </a:p>
          <a:p>
            <a:pPr>
              <a:buNone/>
            </a:pPr>
            <a:r>
              <a:rPr lang="en-US" dirty="0" smtClean="0"/>
              <a:t>Can the order of the rows and columns be altered to satisfy the rule that there is a unique group element (number) in each region?</a:t>
            </a:r>
            <a:endParaRPr lang="en-US" dirty="0"/>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constructions can create a </a:t>
            </a:r>
            <a:r>
              <a:rPr lang="en-US" dirty="0" err="1" smtClean="0"/>
              <a:t>cayley</a:t>
            </a:r>
            <a:r>
              <a:rPr lang="en-US" dirty="0" smtClean="0"/>
              <a:t>-Sudoku table</a:t>
            </a:r>
            <a:endParaRPr lang="en-US" dirty="0"/>
          </a:p>
        </p:txBody>
      </p:sp>
      <p:sp>
        <p:nvSpPr>
          <p:cNvPr id="3" name="Text Placeholder 2"/>
          <p:cNvSpPr>
            <a:spLocks noGrp="1"/>
          </p:cNvSpPr>
          <p:nvPr>
            <p:ph type="body" sz="half" idx="2"/>
          </p:nvPr>
        </p:nvSpPr>
        <p:spPr/>
        <p:txBody>
          <a:bodyPr/>
          <a:lstStyle/>
          <a:p>
            <a:endParaRPr lang="en-US" dirty="0"/>
          </a:p>
        </p:txBody>
      </p:sp>
      <p:pic>
        <p:nvPicPr>
          <p:cNvPr id="5" name="Picture Placeholder 4" descr="sudoku picture.jpg"/>
          <p:cNvPicPr>
            <a:picLocks noGrp="1" noChangeAspect="1"/>
          </p:cNvPicPr>
          <p:nvPr>
            <p:ph type="pic" idx="1"/>
          </p:nvPr>
        </p:nvPicPr>
        <p:blipFill>
          <a:blip r:embed="rId2" cstate="print"/>
          <a:srcRect l="12486" r="12486"/>
          <a:stretch>
            <a:fillRect/>
          </a:stretch>
        </p:blipFill>
        <p:spPr/>
      </p:pic>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1</a:t>
            </a:r>
            <a:endParaRPr lang="en-US" dirty="0"/>
          </a:p>
        </p:txBody>
      </p:sp>
      <p:sp>
        <p:nvSpPr>
          <p:cNvPr id="3" name="TextBox 2"/>
          <p:cNvSpPr txBox="1"/>
          <p:nvPr/>
        </p:nvSpPr>
        <p:spPr>
          <a:xfrm>
            <a:off x="914400" y="2057400"/>
            <a:ext cx="6172200" cy="3785652"/>
          </a:xfrm>
          <a:prstGeom prst="rect">
            <a:avLst/>
          </a:prstGeom>
          <a:noFill/>
        </p:spPr>
        <p:txBody>
          <a:bodyPr wrap="square" rtlCol="0">
            <a:spAutoFit/>
          </a:bodyPr>
          <a:lstStyle/>
          <a:p>
            <a:r>
              <a:rPr lang="en-US" sz="2400" dirty="0" smtClean="0"/>
              <a:t>Put the left cosets as the column headings and the right coset representatives as the row headings.  This partitions the table into sets of left cosets.</a:t>
            </a:r>
          </a:p>
          <a:p>
            <a:endParaRPr lang="en-US" sz="2400" dirty="0" smtClean="0"/>
          </a:p>
          <a:p>
            <a:r>
              <a:rPr lang="en-US" sz="2400" dirty="0" smtClean="0"/>
              <a:t>Alternatively you can flip the table and put the right cosets as the column headings and the left coset elements as the rows.  This organization partitions the table into right cosets. </a:t>
            </a:r>
            <a:endParaRPr lang="en-US" sz="2400"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a:t>
            </a:r>
            <a:r>
              <a:rPr lang="en-US" dirty="0" smtClean="0">
                <a:latin typeface="+mn-lt"/>
              </a:rPr>
              <a:t>sing </a:t>
            </a:r>
            <a:r>
              <a:rPr lang="en-US" sz="4000" dirty="0" smtClean="0">
                <a:latin typeface="Cambria Math"/>
                <a:ea typeface="Cambria Math"/>
              </a:rPr>
              <a:t>ℤ</a:t>
            </a:r>
            <a:r>
              <a:rPr lang="en-US" sz="1800" dirty="0" smtClean="0">
                <a:latin typeface="Cambria Math"/>
                <a:ea typeface="Cambria Math"/>
              </a:rPr>
              <a:t>9</a:t>
            </a:r>
            <a:r>
              <a:rPr lang="en-US" sz="1800" dirty="0" smtClean="0">
                <a:ea typeface="Cambria Math"/>
              </a:rPr>
              <a:t>  </a:t>
            </a:r>
            <a:r>
              <a:rPr lang="en-US" dirty="0" smtClean="0">
                <a:ea typeface="Cambria Math"/>
              </a:rPr>
              <a:t> = {1,2,3,4,5,6,7,8,9}</a:t>
            </a:r>
            <a:br>
              <a:rPr lang="en-US" dirty="0" smtClean="0">
                <a:ea typeface="Cambria Math"/>
              </a:rPr>
            </a:br>
            <a:r>
              <a:rPr lang="en-US" sz="3100" dirty="0" smtClean="0">
                <a:ea typeface="Cambria Math"/>
              </a:rPr>
              <a:t>where 9 replaces 0 </a:t>
            </a:r>
            <a:endParaRPr lang="en-US" sz="3100" dirty="0"/>
          </a:p>
        </p:txBody>
      </p:sp>
      <p:sp>
        <p:nvSpPr>
          <p:cNvPr id="5" name="Content Placeholder 4"/>
          <p:cNvSpPr>
            <a:spLocks noGrp="1"/>
          </p:cNvSpPr>
          <p:nvPr>
            <p:ph idx="1"/>
          </p:nvPr>
        </p:nvSpPr>
        <p:spPr/>
        <p:txBody>
          <a:bodyPr/>
          <a:lstStyle/>
          <a:p>
            <a:pPr algn="ctr">
              <a:buNone/>
            </a:pPr>
            <a:r>
              <a:rPr lang="en-US" dirty="0" smtClean="0">
                <a:latin typeface="Cambria Math"/>
                <a:ea typeface="Cambria Math"/>
              </a:rPr>
              <a:t>Examine  cyclic subgroup generated by: &lt;</a:t>
            </a:r>
            <a:r>
              <a:rPr lang="en-US" dirty="0" smtClean="0"/>
              <a:t>3</a:t>
            </a:r>
            <a:r>
              <a:rPr lang="en-US" dirty="0" smtClean="0">
                <a:latin typeface="Cambria Math"/>
                <a:ea typeface="Cambria Math"/>
              </a:rPr>
              <a:t>&gt;={9,3,6}</a:t>
            </a:r>
          </a:p>
          <a:p>
            <a:pPr>
              <a:buNone/>
            </a:pPr>
            <a:endParaRPr lang="en-US" dirty="0" smtClean="0">
              <a:latin typeface="Cambria Math"/>
              <a:ea typeface="Cambria Math"/>
            </a:endParaRPr>
          </a:p>
          <a:p>
            <a:pPr>
              <a:buNone/>
            </a:pPr>
            <a:r>
              <a:rPr lang="en-US" dirty="0" smtClean="0"/>
              <a:t> </a:t>
            </a:r>
            <a:endParaRPr lang="en-US" dirty="0"/>
          </a:p>
        </p:txBody>
      </p:sp>
      <p:graphicFrame>
        <p:nvGraphicFramePr>
          <p:cNvPr id="6" name="Table 5"/>
          <p:cNvGraphicFramePr>
            <a:graphicFrameLocks noGrp="1"/>
          </p:cNvGraphicFramePr>
          <p:nvPr/>
        </p:nvGraphicFramePr>
        <p:xfrm>
          <a:off x="914400" y="25908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latin typeface="Cambria Math"/>
                          <a:ea typeface="Cambria Math"/>
                        </a:rPr>
                        <a:t>Right coset</a:t>
                      </a:r>
                      <a:endParaRPr lang="en-US" dirty="0"/>
                    </a:p>
                  </a:txBody>
                  <a:tcPr/>
                </a:tc>
                <a:tc>
                  <a:txBody>
                    <a:bodyPr/>
                    <a:lstStyle/>
                    <a:p>
                      <a:pPr algn="ctr"/>
                      <a:r>
                        <a:rPr lang="en-US" dirty="0" smtClean="0"/>
                        <a:t>= Set =</a:t>
                      </a:r>
                      <a:endParaRPr lang="en-US" dirty="0"/>
                    </a:p>
                  </a:txBody>
                  <a:tcPr/>
                </a:tc>
                <a:tc>
                  <a:txBody>
                    <a:bodyPr/>
                    <a:lstStyle/>
                    <a:p>
                      <a:pPr algn="ctr"/>
                      <a:r>
                        <a:rPr lang="en-US" dirty="0" smtClean="0">
                          <a:latin typeface="Cambria Math"/>
                          <a:ea typeface="Cambria Math"/>
                        </a:rPr>
                        <a:t>Left coset </a:t>
                      </a:r>
                      <a:endParaRPr lang="en-US" dirty="0"/>
                    </a:p>
                  </a:txBody>
                  <a:tcPr/>
                </a:tc>
              </a:tr>
              <a:tr h="370840">
                <a:tc>
                  <a:txBody>
                    <a:bodyPr/>
                    <a:lstStyle/>
                    <a:p>
                      <a:pPr algn="ctr"/>
                      <a:r>
                        <a:rPr lang="en-US" dirty="0" smtClean="0">
                          <a:latin typeface="Cambria Math"/>
                          <a:ea typeface="Cambria Math"/>
                        </a:rPr>
                        <a:t>&lt;</a:t>
                      </a:r>
                      <a:r>
                        <a:rPr lang="en-US" dirty="0" smtClean="0"/>
                        <a:t>3</a:t>
                      </a:r>
                      <a:r>
                        <a:rPr lang="en-US" dirty="0" smtClean="0">
                          <a:latin typeface="Cambria Math"/>
                          <a:ea typeface="Cambria Math"/>
                        </a:rPr>
                        <a:t>&gt;+1</a:t>
                      </a:r>
                      <a:endParaRPr lang="en-US" dirty="0"/>
                    </a:p>
                  </a:txBody>
                  <a:tcPr/>
                </a:tc>
                <a:tc>
                  <a:txBody>
                    <a:bodyPr/>
                    <a:lstStyle/>
                    <a:p>
                      <a:pPr algn="ctr"/>
                      <a:r>
                        <a:rPr lang="en-US" dirty="0" smtClean="0">
                          <a:latin typeface="Cambria Math"/>
                          <a:ea typeface="Cambria Math"/>
                        </a:rPr>
                        <a:t>={1,4,7}=</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1+&lt;</a:t>
                      </a:r>
                      <a:r>
                        <a:rPr lang="en-US" dirty="0" smtClean="0"/>
                        <a:t>3</a:t>
                      </a:r>
                      <a:r>
                        <a:rPr lang="en-US" dirty="0" smtClean="0">
                          <a:latin typeface="Cambria Math"/>
                          <a:ea typeface="Cambria Math"/>
                        </a:rPr>
                        <a:t>&gt;</a:t>
                      </a:r>
                      <a:endParaRPr lang="en-US" dirty="0"/>
                    </a:p>
                  </a:txBody>
                  <a:tcPr/>
                </a:tc>
              </a:tr>
              <a:tr h="370840">
                <a:tc>
                  <a:txBody>
                    <a:bodyPr/>
                    <a:lstStyle/>
                    <a:p>
                      <a:pPr algn="ctr"/>
                      <a:r>
                        <a:rPr lang="en-US" dirty="0" smtClean="0">
                          <a:latin typeface="Cambria Math"/>
                          <a:ea typeface="Cambria Math"/>
                        </a:rPr>
                        <a:t>&lt;</a:t>
                      </a:r>
                      <a:r>
                        <a:rPr lang="en-US" dirty="0" smtClean="0"/>
                        <a:t>3</a:t>
                      </a:r>
                      <a:r>
                        <a:rPr lang="en-US" dirty="0" smtClean="0">
                          <a:latin typeface="Cambria Math"/>
                          <a:ea typeface="Cambria Math"/>
                        </a:rPr>
                        <a:t>&gt;+2</a:t>
                      </a:r>
                      <a:endParaRPr lang="en-US" dirty="0"/>
                    </a:p>
                  </a:txBody>
                  <a:tcPr/>
                </a:tc>
                <a:tc>
                  <a:txBody>
                    <a:bodyPr/>
                    <a:lstStyle/>
                    <a:p>
                      <a:pPr algn="ctr"/>
                      <a:r>
                        <a:rPr lang="en-US" dirty="0" smtClean="0">
                          <a:latin typeface="Cambria Math"/>
                          <a:ea typeface="Cambria Math"/>
                        </a:rPr>
                        <a:t>={2,5,8}=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2+&lt;</a:t>
                      </a:r>
                      <a:r>
                        <a:rPr lang="en-US" dirty="0" smtClean="0"/>
                        <a:t>3</a:t>
                      </a:r>
                      <a:r>
                        <a:rPr lang="en-US" dirty="0" smtClean="0">
                          <a:latin typeface="Cambria Math"/>
                          <a:ea typeface="Cambria Math"/>
                        </a:rPr>
                        <a:t>&gt;</a:t>
                      </a:r>
                    </a:p>
                  </a:txBody>
                  <a:tcPr/>
                </a:tc>
              </a:tr>
              <a:tr h="370840">
                <a:tc>
                  <a:txBody>
                    <a:bodyPr/>
                    <a:lstStyle/>
                    <a:p>
                      <a:pPr algn="ctr"/>
                      <a:r>
                        <a:rPr lang="en-US" dirty="0" smtClean="0">
                          <a:latin typeface="Cambria Math"/>
                          <a:ea typeface="Cambria Math"/>
                        </a:rPr>
                        <a:t>&lt;</a:t>
                      </a:r>
                      <a:r>
                        <a:rPr lang="en-US" dirty="0" smtClean="0"/>
                        <a:t>3</a:t>
                      </a:r>
                      <a:r>
                        <a:rPr lang="en-US" dirty="0" smtClean="0">
                          <a:latin typeface="Cambria Math"/>
                          <a:ea typeface="Cambria Math"/>
                        </a:rPr>
                        <a:t>&gt;+3</a:t>
                      </a:r>
                      <a:endParaRPr lang="en-US" dirty="0"/>
                    </a:p>
                  </a:txBody>
                  <a:tcPr/>
                </a:tc>
                <a:tc>
                  <a:txBody>
                    <a:bodyPr/>
                    <a:lstStyle/>
                    <a:p>
                      <a:pPr algn="ctr"/>
                      <a:r>
                        <a:rPr lang="en-US" dirty="0" smtClean="0">
                          <a:latin typeface="Cambria Math"/>
                          <a:ea typeface="Cambria Math"/>
                        </a:rPr>
                        <a:t>={3,6,9}=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ambria Math"/>
                          <a:ea typeface="Cambria Math"/>
                        </a:rPr>
                        <a:t>3+&lt;</a:t>
                      </a:r>
                      <a:r>
                        <a:rPr lang="en-US" dirty="0" smtClean="0"/>
                        <a:t>3</a:t>
                      </a:r>
                      <a:r>
                        <a:rPr lang="en-US" dirty="0" smtClean="0">
                          <a:latin typeface="Cambria Math"/>
                          <a:ea typeface="Cambria Math"/>
                        </a:rPr>
                        <a:t>&gt;</a:t>
                      </a:r>
                    </a:p>
                  </a:txBody>
                  <a:tcPr/>
                </a:tc>
              </a:tr>
            </a:tbl>
          </a:graphicData>
        </a:graphic>
      </p:graphicFrame>
      <p:sp>
        <p:nvSpPr>
          <p:cNvPr id="7" name="TextBox 6"/>
          <p:cNvSpPr txBox="1"/>
          <p:nvPr/>
        </p:nvSpPr>
        <p:spPr>
          <a:xfrm>
            <a:off x="914400" y="4572000"/>
            <a:ext cx="6391667" cy="646331"/>
          </a:xfrm>
          <a:prstGeom prst="rect">
            <a:avLst/>
          </a:prstGeom>
          <a:noFill/>
        </p:spPr>
        <p:txBody>
          <a:bodyPr wrap="square" rtlCol="0">
            <a:spAutoFit/>
          </a:bodyPr>
          <a:lstStyle/>
          <a:p>
            <a:r>
              <a:rPr lang="en-US" dirty="0" smtClean="0"/>
              <a:t>Note:  Generating more will start repeating these cosets.</a:t>
            </a:r>
          </a:p>
          <a:p>
            <a:r>
              <a:rPr lang="en-US" dirty="0" smtClean="0"/>
              <a:t>For example: 4+&lt;3&gt;= {13, 7, 10} = {4, 7, 1} = &lt;3&gt;+4</a:t>
            </a:r>
            <a:endParaRPr lang="en-US"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90800" y="990600"/>
          <a:ext cx="4064000" cy="4515560"/>
        </p:xfrm>
        <a:graphic>
          <a:graphicData uri="http://schemas.openxmlformats.org/drawingml/2006/table">
            <a:tbl>
              <a:tblPr>
                <a:effectLst/>
              </a:tblPr>
              <a:tblGrid>
                <a:gridCol w="406400"/>
                <a:gridCol w="406400"/>
                <a:gridCol w="406400"/>
                <a:gridCol w="406400"/>
                <a:gridCol w="406400"/>
                <a:gridCol w="406400"/>
                <a:gridCol w="406400"/>
                <a:gridCol w="406400"/>
                <a:gridCol w="406400"/>
                <a:gridCol w="406400"/>
              </a:tblGrid>
              <a:tr h="451556">
                <a:tc>
                  <a:txBody>
                    <a:bodyPr/>
                    <a:lstStyle/>
                    <a:p>
                      <a:pPr marL="0" marR="0" algn="ctr">
                        <a:lnSpc>
                          <a:spcPct val="115000"/>
                        </a:lnSpc>
                        <a:spcBef>
                          <a:spcPts val="0"/>
                        </a:spcBef>
                        <a:spcAft>
                          <a:spcPts val="0"/>
                        </a:spcAft>
                      </a:pP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{9 3 6}</a:t>
                      </a:r>
                      <a:r>
                        <a:rPr lang="en-US" sz="2000" dirty="0" smtClean="0"/>
                        <a:t> </a:t>
                      </a:r>
                      <a:endParaRPr lang="en-US" sz="20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7620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{1 4 7}</a:t>
                      </a:r>
                      <a:endParaRPr lang="en-US" sz="2000" dirty="0">
                        <a:latin typeface="Calibri" pitchFamily="34" charset="0"/>
                        <a:ea typeface="Calibri"/>
                        <a:cs typeface="Times New Roman"/>
                      </a:endParaRPr>
                    </a:p>
                  </a:txBody>
                  <a:tcPr marL="56444" marR="56444" marT="0" marB="0" anchor="ctr">
                    <a:lnL w="76200" cap="flat" cmpd="dbl"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7620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{2 5 8}</a:t>
                      </a:r>
                      <a:endParaRPr lang="en-US" sz="2000" dirty="0">
                        <a:latin typeface="Calibri" pitchFamily="34" charset="0"/>
                        <a:ea typeface="Calibri"/>
                        <a:cs typeface="Times New Roman"/>
                      </a:endParaRPr>
                    </a:p>
                  </a:txBody>
                  <a:tcPr marL="56444" marR="56444" marT="0" marB="0" anchor="ctr">
                    <a:lnL w="76200" cap="flat" cmpd="dbl"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5715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9</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9</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3</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1</a:t>
                      </a:r>
                      <a:endParaRPr lang="en-US" sz="900" dirty="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4</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2</a:t>
                      </a:r>
                      <a:endParaRPr lang="en-US" sz="900" dirty="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5</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8</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1</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1</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2</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2</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3</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dbl"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3</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4</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4</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5</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5</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6</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dbl"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7</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8</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5715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8</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667000" y="685800"/>
            <a:ext cx="4114800" cy="369332"/>
          </a:xfrm>
          <a:prstGeom prst="rect">
            <a:avLst/>
          </a:prstGeom>
          <a:noFill/>
        </p:spPr>
        <p:txBody>
          <a:bodyPr wrap="square" rtlCol="0">
            <a:spAutoFit/>
          </a:bodyPr>
          <a:lstStyle/>
          <a:p>
            <a:pPr algn="ctr"/>
            <a:r>
              <a:rPr lang="en-US" dirty="0" smtClean="0"/>
              <a:t>Right Cosets</a:t>
            </a:r>
            <a:endParaRPr lang="en-US" dirty="0"/>
          </a:p>
        </p:txBody>
      </p:sp>
      <p:sp>
        <p:nvSpPr>
          <p:cNvPr id="6" name="TextBox 5"/>
          <p:cNvSpPr txBox="1"/>
          <p:nvPr/>
        </p:nvSpPr>
        <p:spPr>
          <a:xfrm>
            <a:off x="304800" y="990600"/>
            <a:ext cx="2210862" cy="1477328"/>
          </a:xfrm>
          <a:prstGeom prst="rect">
            <a:avLst/>
          </a:prstGeom>
          <a:noFill/>
        </p:spPr>
        <p:txBody>
          <a:bodyPr wrap="none" rtlCol="0">
            <a:spAutoFit/>
          </a:bodyPr>
          <a:lstStyle/>
          <a:p>
            <a:r>
              <a:rPr lang="en-US" dirty="0" smtClean="0"/>
              <a:t>Each  block</a:t>
            </a:r>
          </a:p>
          <a:p>
            <a:r>
              <a:rPr lang="en-US" dirty="0" smtClean="0"/>
              <a:t>is a partition </a:t>
            </a:r>
          </a:p>
          <a:p>
            <a:r>
              <a:rPr lang="en-US" dirty="0" smtClean="0"/>
              <a:t>containing</a:t>
            </a:r>
          </a:p>
          <a:p>
            <a:r>
              <a:rPr lang="en-US" dirty="0" smtClean="0"/>
              <a:t>complete left coset</a:t>
            </a:r>
          </a:p>
          <a:p>
            <a:r>
              <a:rPr lang="en-US" dirty="0" smtClean="0"/>
              <a:t>representations.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90800" y="990600"/>
          <a:ext cx="4064000" cy="4515560"/>
        </p:xfrm>
        <a:graphic>
          <a:graphicData uri="http://schemas.openxmlformats.org/drawingml/2006/table">
            <a:tbl>
              <a:tblPr>
                <a:effectLst/>
              </a:tblPr>
              <a:tblGrid>
                <a:gridCol w="406400"/>
                <a:gridCol w="406400"/>
                <a:gridCol w="406400"/>
                <a:gridCol w="406400"/>
                <a:gridCol w="406400"/>
                <a:gridCol w="406400"/>
                <a:gridCol w="406400"/>
                <a:gridCol w="406400"/>
                <a:gridCol w="406400"/>
                <a:gridCol w="406400"/>
              </a:tblGrid>
              <a:tr h="451556">
                <a:tc>
                  <a:txBody>
                    <a:bodyPr/>
                    <a:lstStyle/>
                    <a:p>
                      <a:pPr marL="0" marR="0" algn="ctr">
                        <a:lnSpc>
                          <a:spcPct val="115000"/>
                        </a:lnSpc>
                        <a:spcBef>
                          <a:spcPts val="0"/>
                        </a:spcBef>
                        <a:spcAft>
                          <a:spcPts val="0"/>
                        </a:spcAft>
                      </a:pP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{9 3 6}</a:t>
                      </a:r>
                      <a:r>
                        <a:rPr lang="en-US" sz="2000" dirty="0" smtClean="0"/>
                        <a:t> </a:t>
                      </a:r>
                      <a:endParaRPr lang="en-US" sz="20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7620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{1 4 7}</a:t>
                      </a:r>
                      <a:endParaRPr lang="en-US" sz="2000" dirty="0">
                        <a:latin typeface="Calibri" pitchFamily="34" charset="0"/>
                        <a:ea typeface="Calibri"/>
                        <a:cs typeface="Times New Roman"/>
                      </a:endParaRPr>
                    </a:p>
                  </a:txBody>
                  <a:tcPr marL="56444" marR="56444" marT="0" marB="0" anchor="ctr">
                    <a:lnL w="76200" cap="flat" cmpd="dbl"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7620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2000" dirty="0" smtClean="0">
                          <a:latin typeface="Calibri" pitchFamily="34" charset="0"/>
                        </a:rPr>
                        <a:t>{2 5 8}</a:t>
                      </a:r>
                      <a:endParaRPr lang="en-US" sz="2000" dirty="0">
                        <a:latin typeface="Calibri" pitchFamily="34" charset="0"/>
                        <a:ea typeface="Calibri"/>
                        <a:cs typeface="Times New Roman"/>
                      </a:endParaRPr>
                    </a:p>
                  </a:txBody>
                  <a:tcPr marL="56444" marR="56444" marT="0" marB="0" anchor="ctr">
                    <a:lnL w="76200" cap="flat" cmpd="dbl"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6444" marR="56444" marT="0" marB="0" anchor="ctr">
                    <a:lnL w="19050" cap="flat" cmpd="sng" algn="ctr">
                      <a:noFill/>
                      <a:prstDash val="solid"/>
                      <a:round/>
                      <a:headEnd type="none" w="med" len="med"/>
                      <a:tailEnd type="none" w="med" len="med"/>
                    </a:lnL>
                    <a:lnR w="57150" cap="flat" cmpd="dbl" algn="ctr">
                      <a:noFill/>
                      <a:prstDash val="solid"/>
                      <a:round/>
                      <a:headEnd type="none" w="med" len="med"/>
                      <a:tailEnd type="none" w="med" len="med"/>
                    </a:lnR>
                    <a:lnT w="57150" cap="flat" cmpd="dbl"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9</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9</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3</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1</a:t>
                      </a:r>
                      <a:endParaRPr lang="en-US" sz="900" dirty="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4</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2</a:t>
                      </a:r>
                      <a:endParaRPr lang="en-US" sz="900" dirty="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5</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8</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1</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1</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2</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2</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3</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dbl"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3</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4</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4</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5</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5</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2</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6</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dbl"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6</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7</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7</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8</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19050" cap="flat" cmpd="sng" algn="ctr">
                      <a:solidFill>
                        <a:srgbClr val="C4BC96"/>
                      </a:solidFill>
                      <a:prstDash val="solid"/>
                      <a:round/>
                      <a:headEnd type="none" w="med" len="med"/>
                      <a:tailEnd type="none" w="med" len="med"/>
                    </a:lnB>
                  </a:tcPr>
                </a:tc>
              </a:tr>
              <a:tr h="451556">
                <a:tc>
                  <a:txBody>
                    <a:bodyPr/>
                    <a:lstStyle/>
                    <a:p>
                      <a:pPr marL="0" marR="0" algn="ctr">
                        <a:lnSpc>
                          <a:spcPct val="115000"/>
                        </a:lnSpc>
                        <a:spcBef>
                          <a:spcPts val="0"/>
                        </a:spcBef>
                        <a:spcAft>
                          <a:spcPts val="0"/>
                        </a:spcAft>
                      </a:pPr>
                      <a:r>
                        <a:rPr lang="en-US" sz="1900" dirty="0" smtClean="0">
                          <a:latin typeface="Calibri"/>
                          <a:ea typeface="Calibri"/>
                          <a:cs typeface="Times New Roman"/>
                        </a:rPr>
                        <a:t>8</a:t>
                      </a:r>
                      <a:endParaRPr lang="en-US" sz="1900" dirty="0">
                        <a:latin typeface="Calibri"/>
                        <a:ea typeface="Calibri"/>
                        <a:cs typeface="Times New Roman"/>
                      </a:endParaRPr>
                    </a:p>
                  </a:txBody>
                  <a:tcPr marL="56444" marR="5644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57150" cap="flat" cmpd="dbl"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latin typeface="Calibri"/>
                          <a:ea typeface="Calibri"/>
                          <a:cs typeface="Times New Roman"/>
                        </a:rPr>
                        <a:t>8</a:t>
                      </a:r>
                      <a:endParaRPr lang="en-US" sz="900" dirty="0">
                        <a:latin typeface="Calibri"/>
                        <a:ea typeface="Calibri"/>
                        <a:cs typeface="Times New Roman"/>
                      </a:endParaRPr>
                    </a:p>
                  </a:txBody>
                  <a:tcPr marL="56444" marR="56444" marT="0" marB="0" anchor="ctr">
                    <a:lnL w="12700" cap="flat" cmpd="sng" algn="ctr">
                      <a:solidFill>
                        <a:schemeClr val="tx1"/>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2</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5</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9</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3</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6</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7620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1</a:t>
                      </a:r>
                      <a:endParaRPr lang="en-US" sz="900">
                        <a:latin typeface="Calibri"/>
                        <a:ea typeface="Calibri"/>
                        <a:cs typeface="Times New Roman"/>
                      </a:endParaRPr>
                    </a:p>
                  </a:txBody>
                  <a:tcPr marL="56444" marR="56444" marT="0" marB="0" anchor="ctr">
                    <a:lnL w="76200" cap="flat" cmpd="dbl" algn="ctr">
                      <a:solidFill>
                        <a:srgbClr val="000000"/>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4</a:t>
                      </a:r>
                      <a:endParaRPr lang="en-US" sz="90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19050" cap="flat" cmpd="sng" algn="ctr">
                      <a:solidFill>
                        <a:srgbClr val="C4BC96"/>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7</a:t>
                      </a:r>
                      <a:endParaRPr lang="en-US" sz="900" dirty="0">
                        <a:latin typeface="Calibri"/>
                        <a:ea typeface="Calibri"/>
                        <a:cs typeface="Times New Roman"/>
                      </a:endParaRPr>
                    </a:p>
                  </a:txBody>
                  <a:tcPr marL="56444" marR="56444" marT="0" marB="0" anchor="ctr">
                    <a:lnL w="19050" cap="flat" cmpd="sng" algn="ctr">
                      <a:solidFill>
                        <a:srgbClr val="C4BC96"/>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C4BC96"/>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667000" y="685800"/>
            <a:ext cx="4114800" cy="369332"/>
          </a:xfrm>
          <a:prstGeom prst="rect">
            <a:avLst/>
          </a:prstGeom>
          <a:noFill/>
        </p:spPr>
        <p:txBody>
          <a:bodyPr wrap="square" rtlCol="0">
            <a:spAutoFit/>
          </a:bodyPr>
          <a:lstStyle/>
          <a:p>
            <a:pPr algn="ctr"/>
            <a:r>
              <a:rPr lang="en-US" dirty="0" smtClean="0"/>
              <a:t>Right Cosets</a:t>
            </a:r>
            <a:endParaRPr lang="en-US" dirty="0"/>
          </a:p>
        </p:txBody>
      </p:sp>
      <p:sp>
        <p:nvSpPr>
          <p:cNvPr id="6" name="TextBox 5"/>
          <p:cNvSpPr txBox="1"/>
          <p:nvPr/>
        </p:nvSpPr>
        <p:spPr>
          <a:xfrm>
            <a:off x="685800" y="5715000"/>
            <a:ext cx="73152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600" b="1" dirty="0" smtClean="0">
                <a:solidFill>
                  <a:schemeClr val="accent6">
                    <a:lumMod val="75000"/>
                  </a:schemeClr>
                </a:solidFill>
              </a:rPr>
              <a:t>This table fits the Sudoku rules!</a:t>
            </a:r>
            <a:endParaRPr lang="en-US" sz="3600" b="1" dirty="0">
              <a:solidFill>
                <a:schemeClr val="accent6">
                  <a:lumMod val="75000"/>
                </a:schemeClr>
              </a:solidFill>
            </a:endParaRPr>
          </a:p>
        </p:txBody>
      </p:sp>
      <p:sp>
        <p:nvSpPr>
          <p:cNvPr id="5" name="Rectangle 4"/>
          <p:cNvSpPr/>
          <p:nvPr/>
        </p:nvSpPr>
        <p:spPr>
          <a:xfrm>
            <a:off x="2971800" y="1905000"/>
            <a:ext cx="3657600" cy="411480"/>
          </a:xfrm>
          <a:prstGeom prst="rect">
            <a:avLst/>
          </a:prstGeom>
          <a:solidFill>
            <a:schemeClr val="accent6">
              <a:lumMod val="60000"/>
              <a:lumOff val="40000"/>
              <a:alpha val="14000"/>
            </a:schemeClr>
          </a:solidFill>
          <a:ln>
            <a:solidFill>
              <a:schemeClr val="accent6">
                <a:lumMod val="75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71800" y="1447800"/>
            <a:ext cx="457200" cy="4038600"/>
          </a:xfrm>
          <a:prstGeom prst="rect">
            <a:avLst/>
          </a:prstGeom>
          <a:solidFill>
            <a:schemeClr val="accent4">
              <a:lumMod val="75000"/>
              <a:alpha val="14000"/>
            </a:schemeClr>
          </a:solidFill>
          <a:ln>
            <a:solidFill>
              <a:schemeClr val="accent4">
                <a:lumMod val="50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86400" y="2819400"/>
            <a:ext cx="1219200" cy="1295400"/>
          </a:xfrm>
          <a:prstGeom prst="rect">
            <a:avLst/>
          </a:prstGeom>
          <a:solidFill>
            <a:schemeClr val="accent1">
              <a:alpha val="14000"/>
            </a:schemeClr>
          </a:solidFill>
          <a:ln>
            <a:solidFill>
              <a:schemeClr val="accent1">
                <a:lumMod val="60000"/>
                <a:lumOff val="40000"/>
              </a:schemeClr>
            </a:solidFill>
          </a:ln>
          <a:scene3d>
            <a:camera prst="orthographicFront"/>
            <a:lightRig rig="twoPt" dir="t"/>
          </a:scene3d>
          <a:sp3d contourW="12700" prstMaterial="softEdge">
            <a:contourClr>
              <a:schemeClr val="accent1">
                <a:lumMod val="20000"/>
                <a:lumOff val="8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mph" presetSubtype="0" fill="hold" grpId="0" nodeType="clickEffect">
                                  <p:stCondLst>
                                    <p:cond delay="0"/>
                                  </p:stCondLst>
                                  <p:iterate type="lt">
                                    <p:tmPct val="4000"/>
                                  </p:iterate>
                                  <p:childTnLst>
                                    <p:set>
                                      <p:cBhvr override="childStyle">
                                        <p:cTn id="24" dur="500" fill="hold"/>
                                        <p:tgtEl>
                                          <p:spTgt spid="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solidFill>
          <a:schemeClr val="accent1">
            <a:alpha val="14000"/>
          </a:schemeClr>
        </a:solidFill>
        <a:ln>
          <a:solidFill>
            <a:schemeClr val="accent1">
              <a:lumMod val="60000"/>
              <a:lumOff val="40000"/>
            </a:schemeClr>
          </a:solidFill>
        </a:ln>
        <a:scene3d>
          <a:camera prst="orthographicFront"/>
          <a:lightRig rig="twoPt" dir="t"/>
        </a:scene3d>
        <a:sp3d contourW="12700" prstMaterial="softEdge">
          <a:contourClr>
            <a:schemeClr val="accent1">
              <a:lumMod val="20000"/>
              <a:lumOff val="80000"/>
            </a:schemeClr>
          </a:contourClr>
        </a:sp3d>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1722</TotalTime>
  <Words>1150</Words>
  <Application>Microsoft Office PowerPoint</Application>
  <PresentationFormat>On-screen Show (4:3)</PresentationFormat>
  <Paragraphs>482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 Based upon  “Cosets and cayley-sudoku tables”  by jennifer carmichael, keith schloeman, and michael ward in Mathematics magazine</vt:lpstr>
      <vt:lpstr>Rules of the game</vt:lpstr>
      <vt:lpstr>Rules of the game</vt:lpstr>
      <vt:lpstr>Goal: Construct a Cayley table or operation table preserving SUdoku rules.</vt:lpstr>
      <vt:lpstr>Three constructions can create a cayley-Sudoku table</vt:lpstr>
      <vt:lpstr>Construction 1</vt:lpstr>
      <vt:lpstr>Using ℤ9   = {1,2,3,4,5,6,7,8,9} where 9 replaces 0 </vt:lpstr>
      <vt:lpstr>Slide 8</vt:lpstr>
      <vt:lpstr>Slide 9</vt:lpstr>
      <vt:lpstr>Can other groups be constructed into sudoku-cayley tables?</vt:lpstr>
      <vt:lpstr>Using A4   </vt:lpstr>
      <vt:lpstr>Using A4   </vt:lpstr>
      <vt:lpstr>Slide 13</vt:lpstr>
      <vt:lpstr>Slide 14</vt:lpstr>
      <vt:lpstr>Construction 2 – Left and Right Handed</vt:lpstr>
      <vt:lpstr>Slide 16</vt:lpstr>
      <vt:lpstr>Construction 3 – Extending Table to include entire group</vt:lpstr>
      <vt:lpstr>Slide 18</vt:lpstr>
      <vt:lpstr>Revisiting the original table in ℤ9 using construction 3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Sodoku and group Theory</dc:title>
  <dc:creator>Jodie Murphy</dc:creator>
  <cp:lastModifiedBy>Jodie L. Murphy</cp:lastModifiedBy>
  <cp:revision>55</cp:revision>
  <dcterms:created xsi:type="dcterms:W3CDTF">2010-10-17T13:34:48Z</dcterms:created>
  <dcterms:modified xsi:type="dcterms:W3CDTF">2010-12-07T00:13:07Z</dcterms:modified>
</cp:coreProperties>
</file>