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46"/>
  </p:notesMasterIdLst>
  <p:handoutMasterIdLst>
    <p:handoutMasterId r:id="rId47"/>
  </p:handoutMasterIdLst>
  <p:sldIdLst>
    <p:sldId id="330" r:id="rId2"/>
    <p:sldId id="261" r:id="rId3"/>
    <p:sldId id="262" r:id="rId4"/>
    <p:sldId id="335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6" r:id="rId13"/>
    <p:sldId id="277" r:id="rId14"/>
    <p:sldId id="279" r:id="rId15"/>
    <p:sldId id="278" r:id="rId16"/>
    <p:sldId id="280" r:id="rId17"/>
    <p:sldId id="281" r:id="rId18"/>
    <p:sldId id="287" r:id="rId19"/>
    <p:sldId id="289" r:id="rId20"/>
    <p:sldId id="321" r:id="rId21"/>
    <p:sldId id="290" r:id="rId22"/>
    <p:sldId id="322" r:id="rId23"/>
    <p:sldId id="323" r:id="rId24"/>
    <p:sldId id="293" r:id="rId25"/>
    <p:sldId id="346" r:id="rId26"/>
    <p:sldId id="345" r:id="rId27"/>
    <p:sldId id="348" r:id="rId28"/>
    <p:sldId id="299" r:id="rId29"/>
    <p:sldId id="300" r:id="rId30"/>
    <p:sldId id="301" r:id="rId31"/>
    <p:sldId id="302" r:id="rId32"/>
    <p:sldId id="347" r:id="rId33"/>
    <p:sldId id="303" r:id="rId34"/>
    <p:sldId id="304" r:id="rId35"/>
    <p:sldId id="308" r:id="rId36"/>
    <p:sldId id="309" r:id="rId37"/>
    <p:sldId id="342" r:id="rId38"/>
    <p:sldId id="317" r:id="rId39"/>
    <p:sldId id="326" r:id="rId40"/>
    <p:sldId id="327" r:id="rId41"/>
    <p:sldId id="328" r:id="rId42"/>
    <p:sldId id="329" r:id="rId43"/>
    <p:sldId id="319" r:id="rId44"/>
    <p:sldId id="320" r:id="rId45"/>
  </p:sldIdLst>
  <p:sldSz cx="9144000" cy="6858000" type="screen4x3"/>
  <p:notesSz cx="6858000" cy="9144000"/>
  <p:custDataLst>
    <p:tags r:id="rId4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B5D"/>
    <a:srgbClr val="008B3F"/>
    <a:srgbClr val="004080"/>
    <a:srgbClr val="FF0000"/>
    <a:srgbClr val="6666CC"/>
    <a:srgbClr val="3333CC"/>
    <a:srgbClr val="333399"/>
    <a:srgbClr val="ED6B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58" d="100"/>
          <a:sy n="58" d="100"/>
        </p:scale>
        <p:origin x="-1040" y="-112"/>
      </p:cViewPr>
      <p:guideLst>
        <p:guide orient="horz" pos="282"/>
        <p:guide orient="horz" pos="4032"/>
        <p:guide orient="horz" pos="667"/>
        <p:guide pos="288"/>
        <p:guide pos="2880"/>
        <p:guide pos="518"/>
        <p:guide pos="5499"/>
        <p:guide pos="694"/>
        <p:guide pos="119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6" d="100"/>
        <a:sy n="116" d="100"/>
      </p:scale>
      <p:origin x="0" y="0"/>
    </p:cViewPr>
  </p:sorterViewPr>
  <p:notesViewPr>
    <p:cSldViewPr snapToGrid="0" showGuides="1">
      <p:cViewPr varScale="1">
        <p:scale>
          <a:sx n="80" d="100"/>
          <a:sy n="80" d="100"/>
        </p:scale>
        <p:origin x="-2022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notesMaster" Target="notesMasters/notesMaster1.xml"/><Relationship Id="rId47" Type="http://schemas.openxmlformats.org/officeDocument/2006/relationships/handoutMaster" Target="handoutMasters/handoutMaster1.xml"/><Relationship Id="rId48" Type="http://schemas.openxmlformats.org/officeDocument/2006/relationships/printerSettings" Target="printerSettings/printerSettings1.bin"/><Relationship Id="rId49" Type="http://schemas.openxmlformats.org/officeDocument/2006/relationships/tags" Target="tags/tag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1" Type="http://schemas.openxmlformats.org/officeDocument/2006/relationships/image" Target="../media/image21.png"/><Relationship Id="rId2" Type="http://schemas.openxmlformats.org/officeDocument/2006/relationships/image" Target="../media/image2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AC0C49-A7DA-4054-81CC-BD6442228CF5}" type="datetimeFigureOut">
              <a:rPr lang="en-US" smtClean="0"/>
              <a:t>1/14/16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B008C1-FA50-41FC-BD43-9AAA99226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5871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A0801FB1-701B-47EB-86B1-02E6A9DE56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1492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895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018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262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D1C2CF24-6C6D-D548-8062-F3019339FFC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75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2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892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5777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125" y="1141413"/>
            <a:ext cx="4038600" cy="5106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6125" y="1141413"/>
            <a:ext cx="4038600" cy="5106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205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741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636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5805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2004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0912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125" y="1141413"/>
            <a:ext cx="8229600" cy="510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" name="Text Box 7"/>
          <p:cNvSpPr txBox="1">
            <a:spLocks noChangeArrowheads="1"/>
          </p:cNvSpPr>
          <p:nvPr userDrawn="1"/>
        </p:nvSpPr>
        <p:spPr bwMode="auto">
          <a:xfrm>
            <a:off x="125015" y="6536531"/>
            <a:ext cx="5786438" cy="203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4291" tIns="32146" rIns="64291" bIns="32146">
            <a:prstTxWarp prst="textNoShape">
              <a:avLst/>
            </a:prstTxWarp>
            <a:spAutoFit/>
          </a:bodyPr>
          <a:lstStyle/>
          <a:p>
            <a:pPr algn="l"/>
            <a:r>
              <a:rPr lang="en-US" sz="900" dirty="0">
                <a:solidFill>
                  <a:srgbClr val="73738C"/>
                </a:solidFill>
                <a:latin typeface="Arial"/>
                <a:ea typeface="ＭＳ Ｐゴシック" pitchFamily="48" charset="-128"/>
                <a:cs typeface="Arial"/>
              </a:rPr>
              <a:t>© </a:t>
            </a:r>
            <a:r>
              <a:rPr lang="en-US" sz="900" dirty="0" smtClean="0">
                <a:solidFill>
                  <a:srgbClr val="73738C"/>
                </a:solidFill>
                <a:latin typeface="Arial"/>
                <a:ea typeface="ＭＳ Ｐゴシック" pitchFamily="48" charset="-128"/>
                <a:cs typeface="Arial"/>
              </a:rPr>
              <a:t>20</a:t>
            </a:r>
            <a:r>
              <a:rPr lang="en-US" altLang="zh-TW" sz="900" dirty="0" smtClean="0">
                <a:solidFill>
                  <a:srgbClr val="73738C"/>
                </a:solidFill>
                <a:latin typeface="Arial"/>
                <a:ea typeface="新細明體" pitchFamily="18" charset="-128"/>
                <a:cs typeface="Arial"/>
              </a:rPr>
              <a:t>15</a:t>
            </a:r>
            <a:r>
              <a:rPr lang="en-US" altLang="zh-TW" sz="900" baseline="0" dirty="0" smtClean="0">
                <a:solidFill>
                  <a:srgbClr val="73738C"/>
                </a:solidFill>
                <a:latin typeface="Arial"/>
                <a:ea typeface="新細明體" pitchFamily="18" charset="-128"/>
                <a:cs typeface="Arial"/>
              </a:rPr>
              <a:t> </a:t>
            </a:r>
            <a:r>
              <a:rPr lang="en-US" sz="900" dirty="0" smtClean="0">
                <a:solidFill>
                  <a:srgbClr val="73738C"/>
                </a:solidFill>
                <a:latin typeface="Arial"/>
                <a:ea typeface="ＭＳ Ｐゴシック" pitchFamily="48" charset="-128"/>
                <a:cs typeface="Arial"/>
              </a:rPr>
              <a:t>Pearson </a:t>
            </a:r>
            <a:r>
              <a:rPr lang="en-US" sz="900" dirty="0">
                <a:solidFill>
                  <a:srgbClr val="73738C"/>
                </a:solidFill>
                <a:latin typeface="Arial"/>
                <a:ea typeface="ＭＳ Ｐゴシック" pitchFamily="48" charset="-128"/>
                <a:cs typeface="Arial"/>
              </a:rPr>
              <a:t>Education, Inc.</a:t>
            </a:r>
            <a:endParaRPr lang="en-US" sz="900" b="1" dirty="0">
              <a:solidFill>
                <a:srgbClr val="73738C"/>
              </a:solidFill>
              <a:latin typeface="Arial"/>
              <a:ea typeface="ＭＳ Ｐゴシック" pitchFamily="48" charset="-128"/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86" r:id="rId3"/>
    <p:sldLayoutId id="2147483890" r:id="rId4"/>
    <p:sldLayoutId id="2147483887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  <p:sldLayoutId id="2147483897" r:id="rId12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rgbClr val="ED6B06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rgbClr val="ED6B06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rgbClr val="ED6B06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rgbClr val="ED6B06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rgbClr val="ED6B06"/>
          </a:solidFill>
          <a:latin typeface="Arial" charset="0"/>
          <a:ea typeface="ＭＳ Ｐゴシック" charset="0"/>
          <a:cs typeface="Arial" charset="0"/>
        </a:defRPr>
      </a:lvl5pPr>
      <a:lvl6pPr marL="457200" algn="l" rtl="0" fontAlgn="base">
        <a:spcBef>
          <a:spcPct val="50000"/>
        </a:spcBef>
        <a:spcAft>
          <a:spcPct val="0"/>
        </a:spcAft>
        <a:defRPr sz="3200" b="1">
          <a:solidFill>
            <a:srgbClr val="ED6B06"/>
          </a:solidFill>
          <a:latin typeface="Arial" charset="0"/>
          <a:cs typeface="Arial" charset="0"/>
        </a:defRPr>
      </a:lvl6pPr>
      <a:lvl7pPr marL="914400" algn="l" rtl="0" fontAlgn="base">
        <a:spcBef>
          <a:spcPct val="50000"/>
        </a:spcBef>
        <a:spcAft>
          <a:spcPct val="0"/>
        </a:spcAft>
        <a:defRPr sz="3200" b="1">
          <a:solidFill>
            <a:srgbClr val="ED6B06"/>
          </a:solidFill>
          <a:latin typeface="Arial" charset="0"/>
          <a:cs typeface="Arial" charset="0"/>
        </a:defRPr>
      </a:lvl7pPr>
      <a:lvl8pPr marL="1371600" algn="l" rtl="0" fontAlgn="base">
        <a:spcBef>
          <a:spcPct val="50000"/>
        </a:spcBef>
        <a:spcAft>
          <a:spcPct val="0"/>
        </a:spcAft>
        <a:defRPr sz="3200" b="1">
          <a:solidFill>
            <a:srgbClr val="ED6B06"/>
          </a:solidFill>
          <a:latin typeface="Arial" charset="0"/>
          <a:cs typeface="Arial" charset="0"/>
        </a:defRPr>
      </a:lvl8pPr>
      <a:lvl9pPr marL="1828800" algn="l" rtl="0" fontAlgn="base">
        <a:spcBef>
          <a:spcPct val="50000"/>
        </a:spcBef>
        <a:spcAft>
          <a:spcPct val="0"/>
        </a:spcAft>
        <a:defRPr sz="3200" b="1">
          <a:solidFill>
            <a:srgbClr val="ED6B06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.bin"/><Relationship Id="rId12" Type="http://schemas.openxmlformats.org/officeDocument/2006/relationships/image" Target="../media/image25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2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21.png"/><Relationship Id="rId5" Type="http://schemas.openxmlformats.org/officeDocument/2006/relationships/oleObject" Target="../embeddings/oleObject2.bin"/><Relationship Id="rId6" Type="http://schemas.openxmlformats.org/officeDocument/2006/relationships/image" Target="../media/image22.png"/><Relationship Id="rId7" Type="http://schemas.openxmlformats.org/officeDocument/2006/relationships/oleObject" Target="../embeddings/oleObject3.bin"/><Relationship Id="rId8" Type="http://schemas.openxmlformats.org/officeDocument/2006/relationships/image" Target="../media/image23.png"/><Relationship Id="rId9" Type="http://schemas.openxmlformats.org/officeDocument/2006/relationships/oleObject" Target="../embeddings/oleObject4.bin"/><Relationship Id="rId10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29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Relationship Id="rId3" Type="http://schemas.openxmlformats.org/officeDocument/2006/relationships/image" Target="../media/image32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3.jpeg"/><Relationship Id="rId3" Type="http://schemas.openxmlformats.org/officeDocument/2006/relationships/image" Target="../media/image34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7.jp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8.jpeg"/><Relationship Id="rId3" Type="http://schemas.openxmlformats.org/officeDocument/2006/relationships/image" Target="../media/image39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0.jp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3581400" cy="1446213"/>
          </a:xfrm>
        </p:spPr>
        <p:txBody>
          <a:bodyPr/>
          <a:lstStyle/>
          <a:p>
            <a:pPr algn="ctr"/>
            <a:r>
              <a:rPr lang="en-US" altLang="en-US" sz="3200" smtClean="0">
                <a:solidFill>
                  <a:schemeClr val="tx1"/>
                </a:solidFill>
                <a:ea typeface="ヒラギノ角ゴ Pro W3"/>
                <a:cs typeface="ヒラギノ角ゴ Pro W3"/>
              </a:rPr>
              <a:t>Chapter 23</a:t>
            </a:r>
            <a:br>
              <a:rPr lang="en-US" altLang="en-US" sz="3200" smtClean="0">
                <a:solidFill>
                  <a:schemeClr val="tx1"/>
                </a:solidFill>
                <a:ea typeface="ヒラギノ角ゴ Pro W3"/>
                <a:cs typeface="ヒラギノ角ゴ Pro W3"/>
              </a:rPr>
            </a:br>
            <a:r>
              <a:rPr lang="en-US" altLang="en-US" sz="3200" smtClean="0">
                <a:solidFill>
                  <a:schemeClr val="tx1"/>
                </a:solidFill>
                <a:ea typeface="ヒラギノ角ゴ Pro W3"/>
                <a:cs typeface="ヒラギノ角ゴ Pro W3"/>
              </a:rPr>
              <a:t/>
            </a:r>
            <a:br>
              <a:rPr lang="en-US" altLang="en-US" sz="3200" smtClean="0">
                <a:solidFill>
                  <a:schemeClr val="tx1"/>
                </a:solidFill>
                <a:ea typeface="ヒラギノ角ゴ Pro W3"/>
                <a:cs typeface="ヒラギノ角ゴ Pro W3"/>
              </a:rPr>
            </a:br>
            <a:r>
              <a:rPr lang="en-US" altLang="en-US" sz="2400" smtClean="0">
                <a:solidFill>
                  <a:schemeClr val="tx1"/>
                </a:solidFill>
                <a:ea typeface="ヒラギノ角ゴ Pro W3"/>
                <a:cs typeface="ヒラギノ角ゴ Pro W3"/>
              </a:rPr>
              <a:t>Lecture presentation</a:t>
            </a:r>
          </a:p>
        </p:txBody>
      </p:sp>
      <p:sp>
        <p:nvSpPr>
          <p:cNvPr id="11268" name="Text Placeholder 3"/>
          <p:cNvSpPr>
            <a:spLocks noGrp="1"/>
          </p:cNvSpPr>
          <p:nvPr>
            <p:ph type="body" sz="half" idx="2"/>
          </p:nvPr>
        </p:nvSpPr>
        <p:spPr>
          <a:xfrm>
            <a:off x="387350" y="1336675"/>
            <a:ext cx="4338638" cy="3213100"/>
          </a:xfrm>
        </p:spPr>
        <p:txBody>
          <a:bodyPr/>
          <a:lstStyle/>
          <a:p>
            <a:endParaRPr lang="en-US" altLang="en-US" b="1" smtClean="0">
              <a:ea typeface="ヒラギノ角ゴ Pro W3"/>
              <a:cs typeface="ヒラギノ角ゴ Pro W3"/>
            </a:endParaRPr>
          </a:p>
          <a:p>
            <a:endParaRPr lang="en-US" altLang="en-US" smtClean="0">
              <a:ea typeface="ヒラギノ角ゴ Pro W3"/>
              <a:cs typeface="ヒラギノ角ゴ Pro W3"/>
            </a:endParaRPr>
          </a:p>
          <a:p>
            <a:endParaRPr lang="en-US" altLang="en-US" smtClean="0">
              <a:ea typeface="ヒラギノ角ゴ Pro W3"/>
              <a:cs typeface="ヒラギノ角ゴ Pro W3"/>
            </a:endParaRPr>
          </a:p>
          <a:p>
            <a:endParaRPr lang="en-US" altLang="en-US" smtClean="0">
              <a:ea typeface="ヒラギノ角ゴ Pro W3"/>
              <a:cs typeface="ヒラギノ角ゴ Pro W3"/>
            </a:endParaRPr>
          </a:p>
          <a:p>
            <a:endParaRPr lang="en-US" altLang="en-US" smtClean="0">
              <a:ea typeface="ヒラギノ角ゴ Pro W3"/>
              <a:cs typeface="ヒラギノ角ゴ Pro W3"/>
            </a:endParaRPr>
          </a:p>
          <a:p>
            <a:pPr algn="ctr"/>
            <a:r>
              <a:rPr lang="en-US" altLang="en-US" sz="3200" b="1" smtClean="0">
                <a:ea typeface="ＭＳ Ｐゴシック" pitchFamily="34" charset="-128"/>
                <a:cs typeface="Arial" pitchFamily="34" charset="0"/>
              </a:rPr>
              <a:t>Transition </a:t>
            </a:r>
            <a:br>
              <a:rPr lang="en-US" altLang="en-US" sz="3200" b="1" smtClean="0">
                <a:ea typeface="ＭＳ Ｐゴシック" pitchFamily="34" charset="-128"/>
                <a:cs typeface="Arial" pitchFamily="34" charset="0"/>
              </a:rPr>
            </a:br>
            <a:r>
              <a:rPr lang="en-US" altLang="en-US" sz="3200" b="1" smtClean="0">
                <a:ea typeface="ＭＳ Ｐゴシック" pitchFamily="34" charset="-128"/>
                <a:cs typeface="Arial" pitchFamily="34" charset="0"/>
              </a:rPr>
              <a:t>Metals and  Coordination Compounds</a:t>
            </a:r>
          </a:p>
          <a:p>
            <a:pPr algn="ctr"/>
            <a:endParaRPr lang="en-US" altLang="en-US" sz="2800" smtClean="0">
              <a:ea typeface="ヒラギノ角ゴ Pro W3"/>
              <a:cs typeface="ヒラギノ角ゴ Pro W3"/>
            </a:endParaRPr>
          </a:p>
          <a:p>
            <a:pPr algn="ctr"/>
            <a:r>
              <a:rPr lang="en-US" altLang="en-US" sz="1800" smtClean="0">
                <a:ea typeface="ヒラギノ角ゴ Pro W3"/>
                <a:cs typeface="ヒラギノ角ゴ Pro W3"/>
              </a:rPr>
              <a:t>Catherine E. MacGowan</a:t>
            </a:r>
          </a:p>
          <a:p>
            <a:pPr algn="ctr"/>
            <a:r>
              <a:rPr lang="en-US" altLang="en-US" sz="1800" smtClean="0">
                <a:ea typeface="ヒラギノ角ゴ Pro W3"/>
                <a:cs typeface="ヒラギノ角ゴ Pro W3"/>
              </a:rPr>
              <a:t>Armstrong Atlantic State University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350" y="2023871"/>
            <a:ext cx="4343400" cy="259363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4775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Complex Ions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361949" y="762000"/>
            <a:ext cx="4059443" cy="5105400"/>
          </a:xfrm>
        </p:spPr>
        <p:txBody>
          <a:bodyPr/>
          <a:lstStyle/>
          <a:p>
            <a:r>
              <a:rPr lang="en-US" altLang="en-US" sz="2000" dirty="0" smtClean="0">
                <a:ea typeface="ＭＳ Ｐゴシック" pitchFamily="34" charset="-128"/>
              </a:rPr>
              <a:t>When a monatomic </a:t>
            </a:r>
            <a:r>
              <a:rPr lang="en-US" altLang="en-US" sz="2000" dirty="0" err="1" smtClean="0">
                <a:ea typeface="ＭＳ Ｐゴシック" pitchFamily="34" charset="-128"/>
              </a:rPr>
              <a:t>cation</a:t>
            </a:r>
            <a:r>
              <a:rPr lang="en-US" altLang="en-US" sz="2000" dirty="0" smtClean="0">
                <a:ea typeface="ＭＳ Ｐゴシック" pitchFamily="34" charset="-128"/>
              </a:rPr>
              <a:t> combines with multiple monatomic anions </a:t>
            </a:r>
            <a:r>
              <a:rPr lang="en-US" altLang="en-US" sz="2000" smtClean="0">
                <a:ea typeface="ＭＳ Ｐゴシック" pitchFamily="34" charset="-128"/>
              </a:rPr>
              <a:t>or </a:t>
            </a:r>
            <a:br>
              <a:rPr lang="en-US" altLang="en-US" sz="2000" smtClean="0">
                <a:ea typeface="ＭＳ Ｐゴシック" pitchFamily="34" charset="-128"/>
              </a:rPr>
            </a:br>
            <a:r>
              <a:rPr lang="en-US" altLang="en-US" sz="2000" smtClean="0">
                <a:ea typeface="ＭＳ Ｐゴシック" pitchFamily="34" charset="-128"/>
              </a:rPr>
              <a:t>neutral </a:t>
            </a:r>
            <a:r>
              <a:rPr lang="en-US" altLang="en-US" sz="2000" dirty="0" smtClean="0">
                <a:ea typeface="ＭＳ Ｐゴシック" pitchFamily="34" charset="-128"/>
              </a:rPr>
              <a:t>molecules it </a:t>
            </a:r>
            <a:r>
              <a:rPr lang="en-US" altLang="en-US" sz="2000" smtClean="0">
                <a:ea typeface="ＭＳ Ｐゴシック" pitchFamily="34" charset="-128"/>
              </a:rPr>
              <a:t>makes </a:t>
            </a:r>
            <a:br>
              <a:rPr lang="en-US" altLang="en-US" sz="2000" smtClean="0">
                <a:ea typeface="ＭＳ Ｐゴシック" pitchFamily="34" charset="-128"/>
              </a:rPr>
            </a:br>
            <a:r>
              <a:rPr lang="en-US" altLang="en-US" sz="2000" smtClean="0">
                <a:ea typeface="ＭＳ Ｐゴシック" pitchFamily="34" charset="-128"/>
              </a:rPr>
              <a:t>a </a:t>
            </a:r>
            <a:r>
              <a:rPr lang="en-US" altLang="en-US" sz="2000" b="1" dirty="0" smtClean="0">
                <a:solidFill>
                  <a:schemeClr val="accent2"/>
                </a:solidFill>
                <a:ea typeface="ＭＳ Ｐゴシック" pitchFamily="34" charset="-128"/>
              </a:rPr>
              <a:t>complex ion</a:t>
            </a:r>
            <a:r>
              <a:rPr lang="en-US" altLang="en-US" sz="2000" dirty="0" smtClean="0">
                <a:ea typeface="ＭＳ Ｐゴシック" pitchFamily="34" charset="-128"/>
              </a:rPr>
              <a:t>.</a:t>
            </a:r>
          </a:p>
          <a:p>
            <a:endParaRPr lang="en-US" altLang="en-US" sz="2000" dirty="0" smtClean="0">
              <a:ea typeface="ＭＳ Ｐゴシック" pitchFamily="34" charset="-128"/>
            </a:endParaRPr>
          </a:p>
          <a:p>
            <a:r>
              <a:rPr lang="en-US" altLang="en-US" sz="2000" dirty="0" smtClean="0">
                <a:ea typeface="ＭＳ Ｐゴシック" pitchFamily="34" charset="-128"/>
              </a:rPr>
              <a:t>The attached anions or neutral molecules are called </a:t>
            </a:r>
            <a:r>
              <a:rPr lang="en-US" altLang="en-US" sz="2000" b="1" dirty="0" smtClean="0">
                <a:solidFill>
                  <a:schemeClr val="accent2"/>
                </a:solidFill>
                <a:ea typeface="ＭＳ Ｐゴシック" pitchFamily="34" charset="-128"/>
              </a:rPr>
              <a:t>ligands</a:t>
            </a:r>
            <a:r>
              <a:rPr lang="en-US" altLang="en-US" sz="2000" dirty="0" smtClean="0">
                <a:ea typeface="ＭＳ Ｐゴシック" pitchFamily="34" charset="-128"/>
              </a:rPr>
              <a:t>.</a:t>
            </a:r>
          </a:p>
          <a:p>
            <a:endParaRPr lang="en-US" altLang="en-US" sz="2000" dirty="0" smtClean="0">
              <a:ea typeface="ＭＳ Ｐゴシック" pitchFamily="34" charset="-128"/>
            </a:endParaRPr>
          </a:p>
          <a:p>
            <a:r>
              <a:rPr lang="en-US" altLang="en-US" sz="2000" dirty="0" smtClean="0">
                <a:ea typeface="ＭＳ Ｐゴシック" pitchFamily="34" charset="-128"/>
              </a:rPr>
              <a:t>The charge on the </a:t>
            </a:r>
            <a:r>
              <a:rPr lang="en-US" altLang="en-US" sz="2000" smtClean="0">
                <a:ea typeface="ＭＳ Ｐゴシック" pitchFamily="34" charset="-128"/>
              </a:rPr>
              <a:t>complex </a:t>
            </a:r>
            <a:br>
              <a:rPr lang="en-US" altLang="en-US" sz="2000" smtClean="0">
                <a:ea typeface="ＭＳ Ｐゴシック" pitchFamily="34" charset="-128"/>
              </a:rPr>
            </a:br>
            <a:r>
              <a:rPr lang="en-US" altLang="en-US" sz="2000" smtClean="0">
                <a:ea typeface="ＭＳ Ｐゴシック" pitchFamily="34" charset="-128"/>
              </a:rPr>
              <a:t>ion </a:t>
            </a:r>
            <a:r>
              <a:rPr lang="en-US" altLang="en-US" sz="2000" dirty="0" smtClean="0">
                <a:ea typeface="ＭＳ Ｐゴシック" pitchFamily="34" charset="-128"/>
              </a:rPr>
              <a:t>can then be positive or negative, depending on the numbers and types of ligands attached.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6"/>
          <a:stretch/>
        </p:blipFill>
        <p:spPr>
          <a:xfrm>
            <a:off x="4572000" y="1184909"/>
            <a:ext cx="4249893" cy="404431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>
          <a:xfrm>
            <a:off x="352425" y="685800"/>
            <a:ext cx="8458200" cy="5257800"/>
          </a:xfrm>
        </p:spPr>
        <p:txBody>
          <a:bodyPr/>
          <a:lstStyle/>
          <a:p>
            <a:r>
              <a:rPr lang="en-US" altLang="en-US" sz="2400" dirty="0" smtClean="0">
                <a:ea typeface="ＭＳ Ｐゴシック" pitchFamily="34" charset="-128"/>
              </a:rPr>
              <a:t>When a complex ion combines with </a:t>
            </a:r>
            <a:r>
              <a:rPr lang="en-US" altLang="en-US" sz="2400" dirty="0" err="1" smtClean="0">
                <a:ea typeface="ＭＳ Ｐゴシック" pitchFamily="34" charset="-128"/>
              </a:rPr>
              <a:t>counterions</a:t>
            </a:r>
            <a:r>
              <a:rPr lang="en-US" altLang="en-US" sz="2400" dirty="0" smtClean="0">
                <a:ea typeface="ＭＳ Ｐゴシック" pitchFamily="34" charset="-128"/>
              </a:rPr>
              <a:t> to make a neutral compound, it is called a </a:t>
            </a:r>
            <a:r>
              <a:rPr lang="en-US" altLang="en-US" sz="2400" b="1" dirty="0" smtClean="0">
                <a:solidFill>
                  <a:schemeClr val="accent2"/>
                </a:solidFill>
                <a:ea typeface="ＭＳ Ｐゴシック" pitchFamily="34" charset="-128"/>
              </a:rPr>
              <a:t>coordination compound</a:t>
            </a:r>
            <a:r>
              <a:rPr lang="en-US" altLang="en-US" sz="2400" dirty="0" smtClean="0">
                <a:ea typeface="ＭＳ Ｐゴシック" pitchFamily="34" charset="-128"/>
              </a:rPr>
              <a:t>.</a:t>
            </a:r>
          </a:p>
          <a:p>
            <a:endParaRPr lang="en-US" altLang="en-US" sz="2400" dirty="0" smtClean="0">
              <a:ea typeface="ＭＳ Ｐゴシック" pitchFamily="34" charset="-128"/>
            </a:endParaRPr>
          </a:p>
          <a:p>
            <a:r>
              <a:rPr lang="en-US" altLang="en-US" sz="2400" dirty="0" smtClean="0">
                <a:ea typeface="ＭＳ Ｐゴシック" pitchFamily="34" charset="-128"/>
              </a:rPr>
              <a:t>The </a:t>
            </a:r>
            <a:r>
              <a:rPr lang="en-US" altLang="en-US" sz="2400" b="1" dirty="0" smtClean="0">
                <a:solidFill>
                  <a:schemeClr val="accent2"/>
                </a:solidFill>
                <a:ea typeface="ＭＳ Ｐゴシック" pitchFamily="34" charset="-128"/>
              </a:rPr>
              <a:t>primary valence</a:t>
            </a:r>
            <a:r>
              <a:rPr lang="en-US" altLang="en-US" sz="2400" dirty="0" smtClean="0">
                <a:solidFill>
                  <a:schemeClr val="accent1"/>
                </a:solidFill>
                <a:ea typeface="ＭＳ Ｐゴシック" pitchFamily="34" charset="-128"/>
              </a:rPr>
              <a:t> </a:t>
            </a:r>
            <a:r>
              <a:rPr lang="en-US" altLang="en-US" sz="2400" dirty="0" smtClean="0">
                <a:ea typeface="ＭＳ Ｐゴシック" pitchFamily="34" charset="-128"/>
              </a:rPr>
              <a:t>is the oxidation number of the metal.</a:t>
            </a:r>
          </a:p>
          <a:p>
            <a:endParaRPr lang="en-US" altLang="en-US" sz="2400" dirty="0" smtClean="0">
              <a:ea typeface="ＭＳ Ｐゴシック" pitchFamily="34" charset="-128"/>
            </a:endParaRPr>
          </a:p>
          <a:p>
            <a:r>
              <a:rPr lang="en-US" altLang="en-US" sz="2400" dirty="0" smtClean="0">
                <a:ea typeface="ＭＳ Ｐゴシック" pitchFamily="34" charset="-128"/>
              </a:rPr>
              <a:t>The</a:t>
            </a:r>
            <a:r>
              <a:rPr lang="en-US" altLang="en-US" sz="2400" b="1" dirty="0" smtClean="0">
                <a:ea typeface="ＭＳ Ｐゴシック" pitchFamily="34" charset="-128"/>
              </a:rPr>
              <a:t> </a:t>
            </a:r>
            <a:r>
              <a:rPr lang="en-US" altLang="en-US" sz="2400" b="1" dirty="0" smtClean="0">
                <a:solidFill>
                  <a:schemeClr val="accent2"/>
                </a:solidFill>
                <a:ea typeface="ＭＳ Ｐゴシック" pitchFamily="34" charset="-128"/>
              </a:rPr>
              <a:t>secondary valence</a:t>
            </a:r>
            <a:r>
              <a:rPr lang="en-US" altLang="en-US" sz="2400" dirty="0" smtClean="0">
                <a:solidFill>
                  <a:schemeClr val="accent1"/>
                </a:solidFill>
                <a:ea typeface="ＭＳ Ｐゴシック" pitchFamily="34" charset="-128"/>
              </a:rPr>
              <a:t> </a:t>
            </a:r>
            <a:r>
              <a:rPr lang="en-US" altLang="en-US" sz="2400" dirty="0" smtClean="0">
                <a:ea typeface="ＭＳ Ｐゴシック" pitchFamily="34" charset="-128"/>
              </a:rPr>
              <a:t>is the number of ligands bonded to the metal.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–"/>
            </a:pPr>
            <a:r>
              <a:rPr lang="en-US" altLang="en-US" sz="2400" b="1" dirty="0" smtClean="0">
                <a:solidFill>
                  <a:schemeClr val="accent2"/>
                </a:solidFill>
                <a:ea typeface="ＭＳ Ｐゴシック" pitchFamily="34" charset="-128"/>
              </a:rPr>
              <a:t>Coordination number</a:t>
            </a:r>
            <a:r>
              <a:rPr lang="en-US" altLang="en-US" sz="2400" dirty="0" smtClean="0">
                <a:solidFill>
                  <a:schemeClr val="accent2"/>
                </a:solidFill>
                <a:ea typeface="ＭＳ Ｐゴシック" pitchFamily="34" charset="-128"/>
              </a:rPr>
              <a:t> </a:t>
            </a:r>
          </a:p>
          <a:p>
            <a:pPr lvl="1"/>
            <a:endParaRPr lang="en-US" altLang="en-US" sz="2400" dirty="0" smtClean="0">
              <a:solidFill>
                <a:schemeClr val="accent2"/>
              </a:solidFill>
              <a:ea typeface="ＭＳ Ｐゴシック" pitchFamily="34" charset="-128"/>
            </a:endParaRPr>
          </a:p>
          <a:p>
            <a:r>
              <a:rPr lang="en-US" altLang="en-US" sz="2400" dirty="0" smtClean="0">
                <a:ea typeface="ＭＳ Ｐゴシック" pitchFamily="34" charset="-128"/>
              </a:rPr>
              <a:t>Coordination numbers range from 2 to 12, with the most common being 6 and 4.</a:t>
            </a:r>
          </a:p>
          <a:p>
            <a:pPr algn="ctr">
              <a:buFontTx/>
              <a:buNone/>
            </a:pPr>
            <a:r>
              <a:rPr lang="en-US" altLang="en-US" sz="2400" dirty="0" smtClean="0">
                <a:ea typeface="ＭＳ Ｐゴシック" pitchFamily="34" charset="-128"/>
              </a:rPr>
              <a:t>CoCl</a:t>
            </a:r>
            <a:r>
              <a:rPr lang="en-US" altLang="en-US" sz="2400" baseline="-25000" dirty="0" smtClean="0">
                <a:ea typeface="ＭＳ Ｐゴシック" pitchFamily="34" charset="-128"/>
              </a:rPr>
              <a:t>3 </a:t>
            </a:r>
            <a:r>
              <a:rPr lang="en-US" altLang="en-US" sz="2400" dirty="0" smtClean="0">
                <a:ea typeface="ＭＳ Ｐゴシック" pitchFamily="34" charset="-128"/>
                <a:sym typeface="Symbol" pitchFamily="18" charset="2"/>
              </a:rPr>
              <a:t>• 6H</a:t>
            </a:r>
            <a:r>
              <a:rPr lang="en-US" altLang="en-US" sz="2400" baseline="-25000" dirty="0" smtClean="0">
                <a:ea typeface="ＭＳ Ｐゴシック" pitchFamily="34" charset="-128"/>
                <a:sym typeface="Symbol" pitchFamily="18" charset="2"/>
              </a:rPr>
              <a:t>2</a:t>
            </a:r>
            <a:r>
              <a:rPr lang="en-US" altLang="en-US" sz="2400" dirty="0" smtClean="0">
                <a:ea typeface="ＭＳ Ｐゴシック" pitchFamily="34" charset="-128"/>
                <a:sym typeface="Symbol" pitchFamily="18" charset="2"/>
              </a:rPr>
              <a:t>O = [Co(H</a:t>
            </a:r>
            <a:r>
              <a:rPr lang="en-US" altLang="en-US" sz="2400" baseline="-25000" dirty="0" smtClean="0">
                <a:ea typeface="ＭＳ Ｐゴシック" pitchFamily="34" charset="-128"/>
                <a:sym typeface="Symbol" pitchFamily="18" charset="2"/>
              </a:rPr>
              <a:t>2</a:t>
            </a:r>
            <a:r>
              <a:rPr lang="en-US" altLang="en-US" sz="2400" dirty="0" smtClean="0">
                <a:ea typeface="ＭＳ Ｐゴシック" pitchFamily="34" charset="-128"/>
                <a:sym typeface="Symbol" pitchFamily="18" charset="2"/>
              </a:rPr>
              <a:t>O)</a:t>
            </a:r>
            <a:r>
              <a:rPr lang="en-US" altLang="en-US" sz="2400" baseline="-25000" dirty="0" smtClean="0">
                <a:ea typeface="ＭＳ Ｐゴシック" pitchFamily="34" charset="-128"/>
                <a:sym typeface="Symbol" pitchFamily="18" charset="2"/>
              </a:rPr>
              <a:t>6</a:t>
            </a:r>
            <a:r>
              <a:rPr lang="en-US" altLang="en-US" sz="2400" dirty="0" smtClean="0">
                <a:ea typeface="ＭＳ Ｐゴシック" pitchFamily="34" charset="-128"/>
                <a:sym typeface="Symbol" pitchFamily="18" charset="2"/>
              </a:rPr>
              <a:t>]Cl</a:t>
            </a:r>
            <a:r>
              <a:rPr lang="en-US" altLang="en-US" sz="2400" baseline="-25000" dirty="0" smtClean="0">
                <a:ea typeface="ＭＳ Ｐゴシック" pitchFamily="34" charset="-128"/>
                <a:sym typeface="Symbol" pitchFamily="18" charset="2"/>
              </a:rPr>
              <a:t>3</a:t>
            </a:r>
            <a:endParaRPr lang="en-US" altLang="en-US" sz="2400" dirty="0" smtClean="0">
              <a:ea typeface="ＭＳ Ｐゴシック" pitchFamily="34" charset="-128"/>
              <a:sym typeface="Symbol" pitchFamily="18" charset="2"/>
            </a:endParaRPr>
          </a:p>
        </p:txBody>
      </p:sp>
      <p:sp>
        <p:nvSpPr>
          <p:cNvPr id="2457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4775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Coordination Compounds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>
          <a:xfrm>
            <a:off x="371475" y="762000"/>
            <a:ext cx="8591550" cy="1809750"/>
          </a:xfrm>
        </p:spPr>
        <p:txBody>
          <a:bodyPr/>
          <a:lstStyle/>
          <a:p>
            <a:r>
              <a:rPr lang="en-US" altLang="en-US" sz="2400" dirty="0" smtClean="0">
                <a:ea typeface="ＭＳ Ｐゴシック" pitchFamily="34" charset="-128"/>
              </a:rPr>
              <a:t>Complex ion formation is a type of Lewis acid–base reaction.</a:t>
            </a:r>
          </a:p>
          <a:p>
            <a:r>
              <a:rPr lang="en-US" altLang="en-US" sz="2400" dirty="0" smtClean="0">
                <a:ea typeface="ＭＳ Ｐゴシック" pitchFamily="34" charset="-128"/>
              </a:rPr>
              <a:t>A bond that forms when the pair of electrons is donated by one atom is called a </a:t>
            </a:r>
            <a:r>
              <a:rPr lang="en-US" altLang="en-US" sz="2400" b="1" dirty="0" smtClean="0">
                <a:solidFill>
                  <a:schemeClr val="accent2"/>
                </a:solidFill>
                <a:ea typeface="ＭＳ Ｐゴシック" pitchFamily="34" charset="-128"/>
              </a:rPr>
              <a:t>coordinate covalent bond</a:t>
            </a:r>
            <a:r>
              <a:rPr lang="en-US" altLang="en-US" sz="2400" dirty="0" smtClean="0">
                <a:ea typeface="ＭＳ Ｐゴシック" pitchFamily="34" charset="-128"/>
              </a:rPr>
              <a:t>.</a:t>
            </a:r>
          </a:p>
        </p:txBody>
      </p:sp>
      <p:sp>
        <p:nvSpPr>
          <p:cNvPr id="2560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Complex Ion Formation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38"/>
          <a:stretch/>
        </p:blipFill>
        <p:spPr>
          <a:xfrm>
            <a:off x="381000" y="2719197"/>
            <a:ext cx="8534400" cy="3424428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>
          <a:xfrm>
            <a:off x="361950" y="609600"/>
            <a:ext cx="8915400" cy="3105150"/>
          </a:xfrm>
        </p:spPr>
        <p:txBody>
          <a:bodyPr/>
          <a:lstStyle/>
          <a:p>
            <a:r>
              <a:rPr lang="en-US" altLang="en-US" sz="2400" dirty="0" smtClean="0">
                <a:ea typeface="ＭＳ Ｐゴシック" pitchFamily="34" charset="-128"/>
              </a:rPr>
              <a:t>Some ligands can form more than one coordinate covalent bond with the metal atom.</a:t>
            </a:r>
          </a:p>
          <a:p>
            <a:pPr lvl="1"/>
            <a:r>
              <a:rPr lang="en-US" altLang="en-US" sz="2400" dirty="0" smtClean="0">
                <a:ea typeface="ＭＳ Ｐゴシック" pitchFamily="34" charset="-128"/>
              </a:rPr>
              <a:t>Lone pairs on different atoms that are separated enough so that both can bond to the metal.</a:t>
            </a:r>
          </a:p>
          <a:p>
            <a:pPr lvl="1"/>
            <a:endParaRPr lang="en-US" altLang="en-US" sz="2400" dirty="0" smtClean="0">
              <a:ea typeface="ＭＳ Ｐゴシック" pitchFamily="34" charset="-128"/>
            </a:endParaRPr>
          </a:p>
          <a:p>
            <a:r>
              <a:rPr lang="en-US" altLang="en-US" sz="2400" dirty="0" smtClean="0">
                <a:ea typeface="ＭＳ Ｐゴシック" pitchFamily="34" charset="-128"/>
              </a:rPr>
              <a:t>A</a:t>
            </a:r>
            <a:r>
              <a:rPr lang="en-US" altLang="en-US" sz="2400" b="1" dirty="0" smtClean="0">
                <a:solidFill>
                  <a:schemeClr val="hlink"/>
                </a:solidFill>
                <a:ea typeface="ＭＳ Ｐゴシック" pitchFamily="34" charset="-128"/>
              </a:rPr>
              <a:t> </a:t>
            </a:r>
            <a:r>
              <a:rPr lang="en-US" altLang="en-US" sz="2400" b="1" dirty="0" smtClean="0">
                <a:solidFill>
                  <a:schemeClr val="accent2"/>
                </a:solidFill>
                <a:ea typeface="ＭＳ Ｐゴシック" pitchFamily="34" charset="-128"/>
              </a:rPr>
              <a:t>chelate</a:t>
            </a:r>
            <a:r>
              <a:rPr lang="en-US" altLang="en-US" sz="2400" dirty="0" smtClean="0">
                <a:ea typeface="ＭＳ Ｐゴシック" pitchFamily="34" charset="-128"/>
              </a:rPr>
              <a:t> is a complex ion containing a </a:t>
            </a:r>
            <a:r>
              <a:rPr lang="en-US" altLang="en-US" sz="2400" dirty="0" err="1" smtClean="0">
                <a:ea typeface="ＭＳ Ｐゴシック" pitchFamily="34" charset="-128"/>
              </a:rPr>
              <a:t>multidentate</a:t>
            </a:r>
            <a:r>
              <a:rPr lang="en-US" altLang="en-US" sz="2400" dirty="0" smtClean="0">
                <a:ea typeface="ＭＳ Ｐゴシック" pitchFamily="34" charset="-128"/>
              </a:rPr>
              <a:t> ligand.</a:t>
            </a:r>
          </a:p>
          <a:p>
            <a:pPr lvl="1"/>
            <a:r>
              <a:rPr lang="en-US" altLang="en-US" sz="2400" dirty="0" smtClean="0">
                <a:ea typeface="ＭＳ Ｐゴシック" pitchFamily="34" charset="-128"/>
              </a:rPr>
              <a:t>The ligand is called the </a:t>
            </a:r>
            <a:r>
              <a:rPr lang="en-US" altLang="en-US" sz="2400" b="1" dirty="0" smtClean="0">
                <a:solidFill>
                  <a:schemeClr val="accent2"/>
                </a:solidFill>
                <a:ea typeface="ＭＳ Ｐゴシック" pitchFamily="34" charset="-128"/>
              </a:rPr>
              <a:t>chelating agent</a:t>
            </a:r>
            <a:r>
              <a:rPr lang="en-US" altLang="en-US" sz="2400" dirty="0" smtClean="0">
                <a:ea typeface="ＭＳ Ｐゴシック" pitchFamily="34" charset="-128"/>
              </a:rPr>
              <a:t>.</a:t>
            </a:r>
          </a:p>
        </p:txBody>
      </p:sp>
      <p:sp>
        <p:nvSpPr>
          <p:cNvPr id="2662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4775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Ligands that Grab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33"/>
          <a:stretch/>
        </p:blipFill>
        <p:spPr>
          <a:xfrm>
            <a:off x="2524125" y="3866770"/>
            <a:ext cx="4095750" cy="2244618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4200"/>
          </a:xfrm>
        </p:spPr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EDTA Is a Polydentate Ligand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0"/>
          <a:stretch/>
        </p:blipFill>
        <p:spPr>
          <a:xfrm>
            <a:off x="1174496" y="1253109"/>
            <a:ext cx="6795008" cy="420471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 txBox="1">
            <a:spLocks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0"/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rgbClr val="ED6B06"/>
                </a:solidFill>
                <a:cs typeface="Arial" pitchFamily="34" charset="0"/>
              </a:rPr>
              <a:t>Ligands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1"/>
          <a:stretch/>
        </p:blipFill>
        <p:spPr>
          <a:xfrm>
            <a:off x="2126530" y="541338"/>
            <a:ext cx="4890940" cy="5973762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 txBox="1">
            <a:spLocks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ED6B06"/>
                </a:solidFill>
                <a:cs typeface="Arial" pitchFamily="34" charset="0"/>
              </a:rPr>
              <a:t>Complex Ions with Polydentate Ligands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8"/>
          <a:stretch/>
        </p:blipFill>
        <p:spPr>
          <a:xfrm>
            <a:off x="835847" y="868679"/>
            <a:ext cx="7472306" cy="529399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 txBox="1">
            <a:spLocks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ED6B06"/>
                </a:solidFill>
                <a:cs typeface="Arial" pitchFamily="34" charset="0"/>
              </a:rPr>
              <a:t>Geometries in Complex 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6"/>
          <a:stretch/>
        </p:blipFill>
        <p:spPr>
          <a:xfrm>
            <a:off x="954148" y="689608"/>
            <a:ext cx="7235704" cy="558736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Isomers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685800"/>
            <a:ext cx="8305800" cy="2362200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altLang="en-US" sz="2000" b="1" dirty="0" smtClean="0">
                <a:solidFill>
                  <a:schemeClr val="accent2"/>
                </a:solidFill>
                <a:ea typeface="ＭＳ Ｐゴシック" pitchFamily="34" charset="-128"/>
              </a:rPr>
              <a:t>Structural isomers</a:t>
            </a:r>
            <a:r>
              <a:rPr lang="en-US" altLang="en-US" sz="2000" dirty="0" smtClean="0">
                <a:solidFill>
                  <a:schemeClr val="accent1"/>
                </a:solidFill>
                <a:ea typeface="ＭＳ Ｐゴシック" pitchFamily="34" charset="-128"/>
              </a:rPr>
              <a:t> </a:t>
            </a:r>
            <a:r>
              <a:rPr lang="en-US" altLang="en-US" sz="2000" dirty="0" smtClean="0">
                <a:ea typeface="ＭＳ Ｐゴシック" pitchFamily="34" charset="-128"/>
              </a:rPr>
              <a:t>are molecules that have the same number and type of atoms, but they are attached in a different order.</a:t>
            </a:r>
          </a:p>
          <a:p>
            <a:pPr>
              <a:buClr>
                <a:schemeClr val="tx1"/>
              </a:buClr>
            </a:pPr>
            <a:endParaRPr lang="en-US" altLang="en-US" sz="2000" dirty="0" smtClean="0">
              <a:ea typeface="ＭＳ Ｐゴシック" pitchFamily="34" charset="-128"/>
            </a:endParaRPr>
          </a:p>
          <a:p>
            <a:pPr>
              <a:buClr>
                <a:schemeClr val="tx1"/>
              </a:buClr>
            </a:pPr>
            <a:r>
              <a:rPr lang="en-US" altLang="en-US" sz="2000" b="1" dirty="0" smtClean="0">
                <a:solidFill>
                  <a:schemeClr val="accent2"/>
                </a:solidFill>
                <a:ea typeface="ＭＳ Ｐゴシック" pitchFamily="34" charset="-128"/>
              </a:rPr>
              <a:t>Stereoisomers</a:t>
            </a:r>
            <a:r>
              <a:rPr lang="en-US" altLang="en-US" sz="2000" b="1" dirty="0" smtClean="0">
                <a:solidFill>
                  <a:schemeClr val="accent1"/>
                </a:solidFill>
                <a:ea typeface="ＭＳ Ｐゴシック" pitchFamily="34" charset="-128"/>
              </a:rPr>
              <a:t> </a:t>
            </a:r>
            <a:r>
              <a:rPr lang="en-US" altLang="en-US" sz="2000" dirty="0" smtClean="0">
                <a:ea typeface="ＭＳ Ｐゴシック" pitchFamily="34" charset="-128"/>
              </a:rPr>
              <a:t>are molecules that have the same number and type of atoms, and that are attached in the same order, but the atoms or groups of atoms point in a different spatial direction.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6"/>
          <a:stretch/>
        </p:blipFill>
        <p:spPr>
          <a:xfrm>
            <a:off x="2169559" y="2775584"/>
            <a:ext cx="4804881" cy="3788117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Content Placeholder 6"/>
          <p:cNvSpPr>
            <a:spLocks noGrp="1"/>
          </p:cNvSpPr>
          <p:nvPr>
            <p:ph idx="1"/>
          </p:nvPr>
        </p:nvSpPr>
        <p:spPr>
          <a:xfrm>
            <a:off x="361950" y="609600"/>
            <a:ext cx="8534400" cy="1524000"/>
          </a:xfrm>
        </p:spPr>
        <p:txBody>
          <a:bodyPr/>
          <a:lstStyle/>
          <a:p>
            <a:r>
              <a:rPr lang="en-US" altLang="en-US" sz="2400" dirty="0" smtClean="0">
                <a:ea typeface="ＭＳ Ｐゴシック" pitchFamily="34" charset="-128"/>
              </a:rPr>
              <a:t>Linkage isomers are structural isomers that have ligands attached to the central </a:t>
            </a:r>
            <a:r>
              <a:rPr lang="en-US" altLang="en-US" sz="2400" dirty="0" err="1" smtClean="0">
                <a:ea typeface="ＭＳ Ｐゴシック" pitchFamily="34" charset="-128"/>
              </a:rPr>
              <a:t>cation</a:t>
            </a:r>
            <a:r>
              <a:rPr lang="en-US" altLang="en-US" sz="2400" dirty="0" smtClean="0">
                <a:ea typeface="ＭＳ Ｐゴシック" pitchFamily="34" charset="-128"/>
              </a:rPr>
              <a:t> through different ends of the ligand structure.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6800" y="3124200"/>
            <a:ext cx="41148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  <a:ea typeface="+mn-ea"/>
              </a:rPr>
              <a:t>Yellow complex = </a:t>
            </a:r>
            <a:r>
              <a:rPr lang="en-US" dirty="0" err="1">
                <a:latin typeface="+mn-lt"/>
                <a:ea typeface="+mn-ea"/>
              </a:rPr>
              <a:t>pentaamminenitrocobalt</a:t>
            </a:r>
            <a:r>
              <a:rPr lang="en-US" dirty="0">
                <a:latin typeface="+mn-lt"/>
                <a:ea typeface="+mn-ea"/>
              </a:rPr>
              <a:t>(III)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76800" y="4800600"/>
            <a:ext cx="41148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  <a:ea typeface="+mn-ea"/>
              </a:rPr>
              <a:t>Red complex = </a:t>
            </a:r>
            <a:r>
              <a:rPr lang="en-US" dirty="0" err="1">
                <a:latin typeface="+mn-lt"/>
                <a:ea typeface="+mn-ea"/>
              </a:rPr>
              <a:t>pentaamminenitritocobalt</a:t>
            </a:r>
            <a:r>
              <a:rPr lang="en-US" dirty="0">
                <a:latin typeface="+mn-lt"/>
                <a:ea typeface="+mn-ea"/>
              </a:rPr>
              <a:t>(III)</a:t>
            </a:r>
          </a:p>
        </p:txBody>
      </p:sp>
      <p:sp>
        <p:nvSpPr>
          <p:cNvPr id="37893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ED6B06"/>
                </a:solidFill>
                <a:cs typeface="Arial" pitchFamily="34" charset="0"/>
              </a:rPr>
              <a:t>Linkage Isomers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1"/>
          <a:stretch/>
        </p:blipFill>
        <p:spPr>
          <a:xfrm>
            <a:off x="361949" y="1795992"/>
            <a:ext cx="4333875" cy="4633037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idx="1"/>
          </p:nvPr>
        </p:nvSpPr>
        <p:spPr>
          <a:xfrm>
            <a:off x="361950" y="1295400"/>
            <a:ext cx="8077200" cy="4038600"/>
          </a:xfrm>
        </p:spPr>
        <p:txBody>
          <a:bodyPr/>
          <a:lstStyle/>
          <a:p>
            <a:pPr>
              <a:lnSpc>
                <a:spcPct val="95000"/>
              </a:lnSpc>
              <a:spcBef>
                <a:spcPts val="600"/>
              </a:spcBef>
            </a:pPr>
            <a:r>
              <a:rPr lang="en-US" altLang="en-US" sz="2400" dirty="0" smtClean="0">
                <a:ea typeface="ＭＳ Ｐゴシック" pitchFamily="34" charset="-128"/>
              </a:rPr>
              <a:t>The properties of the transition metals are similar to each other.</a:t>
            </a:r>
          </a:p>
          <a:p>
            <a:pPr lvl="1">
              <a:spcBef>
                <a:spcPts val="600"/>
              </a:spcBef>
            </a:pPr>
            <a:r>
              <a:rPr lang="en-US" altLang="en-US" sz="2400" dirty="0" smtClean="0">
                <a:ea typeface="ＭＳ Ｐゴシック" pitchFamily="34" charset="-128"/>
              </a:rPr>
              <a:t>And very different from the properties of the main </a:t>
            </a:r>
            <a:br>
              <a:rPr lang="en-US" altLang="en-US" sz="2400" dirty="0" smtClean="0">
                <a:ea typeface="ＭＳ Ｐゴシック" pitchFamily="34" charset="-128"/>
              </a:rPr>
            </a:br>
            <a:r>
              <a:rPr lang="en-US" altLang="en-US" sz="2400" dirty="0" smtClean="0">
                <a:ea typeface="ＭＳ Ｐゴシック" pitchFamily="34" charset="-128"/>
              </a:rPr>
              <a:t>group metals</a:t>
            </a:r>
          </a:p>
          <a:p>
            <a:pPr lvl="1">
              <a:spcBef>
                <a:spcPts val="600"/>
              </a:spcBef>
            </a:pPr>
            <a:r>
              <a:rPr lang="en-US" altLang="en-US" sz="2400" dirty="0" smtClean="0">
                <a:ea typeface="ＭＳ Ｐゴシック" pitchFamily="34" charset="-128"/>
              </a:rPr>
              <a:t>High melting points, high densities, moderate to very hard, and very good electrical conductors</a:t>
            </a:r>
          </a:p>
          <a:p>
            <a:pPr lvl="1">
              <a:spcBef>
                <a:spcPts val="600"/>
              </a:spcBef>
            </a:pPr>
            <a:endParaRPr lang="en-US" altLang="en-US" sz="2400" dirty="0" smtClean="0">
              <a:ea typeface="ＭＳ Ｐゴシック" pitchFamily="34" charset="-128"/>
            </a:endParaRPr>
          </a:p>
          <a:p>
            <a:pPr>
              <a:lnSpc>
                <a:spcPct val="95000"/>
              </a:lnSpc>
              <a:spcBef>
                <a:spcPts val="600"/>
              </a:spcBef>
            </a:pPr>
            <a:r>
              <a:rPr lang="en-US" altLang="en-US" sz="2400" dirty="0" smtClean="0">
                <a:ea typeface="ＭＳ Ｐゴシック" pitchFamily="34" charset="-128"/>
              </a:rPr>
              <a:t>The similarities in properties come from similarities in valence electron configuration; they generally have two valence electrons.</a:t>
            </a:r>
          </a:p>
        </p:txBody>
      </p:sp>
      <p:sp>
        <p:nvSpPr>
          <p:cNvPr id="13315" name="Rectangle 2"/>
          <p:cNvSpPr txBox="1">
            <a:spLocks noChangeArrowheads="1"/>
          </p:cNvSpPr>
          <p:nvPr/>
        </p:nvSpPr>
        <p:spPr bwMode="auto">
          <a:xfrm>
            <a:off x="0" y="47625"/>
            <a:ext cx="9144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ED6B06"/>
                </a:solidFill>
                <a:cs typeface="Arial" pitchFamily="34" charset="0"/>
              </a:rPr>
              <a:t>Properties and Electron Configuration of Transition Metals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ED6B06"/>
                </a:solidFill>
                <a:cs typeface="Arial" pitchFamily="34" charset="0"/>
              </a:rPr>
              <a:t>Ligands Capable of Linkage Isomerization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62"/>
          <a:stretch/>
        </p:blipFill>
        <p:spPr>
          <a:xfrm>
            <a:off x="304800" y="1627632"/>
            <a:ext cx="8534400" cy="34491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52425" y="685800"/>
            <a:ext cx="8229600" cy="2057400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altLang="en-US" sz="2400" b="1" dirty="0" smtClean="0">
                <a:solidFill>
                  <a:schemeClr val="accent2"/>
                </a:solidFill>
                <a:ea typeface="ＭＳ Ｐゴシック" pitchFamily="34" charset="-128"/>
              </a:rPr>
              <a:t>Geometric isomers</a:t>
            </a:r>
            <a:r>
              <a:rPr lang="en-US" altLang="en-US" sz="2400" dirty="0" smtClean="0">
                <a:solidFill>
                  <a:schemeClr val="accent1"/>
                </a:solidFill>
                <a:ea typeface="ＭＳ Ｐゴシック" pitchFamily="34" charset="-128"/>
              </a:rPr>
              <a:t> </a:t>
            </a:r>
            <a:r>
              <a:rPr lang="en-US" altLang="en-US" sz="2400" dirty="0" smtClean="0">
                <a:ea typeface="ＭＳ Ｐゴシック" pitchFamily="34" charset="-128"/>
              </a:rPr>
              <a:t>are stereoisomers that differ in the spatial orientation of ligands.</a:t>
            </a:r>
          </a:p>
          <a:p>
            <a:r>
              <a:rPr lang="en-US" altLang="en-US" sz="2400" dirty="0" err="1" smtClean="0">
                <a:ea typeface="ＭＳ Ｐゴシック" pitchFamily="34" charset="-128"/>
              </a:rPr>
              <a:t>Cis</a:t>
            </a:r>
            <a:r>
              <a:rPr lang="en-US" altLang="en-US" sz="2400" dirty="0" smtClean="0">
                <a:ea typeface="ＭＳ Ｐゴシック" pitchFamily="34" charset="-128"/>
              </a:rPr>
              <a:t>–trans</a:t>
            </a:r>
            <a:r>
              <a:rPr lang="en-US" altLang="en-US" sz="2400" i="1" dirty="0" smtClean="0">
                <a:ea typeface="ＭＳ Ｐゴシック" pitchFamily="34" charset="-128"/>
              </a:rPr>
              <a:t> </a:t>
            </a:r>
            <a:r>
              <a:rPr lang="en-US" altLang="en-US" sz="2400" dirty="0" smtClean="0">
                <a:ea typeface="ＭＳ Ｐゴシック" pitchFamily="34" charset="-128"/>
              </a:rPr>
              <a:t>isomerism in square-planar complexes MA</a:t>
            </a:r>
            <a:r>
              <a:rPr lang="en-US" altLang="en-US" sz="2400" baseline="-25000" dirty="0" smtClean="0">
                <a:ea typeface="ＭＳ Ｐゴシック" pitchFamily="34" charset="-128"/>
              </a:rPr>
              <a:t>2</a:t>
            </a:r>
            <a:r>
              <a:rPr lang="en-US" altLang="en-US" sz="2400" dirty="0" smtClean="0">
                <a:ea typeface="ＭＳ Ｐゴシック" pitchFamily="34" charset="-128"/>
              </a:rPr>
              <a:t>B</a:t>
            </a:r>
            <a:r>
              <a:rPr lang="en-US" altLang="en-US" sz="2400" baseline="-25000" dirty="0" smtClean="0">
                <a:ea typeface="ＭＳ Ｐゴシック" pitchFamily="34" charset="-128"/>
              </a:rPr>
              <a:t>2</a:t>
            </a:r>
          </a:p>
        </p:txBody>
      </p:sp>
      <p:sp>
        <p:nvSpPr>
          <p:cNvPr id="3993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4775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Geometric Isomers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5"/>
          <a:stretch/>
        </p:blipFill>
        <p:spPr>
          <a:xfrm>
            <a:off x="666302" y="2273046"/>
            <a:ext cx="7811395" cy="4013453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Box 11"/>
          <p:cNvSpPr txBox="1">
            <a:spLocks noChangeArrowheads="1"/>
          </p:cNvSpPr>
          <p:nvPr/>
        </p:nvSpPr>
        <p:spPr bwMode="auto">
          <a:xfrm>
            <a:off x="352425" y="609600"/>
            <a:ext cx="8915400" cy="165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6075" indent="-346075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ts val="675"/>
              </a:spcBef>
              <a:buFontTx/>
              <a:buChar char="•"/>
            </a:pPr>
            <a:r>
              <a:rPr lang="en-US" altLang="en-US" sz="2400"/>
              <a:t>In </a:t>
            </a:r>
            <a:r>
              <a:rPr lang="en-US" altLang="en-US" sz="2400" b="1">
                <a:solidFill>
                  <a:schemeClr val="accent2"/>
                </a:solidFill>
              </a:rPr>
              <a:t>cis–trans isomerism</a:t>
            </a:r>
            <a:r>
              <a:rPr lang="en-US" altLang="en-US" sz="2400"/>
              <a:t>,</a:t>
            </a:r>
            <a:r>
              <a:rPr lang="en-US" altLang="en-US" sz="2400">
                <a:solidFill>
                  <a:schemeClr val="accent1"/>
                </a:solidFill>
              </a:rPr>
              <a:t> </a:t>
            </a:r>
            <a:r>
              <a:rPr lang="en-US" altLang="en-US" sz="2400"/>
              <a:t>two identical ligands are either adjacent to each other (cis) or opposite to each other (trans) in the structure.</a:t>
            </a:r>
          </a:p>
          <a:p>
            <a:pPr>
              <a:spcBef>
                <a:spcPts val="675"/>
              </a:spcBef>
              <a:buFontTx/>
              <a:buChar char="•"/>
            </a:pPr>
            <a:r>
              <a:rPr lang="en-US" altLang="en-US" sz="2400"/>
              <a:t>Cis–trans isomerism in octahedral complexes MA</a:t>
            </a:r>
            <a:r>
              <a:rPr lang="en-US" altLang="en-US" sz="2400" baseline="-25000"/>
              <a:t>4</a:t>
            </a:r>
            <a:r>
              <a:rPr lang="en-US" altLang="en-US" sz="2400"/>
              <a:t>B</a:t>
            </a:r>
            <a:r>
              <a:rPr lang="en-US" altLang="en-US" sz="2400" baseline="-25000"/>
              <a:t>2</a:t>
            </a:r>
          </a:p>
        </p:txBody>
      </p:sp>
      <p:sp>
        <p:nvSpPr>
          <p:cNvPr id="4096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Geometric Isomers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75"/>
          <a:stretch/>
        </p:blipFill>
        <p:spPr>
          <a:xfrm>
            <a:off x="1466850" y="2268538"/>
            <a:ext cx="6356454" cy="4132262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Box 12"/>
          <p:cNvSpPr txBox="1">
            <a:spLocks noChangeArrowheads="1"/>
          </p:cNvSpPr>
          <p:nvPr/>
        </p:nvSpPr>
        <p:spPr bwMode="auto">
          <a:xfrm>
            <a:off x="361950" y="609600"/>
            <a:ext cx="8701088" cy="190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6075" indent="-346075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90000"/>
              </a:lnSpc>
              <a:buFontTx/>
              <a:buChar char="•"/>
            </a:pPr>
            <a:r>
              <a:rPr lang="en-US" altLang="en-US" sz="2400"/>
              <a:t>In </a:t>
            </a:r>
            <a:r>
              <a:rPr lang="en-US" altLang="en-US" sz="2400" b="1">
                <a:solidFill>
                  <a:schemeClr val="accent2"/>
                </a:solidFill>
              </a:rPr>
              <a:t>fac–mer isomerism</a:t>
            </a:r>
            <a:r>
              <a:rPr lang="en-US" altLang="en-US" sz="2400"/>
              <a:t>, three identical ligands in an octahedral complex either are adjacent to each other making one face (fac) or form an arc around the center (mer) in the structure.</a:t>
            </a:r>
          </a:p>
          <a:p>
            <a:pPr>
              <a:lnSpc>
                <a:spcPct val="90000"/>
              </a:lnSpc>
              <a:spcBef>
                <a:spcPts val="675"/>
              </a:spcBef>
              <a:buFontTx/>
              <a:buChar char="•"/>
            </a:pPr>
            <a:r>
              <a:rPr lang="en-US" altLang="en-US" sz="2400"/>
              <a:t>Fac–mer isomerism in octahedral complexes MA</a:t>
            </a:r>
            <a:r>
              <a:rPr lang="en-US" altLang="en-US" sz="2400" baseline="-25000"/>
              <a:t>3</a:t>
            </a:r>
            <a:r>
              <a:rPr lang="en-US" altLang="en-US" sz="2400"/>
              <a:t>B</a:t>
            </a:r>
            <a:r>
              <a:rPr lang="en-US" altLang="en-US" sz="2400" baseline="-25000"/>
              <a:t>3</a:t>
            </a:r>
          </a:p>
        </p:txBody>
      </p:sp>
      <p:sp>
        <p:nvSpPr>
          <p:cNvPr id="4198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Geometric Isomers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36"/>
          <a:stretch/>
        </p:blipFill>
        <p:spPr>
          <a:xfrm>
            <a:off x="776512" y="2590607"/>
            <a:ext cx="7590975" cy="3953068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idx="1"/>
          </p:nvPr>
        </p:nvSpPr>
        <p:spPr>
          <a:xfrm>
            <a:off x="373061" y="977900"/>
            <a:ext cx="4198939" cy="2584450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altLang="en-US" b="1" dirty="0" smtClean="0">
                <a:solidFill>
                  <a:schemeClr val="accent2"/>
                </a:solidFill>
                <a:ea typeface="ＭＳ Ｐゴシック" pitchFamily="34" charset="-128"/>
              </a:rPr>
              <a:t>Optical isomers</a:t>
            </a:r>
            <a:r>
              <a:rPr lang="en-US" altLang="en-US" dirty="0" smtClean="0">
                <a:solidFill>
                  <a:schemeClr val="accent1"/>
                </a:solidFill>
                <a:ea typeface="ＭＳ Ｐゴシック" pitchFamily="34" charset="-128"/>
              </a:rPr>
              <a:t> </a:t>
            </a:r>
            <a:r>
              <a:rPr lang="en-US" altLang="en-US" dirty="0" smtClean="0">
                <a:ea typeface="ＭＳ Ｐゴシック" pitchFamily="34" charset="-128"/>
              </a:rPr>
              <a:t>are stereoisomers that are </a:t>
            </a:r>
            <a:r>
              <a:rPr lang="en-US" altLang="en-US" dirty="0" err="1" smtClean="0">
                <a:ea typeface="ＭＳ Ｐゴシック" pitchFamily="34" charset="-128"/>
              </a:rPr>
              <a:t>nonsuperimposable</a:t>
            </a:r>
            <a:r>
              <a:rPr lang="en-US" altLang="en-US" dirty="0" smtClean="0">
                <a:ea typeface="ＭＳ Ｐゴシック" pitchFamily="34" charset="-128"/>
              </a:rPr>
              <a:t> mirror images of </a:t>
            </a:r>
            <a:br>
              <a:rPr lang="en-US" altLang="en-US" dirty="0" smtClean="0">
                <a:ea typeface="ＭＳ Ｐゴシック" pitchFamily="34" charset="-128"/>
              </a:rPr>
            </a:br>
            <a:r>
              <a:rPr lang="en-US" altLang="en-US" dirty="0" smtClean="0">
                <a:ea typeface="ＭＳ Ｐゴシック" pitchFamily="34" charset="-128"/>
              </a:rPr>
              <a:t>each other.</a:t>
            </a:r>
            <a:endParaRPr lang="en-US" altLang="en-US" b="1" dirty="0" smtClean="0">
              <a:ea typeface="ＭＳ Ｐゴシック" pitchFamily="34" charset="-128"/>
            </a:endParaRPr>
          </a:p>
        </p:txBody>
      </p:sp>
      <p:sp>
        <p:nvSpPr>
          <p:cNvPr id="53255" name="Text Box 5"/>
          <p:cNvSpPr txBox="1">
            <a:spLocks noChangeArrowheads="1"/>
          </p:cNvSpPr>
          <p:nvPr/>
        </p:nvSpPr>
        <p:spPr bwMode="auto">
          <a:xfrm>
            <a:off x="5765642" y="527650"/>
            <a:ext cx="21288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>
                <a:latin typeface="+mn-lt"/>
                <a:ea typeface="+mn-ea"/>
              </a:rPr>
              <a:t>[Co(en)</a:t>
            </a:r>
            <a:r>
              <a:rPr lang="en-US" sz="3200" baseline="-25000" dirty="0">
                <a:latin typeface="+mn-lt"/>
                <a:ea typeface="+mn-ea"/>
              </a:rPr>
              <a:t>3</a:t>
            </a:r>
            <a:r>
              <a:rPr lang="en-US" sz="3200" dirty="0">
                <a:latin typeface="+mn-lt"/>
                <a:ea typeface="+mn-ea"/>
              </a:rPr>
              <a:t>]</a:t>
            </a:r>
            <a:r>
              <a:rPr lang="en-US" sz="3200" baseline="30000" dirty="0">
                <a:latin typeface="+mn-lt"/>
                <a:ea typeface="+mn-ea"/>
              </a:rPr>
              <a:t>3+</a:t>
            </a:r>
            <a:endParaRPr lang="en-US" sz="3200" dirty="0">
              <a:latin typeface="+mn-lt"/>
              <a:ea typeface="+mn-ea"/>
            </a:endParaRPr>
          </a:p>
        </p:txBody>
      </p:sp>
      <p:sp>
        <p:nvSpPr>
          <p:cNvPr id="4506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Optical Isomers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1"/>
          <a:stretch/>
        </p:blipFill>
        <p:spPr>
          <a:xfrm>
            <a:off x="4816922" y="1232535"/>
            <a:ext cx="3641278" cy="530129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4776"/>
          </a:xfrm>
        </p:spPr>
        <p:txBody>
          <a:bodyPr/>
          <a:lstStyle/>
          <a:p>
            <a:r>
              <a:rPr lang="en-US" dirty="0" smtClean="0"/>
              <a:t>Bonding of Transition Metal Complexes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	The bonding involves the </a:t>
            </a:r>
            <a:r>
              <a:rPr lang="en-US" i="1" dirty="0" smtClean="0"/>
              <a:t>d</a:t>
            </a:r>
            <a:r>
              <a:rPr lang="en-US" dirty="0" smtClean="0"/>
              <a:t> orbitals on the central metal atom or ion.  The </a:t>
            </a:r>
            <a:r>
              <a:rPr lang="en-US" i="1" dirty="0" smtClean="0"/>
              <a:t>d</a:t>
            </a:r>
            <a:r>
              <a:rPr lang="en-US" dirty="0" smtClean="0"/>
              <a:t> orbitals are a set of five degenerate (having the same energy) orbitals.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Spatially, three of the orbitals point between the </a:t>
            </a:r>
            <a:r>
              <a:rPr lang="en-US" i="1" dirty="0" smtClean="0"/>
              <a:t>x,</a:t>
            </a:r>
            <a:r>
              <a:rPr lang="en-US" i="1" dirty="0"/>
              <a:t> </a:t>
            </a:r>
            <a:r>
              <a:rPr lang="en-US" i="1" dirty="0" smtClean="0"/>
              <a:t>y </a:t>
            </a:r>
            <a:r>
              <a:rPr lang="en-US" dirty="0" smtClean="0"/>
              <a:t>and </a:t>
            </a:r>
            <a:r>
              <a:rPr lang="en-US" i="1" dirty="0" smtClean="0"/>
              <a:t>z</a:t>
            </a:r>
            <a:r>
              <a:rPr lang="en-US" dirty="0" smtClean="0"/>
              <a:t> axes.  The other two primarily lie along the </a:t>
            </a:r>
            <a:r>
              <a:rPr lang="en-US" dirty="0" err="1" smtClean="0"/>
              <a:t>cartesian</a:t>
            </a:r>
            <a:r>
              <a:rPr lang="en-US" dirty="0" smtClean="0"/>
              <a:t> coordinates.  As a result, in an octahedral complex, these two orbitals point directly towards the ligands.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0592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d Orbitals</a:t>
            </a:r>
          </a:p>
        </p:txBody>
      </p:sp>
      <p:graphicFrame>
        <p:nvGraphicFramePr>
          <p:cNvPr id="8195" name="Object 2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1676400" y="1447800"/>
          <a:ext cx="2143125" cy="218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Image" r:id="rId3" imgW="2565079" imgH="2615873" progId="PhotoshopElements.Image.3">
                  <p:embed/>
                </p:oleObj>
              </mc:Choice>
              <mc:Fallback>
                <p:oleObj name="Image" r:id="rId3" imgW="2565079" imgH="2615873" progId="PhotoshopElements.Image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447800"/>
                        <a:ext cx="2143125" cy="2185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3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3733800" y="3886200"/>
          <a:ext cx="2132013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Image" r:id="rId5" imgW="2463492" imgH="2730159" progId="PhotoshopElements.Image.3">
                  <p:embed/>
                </p:oleObj>
              </mc:Choice>
              <mc:Fallback>
                <p:oleObj name="Image" r:id="rId5" imgW="2463492" imgH="2730159" progId="PhotoshopElements.Image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3886200"/>
                        <a:ext cx="2132013" cy="236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Object 4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381000" y="3962400"/>
          <a:ext cx="2568575" cy="218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Image" r:id="rId7" imgW="2653968" imgH="2260317" progId="PhotoshopElements.Image.3">
                  <p:embed/>
                </p:oleObj>
              </mc:Choice>
              <mc:Fallback>
                <p:oleObj name="Image" r:id="rId7" imgW="2653968" imgH="2260317" progId="PhotoshopElements.Image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962400"/>
                        <a:ext cx="2568575" cy="218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8" name="Object 5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6477000" y="3962400"/>
          <a:ext cx="2316163" cy="218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Image" r:id="rId9" imgW="2755556" imgH="2603175" progId="PhotoshopElements.Image.3">
                  <p:embed/>
                </p:oleObj>
              </mc:Choice>
              <mc:Fallback>
                <p:oleObj name="Image" r:id="rId9" imgW="2755556" imgH="2603175" progId="PhotoshopElements.Image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3962400"/>
                        <a:ext cx="2316163" cy="218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9" name="Object 6"/>
          <p:cNvGraphicFramePr>
            <a:graphicFrameLocks noChangeAspect="1"/>
          </p:cNvGraphicFramePr>
          <p:nvPr/>
        </p:nvGraphicFramePr>
        <p:xfrm>
          <a:off x="4724400" y="1447800"/>
          <a:ext cx="2160588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Image" r:id="rId11" imgW="2603175" imgH="2755556" progId="PhotoshopElements.Image.3">
                  <p:embed/>
                </p:oleObj>
              </mc:Choice>
              <mc:Fallback>
                <p:oleObj name="Image" r:id="rId11" imgW="2603175" imgH="2755556" progId="PhotoshopElements.Image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1447800"/>
                        <a:ext cx="2160588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68787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74650"/>
            <a:ext cx="7812088" cy="602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62602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7625"/>
            <a:ext cx="9144000" cy="954088"/>
          </a:xfrm>
        </p:spPr>
        <p:txBody>
          <a:bodyPr/>
          <a:lstStyle/>
          <a:p>
            <a:r>
              <a:rPr lang="en-US" altLang="en-US" sz="2800" smtClean="0">
                <a:ea typeface="ＭＳ Ｐゴシック" pitchFamily="34" charset="-128"/>
              </a:rPr>
              <a:t>Bonding in Coordination Compounds:</a:t>
            </a:r>
            <a:br>
              <a:rPr lang="en-US" altLang="en-US" sz="2800" smtClean="0">
                <a:ea typeface="ＭＳ Ｐゴシック" pitchFamily="34" charset="-128"/>
              </a:rPr>
            </a:br>
            <a:r>
              <a:rPr lang="en-US" altLang="en-US" sz="2800" smtClean="0">
                <a:ea typeface="ＭＳ Ｐゴシック" pitchFamily="34" charset="-128"/>
              </a:rPr>
              <a:t>Crystal Field Theory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361950" y="1141413"/>
            <a:ext cx="8626475" cy="5259387"/>
          </a:xfrm>
        </p:spPr>
        <p:txBody>
          <a:bodyPr/>
          <a:lstStyle/>
          <a:p>
            <a:r>
              <a:rPr lang="en-US" altLang="en-US" sz="2400" dirty="0" smtClean="0">
                <a:ea typeface="ＭＳ Ｐゴシック" pitchFamily="34" charset="-128"/>
              </a:rPr>
              <a:t>Bonds form due to the attraction of the electrons on the ligand for the charge on the metal </a:t>
            </a:r>
            <a:r>
              <a:rPr lang="en-US" altLang="en-US" sz="2400" dirty="0" err="1" smtClean="0">
                <a:ea typeface="ＭＳ Ｐゴシック" pitchFamily="34" charset="-128"/>
              </a:rPr>
              <a:t>cation</a:t>
            </a:r>
            <a:r>
              <a:rPr lang="en-US" altLang="en-US" sz="2400" dirty="0" smtClean="0">
                <a:ea typeface="ＭＳ Ｐゴシック" pitchFamily="34" charset="-128"/>
              </a:rPr>
              <a:t>.</a:t>
            </a:r>
          </a:p>
          <a:p>
            <a:endParaRPr lang="en-US" altLang="en-US" sz="2400" dirty="0" smtClean="0">
              <a:ea typeface="ＭＳ Ｐゴシック" pitchFamily="34" charset="-128"/>
            </a:endParaRPr>
          </a:p>
          <a:p>
            <a:r>
              <a:rPr lang="en-US" altLang="en-US" sz="2400" dirty="0" smtClean="0">
                <a:ea typeface="ＭＳ Ｐゴシック" pitchFamily="34" charset="-128"/>
              </a:rPr>
              <a:t>Electrons on the ligands </a:t>
            </a:r>
            <a:r>
              <a:rPr lang="en-US" altLang="en-US" sz="2400" b="1" dirty="0" smtClean="0">
                <a:ea typeface="ＭＳ Ｐゴシック" pitchFamily="34" charset="-128"/>
              </a:rPr>
              <a:t>repel</a:t>
            </a:r>
            <a:r>
              <a:rPr lang="en-US" altLang="en-US" sz="2400" dirty="0" smtClean="0">
                <a:ea typeface="ＭＳ Ｐゴシック" pitchFamily="34" charset="-128"/>
              </a:rPr>
              <a:t> electrons in the </a:t>
            </a:r>
            <a:r>
              <a:rPr lang="en-US" altLang="en-US" sz="2400" dirty="0" err="1" smtClean="0">
                <a:ea typeface="ＭＳ Ｐゴシック" pitchFamily="34" charset="-128"/>
              </a:rPr>
              <a:t>unhybridized</a:t>
            </a:r>
            <a:r>
              <a:rPr lang="en-US" altLang="en-US" sz="2400" dirty="0" smtClean="0">
                <a:ea typeface="ＭＳ Ｐゴシック" pitchFamily="34" charset="-128"/>
              </a:rPr>
              <a:t> </a:t>
            </a:r>
            <a:r>
              <a:rPr lang="en-US" altLang="en-US" sz="2400" i="1" dirty="0" smtClean="0">
                <a:ea typeface="ＭＳ Ｐゴシック" pitchFamily="34" charset="-128"/>
              </a:rPr>
              <a:t>d</a:t>
            </a:r>
            <a:r>
              <a:rPr lang="en-US" altLang="en-US" sz="2400" dirty="0" smtClean="0">
                <a:ea typeface="ＭＳ Ｐゴシック" pitchFamily="34" charset="-128"/>
              </a:rPr>
              <a:t> orbitals of the metal ion.</a:t>
            </a:r>
          </a:p>
          <a:p>
            <a:endParaRPr lang="en-US" altLang="en-US" sz="2400" dirty="0" smtClean="0">
              <a:ea typeface="ＭＳ Ｐゴシック" pitchFamily="34" charset="-128"/>
            </a:endParaRPr>
          </a:p>
          <a:p>
            <a:pPr>
              <a:buClr>
                <a:schemeClr val="tx1"/>
              </a:buClr>
            </a:pPr>
            <a:r>
              <a:rPr lang="en-US" altLang="en-US" sz="2400" dirty="0" smtClean="0">
                <a:solidFill>
                  <a:schemeClr val="accent2"/>
                </a:solidFill>
                <a:ea typeface="ＭＳ Ｐゴシック" pitchFamily="34" charset="-128"/>
              </a:rPr>
              <a:t>The result is that the energies of the </a:t>
            </a:r>
            <a:r>
              <a:rPr lang="en-US" altLang="en-US" sz="2400" i="1" dirty="0" smtClean="0">
                <a:solidFill>
                  <a:schemeClr val="accent2"/>
                </a:solidFill>
                <a:ea typeface="ＭＳ Ｐゴシック" pitchFamily="34" charset="-128"/>
              </a:rPr>
              <a:t>d</a:t>
            </a:r>
            <a:r>
              <a:rPr lang="en-US" altLang="en-US" sz="2400" dirty="0" smtClean="0">
                <a:solidFill>
                  <a:schemeClr val="accent2"/>
                </a:solidFill>
                <a:ea typeface="ＭＳ Ｐゴシック" pitchFamily="34" charset="-128"/>
              </a:rPr>
              <a:t> orbitals are split.</a:t>
            </a:r>
          </a:p>
          <a:p>
            <a:r>
              <a:rPr lang="en-US" altLang="en-US" sz="2400" dirty="0" smtClean="0">
                <a:ea typeface="ＭＳ Ｐゴシック" pitchFamily="34" charset="-128"/>
              </a:rPr>
              <a:t>The difference in energy depends on the complex formed and the kinds of ligands.</a:t>
            </a:r>
          </a:p>
          <a:p>
            <a:pPr lvl="1">
              <a:buClr>
                <a:schemeClr val="tx1"/>
              </a:buClr>
            </a:pPr>
            <a:r>
              <a:rPr lang="en-US" altLang="en-US" sz="2400" smtClean="0">
                <a:solidFill>
                  <a:schemeClr val="accent2"/>
                </a:solidFill>
                <a:ea typeface="ＭＳ Ｐゴシック" pitchFamily="34" charset="-128"/>
              </a:rPr>
              <a:t>Crystal </a:t>
            </a:r>
            <a:r>
              <a:rPr lang="en-US" altLang="en-US" sz="2400" dirty="0" smtClean="0">
                <a:solidFill>
                  <a:schemeClr val="accent2"/>
                </a:solidFill>
                <a:ea typeface="ＭＳ Ｐゴシック" pitchFamily="34" charset="-128"/>
              </a:rPr>
              <a:t>field splitting energy</a:t>
            </a:r>
          </a:p>
          <a:p>
            <a:pPr lvl="1"/>
            <a:r>
              <a:rPr lang="en-US" altLang="en-US" sz="2400" dirty="0" smtClean="0">
                <a:ea typeface="ＭＳ Ｐゴシック" pitchFamily="34" charset="-128"/>
              </a:rPr>
              <a:t>Strong-field splitting and weak-field splitting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6"/>
          <a:stretch/>
        </p:blipFill>
        <p:spPr>
          <a:xfrm>
            <a:off x="3919372" y="1628773"/>
            <a:ext cx="5138903" cy="46386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 bwMode="auto">
          <a:xfrm>
            <a:off x="361950" y="752475"/>
            <a:ext cx="4086225" cy="5105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latin typeface="+mn-lt"/>
                <a:ea typeface="+mn-ea"/>
              </a:rPr>
              <a:t>The ligands in an octahedral complex are located in the same space as the lobes of the orbitals.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1800" dirty="0">
              <a:latin typeface="+mn-lt"/>
              <a:ea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latin typeface="Arial" charset="0"/>
              </a:rPr>
              <a:t>The repulsions between electron pairs in the ligands and any potential electrons in the </a:t>
            </a:r>
            <a:r>
              <a:rPr lang="en-US" sz="1800" i="1" dirty="0" smtClean="0">
                <a:latin typeface="Arial" charset="0"/>
              </a:rPr>
              <a:t>d </a:t>
            </a:r>
            <a:r>
              <a:rPr lang="en-US" sz="1800" dirty="0">
                <a:latin typeface="Arial" charset="0"/>
              </a:rPr>
              <a:t>orbitals result in an</a:t>
            </a:r>
            <a:r>
              <a:rPr lang="en-US" sz="1800" i="1" dirty="0">
                <a:latin typeface="Arial" charset="0"/>
              </a:rPr>
              <a:t> </a:t>
            </a:r>
            <a:r>
              <a:rPr lang="en-US" sz="1800" dirty="0">
                <a:latin typeface="Arial" charset="0"/>
              </a:rPr>
              <a:t>increase in the energies of these orbitals</a:t>
            </a:r>
            <a:r>
              <a:rPr lang="en-US" sz="1800" dirty="0">
                <a:solidFill>
                  <a:schemeClr val="accent2"/>
                </a:solidFill>
                <a:latin typeface="Arial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1800" dirty="0">
              <a:solidFill>
                <a:schemeClr val="accent2"/>
              </a:solidFill>
              <a:latin typeface="Arial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latin typeface="Arial" charset="0"/>
              </a:rPr>
              <a:t>The other </a:t>
            </a:r>
            <a:r>
              <a:rPr lang="en-US" sz="1800" i="1" dirty="0">
                <a:latin typeface="Arial" charset="0"/>
              </a:rPr>
              <a:t>d</a:t>
            </a:r>
            <a:r>
              <a:rPr lang="en-US" sz="1800" dirty="0">
                <a:latin typeface="Arial" charset="0"/>
              </a:rPr>
              <a:t> orbitals lie between the axes and have nodes directly on the axes, which results in less repulsion and lower energies for these three orbitals.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chemeClr val="accent2"/>
              </a:solidFill>
              <a:latin typeface="Arial" charset="0"/>
            </a:endParaRPr>
          </a:p>
          <a:p>
            <a:pPr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4915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Crystal Field Splitting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Electron Configuration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368453" y="685800"/>
            <a:ext cx="5419725" cy="5715000"/>
          </a:xfrm>
        </p:spPr>
        <p:txBody>
          <a:bodyPr/>
          <a:lstStyle/>
          <a:p>
            <a:r>
              <a:rPr lang="en-US" altLang="en-US" sz="2000" dirty="0" smtClean="0">
                <a:ea typeface="ＭＳ Ｐゴシック" pitchFamily="34" charset="-128"/>
              </a:rPr>
              <a:t>For first and second transition series</a:t>
            </a:r>
            <a:r>
              <a:rPr lang="en-US" altLang="en-US" sz="2000" smtClean="0">
                <a:ea typeface="ＭＳ Ｐゴシック" pitchFamily="34" charset="-128"/>
              </a:rPr>
              <a:t>, </a:t>
            </a:r>
            <a:br>
              <a:rPr lang="en-US" altLang="en-US" sz="2000" smtClean="0">
                <a:ea typeface="ＭＳ Ｐゴシック" pitchFamily="34" charset="-128"/>
              </a:rPr>
            </a:br>
            <a:r>
              <a:rPr lang="en-US" altLang="en-US" sz="2000" i="1" smtClean="0">
                <a:ea typeface="ＭＳ Ｐゴシック" pitchFamily="34" charset="-128"/>
              </a:rPr>
              <a:t>ns</a:t>
            </a:r>
            <a:r>
              <a:rPr lang="en-US" altLang="en-US" sz="2000" baseline="30000" smtClean="0">
                <a:ea typeface="ＭＳ Ｐゴシック" pitchFamily="34" charset="-128"/>
              </a:rPr>
              <a:t>2</a:t>
            </a:r>
            <a:r>
              <a:rPr lang="en-US" altLang="en-US" sz="2000" smtClean="0">
                <a:ea typeface="ＭＳ Ｐゴシック" pitchFamily="34" charset="-128"/>
              </a:rPr>
              <a:t>(</a:t>
            </a:r>
            <a:r>
              <a:rPr lang="en-US" altLang="en-US" sz="2000" i="1" smtClean="0">
                <a:ea typeface="ＭＳ Ｐゴシック" pitchFamily="34" charset="-128"/>
              </a:rPr>
              <a:t>n </a:t>
            </a:r>
            <a:r>
              <a:rPr lang="en-US" altLang="en-US" sz="2000" dirty="0" smtClean="0">
                <a:ea typeface="ＭＳ Ｐゴシック" pitchFamily="34" charset="-128"/>
              </a:rPr>
              <a:t>− 1)</a:t>
            </a:r>
            <a:r>
              <a:rPr lang="en-US" altLang="en-US" sz="2000" i="1" dirty="0" smtClean="0">
                <a:ea typeface="ＭＳ Ｐゴシック" pitchFamily="34" charset="-128"/>
              </a:rPr>
              <a:t>d</a:t>
            </a:r>
            <a:r>
              <a:rPr lang="en-US" altLang="en-US" sz="2000" i="1" baseline="30000" dirty="0" smtClean="0">
                <a:ea typeface="ＭＳ Ｐゴシック" pitchFamily="34" charset="-128"/>
              </a:rPr>
              <a:t>x</a:t>
            </a:r>
            <a:endParaRPr lang="en-US" altLang="en-US" sz="2000" i="1" dirty="0" smtClean="0">
              <a:ea typeface="ＭＳ Ｐゴシック" pitchFamily="34" charset="-128"/>
            </a:endParaRPr>
          </a:p>
          <a:p>
            <a:pPr lvl="1"/>
            <a:r>
              <a:rPr lang="en-US" altLang="en-US" sz="2000" dirty="0" smtClean="0">
                <a:ea typeface="ＭＳ Ｐゴシック" pitchFamily="34" charset="-128"/>
              </a:rPr>
              <a:t>First = [</a:t>
            </a:r>
            <a:r>
              <a:rPr lang="en-US" altLang="en-US" sz="2000" dirty="0" err="1" smtClean="0">
                <a:ea typeface="ＭＳ Ｐゴシック" pitchFamily="34" charset="-128"/>
              </a:rPr>
              <a:t>Ar</a:t>
            </a:r>
            <a:r>
              <a:rPr lang="en-US" altLang="en-US" sz="2000" dirty="0" smtClean="0">
                <a:ea typeface="ＭＳ Ｐゴシック" pitchFamily="34" charset="-128"/>
              </a:rPr>
              <a:t>]4</a:t>
            </a:r>
            <a:r>
              <a:rPr lang="en-US" altLang="en-US" sz="2000" i="1" dirty="0" smtClean="0">
                <a:ea typeface="ＭＳ Ｐゴシック" pitchFamily="34" charset="-128"/>
              </a:rPr>
              <a:t>s</a:t>
            </a:r>
            <a:r>
              <a:rPr lang="en-US" altLang="en-US" sz="2000" baseline="30000" dirty="0" smtClean="0">
                <a:ea typeface="ＭＳ Ｐゴシック" pitchFamily="34" charset="-128"/>
              </a:rPr>
              <a:t>2</a:t>
            </a:r>
            <a:r>
              <a:rPr lang="en-US" altLang="en-US" sz="2000" dirty="0" smtClean="0">
                <a:ea typeface="ＭＳ Ｐゴシック" pitchFamily="34" charset="-128"/>
              </a:rPr>
              <a:t>3</a:t>
            </a:r>
            <a:r>
              <a:rPr lang="en-US" altLang="en-US" sz="2000" i="1" dirty="0" smtClean="0">
                <a:ea typeface="ＭＳ Ｐゴシック" pitchFamily="34" charset="-128"/>
              </a:rPr>
              <a:t>d</a:t>
            </a:r>
            <a:r>
              <a:rPr lang="en-US" altLang="en-US" sz="2000" i="1" baseline="30000" dirty="0" smtClean="0">
                <a:ea typeface="ＭＳ Ｐゴシック" pitchFamily="34" charset="-128"/>
              </a:rPr>
              <a:t>x</a:t>
            </a:r>
            <a:r>
              <a:rPr lang="en-US" altLang="en-US" sz="2000" dirty="0" smtClean="0">
                <a:ea typeface="ＭＳ Ｐゴシック" pitchFamily="34" charset="-128"/>
              </a:rPr>
              <a:t>; second = [Kr]5</a:t>
            </a:r>
            <a:r>
              <a:rPr lang="en-US" altLang="en-US" sz="2000" i="1" dirty="0" smtClean="0">
                <a:ea typeface="ＭＳ Ｐゴシック" pitchFamily="34" charset="-128"/>
              </a:rPr>
              <a:t>s</a:t>
            </a:r>
            <a:r>
              <a:rPr lang="en-US" altLang="en-US" sz="2000" baseline="30000" dirty="0" smtClean="0">
                <a:ea typeface="ＭＳ Ｐゴシック" pitchFamily="34" charset="-128"/>
              </a:rPr>
              <a:t>2</a:t>
            </a:r>
            <a:r>
              <a:rPr lang="en-US" altLang="en-US" sz="2000" dirty="0" smtClean="0">
                <a:ea typeface="ＭＳ Ｐゴシック" pitchFamily="34" charset="-128"/>
              </a:rPr>
              <a:t>4</a:t>
            </a:r>
            <a:r>
              <a:rPr lang="en-US" altLang="en-US" sz="2000" i="1" dirty="0" smtClean="0">
                <a:ea typeface="ＭＳ Ｐゴシック" pitchFamily="34" charset="-128"/>
              </a:rPr>
              <a:t>d</a:t>
            </a:r>
            <a:r>
              <a:rPr lang="en-US" altLang="en-US" sz="2000" i="1" baseline="30000" dirty="0" smtClean="0">
                <a:ea typeface="ＭＳ Ｐゴシック" pitchFamily="34" charset="-128"/>
              </a:rPr>
              <a:t>x</a:t>
            </a:r>
          </a:p>
          <a:p>
            <a:pPr lvl="1"/>
            <a:endParaRPr lang="en-US" altLang="en-US" sz="2000" dirty="0" smtClean="0">
              <a:ea typeface="ＭＳ Ｐゴシック" pitchFamily="34" charset="-128"/>
            </a:endParaRPr>
          </a:p>
          <a:p>
            <a:r>
              <a:rPr lang="en-US" altLang="en-US" sz="2000" dirty="0" smtClean="0">
                <a:ea typeface="ＭＳ Ｐゴシック" pitchFamily="34" charset="-128"/>
              </a:rPr>
              <a:t>For third and fourth transition series, </a:t>
            </a:r>
            <a:r>
              <a:rPr lang="en-US" altLang="en-US" sz="2000" i="1" dirty="0" smtClean="0">
                <a:ea typeface="ＭＳ Ｐゴシック" pitchFamily="34" charset="-128"/>
              </a:rPr>
              <a:t/>
            </a:r>
            <a:br>
              <a:rPr lang="en-US" altLang="en-US" sz="2000" i="1" dirty="0" smtClean="0">
                <a:ea typeface="ＭＳ Ｐゴシック" pitchFamily="34" charset="-128"/>
              </a:rPr>
            </a:br>
            <a:r>
              <a:rPr lang="en-US" altLang="en-US" sz="2000" i="1" dirty="0" smtClean="0">
                <a:ea typeface="ＭＳ Ｐゴシック" pitchFamily="34" charset="-128"/>
              </a:rPr>
              <a:t>ns</a:t>
            </a:r>
            <a:r>
              <a:rPr lang="en-US" altLang="en-US" sz="2000" baseline="30000" dirty="0" smtClean="0">
                <a:ea typeface="ＭＳ Ｐゴシック" pitchFamily="34" charset="-128"/>
              </a:rPr>
              <a:t>2</a:t>
            </a:r>
            <a:r>
              <a:rPr lang="en-US" altLang="en-US" sz="2000" dirty="0" smtClean="0">
                <a:ea typeface="ＭＳ Ｐゴシック" pitchFamily="34" charset="-128"/>
              </a:rPr>
              <a:t>(</a:t>
            </a:r>
            <a:r>
              <a:rPr lang="en-US" altLang="en-US" sz="2000" i="1" dirty="0" smtClean="0">
                <a:ea typeface="ＭＳ Ｐゴシック" pitchFamily="34" charset="-128"/>
              </a:rPr>
              <a:t>n </a:t>
            </a:r>
            <a:r>
              <a:rPr lang="en-US" altLang="en-US" sz="2000" dirty="0" smtClean="0">
                <a:ea typeface="ＭＳ Ｐゴシック" pitchFamily="34" charset="-128"/>
              </a:rPr>
              <a:t>− 2)</a:t>
            </a:r>
            <a:r>
              <a:rPr lang="en-US" altLang="en-US" sz="2000" i="1" dirty="0" smtClean="0">
                <a:ea typeface="ＭＳ Ｐゴシック" pitchFamily="34" charset="-128"/>
              </a:rPr>
              <a:t>f</a:t>
            </a:r>
            <a:r>
              <a:rPr lang="en-US" altLang="en-US" sz="2000" baseline="30000" dirty="0" smtClean="0">
                <a:ea typeface="ＭＳ Ｐゴシック" pitchFamily="34" charset="-128"/>
              </a:rPr>
              <a:t>14</a:t>
            </a:r>
            <a:r>
              <a:rPr lang="en-US" altLang="en-US" sz="2000" dirty="0" smtClean="0">
                <a:ea typeface="ＭＳ Ｐゴシック" pitchFamily="34" charset="-128"/>
              </a:rPr>
              <a:t>(</a:t>
            </a:r>
            <a:r>
              <a:rPr lang="en-US" altLang="en-US" sz="2000" i="1" dirty="0" smtClean="0">
                <a:ea typeface="ＭＳ Ｐゴシック" pitchFamily="34" charset="-128"/>
              </a:rPr>
              <a:t>n </a:t>
            </a:r>
            <a:r>
              <a:rPr lang="en-US" altLang="en-US" sz="2000" dirty="0" smtClean="0">
                <a:ea typeface="ＭＳ Ｐゴシック" pitchFamily="34" charset="-128"/>
              </a:rPr>
              <a:t>− 1)</a:t>
            </a:r>
            <a:r>
              <a:rPr lang="en-US" altLang="en-US" sz="2000" i="1" dirty="0" smtClean="0">
                <a:ea typeface="ＭＳ Ｐゴシック" pitchFamily="34" charset="-128"/>
              </a:rPr>
              <a:t>d</a:t>
            </a:r>
            <a:r>
              <a:rPr lang="en-US" altLang="en-US" sz="2000" i="1" baseline="30000" dirty="0" smtClean="0">
                <a:ea typeface="ＭＳ Ｐゴシック" pitchFamily="34" charset="-128"/>
              </a:rPr>
              <a:t>x</a:t>
            </a:r>
          </a:p>
          <a:p>
            <a:endParaRPr lang="en-US" altLang="en-US" sz="2000" dirty="0" smtClean="0">
              <a:ea typeface="ＭＳ Ｐゴシック" pitchFamily="34" charset="-128"/>
            </a:endParaRPr>
          </a:p>
          <a:p>
            <a:r>
              <a:rPr lang="en-US" altLang="en-US" sz="2000" dirty="0" smtClean="0">
                <a:ea typeface="ＭＳ Ｐゴシック" pitchFamily="34" charset="-128"/>
              </a:rPr>
              <a:t>Some individuals deviate from </a:t>
            </a:r>
            <a:r>
              <a:rPr lang="en-US" altLang="en-US" sz="2000" smtClean="0">
                <a:ea typeface="ＭＳ Ｐゴシック" pitchFamily="34" charset="-128"/>
              </a:rPr>
              <a:t>the </a:t>
            </a:r>
            <a:br>
              <a:rPr lang="en-US" altLang="en-US" sz="2000" smtClean="0">
                <a:ea typeface="ＭＳ Ｐゴシック" pitchFamily="34" charset="-128"/>
              </a:rPr>
            </a:br>
            <a:r>
              <a:rPr lang="en-US" altLang="en-US" sz="2000" smtClean="0">
                <a:ea typeface="ＭＳ Ｐゴシック" pitchFamily="34" charset="-128"/>
              </a:rPr>
              <a:t>general </a:t>
            </a:r>
            <a:r>
              <a:rPr lang="en-US" altLang="en-US" sz="2000" dirty="0" smtClean="0">
                <a:ea typeface="ＭＳ Ｐゴシック" pitchFamily="34" charset="-128"/>
              </a:rPr>
              <a:t>pattern by </a:t>
            </a:r>
            <a:r>
              <a:rPr lang="en-US" altLang="ja-JP" sz="2000" dirty="0" smtClean="0">
                <a:ea typeface="ＭＳ Ｐゴシック" pitchFamily="34" charset="-128"/>
              </a:rPr>
              <a:t>“promoting” one </a:t>
            </a:r>
            <a:r>
              <a:rPr lang="en-US" altLang="ja-JP" sz="2000" smtClean="0">
                <a:ea typeface="ＭＳ Ｐゴシック" pitchFamily="34" charset="-128"/>
              </a:rPr>
              <a:t>or </a:t>
            </a:r>
            <a:br>
              <a:rPr lang="en-US" altLang="ja-JP" sz="2000" smtClean="0">
                <a:ea typeface="ＭＳ Ｐゴシック" pitchFamily="34" charset="-128"/>
              </a:rPr>
            </a:br>
            <a:r>
              <a:rPr lang="en-US" altLang="ja-JP" sz="2000" smtClean="0">
                <a:ea typeface="ＭＳ Ｐゴシック" pitchFamily="34" charset="-128"/>
              </a:rPr>
              <a:t>more </a:t>
            </a:r>
            <a:r>
              <a:rPr lang="en-US" altLang="ja-JP" sz="2000" i="1" dirty="0" smtClean="0">
                <a:ea typeface="ＭＳ Ｐゴシック" pitchFamily="34" charset="-128"/>
              </a:rPr>
              <a:t>s</a:t>
            </a:r>
            <a:r>
              <a:rPr lang="en-US" altLang="ja-JP" sz="2000" dirty="0" smtClean="0">
                <a:ea typeface="ＭＳ Ｐゴシック" pitchFamily="34" charset="-128"/>
              </a:rPr>
              <a:t> electrons into the underlying </a:t>
            </a:r>
            <a:r>
              <a:rPr lang="en-US" altLang="ja-JP" sz="2000" i="1" smtClean="0">
                <a:ea typeface="ＭＳ Ｐゴシック" pitchFamily="34" charset="-128"/>
              </a:rPr>
              <a:t>d</a:t>
            </a:r>
            <a:r>
              <a:rPr lang="en-US" altLang="ja-JP" sz="2000" smtClean="0">
                <a:ea typeface="ＭＳ Ｐゴシック" pitchFamily="34" charset="-128"/>
              </a:rPr>
              <a:t> </a:t>
            </a:r>
            <a:br>
              <a:rPr lang="en-US" altLang="ja-JP" sz="2000" smtClean="0">
                <a:ea typeface="ＭＳ Ｐゴシック" pitchFamily="34" charset="-128"/>
              </a:rPr>
            </a:br>
            <a:r>
              <a:rPr lang="en-US" altLang="ja-JP" sz="2000" smtClean="0">
                <a:ea typeface="ＭＳ Ｐゴシック" pitchFamily="34" charset="-128"/>
              </a:rPr>
              <a:t>to </a:t>
            </a:r>
            <a:r>
              <a:rPr lang="en-US" altLang="ja-JP" sz="2000" dirty="0" smtClean="0">
                <a:ea typeface="ＭＳ Ｐゴシック" pitchFamily="34" charset="-128"/>
              </a:rPr>
              <a:t>complete the subshell.</a:t>
            </a:r>
          </a:p>
          <a:p>
            <a:pPr lvl="1"/>
            <a:r>
              <a:rPr lang="en-US" altLang="en-US" sz="2000" dirty="0" smtClean="0">
                <a:ea typeface="ＭＳ Ｐゴシック" pitchFamily="34" charset="-128"/>
              </a:rPr>
              <a:t>Group 1B</a:t>
            </a:r>
          </a:p>
          <a:p>
            <a:pPr lvl="1"/>
            <a:endParaRPr lang="en-US" altLang="en-US" sz="2000" dirty="0" smtClean="0">
              <a:ea typeface="ＭＳ Ｐゴシック" pitchFamily="34" charset="-128"/>
            </a:endParaRPr>
          </a:p>
          <a:p>
            <a:pPr>
              <a:lnSpc>
                <a:spcPct val="95000"/>
              </a:lnSpc>
              <a:spcBef>
                <a:spcPts val="600"/>
              </a:spcBef>
            </a:pPr>
            <a:r>
              <a:rPr lang="en-US" altLang="en-US" sz="2000" dirty="0" smtClean="0">
                <a:ea typeface="ＭＳ Ｐゴシック" pitchFamily="34" charset="-128"/>
              </a:rPr>
              <a:t>Form ions by losing the </a:t>
            </a:r>
            <a:r>
              <a:rPr lang="en-US" altLang="en-US" sz="2000" i="1" dirty="0" smtClean="0">
                <a:ea typeface="ＭＳ Ｐゴシック" pitchFamily="34" charset="-128"/>
              </a:rPr>
              <a:t>ns</a:t>
            </a:r>
            <a:r>
              <a:rPr lang="en-US" altLang="en-US" sz="2000" dirty="0" smtClean="0">
                <a:ea typeface="ＭＳ Ｐゴシック" pitchFamily="34" charset="-128"/>
              </a:rPr>
              <a:t> electrons first, then the (</a:t>
            </a:r>
            <a:r>
              <a:rPr lang="en-US" altLang="en-US" sz="2000" i="1" dirty="0" smtClean="0">
                <a:ea typeface="ＭＳ Ｐゴシック" pitchFamily="34" charset="-128"/>
              </a:rPr>
              <a:t>n</a:t>
            </a:r>
            <a:r>
              <a:rPr lang="en-US" altLang="en-US" sz="2000" dirty="0" smtClean="0">
                <a:ea typeface="ＭＳ Ｐゴシック" pitchFamily="34" charset="-128"/>
              </a:rPr>
              <a:t> – 1)</a:t>
            </a:r>
            <a:r>
              <a:rPr lang="en-US" altLang="en-US" sz="2000" i="1" dirty="0" smtClean="0">
                <a:ea typeface="ＭＳ Ｐゴシック" pitchFamily="34" charset="-128"/>
              </a:rPr>
              <a:t>d</a:t>
            </a:r>
            <a:r>
              <a:rPr lang="en-US" altLang="en-US" sz="2000" dirty="0" smtClean="0">
                <a:ea typeface="ＭＳ Ｐゴシック" pitchFamily="34" charset="-128"/>
              </a:rPr>
              <a:t> electrons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1"/>
          <a:stretch/>
        </p:blipFill>
        <p:spPr>
          <a:xfrm>
            <a:off x="5648325" y="842010"/>
            <a:ext cx="3327130" cy="5149783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47625"/>
            <a:ext cx="9144000" cy="954088"/>
          </a:xfrm>
        </p:spPr>
        <p:txBody>
          <a:bodyPr/>
          <a:lstStyle/>
          <a:p>
            <a:r>
              <a:rPr lang="en-US" altLang="en-US" sz="2800" smtClean="0">
                <a:ea typeface="ＭＳ Ｐゴシック" pitchFamily="34" charset="-128"/>
              </a:rPr>
              <a:t>Splitting of </a:t>
            </a:r>
            <a:r>
              <a:rPr lang="en-US" altLang="en-US" sz="2800" i="1" smtClean="0">
                <a:ea typeface="ＭＳ Ｐゴシック" pitchFamily="34" charset="-128"/>
              </a:rPr>
              <a:t>d</a:t>
            </a:r>
            <a:r>
              <a:rPr lang="en-US" altLang="en-US" sz="2800" smtClean="0">
                <a:ea typeface="ＭＳ Ｐゴシック" pitchFamily="34" charset="-128"/>
              </a:rPr>
              <a:t> Orbital Energies Due to Ligands in an Octahedral Complex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66800" y="5172075"/>
            <a:ext cx="739140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latin typeface="+mn-lt"/>
                <a:ea typeface="+mn-ea"/>
              </a:rPr>
              <a:t>The size of the crystal field splitting energy, </a:t>
            </a:r>
            <a:r>
              <a:rPr lang="en-US" sz="2000" dirty="0">
                <a:latin typeface="Symbol" pitchFamily="18" charset="2"/>
                <a:ea typeface="+mn-ea"/>
              </a:rPr>
              <a:t>D</a:t>
            </a:r>
            <a:r>
              <a:rPr lang="en-US" sz="2000" dirty="0">
                <a:latin typeface="+mn-lt"/>
                <a:ea typeface="+mn-ea"/>
              </a:rPr>
              <a:t>, depends on the kinds of ligands and their relative positions on the complex ion, as well as the kind of metal ion and its oxidation state.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31"/>
          <a:stretch/>
        </p:blipFill>
        <p:spPr>
          <a:xfrm>
            <a:off x="1297162" y="1258795"/>
            <a:ext cx="6549676" cy="347513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ontent Placeholder 5"/>
          <p:cNvSpPr>
            <a:spLocks noGrp="1"/>
          </p:cNvSpPr>
          <p:nvPr>
            <p:ph idx="1"/>
          </p:nvPr>
        </p:nvSpPr>
        <p:spPr>
          <a:xfrm>
            <a:off x="356802" y="1066800"/>
            <a:ext cx="4267200" cy="5105400"/>
          </a:xfrm>
        </p:spPr>
        <p:txBody>
          <a:bodyPr/>
          <a:lstStyle/>
          <a:p>
            <a:r>
              <a:rPr lang="en-US" altLang="en-US" sz="2000" dirty="0" smtClean="0">
                <a:ea typeface="ＭＳ Ｐゴシック" pitchFamily="34" charset="-128"/>
              </a:rPr>
              <a:t>Transition metal ions </a:t>
            </a:r>
            <a:r>
              <a:rPr lang="en-US" altLang="en-US" sz="2000" smtClean="0">
                <a:ea typeface="ＭＳ Ｐゴシック" pitchFamily="34" charset="-128"/>
              </a:rPr>
              <a:t>show </a:t>
            </a:r>
            <a:br>
              <a:rPr lang="en-US" altLang="en-US" sz="2000" smtClean="0">
                <a:ea typeface="ＭＳ Ｐゴシック" pitchFamily="34" charset="-128"/>
              </a:rPr>
            </a:br>
            <a:r>
              <a:rPr lang="en-US" altLang="en-US" sz="2000" smtClean="0">
                <a:ea typeface="ＭＳ Ｐゴシック" pitchFamily="34" charset="-128"/>
              </a:rPr>
              <a:t>many </a:t>
            </a:r>
            <a:r>
              <a:rPr lang="en-US" altLang="en-US" sz="2000" dirty="0" smtClean="0">
                <a:ea typeface="ＭＳ Ｐゴシック" pitchFamily="34" charset="-128"/>
              </a:rPr>
              <a:t>intense colors in host crystals or solution. </a:t>
            </a:r>
          </a:p>
          <a:p>
            <a:endParaRPr lang="en-US" altLang="en-US" sz="2000" dirty="0" smtClean="0">
              <a:ea typeface="ＭＳ Ｐゴシック" pitchFamily="34" charset="-128"/>
            </a:endParaRPr>
          </a:p>
          <a:p>
            <a:r>
              <a:rPr lang="en-US" altLang="en-US" sz="2000" dirty="0" smtClean="0">
                <a:ea typeface="ＭＳ Ｐゴシック" pitchFamily="34" charset="-128"/>
              </a:rPr>
              <a:t>The color of light absorbed by the </a:t>
            </a:r>
            <a:r>
              <a:rPr lang="en-US" altLang="en-US" sz="2000" dirty="0" err="1" smtClean="0">
                <a:ea typeface="ＭＳ Ｐゴシック" pitchFamily="34" charset="-128"/>
              </a:rPr>
              <a:t>complexed</a:t>
            </a:r>
            <a:r>
              <a:rPr lang="en-US" altLang="en-US" sz="2000" dirty="0" smtClean="0">
                <a:ea typeface="ＭＳ Ｐゴシック" pitchFamily="34" charset="-128"/>
              </a:rPr>
              <a:t> ion is related to electronic energy changes </a:t>
            </a:r>
            <a:r>
              <a:rPr lang="en-US" altLang="en-US" sz="2000" smtClean="0">
                <a:ea typeface="ＭＳ Ｐゴシック" pitchFamily="34" charset="-128"/>
              </a:rPr>
              <a:t>in </a:t>
            </a:r>
            <a:br>
              <a:rPr lang="en-US" altLang="en-US" sz="2000" smtClean="0">
                <a:ea typeface="ＭＳ Ｐゴシック" pitchFamily="34" charset="-128"/>
              </a:rPr>
            </a:br>
            <a:r>
              <a:rPr lang="en-US" altLang="en-US" sz="2000" smtClean="0">
                <a:ea typeface="ＭＳ Ｐゴシック" pitchFamily="34" charset="-128"/>
              </a:rPr>
              <a:t>the </a:t>
            </a:r>
            <a:r>
              <a:rPr lang="en-US" altLang="en-US" sz="2000" dirty="0" smtClean="0">
                <a:ea typeface="ＭＳ Ｐゴシック" pitchFamily="34" charset="-128"/>
              </a:rPr>
              <a:t>structure of the complex. </a:t>
            </a:r>
          </a:p>
          <a:p>
            <a:pPr lvl="1"/>
            <a:r>
              <a:rPr lang="en-US" altLang="en-US" sz="2000" dirty="0" smtClean="0">
                <a:ea typeface="ＭＳ Ｐゴシック" pitchFamily="34" charset="-128"/>
              </a:rPr>
              <a:t>The electron </a:t>
            </a:r>
            <a:r>
              <a:rPr lang="en-US" altLang="ja-JP" sz="2000" dirty="0" smtClean="0">
                <a:ea typeface="ＭＳ Ｐゴシック" pitchFamily="34" charset="-128"/>
              </a:rPr>
              <a:t>“leaping</a:t>
            </a:r>
            <a:r>
              <a:rPr lang="en-US" altLang="ja-JP" sz="2000" smtClean="0">
                <a:ea typeface="ＭＳ Ｐゴシック" pitchFamily="34" charset="-128"/>
              </a:rPr>
              <a:t>” </a:t>
            </a:r>
            <a:br>
              <a:rPr lang="en-US" altLang="ja-JP" sz="2000" smtClean="0">
                <a:ea typeface="ＭＳ Ｐゴシック" pitchFamily="34" charset="-128"/>
              </a:rPr>
            </a:br>
            <a:r>
              <a:rPr lang="en-US" altLang="ja-JP" sz="2000" smtClean="0">
                <a:ea typeface="ＭＳ Ｐゴシック" pitchFamily="34" charset="-128"/>
              </a:rPr>
              <a:t>from </a:t>
            </a:r>
            <a:r>
              <a:rPr lang="en-US" altLang="ja-JP" sz="2000" dirty="0" smtClean="0">
                <a:ea typeface="ＭＳ Ｐゴシック" pitchFamily="34" charset="-128"/>
              </a:rPr>
              <a:t>a lower energy </a:t>
            </a:r>
            <a:r>
              <a:rPr lang="en-US" altLang="ja-JP" sz="2000" smtClean="0">
                <a:ea typeface="ＭＳ Ｐゴシック" pitchFamily="34" charset="-128"/>
              </a:rPr>
              <a:t>state </a:t>
            </a:r>
            <a:br>
              <a:rPr lang="en-US" altLang="ja-JP" sz="2000" smtClean="0">
                <a:ea typeface="ＭＳ Ｐゴシック" pitchFamily="34" charset="-128"/>
              </a:rPr>
            </a:br>
            <a:r>
              <a:rPr lang="en-US" altLang="ja-JP" sz="2000" smtClean="0">
                <a:ea typeface="ＭＳ Ｐゴシック" pitchFamily="34" charset="-128"/>
              </a:rPr>
              <a:t>to a </a:t>
            </a:r>
            <a:r>
              <a:rPr lang="en-US" altLang="ja-JP" sz="2000" dirty="0" smtClean="0">
                <a:ea typeface="ＭＳ Ｐゴシック" pitchFamily="34" charset="-128"/>
              </a:rPr>
              <a:t>higher energy state</a:t>
            </a:r>
          </a:p>
          <a:p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5120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4775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Color and Complex Ions</a:t>
            </a: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2879058"/>
              </p:ext>
            </p:extLst>
          </p:nvPr>
        </p:nvGraphicFramePr>
        <p:xfrm>
          <a:off x="5127087" y="1098855"/>
          <a:ext cx="3063875" cy="439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Image" r:id="rId3" imgW="3352381" imgH="4812698" progId="PhotoshopElements.Image.3">
                  <p:embed/>
                </p:oleObj>
              </mc:Choice>
              <mc:Fallback>
                <p:oleObj name="Image" r:id="rId3" imgW="3352381" imgH="4812698" progId="PhotoshopElements.Image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7087" y="1098855"/>
                        <a:ext cx="3063875" cy="439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4775"/>
          </a:xfrm>
        </p:spPr>
        <p:txBody>
          <a:bodyPr/>
          <a:lstStyle/>
          <a:p>
            <a:pPr algn="ctr"/>
            <a:r>
              <a:rPr lang="en-US" altLang="en-US" dirty="0" smtClean="0">
                <a:ea typeface="ＭＳ Ｐゴシック" pitchFamily="34" charset="-128"/>
              </a:rPr>
              <a:t>Color and Complex Ions</a:t>
            </a:r>
          </a:p>
        </p:txBody>
      </p:sp>
      <p:sp>
        <p:nvSpPr>
          <p:cNvPr id="10" name="Rectangle 9"/>
          <p:cNvSpPr txBox="1">
            <a:spLocks noChangeArrowheads="1"/>
          </p:cNvSpPr>
          <p:nvPr/>
        </p:nvSpPr>
        <p:spPr>
          <a:xfrm>
            <a:off x="4815290" y="1516642"/>
            <a:ext cx="4038600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 typeface="Wingdings" charset="0"/>
              <a:buNone/>
            </a:pPr>
            <a:r>
              <a:rPr lang="en-US" sz="2800" dirty="0" smtClean="0">
                <a:latin typeface="Garamond" charset="0"/>
              </a:rPr>
              <a:t>		The complexes of cobalt (III) show the shift in color due to the ligand.  </a:t>
            </a:r>
          </a:p>
          <a:p>
            <a:pPr eaLnBrk="1" hangingPunct="1">
              <a:buFont typeface="Wingdings" charset="0"/>
              <a:buNone/>
            </a:pPr>
            <a:r>
              <a:rPr lang="en-US" sz="2800" dirty="0" smtClean="0">
                <a:latin typeface="Garamond" charset="0"/>
              </a:rPr>
              <a:t>	(a) CN</a:t>
            </a:r>
            <a:r>
              <a:rPr lang="en-US" sz="2800" baseline="30000" dirty="0" smtClean="0">
                <a:latin typeface="Garamond" charset="0"/>
              </a:rPr>
              <a:t>–</a:t>
            </a:r>
            <a:r>
              <a:rPr lang="en-US" sz="2800" dirty="0" smtClean="0">
                <a:latin typeface="Garamond" charset="0"/>
              </a:rPr>
              <a:t>, (b) NO</a:t>
            </a:r>
            <a:r>
              <a:rPr lang="en-US" sz="2800" baseline="-25000" dirty="0" smtClean="0">
                <a:latin typeface="Garamond" charset="0"/>
              </a:rPr>
              <a:t>2</a:t>
            </a:r>
            <a:r>
              <a:rPr lang="en-US" sz="2800" baseline="30000" dirty="0" smtClean="0">
                <a:latin typeface="Garamond" charset="0"/>
              </a:rPr>
              <a:t>–</a:t>
            </a:r>
            <a:r>
              <a:rPr lang="en-US" sz="2800" dirty="0" smtClean="0">
                <a:latin typeface="Garamond" charset="0"/>
              </a:rPr>
              <a:t>, (c) </a:t>
            </a:r>
            <a:r>
              <a:rPr lang="en-US" sz="2800" dirty="0" err="1" smtClean="0">
                <a:latin typeface="Garamond" charset="0"/>
              </a:rPr>
              <a:t>phen</a:t>
            </a:r>
            <a:r>
              <a:rPr lang="en-US" sz="2800" dirty="0" smtClean="0">
                <a:latin typeface="Garamond" charset="0"/>
              </a:rPr>
              <a:t>, (d) en, (e) NH</a:t>
            </a:r>
            <a:r>
              <a:rPr lang="en-US" sz="2800" baseline="-25000" dirty="0" smtClean="0">
                <a:latin typeface="Garamond" charset="0"/>
              </a:rPr>
              <a:t>3</a:t>
            </a:r>
            <a:r>
              <a:rPr lang="en-US" sz="2800" dirty="0" smtClean="0">
                <a:latin typeface="Garamond" charset="0"/>
              </a:rPr>
              <a:t>, (f) </a:t>
            </a:r>
            <a:r>
              <a:rPr lang="en-US" sz="2800" dirty="0" err="1" smtClean="0">
                <a:latin typeface="Garamond" charset="0"/>
              </a:rPr>
              <a:t>gly</a:t>
            </a:r>
            <a:r>
              <a:rPr lang="en-US" sz="2800" dirty="0" smtClean="0">
                <a:latin typeface="Garamond" charset="0"/>
              </a:rPr>
              <a:t>, (g) H</a:t>
            </a:r>
            <a:r>
              <a:rPr lang="en-US" sz="2800" baseline="-25000" dirty="0" smtClean="0">
                <a:latin typeface="Garamond" charset="0"/>
              </a:rPr>
              <a:t>2</a:t>
            </a:r>
            <a:r>
              <a:rPr lang="en-US" sz="2800" dirty="0" smtClean="0">
                <a:latin typeface="Garamond" charset="0"/>
              </a:rPr>
              <a:t>O, (h) ox</a:t>
            </a:r>
            <a:r>
              <a:rPr lang="en-US" sz="2800" baseline="30000" dirty="0" smtClean="0">
                <a:latin typeface="Garamond" charset="0"/>
              </a:rPr>
              <a:t>2–</a:t>
            </a:r>
            <a:r>
              <a:rPr lang="en-US" sz="2800" dirty="0" smtClean="0">
                <a:latin typeface="Garamond" charset="0"/>
              </a:rPr>
              <a:t>, (</a:t>
            </a:r>
            <a:r>
              <a:rPr lang="en-US" sz="2800" dirty="0" err="1" smtClean="0">
                <a:latin typeface="Garamond" charset="0"/>
              </a:rPr>
              <a:t>i</a:t>
            </a:r>
            <a:r>
              <a:rPr lang="en-US" sz="2800" dirty="0" smtClean="0">
                <a:latin typeface="Garamond" charset="0"/>
              </a:rPr>
              <a:t>) CO</a:t>
            </a:r>
            <a:r>
              <a:rPr lang="en-US" sz="2800" baseline="-25000" dirty="0" smtClean="0">
                <a:latin typeface="Garamond" charset="0"/>
              </a:rPr>
              <a:t>3 </a:t>
            </a:r>
            <a:r>
              <a:rPr lang="en-US" sz="2800" baseline="30000" dirty="0" smtClean="0">
                <a:latin typeface="Garamond" charset="0"/>
              </a:rPr>
              <a:t>2–</a:t>
            </a:r>
            <a:r>
              <a:rPr lang="en-US" sz="2800" dirty="0" smtClean="0">
                <a:latin typeface="Garamond" charset="0"/>
              </a:rPr>
              <a:t>. </a:t>
            </a:r>
            <a:endParaRPr lang="en-US" sz="2800" dirty="0">
              <a:latin typeface="Garamond" charset="0"/>
            </a:endParaRPr>
          </a:p>
        </p:txBody>
      </p:sp>
      <p:pic>
        <p:nvPicPr>
          <p:cNvPr id="11" name="Picture 7" descr="spectrochem ser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49" y="1721289"/>
            <a:ext cx="4524687" cy="3243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621537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/>
          <p:cNvSpPr>
            <a:spLocks noGrp="1" noChangeArrowheads="1"/>
          </p:cNvSpPr>
          <p:nvPr>
            <p:ph idx="1"/>
          </p:nvPr>
        </p:nvSpPr>
        <p:spPr>
          <a:xfrm>
            <a:off x="361950" y="602238"/>
            <a:ext cx="8458200" cy="990600"/>
          </a:xfrm>
        </p:spPr>
        <p:txBody>
          <a:bodyPr/>
          <a:lstStyle/>
          <a:p>
            <a:r>
              <a:rPr lang="en-US" altLang="en-US" sz="2400" dirty="0" smtClean="0">
                <a:ea typeface="ＭＳ Ｐゴシック" pitchFamily="34" charset="-128"/>
              </a:rPr>
              <a:t>The observed color is the complementary color of the one that is absorbed.</a:t>
            </a:r>
          </a:p>
        </p:txBody>
      </p:sp>
      <p:sp>
        <p:nvSpPr>
          <p:cNvPr id="52227" name="Title 1"/>
          <p:cNvSpPr txBox="1">
            <a:spLocks/>
          </p:cNvSpPr>
          <p:nvPr/>
        </p:nvSpPr>
        <p:spPr bwMode="auto">
          <a:xfrm>
            <a:off x="0" y="17463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rgbClr val="ED6B06"/>
                </a:solidFill>
                <a:cs typeface="Arial" pitchFamily="34" charset="0"/>
              </a:rPr>
              <a:t>Complex Ion Color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1"/>
          <a:stretch/>
        </p:blipFill>
        <p:spPr>
          <a:xfrm>
            <a:off x="457200" y="2059621"/>
            <a:ext cx="3733800" cy="32023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2"/>
          <a:stretch/>
        </p:blipFill>
        <p:spPr>
          <a:xfrm>
            <a:off x="4191001" y="2102655"/>
            <a:ext cx="4705574" cy="3131098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23220"/>
          </a:xfrm>
        </p:spPr>
        <p:txBody>
          <a:bodyPr/>
          <a:lstStyle/>
          <a:p>
            <a:r>
              <a:rPr lang="en-US" altLang="en-US" sz="2800" dirty="0" smtClean="0">
                <a:ea typeface="ＭＳ Ｐゴシック" pitchFamily="34" charset="-128"/>
              </a:rPr>
              <a:t>Complex Ion Color and Crystal Field Strength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366635" y="1219200"/>
            <a:ext cx="8572970" cy="3200400"/>
          </a:xfrm>
        </p:spPr>
        <p:txBody>
          <a:bodyPr/>
          <a:lstStyle/>
          <a:p>
            <a:r>
              <a:rPr lang="en-US" altLang="en-US" sz="2400" dirty="0" smtClean="0">
                <a:ea typeface="ＭＳ Ｐゴシック" pitchFamily="34" charset="-128"/>
              </a:rPr>
              <a:t>The colors of complex ions are due </a:t>
            </a:r>
            <a:r>
              <a:rPr lang="en-US" altLang="en-US" sz="2400" smtClean="0">
                <a:ea typeface="ＭＳ Ｐゴシック" pitchFamily="34" charset="-128"/>
              </a:rPr>
              <a:t>to electronic transitions </a:t>
            </a:r>
            <a:r>
              <a:rPr lang="en-US" altLang="en-US" sz="2400" dirty="0" smtClean="0">
                <a:ea typeface="ＭＳ Ｐゴシック" pitchFamily="34" charset="-128"/>
              </a:rPr>
              <a:t>between the split </a:t>
            </a:r>
            <a:r>
              <a:rPr lang="en-US" altLang="en-US" sz="2400" i="1" dirty="0" smtClean="0">
                <a:ea typeface="ＭＳ Ｐゴシック" pitchFamily="34" charset="-128"/>
              </a:rPr>
              <a:t>d</a:t>
            </a:r>
            <a:r>
              <a:rPr lang="en-US" altLang="en-US" sz="2400" dirty="0" smtClean="0">
                <a:ea typeface="ＭＳ Ｐゴシック" pitchFamily="34" charset="-128"/>
              </a:rPr>
              <a:t> sublevel orbitals.</a:t>
            </a:r>
          </a:p>
          <a:p>
            <a:endParaRPr lang="en-US" altLang="en-US" sz="2400" dirty="0" smtClean="0">
              <a:ea typeface="ＭＳ Ｐゴシック" pitchFamily="34" charset="-128"/>
            </a:endParaRPr>
          </a:p>
          <a:p>
            <a:r>
              <a:rPr lang="en-US" altLang="en-US" sz="2400" dirty="0" smtClean="0">
                <a:ea typeface="ＭＳ Ｐゴシック" pitchFamily="34" charset="-128"/>
              </a:rPr>
              <a:t>The wavelength of maximum absorbance can be </a:t>
            </a:r>
            <a:r>
              <a:rPr lang="en-US" altLang="en-US" sz="2400" smtClean="0">
                <a:ea typeface="ＭＳ Ｐゴシック" pitchFamily="34" charset="-128"/>
              </a:rPr>
              <a:t>used </a:t>
            </a:r>
            <a:br>
              <a:rPr lang="en-US" altLang="en-US" sz="2400" smtClean="0">
                <a:ea typeface="ＭＳ Ｐゴシック" pitchFamily="34" charset="-128"/>
              </a:rPr>
            </a:br>
            <a:r>
              <a:rPr lang="en-US" altLang="en-US" sz="2400" smtClean="0">
                <a:ea typeface="ＭＳ Ｐゴシック" pitchFamily="34" charset="-128"/>
              </a:rPr>
              <a:t>to </a:t>
            </a:r>
            <a:r>
              <a:rPr lang="en-US" altLang="en-US" sz="2400" dirty="0" smtClean="0">
                <a:ea typeface="ＭＳ Ｐゴシック" pitchFamily="34" charset="-128"/>
              </a:rPr>
              <a:t>determine the size of the energy gap between the </a:t>
            </a:r>
            <a:r>
              <a:rPr lang="en-US" altLang="en-US" sz="2400" smtClean="0">
                <a:ea typeface="ＭＳ Ｐゴシック" pitchFamily="34" charset="-128"/>
              </a:rPr>
              <a:t>split </a:t>
            </a:r>
            <a:br>
              <a:rPr lang="en-US" altLang="en-US" sz="2400" smtClean="0">
                <a:ea typeface="ＭＳ Ｐゴシック" pitchFamily="34" charset="-128"/>
              </a:rPr>
            </a:br>
            <a:r>
              <a:rPr lang="en-US" altLang="en-US" sz="2400" i="1" smtClean="0">
                <a:ea typeface="ＭＳ Ｐゴシック" pitchFamily="34" charset="-128"/>
              </a:rPr>
              <a:t>d</a:t>
            </a:r>
            <a:r>
              <a:rPr lang="en-US" altLang="en-US" sz="2400" smtClean="0">
                <a:ea typeface="ＭＳ Ｐゴシック" pitchFamily="34" charset="-128"/>
              </a:rPr>
              <a:t> </a:t>
            </a:r>
            <a:r>
              <a:rPr lang="en-US" altLang="en-US" sz="2400" dirty="0" smtClean="0">
                <a:ea typeface="ＭＳ Ｐゴシック" pitchFamily="34" charset="-128"/>
              </a:rPr>
              <a:t>sublevel orbitals.</a:t>
            </a:r>
          </a:p>
          <a:p>
            <a:pPr algn="ctr">
              <a:buFontTx/>
              <a:buNone/>
            </a:pPr>
            <a:r>
              <a:rPr lang="en-US" altLang="en-US" sz="2400" i="1" dirty="0" err="1" smtClean="0">
                <a:ea typeface="ＭＳ Ｐゴシック" pitchFamily="34" charset="-128"/>
              </a:rPr>
              <a:t>E</a:t>
            </a:r>
            <a:r>
              <a:rPr lang="en-US" altLang="en-US" sz="2400" baseline="-25000" dirty="0" err="1" smtClean="0">
                <a:ea typeface="ＭＳ Ｐゴシック" pitchFamily="34" charset="-128"/>
              </a:rPr>
              <a:t>photon</a:t>
            </a:r>
            <a:r>
              <a:rPr lang="en-US" altLang="en-US" sz="2400" dirty="0" smtClean="0">
                <a:ea typeface="ＭＳ Ｐゴシック" pitchFamily="34" charset="-128"/>
              </a:rPr>
              <a:t> </a:t>
            </a:r>
            <a:r>
              <a:rPr lang="en-US" altLang="en-US" sz="2400" smtClean="0">
                <a:ea typeface="ＭＳ Ｐゴシック" pitchFamily="34" charset="-128"/>
              </a:rPr>
              <a:t>= </a:t>
            </a:r>
            <a:r>
              <a:rPr lang="en-US" altLang="en-US" sz="2400" i="1" smtClean="0">
                <a:ea typeface="ＭＳ Ｐゴシック" pitchFamily="34" charset="-128"/>
              </a:rPr>
              <a:t>h</a:t>
            </a:r>
            <a:r>
              <a:rPr lang="en-US" altLang="en-US" sz="2400">
                <a:ea typeface="Lucida Grande"/>
                <a:cs typeface="Lucida Grande"/>
              </a:rPr>
              <a:t>υ</a:t>
            </a:r>
            <a:r>
              <a:rPr lang="en-US" altLang="en-US" sz="2400" smtClean="0">
                <a:ea typeface="ＭＳ Ｐゴシック" pitchFamily="34" charset="-128"/>
              </a:rPr>
              <a:t> = </a:t>
            </a:r>
            <a:r>
              <a:rPr lang="en-US" altLang="en-US" sz="2400" i="1" smtClean="0">
                <a:ea typeface="ＭＳ Ｐゴシック" pitchFamily="34" charset="-128"/>
              </a:rPr>
              <a:t>hc</a:t>
            </a:r>
            <a:r>
              <a:rPr lang="en-US" altLang="en-US" sz="2400">
                <a:ea typeface="ＭＳ Ｐゴシック" pitchFamily="34" charset="-128"/>
              </a:rPr>
              <a:t>/λ </a:t>
            </a:r>
            <a:r>
              <a:rPr lang="en-US" altLang="en-US" sz="2400" smtClean="0">
                <a:ea typeface="ＭＳ Ｐゴシック" pitchFamily="34" charset="-128"/>
              </a:rPr>
              <a:t>= </a:t>
            </a:r>
            <a:r>
              <a:rPr lang="el-GR" altLang="en-US" sz="2400"/>
              <a:t>Δ</a:t>
            </a:r>
            <a:endParaRPr lang="en-US" altLang="en-US" sz="2400" dirty="0" smtClean="0">
              <a:ea typeface="ＭＳ Ｐゴシック" pitchFamily="34" charset="-128"/>
            </a:endParaRPr>
          </a:p>
          <a:p>
            <a:pPr algn="ctr">
              <a:buFontTx/>
              <a:buNone/>
            </a:pPr>
            <a:endParaRPr lang="en-US" alt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3"/>
          <p:cNvSpPr>
            <a:spLocks noGrp="1" noChangeArrowheads="1"/>
          </p:cNvSpPr>
          <p:nvPr>
            <p:ph idx="1"/>
          </p:nvPr>
        </p:nvSpPr>
        <p:spPr>
          <a:xfrm>
            <a:off x="361950" y="857249"/>
            <a:ext cx="8229600" cy="4829175"/>
          </a:xfrm>
        </p:spPr>
        <p:txBody>
          <a:bodyPr/>
          <a:lstStyle/>
          <a:p>
            <a:r>
              <a:rPr lang="en-US" altLang="en-US" sz="2400" dirty="0" smtClean="0">
                <a:ea typeface="ＭＳ Ｐゴシック" pitchFamily="34" charset="-128"/>
              </a:rPr>
              <a:t>The size of the energy gap depends on what kind of ligands are attached.</a:t>
            </a:r>
          </a:p>
          <a:p>
            <a:pPr lvl="1">
              <a:buFont typeface="Arial" pitchFamily="34" charset="0"/>
              <a:buChar char="–"/>
            </a:pPr>
            <a:r>
              <a:rPr lang="en-US" altLang="en-US" sz="2400" dirty="0" smtClean="0">
                <a:ea typeface="ＭＳ Ｐゴシック" pitchFamily="34" charset="-128"/>
              </a:rPr>
              <a:t>Strong-field ligands include CN</a:t>
            </a:r>
            <a:r>
              <a:rPr lang="en-US" altLang="en-US" sz="2400" baseline="30000" dirty="0" smtClean="0">
                <a:ea typeface="ＭＳ Ｐゴシック" pitchFamily="34" charset="-128"/>
                <a:cs typeface="Times New Roman" pitchFamily="18" charset="0"/>
              </a:rPr>
              <a:t>─</a:t>
            </a:r>
            <a:r>
              <a:rPr lang="en-US" altLang="en-US" sz="2400" dirty="0" smtClean="0">
                <a:ea typeface="ＭＳ Ｐゴシック" pitchFamily="34" charset="-128"/>
                <a:cs typeface="Times New Roman" pitchFamily="18" charset="0"/>
              </a:rPr>
              <a:t> &gt; NO</a:t>
            </a:r>
            <a:r>
              <a:rPr lang="en-US" altLang="en-US" sz="2400" baseline="-25000" dirty="0" smtClean="0">
                <a:ea typeface="ＭＳ Ｐゴシック" pitchFamily="34" charset="-128"/>
                <a:cs typeface="Times New Roman" pitchFamily="18" charset="0"/>
              </a:rPr>
              <a:t>2</a:t>
            </a:r>
            <a:r>
              <a:rPr lang="en-US" altLang="en-US" sz="2400" baseline="30000" dirty="0" smtClean="0">
                <a:ea typeface="ＭＳ Ｐゴシック" pitchFamily="34" charset="-128"/>
                <a:cs typeface="Times New Roman" pitchFamily="18" charset="0"/>
              </a:rPr>
              <a:t>─</a:t>
            </a:r>
            <a:r>
              <a:rPr lang="en-US" altLang="en-US" sz="2400" dirty="0" smtClean="0">
                <a:ea typeface="ＭＳ Ｐゴシック" pitchFamily="34" charset="-128"/>
                <a:cs typeface="Times New Roman" pitchFamily="18" charset="0"/>
              </a:rPr>
              <a:t> &gt; en &gt; NH</a:t>
            </a:r>
            <a:r>
              <a:rPr lang="en-US" altLang="en-US" sz="2400" baseline="-25000" dirty="0" smtClean="0">
                <a:ea typeface="ＭＳ Ｐゴシック" pitchFamily="34" charset="-128"/>
                <a:cs typeface="Times New Roman" pitchFamily="18" charset="0"/>
              </a:rPr>
              <a:t>3</a:t>
            </a:r>
            <a:r>
              <a:rPr lang="en-US" altLang="en-US" sz="2400" dirty="0" smtClean="0">
                <a:ea typeface="ＭＳ Ｐゴシック" pitchFamily="34" charset="-128"/>
                <a:cs typeface="Times New Roman" pitchFamily="18" charset="0"/>
              </a:rPr>
              <a:t>.</a:t>
            </a:r>
          </a:p>
          <a:p>
            <a:pPr lvl="1">
              <a:buFont typeface="Arial" pitchFamily="34" charset="0"/>
              <a:buChar char="–"/>
            </a:pPr>
            <a:r>
              <a:rPr lang="en-US" altLang="en-US" sz="2400" dirty="0" smtClean="0">
                <a:ea typeface="ＭＳ Ｐゴシック" pitchFamily="34" charset="-128"/>
                <a:cs typeface="Times New Roman" pitchFamily="18" charset="0"/>
              </a:rPr>
              <a:t>Weak-field ligands include H</a:t>
            </a:r>
            <a:r>
              <a:rPr lang="en-US" altLang="en-US" sz="2400" baseline="-25000" dirty="0" smtClean="0">
                <a:ea typeface="ＭＳ Ｐゴシック" pitchFamily="34" charset="-128"/>
                <a:cs typeface="Times New Roman" pitchFamily="18" charset="0"/>
              </a:rPr>
              <a:t>2</a:t>
            </a:r>
            <a:r>
              <a:rPr lang="en-US" altLang="en-US" sz="2400" dirty="0" smtClean="0">
                <a:ea typeface="ＭＳ Ｐゴシック" pitchFamily="34" charset="-128"/>
                <a:cs typeface="Times New Roman" pitchFamily="18" charset="0"/>
              </a:rPr>
              <a:t>O &gt; OH</a:t>
            </a:r>
            <a:r>
              <a:rPr lang="en-US" altLang="en-US" sz="2400" baseline="30000" dirty="0" smtClean="0">
                <a:ea typeface="ＭＳ Ｐゴシック" pitchFamily="34" charset="-128"/>
                <a:cs typeface="Times New Roman" pitchFamily="18" charset="0"/>
              </a:rPr>
              <a:t>─</a:t>
            </a:r>
            <a:r>
              <a:rPr lang="en-US" altLang="en-US" sz="2400" dirty="0" smtClean="0">
                <a:ea typeface="ＭＳ Ｐゴシック" pitchFamily="34" charset="-128"/>
                <a:cs typeface="Times New Roman" pitchFamily="18" charset="0"/>
              </a:rPr>
              <a:t> &gt; F</a:t>
            </a:r>
            <a:r>
              <a:rPr lang="en-US" altLang="en-US" sz="2400" baseline="30000" dirty="0" smtClean="0">
                <a:ea typeface="ＭＳ Ｐゴシック" pitchFamily="34" charset="-128"/>
                <a:cs typeface="Times New Roman" pitchFamily="18" charset="0"/>
              </a:rPr>
              <a:t>─</a:t>
            </a:r>
            <a:r>
              <a:rPr lang="en-US" altLang="en-US" sz="2400" dirty="0" smtClean="0">
                <a:ea typeface="ＭＳ Ｐゴシック" pitchFamily="34" charset="-128"/>
                <a:cs typeface="Times New Roman" pitchFamily="18" charset="0"/>
              </a:rPr>
              <a:t> &gt; </a:t>
            </a:r>
            <a:r>
              <a:rPr lang="en-US" altLang="en-US" sz="2400" dirty="0" err="1" smtClean="0">
                <a:ea typeface="ＭＳ Ｐゴシック" pitchFamily="34" charset="-128"/>
                <a:cs typeface="Times New Roman" pitchFamily="18" charset="0"/>
              </a:rPr>
              <a:t>Cl</a:t>
            </a:r>
            <a:r>
              <a:rPr lang="en-US" altLang="en-US" sz="2400" baseline="30000" dirty="0" smtClean="0">
                <a:ea typeface="ＭＳ Ｐゴシック" pitchFamily="34" charset="-128"/>
                <a:cs typeface="Times New Roman" pitchFamily="18" charset="0"/>
              </a:rPr>
              <a:t>─</a:t>
            </a:r>
            <a:r>
              <a:rPr lang="en-US" altLang="en-US" sz="2400" dirty="0" smtClean="0">
                <a:ea typeface="ＭＳ Ｐゴシック" pitchFamily="34" charset="-128"/>
                <a:cs typeface="Times New Roman" pitchFamily="18" charset="0"/>
              </a:rPr>
              <a:t> &gt; Br</a:t>
            </a:r>
            <a:r>
              <a:rPr lang="en-US" altLang="en-US" sz="2400" baseline="30000" dirty="0" smtClean="0">
                <a:ea typeface="ＭＳ Ｐゴシック" pitchFamily="34" charset="-128"/>
                <a:cs typeface="Times New Roman" pitchFamily="18" charset="0"/>
              </a:rPr>
              <a:t>─</a:t>
            </a:r>
            <a:r>
              <a:rPr lang="en-US" altLang="en-US" sz="2400" dirty="0" smtClean="0">
                <a:ea typeface="ＭＳ Ｐゴシック" pitchFamily="34" charset="-128"/>
                <a:cs typeface="Times New Roman" pitchFamily="18" charset="0"/>
              </a:rPr>
              <a:t> &gt; I</a:t>
            </a:r>
            <a:r>
              <a:rPr lang="en-US" altLang="en-US" sz="2400" baseline="30000" dirty="0" smtClean="0">
                <a:ea typeface="ＭＳ Ｐゴシック" pitchFamily="34" charset="-128"/>
                <a:cs typeface="Times New Roman" pitchFamily="18" charset="0"/>
              </a:rPr>
              <a:t>─</a:t>
            </a:r>
            <a:r>
              <a:rPr lang="en-US" altLang="en-US" sz="2400" dirty="0" smtClean="0">
                <a:ea typeface="ＭＳ Ｐゴシック" pitchFamily="34" charset="-128"/>
                <a:cs typeface="Times New Roman" pitchFamily="18" charset="0"/>
              </a:rPr>
              <a:t>.</a:t>
            </a:r>
          </a:p>
          <a:p>
            <a:pPr lvl="1">
              <a:buFont typeface="Wingdings" pitchFamily="2" charset="2"/>
              <a:buChar char="ü"/>
            </a:pPr>
            <a:endParaRPr lang="en-US" altLang="en-US" sz="2400" dirty="0" smtClean="0">
              <a:ea typeface="ＭＳ Ｐゴシック" pitchFamily="34" charset="-128"/>
              <a:cs typeface="Times New Roman" pitchFamily="18" charset="0"/>
            </a:endParaRPr>
          </a:p>
          <a:p>
            <a:r>
              <a:rPr lang="en-US" altLang="en-US" sz="2400" dirty="0" smtClean="0">
                <a:ea typeface="ＭＳ Ｐゴシック" pitchFamily="34" charset="-128"/>
              </a:rPr>
              <a:t>The size of the energy gap also depends on the type </a:t>
            </a:r>
            <a:br>
              <a:rPr lang="en-US" altLang="en-US" sz="2400" dirty="0" smtClean="0">
                <a:ea typeface="ＭＳ Ｐゴシック" pitchFamily="34" charset="-128"/>
              </a:rPr>
            </a:br>
            <a:r>
              <a:rPr lang="en-US" altLang="en-US" sz="2400" dirty="0" smtClean="0">
                <a:ea typeface="ＭＳ Ｐゴシック" pitchFamily="34" charset="-128"/>
              </a:rPr>
              <a:t>of </a:t>
            </a:r>
            <a:r>
              <a:rPr lang="en-US" altLang="en-US" sz="2400" dirty="0" err="1" smtClean="0">
                <a:ea typeface="ＭＳ Ｐゴシック" pitchFamily="34" charset="-128"/>
              </a:rPr>
              <a:t>cation</a:t>
            </a:r>
            <a:r>
              <a:rPr lang="en-US" altLang="en-US" sz="2400" dirty="0" smtClean="0">
                <a:ea typeface="ＭＳ Ｐゴシック" pitchFamily="34" charset="-128"/>
              </a:rPr>
              <a:t>.</a:t>
            </a:r>
          </a:p>
          <a:p>
            <a:pPr lvl="1">
              <a:buFont typeface="Arial" pitchFamily="34" charset="0"/>
              <a:buChar char="–"/>
            </a:pPr>
            <a:r>
              <a:rPr lang="en-US" altLang="en-US" sz="2400" dirty="0" smtClean="0">
                <a:ea typeface="ＭＳ Ｐゴシック" pitchFamily="34" charset="-128"/>
                <a:cs typeface="Times New Roman" pitchFamily="18" charset="0"/>
              </a:rPr>
              <a:t>It increases as the charge on the metal </a:t>
            </a:r>
            <a:r>
              <a:rPr lang="en-US" altLang="en-US" sz="2400" dirty="0" err="1" smtClean="0">
                <a:ea typeface="ＭＳ Ｐゴシック" pitchFamily="34" charset="-128"/>
                <a:cs typeface="Times New Roman" pitchFamily="18" charset="0"/>
              </a:rPr>
              <a:t>cation</a:t>
            </a:r>
            <a:r>
              <a:rPr lang="en-US" altLang="en-US" sz="2400" dirty="0" smtClean="0">
                <a:ea typeface="ＭＳ Ｐゴシック" pitchFamily="34" charset="-128"/>
                <a:cs typeface="Times New Roman" pitchFamily="18" charset="0"/>
              </a:rPr>
              <a:t> increases.</a:t>
            </a:r>
          </a:p>
          <a:p>
            <a:pPr lvl="1">
              <a:buFont typeface="Arial" pitchFamily="34" charset="0"/>
              <a:buChar char="–"/>
            </a:pPr>
            <a:r>
              <a:rPr lang="pl-PL" altLang="en-US" sz="2400" dirty="0" smtClean="0">
                <a:ea typeface="ＭＳ Ｐゴシック" pitchFamily="34" charset="-128"/>
              </a:rPr>
              <a:t>Co</a:t>
            </a:r>
            <a:r>
              <a:rPr lang="pl-PL" altLang="en-US" sz="2400" baseline="30000" dirty="0" smtClean="0">
                <a:ea typeface="ＭＳ Ｐゴシック" pitchFamily="34" charset="-128"/>
              </a:rPr>
              <a:t>3+</a:t>
            </a:r>
            <a:r>
              <a:rPr lang="pl-PL" altLang="en-US" sz="2400" dirty="0" smtClean="0">
                <a:ea typeface="ＭＳ Ｐゴシック" pitchFamily="34" charset="-128"/>
              </a:rPr>
              <a:t> &gt; Cr</a:t>
            </a:r>
            <a:r>
              <a:rPr lang="pl-PL" altLang="en-US" sz="2400" baseline="30000" dirty="0" smtClean="0">
                <a:ea typeface="ＭＳ Ｐゴシック" pitchFamily="34" charset="-128"/>
              </a:rPr>
              <a:t>3+</a:t>
            </a:r>
            <a:r>
              <a:rPr lang="pl-PL" altLang="en-US" sz="2400" dirty="0" smtClean="0">
                <a:ea typeface="ＭＳ Ｐゴシック" pitchFamily="34" charset="-128"/>
              </a:rPr>
              <a:t> &gt; Fe</a:t>
            </a:r>
            <a:r>
              <a:rPr lang="pl-PL" altLang="en-US" sz="2400" baseline="30000" dirty="0" smtClean="0">
                <a:ea typeface="ＭＳ Ｐゴシック" pitchFamily="34" charset="-128"/>
              </a:rPr>
              <a:t>3+</a:t>
            </a:r>
            <a:r>
              <a:rPr lang="pl-PL" altLang="en-US" sz="2400" dirty="0" smtClean="0">
                <a:ea typeface="ＭＳ Ｐゴシック" pitchFamily="34" charset="-128"/>
              </a:rPr>
              <a:t> &gt; Fe</a:t>
            </a:r>
            <a:r>
              <a:rPr lang="pl-PL" altLang="en-US" sz="2400" baseline="30000" dirty="0" smtClean="0">
                <a:ea typeface="ＭＳ Ｐゴシック" pitchFamily="34" charset="-128"/>
              </a:rPr>
              <a:t>2+</a:t>
            </a:r>
            <a:r>
              <a:rPr lang="pl-PL" altLang="en-US" sz="2400" dirty="0" smtClean="0">
                <a:ea typeface="ＭＳ Ｐゴシック" pitchFamily="34" charset="-128"/>
              </a:rPr>
              <a:t> &gt; Co</a:t>
            </a:r>
            <a:r>
              <a:rPr lang="pl-PL" altLang="en-US" sz="2400" baseline="30000" dirty="0" smtClean="0">
                <a:ea typeface="ＭＳ Ｐゴシック" pitchFamily="34" charset="-128"/>
              </a:rPr>
              <a:t>2+</a:t>
            </a:r>
            <a:r>
              <a:rPr lang="pl-PL" altLang="en-US" sz="2400" dirty="0" smtClean="0">
                <a:ea typeface="ＭＳ Ｐゴシック" pitchFamily="34" charset="-128"/>
              </a:rPr>
              <a:t> &gt; Ni</a:t>
            </a:r>
            <a:r>
              <a:rPr lang="pl-PL" altLang="en-US" sz="2400" baseline="30000" dirty="0" smtClean="0">
                <a:ea typeface="ＭＳ Ｐゴシック" pitchFamily="34" charset="-128"/>
              </a:rPr>
              <a:t>2+</a:t>
            </a:r>
            <a:r>
              <a:rPr lang="pl-PL" altLang="en-US" sz="2400" dirty="0" smtClean="0">
                <a:ea typeface="ＭＳ Ｐゴシック" pitchFamily="34" charset="-128"/>
              </a:rPr>
              <a:t> &gt; Mn</a:t>
            </a:r>
            <a:r>
              <a:rPr lang="pl-PL" altLang="en-US" sz="2400" baseline="30000" dirty="0" smtClean="0">
                <a:ea typeface="ＭＳ Ｐゴシック" pitchFamily="34" charset="-128"/>
              </a:rPr>
              <a:t>2+</a:t>
            </a:r>
            <a:endParaRPr lang="en-US" altLang="en-US" sz="2400" dirty="0" smtClean="0"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55299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rgbClr val="ED6B06"/>
                </a:solidFill>
                <a:cs typeface="Arial" pitchFamily="34" charset="0"/>
              </a:rPr>
              <a:t>Ligands and Crystal Field Strength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ED6B06"/>
                </a:solidFill>
                <a:cs typeface="Times New Roman" pitchFamily="18" charset="0"/>
              </a:rPr>
              <a:t>Magnetic Properties and </a:t>
            </a:r>
            <a:r>
              <a:rPr lang="en-US" altLang="en-US" b="1">
                <a:solidFill>
                  <a:srgbClr val="ED6B06"/>
                </a:solidFill>
                <a:cs typeface="Arial" pitchFamily="34" charset="0"/>
              </a:rPr>
              <a:t>Crystal Field Strength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78318" y="1276350"/>
            <a:ext cx="8686800" cy="5029200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SzPct val="100000"/>
              <a:buFontTx/>
              <a:buChar char="•"/>
              <a:defRPr/>
            </a:pPr>
            <a:r>
              <a:rPr lang="en-US" sz="2800" kern="0" dirty="0">
                <a:latin typeface="Arial" charset="0"/>
                <a:ea typeface="+mn-ea"/>
              </a:rPr>
              <a:t>The electron configuration of the metal ion with </a:t>
            </a:r>
            <a:r>
              <a:rPr lang="en-US" sz="2800" kern="0" dirty="0" smtClean="0">
                <a:latin typeface="Arial" charset="0"/>
                <a:ea typeface="+mn-ea"/>
              </a:rPr>
              <a:t/>
            </a:r>
            <a:br>
              <a:rPr lang="en-US" sz="2800" kern="0" dirty="0" smtClean="0">
                <a:latin typeface="Arial" charset="0"/>
                <a:ea typeface="+mn-ea"/>
              </a:rPr>
            </a:br>
            <a:r>
              <a:rPr lang="en-US" sz="2800" kern="0" dirty="0" smtClean="0">
                <a:latin typeface="Arial" charset="0"/>
                <a:ea typeface="+mn-ea"/>
              </a:rPr>
              <a:t>split </a:t>
            </a:r>
            <a:r>
              <a:rPr lang="en-US" sz="2800" i="1" kern="0" dirty="0">
                <a:latin typeface="Arial" charset="0"/>
                <a:ea typeface="+mn-ea"/>
              </a:rPr>
              <a:t>d</a:t>
            </a:r>
            <a:r>
              <a:rPr lang="en-US" sz="2800" kern="0" dirty="0">
                <a:latin typeface="Arial" charset="0"/>
                <a:ea typeface="+mn-ea"/>
              </a:rPr>
              <a:t> orbitals depends on the strength of the crystal field.</a:t>
            </a:r>
          </a:p>
          <a:p>
            <a:pPr marL="342900" indent="-342900">
              <a:spcBef>
                <a:spcPct val="20000"/>
              </a:spcBef>
              <a:buSzPct val="100000"/>
              <a:buFontTx/>
              <a:buChar char="•"/>
              <a:defRPr/>
            </a:pPr>
            <a:r>
              <a:rPr lang="en-US" sz="2800" kern="0" dirty="0">
                <a:latin typeface="Arial" charset="0"/>
                <a:ea typeface="+mn-ea"/>
              </a:rPr>
              <a:t>The fourth and fifth electrons will go into </a:t>
            </a:r>
            <a:r>
              <a:rPr lang="en-US" sz="2800" kern="0">
                <a:latin typeface="Arial" charset="0"/>
                <a:ea typeface="+mn-ea"/>
              </a:rPr>
              <a:t>the </a:t>
            </a:r>
            <a:r>
              <a:rPr lang="en-US" sz="2800" kern="0" smtClean="0">
                <a:latin typeface="Arial" charset="0"/>
                <a:ea typeface="+mn-ea"/>
              </a:rPr>
              <a:t/>
            </a:r>
            <a:br>
              <a:rPr lang="en-US" sz="2800" kern="0" smtClean="0">
                <a:latin typeface="Arial" charset="0"/>
                <a:ea typeface="+mn-ea"/>
              </a:rPr>
            </a:br>
            <a:r>
              <a:rPr lang="en-US" sz="2800" kern="0" smtClean="0">
                <a:latin typeface="Arial" charset="0"/>
                <a:ea typeface="+mn-ea"/>
              </a:rPr>
              <a:t>higher-energy </a:t>
            </a:r>
            <a:r>
              <a:rPr lang="en-US" sz="2800" i="1" kern="0" smtClean="0">
                <a:latin typeface="Arial" charset="0"/>
                <a:ea typeface="+mn-ea"/>
              </a:rPr>
              <a:t>d</a:t>
            </a:r>
            <a:r>
              <a:rPr lang="en-US" sz="2800" i="1" kern="0" baseline="-50000" smtClean="0">
                <a:latin typeface="Arial" charset="0"/>
                <a:ea typeface="+mn-ea"/>
              </a:rPr>
              <a:t>z</a:t>
            </a:r>
            <a:r>
              <a:rPr lang="en-US" sz="2800" kern="0" baseline="-25000" smtClean="0">
                <a:latin typeface="Arial" charset="0"/>
                <a:ea typeface="+mn-ea"/>
              </a:rPr>
              <a:t>2</a:t>
            </a:r>
            <a:r>
              <a:rPr lang="en-US" sz="2800" kern="0" smtClean="0">
                <a:latin typeface="Arial" charset="0"/>
                <a:ea typeface="+mn-ea"/>
              </a:rPr>
              <a:t> and </a:t>
            </a:r>
            <a:r>
              <a:rPr lang="en-US" sz="2800" i="1" kern="0" smtClean="0">
                <a:latin typeface="Arial" charset="0"/>
                <a:ea typeface="+mn-ea"/>
              </a:rPr>
              <a:t>d</a:t>
            </a:r>
            <a:r>
              <a:rPr lang="en-US" sz="2800" i="1" kern="0" baseline="-50000" smtClean="0">
                <a:latin typeface="Arial" charset="0"/>
                <a:ea typeface="+mn-ea"/>
              </a:rPr>
              <a:t>x</a:t>
            </a:r>
            <a:r>
              <a:rPr lang="en-US" sz="2800" kern="0" baseline="-25000" smtClean="0">
                <a:latin typeface="Arial" charset="0"/>
                <a:ea typeface="+mn-ea"/>
              </a:rPr>
              <a:t>2 </a:t>
            </a:r>
            <a:r>
              <a:rPr lang="en-US" sz="2800" kern="0" baseline="-50000" smtClean="0">
                <a:latin typeface="Arial" charset="0"/>
                <a:ea typeface="+mn-ea"/>
              </a:rPr>
              <a:t>– </a:t>
            </a:r>
            <a:r>
              <a:rPr lang="en-US" sz="2800" i="1" kern="0" baseline="-50000" smtClean="0">
                <a:latin typeface="Arial" charset="0"/>
                <a:ea typeface="+mn-ea"/>
              </a:rPr>
              <a:t>y</a:t>
            </a:r>
            <a:r>
              <a:rPr lang="en-US" sz="2800" kern="0" baseline="-25000" smtClean="0">
                <a:latin typeface="Arial" charset="0"/>
                <a:ea typeface="+mn-ea"/>
              </a:rPr>
              <a:t>2</a:t>
            </a:r>
            <a:r>
              <a:rPr lang="en-US" sz="2800" kern="0" smtClean="0">
                <a:latin typeface="Arial" charset="0"/>
                <a:ea typeface="+mn-ea"/>
              </a:rPr>
              <a:t> if </a:t>
            </a:r>
            <a:r>
              <a:rPr lang="en-US" sz="2800" kern="0" dirty="0">
                <a:latin typeface="Arial" charset="0"/>
                <a:ea typeface="+mn-ea"/>
              </a:rPr>
              <a:t>the field is </a:t>
            </a:r>
            <a:r>
              <a:rPr lang="en-US" sz="2800" kern="0">
                <a:latin typeface="Arial" charset="0"/>
                <a:ea typeface="+mn-ea"/>
              </a:rPr>
              <a:t>weak </a:t>
            </a:r>
            <a:endParaRPr lang="en-US" sz="2800" kern="0" smtClean="0">
              <a:latin typeface="Arial" charset="0"/>
              <a:ea typeface="+mn-ea"/>
            </a:endParaRPr>
          </a:p>
          <a:p>
            <a:pPr marL="346075">
              <a:spcBef>
                <a:spcPct val="20000"/>
              </a:spcBef>
              <a:buSzPct val="100000"/>
              <a:defRPr/>
            </a:pPr>
            <a:r>
              <a:rPr lang="en-US" sz="2800" kern="0" smtClean="0">
                <a:latin typeface="Arial" charset="0"/>
                <a:ea typeface="+mn-ea"/>
              </a:rPr>
              <a:t>and </a:t>
            </a:r>
            <a:r>
              <a:rPr lang="en-US" sz="2800" kern="0" dirty="0">
                <a:latin typeface="Arial" charset="0"/>
                <a:ea typeface="+mn-ea"/>
              </a:rPr>
              <a:t>the energy gap is small, leading to unpaired electrons and a paramagnetic complex.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SzPct val="100000"/>
              <a:buFontTx/>
              <a:buChar char="•"/>
              <a:defRPr/>
            </a:pPr>
            <a:r>
              <a:rPr lang="en-US" sz="2800" kern="0" dirty="0">
                <a:latin typeface="Arial" charset="0"/>
                <a:ea typeface="+mn-ea"/>
              </a:rPr>
              <a:t>The fourth through sixth electrons will pair the electrons in the </a:t>
            </a:r>
            <a:r>
              <a:rPr lang="en-US" sz="2800" i="1" kern="0" dirty="0">
                <a:latin typeface="Arial" charset="0"/>
                <a:ea typeface="+mn-ea"/>
              </a:rPr>
              <a:t>d</a:t>
            </a:r>
            <a:r>
              <a:rPr lang="en-US" sz="2800" i="1" kern="0" baseline="-25000" dirty="0">
                <a:latin typeface="Arial" charset="0"/>
                <a:ea typeface="+mn-ea"/>
              </a:rPr>
              <a:t>xy</a:t>
            </a:r>
            <a:r>
              <a:rPr lang="en-US" sz="2800" kern="0" dirty="0">
                <a:latin typeface="Arial" charset="0"/>
                <a:ea typeface="+mn-ea"/>
              </a:rPr>
              <a:t>,</a:t>
            </a:r>
            <a:r>
              <a:rPr lang="en-US" sz="2800" i="1" kern="0" dirty="0">
                <a:latin typeface="Arial" charset="0"/>
                <a:ea typeface="+mn-ea"/>
              </a:rPr>
              <a:t> d</a:t>
            </a:r>
            <a:r>
              <a:rPr lang="en-US" sz="2800" i="1" kern="0" baseline="-25000" dirty="0">
                <a:latin typeface="Arial" charset="0"/>
                <a:ea typeface="+mn-ea"/>
              </a:rPr>
              <a:t>yz</a:t>
            </a:r>
            <a:r>
              <a:rPr lang="en-US" sz="2800" kern="0" dirty="0">
                <a:latin typeface="Arial" charset="0"/>
                <a:ea typeface="+mn-ea"/>
              </a:rPr>
              <a:t>,</a:t>
            </a:r>
            <a:r>
              <a:rPr lang="en-US" sz="2800" i="1" kern="0" baseline="-25000" dirty="0">
                <a:latin typeface="Arial" charset="0"/>
                <a:ea typeface="+mn-ea"/>
              </a:rPr>
              <a:t> </a:t>
            </a:r>
            <a:r>
              <a:rPr lang="en-US" sz="2800" kern="0" dirty="0">
                <a:latin typeface="Arial" charset="0"/>
                <a:ea typeface="+mn-ea"/>
              </a:rPr>
              <a:t>and</a:t>
            </a:r>
            <a:r>
              <a:rPr lang="en-US" sz="2800" i="1" kern="0" dirty="0">
                <a:latin typeface="Arial" charset="0"/>
                <a:ea typeface="+mn-ea"/>
              </a:rPr>
              <a:t> d</a:t>
            </a:r>
            <a:r>
              <a:rPr lang="en-US" sz="2800" i="1" kern="0" baseline="-25000" dirty="0">
                <a:latin typeface="Arial" charset="0"/>
                <a:ea typeface="+mn-ea"/>
              </a:rPr>
              <a:t>xz</a:t>
            </a:r>
            <a:r>
              <a:rPr lang="en-US" sz="2800" kern="0" dirty="0">
                <a:latin typeface="Arial" charset="0"/>
                <a:ea typeface="+mn-ea"/>
              </a:rPr>
              <a:t> if the field is strong and the energy gap is large, leading to paired electrons and a diamagnetic complex.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7" name="Text Box 13"/>
          <p:cNvSpPr txBox="1">
            <a:spLocks noChangeArrowheads="1"/>
          </p:cNvSpPr>
          <p:nvPr/>
        </p:nvSpPr>
        <p:spPr bwMode="auto">
          <a:xfrm>
            <a:off x="374650" y="5486400"/>
            <a:ext cx="84740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  <a:ea typeface="+mn-ea"/>
              </a:rPr>
              <a:t>Only electron configurations </a:t>
            </a:r>
            <a:r>
              <a:rPr lang="en-US" i="1" dirty="0">
                <a:latin typeface="+mn-lt"/>
                <a:ea typeface="+mn-ea"/>
              </a:rPr>
              <a:t>d</a:t>
            </a:r>
            <a:r>
              <a:rPr lang="en-US" baseline="30000" dirty="0">
                <a:latin typeface="+mn-lt"/>
                <a:ea typeface="+mn-ea"/>
              </a:rPr>
              <a:t>4</a:t>
            </a:r>
            <a:r>
              <a:rPr lang="en-US" dirty="0">
                <a:latin typeface="+mn-lt"/>
                <a:ea typeface="+mn-ea"/>
              </a:rPr>
              <a:t>, </a:t>
            </a:r>
            <a:r>
              <a:rPr lang="en-US" i="1" dirty="0">
                <a:latin typeface="+mn-lt"/>
                <a:ea typeface="+mn-ea"/>
              </a:rPr>
              <a:t>d</a:t>
            </a:r>
            <a:r>
              <a:rPr lang="en-US" baseline="30000" dirty="0">
                <a:latin typeface="+mn-lt"/>
                <a:ea typeface="+mn-ea"/>
              </a:rPr>
              <a:t>5</a:t>
            </a:r>
            <a:r>
              <a:rPr lang="en-US" dirty="0">
                <a:latin typeface="+mn-lt"/>
                <a:ea typeface="+mn-ea"/>
              </a:rPr>
              <a:t>, </a:t>
            </a:r>
            <a:r>
              <a:rPr lang="en-US" i="1" dirty="0">
                <a:latin typeface="+mn-lt"/>
                <a:ea typeface="+mn-ea"/>
              </a:rPr>
              <a:t>d</a:t>
            </a:r>
            <a:r>
              <a:rPr lang="en-US" baseline="30000" dirty="0">
                <a:latin typeface="+mn-lt"/>
                <a:ea typeface="+mn-ea"/>
              </a:rPr>
              <a:t>6</a:t>
            </a:r>
            <a:r>
              <a:rPr lang="en-US" dirty="0">
                <a:latin typeface="+mn-lt"/>
                <a:ea typeface="+mn-ea"/>
              </a:rPr>
              <a:t>, or </a:t>
            </a:r>
            <a:r>
              <a:rPr lang="en-US" i="1" dirty="0">
                <a:latin typeface="+mn-lt"/>
                <a:ea typeface="+mn-ea"/>
              </a:rPr>
              <a:t>d</a:t>
            </a:r>
            <a:r>
              <a:rPr lang="en-US" baseline="30000" dirty="0">
                <a:latin typeface="+mn-lt"/>
                <a:ea typeface="+mn-ea"/>
              </a:rPr>
              <a:t>7</a:t>
            </a:r>
            <a:r>
              <a:rPr lang="en-US" dirty="0">
                <a:latin typeface="+mn-lt"/>
                <a:ea typeface="+mn-ea"/>
              </a:rPr>
              <a:t> can have low or high spin.</a:t>
            </a:r>
          </a:p>
        </p:txBody>
      </p:sp>
      <p:sp>
        <p:nvSpPr>
          <p:cNvPr id="5734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Low-Spin and High-Spin Complexes</a:t>
            </a:r>
          </a:p>
        </p:txBody>
      </p:sp>
      <p:sp>
        <p:nvSpPr>
          <p:cNvPr id="57348" name="TextBox 4"/>
          <p:cNvSpPr txBox="1">
            <a:spLocks noChangeArrowheads="1"/>
          </p:cNvSpPr>
          <p:nvPr/>
        </p:nvSpPr>
        <p:spPr bwMode="auto">
          <a:xfrm>
            <a:off x="914400" y="1139825"/>
            <a:ext cx="2651125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2400"/>
              <a:t>Diamagnetic</a:t>
            </a:r>
          </a:p>
          <a:p>
            <a:r>
              <a:rPr lang="en-US" altLang="en-US" sz="2400"/>
              <a:t>Low-spin complex</a:t>
            </a:r>
          </a:p>
          <a:p>
            <a:endParaRPr lang="en-US" altLang="en-US" sz="2400"/>
          </a:p>
        </p:txBody>
      </p:sp>
      <p:sp>
        <p:nvSpPr>
          <p:cNvPr id="57349" name="TextBox 6"/>
          <p:cNvSpPr txBox="1">
            <a:spLocks noChangeArrowheads="1"/>
          </p:cNvSpPr>
          <p:nvPr/>
        </p:nvSpPr>
        <p:spPr bwMode="auto">
          <a:xfrm>
            <a:off x="876300" y="3652838"/>
            <a:ext cx="27209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2400"/>
              <a:t>Paramagnetic</a:t>
            </a:r>
          </a:p>
          <a:p>
            <a:r>
              <a:rPr lang="en-US" altLang="en-US" sz="2400"/>
              <a:t>High-spin complex</a:t>
            </a:r>
          </a:p>
          <a:p>
            <a:endParaRPr lang="en-US" altLang="en-US" sz="24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99"/>
          <a:stretch/>
        </p:blipFill>
        <p:spPr>
          <a:xfrm>
            <a:off x="5038571" y="721852"/>
            <a:ext cx="3267996" cy="20376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26"/>
          <a:stretch/>
        </p:blipFill>
        <p:spPr>
          <a:xfrm>
            <a:off x="5038571" y="3165348"/>
            <a:ext cx="3267996" cy="204133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3"/>
          <p:cNvSpPr>
            <a:spLocks noGrp="1" noChangeArrowheads="1"/>
          </p:cNvSpPr>
          <p:nvPr>
            <p:ph idx="1"/>
          </p:nvPr>
        </p:nvSpPr>
        <p:spPr>
          <a:xfrm>
            <a:off x="361950" y="685800"/>
            <a:ext cx="5181600" cy="5410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1800" dirty="0" smtClean="0">
                <a:ea typeface="ＭＳ Ｐゴシック" pitchFamily="34" charset="-128"/>
              </a:rPr>
              <a:t>Extraction of metals from ores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 smtClean="0">
                <a:ea typeface="ＭＳ Ｐゴシック" pitchFamily="34" charset="-128"/>
              </a:rPr>
              <a:t>Silver and gold as cyanide complexes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 smtClean="0">
                <a:ea typeface="ＭＳ Ｐゴシック" pitchFamily="34" charset="-128"/>
              </a:rPr>
              <a:t>Nickel as Ni(CO)</a:t>
            </a:r>
            <a:r>
              <a:rPr lang="en-US" altLang="en-US" sz="1800" baseline="-25000" dirty="0" smtClean="0">
                <a:ea typeface="ＭＳ Ｐゴシック" pitchFamily="34" charset="-128"/>
              </a:rPr>
              <a:t>4</a:t>
            </a:r>
            <a:r>
              <a:rPr lang="en-US" altLang="en-US" sz="1800" dirty="0" smtClean="0">
                <a:ea typeface="ＭＳ Ｐゴシック" pitchFamily="34" charset="-128"/>
              </a:rPr>
              <a:t>(</a:t>
            </a:r>
            <a:r>
              <a:rPr lang="en-US" altLang="en-US" sz="1800" i="1" dirty="0" smtClean="0">
                <a:ea typeface="ＭＳ Ｐゴシック" pitchFamily="34" charset="-128"/>
              </a:rPr>
              <a:t>g</a:t>
            </a:r>
            <a:r>
              <a:rPr lang="en-US" altLang="en-US" sz="1800" dirty="0" smtClean="0">
                <a:ea typeface="ＭＳ Ｐゴシック" pitchFamily="34" charset="-128"/>
              </a:rPr>
              <a:t>)</a:t>
            </a:r>
          </a:p>
          <a:p>
            <a:pPr lvl="1">
              <a:lnSpc>
                <a:spcPct val="90000"/>
              </a:lnSpc>
            </a:pPr>
            <a:endParaRPr lang="en-US" altLang="en-US" sz="1800" dirty="0" smtClean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altLang="en-US" sz="1800" dirty="0" smtClean="0">
                <a:ea typeface="ＭＳ Ｐゴシック" pitchFamily="34" charset="-128"/>
              </a:rPr>
              <a:t>Use of chelating agents in heavy metal poisoning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 smtClean="0">
                <a:ea typeface="ＭＳ Ｐゴシック" pitchFamily="34" charset="-128"/>
              </a:rPr>
              <a:t>EDTA for </a:t>
            </a:r>
            <a:r>
              <a:rPr lang="en-US" altLang="en-US" sz="1800" dirty="0" err="1" smtClean="0">
                <a:ea typeface="ＭＳ Ｐゴシック" pitchFamily="34" charset="-128"/>
              </a:rPr>
              <a:t>Pb</a:t>
            </a:r>
            <a:r>
              <a:rPr lang="en-US" altLang="en-US" sz="1800" dirty="0" smtClean="0">
                <a:ea typeface="ＭＳ Ｐゴシック" pitchFamily="34" charset="-128"/>
              </a:rPr>
              <a:t> poisoning</a:t>
            </a:r>
          </a:p>
          <a:p>
            <a:pPr lvl="1">
              <a:lnSpc>
                <a:spcPct val="90000"/>
              </a:lnSpc>
            </a:pPr>
            <a:endParaRPr lang="en-US" altLang="en-US" sz="1800" dirty="0" smtClean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altLang="en-US" sz="1800" dirty="0" smtClean="0">
                <a:ea typeface="ＭＳ Ｐゴシック" pitchFamily="34" charset="-128"/>
              </a:rPr>
              <a:t>Chemical analysis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 smtClean="0">
                <a:ea typeface="ＭＳ Ｐゴシック" pitchFamily="34" charset="-128"/>
              </a:rPr>
              <a:t>Qualitative analysis for metal ions</a:t>
            </a:r>
          </a:p>
          <a:p>
            <a:pPr lvl="2">
              <a:lnSpc>
                <a:spcPct val="90000"/>
              </a:lnSpc>
            </a:pPr>
            <a:r>
              <a:rPr lang="en-US" altLang="en-US" sz="1800" dirty="0" smtClean="0">
                <a:ea typeface="ＭＳ Ｐゴシック" pitchFamily="34" charset="-128"/>
              </a:rPr>
              <a:t>Blue = </a:t>
            </a:r>
            <a:r>
              <a:rPr lang="en-US" altLang="en-US" sz="1800" dirty="0" err="1" smtClean="0">
                <a:ea typeface="ＭＳ Ｐゴシック" pitchFamily="34" charset="-128"/>
              </a:rPr>
              <a:t>CoSCN</a:t>
            </a:r>
            <a:r>
              <a:rPr lang="en-US" altLang="en-US" sz="1800" baseline="30000" dirty="0" smtClean="0">
                <a:ea typeface="ＭＳ Ｐゴシック" pitchFamily="34" charset="-128"/>
              </a:rPr>
              <a:t>+</a:t>
            </a:r>
          </a:p>
          <a:p>
            <a:pPr lvl="2">
              <a:lnSpc>
                <a:spcPct val="90000"/>
              </a:lnSpc>
            </a:pPr>
            <a:r>
              <a:rPr lang="en-US" altLang="en-US" sz="1800" dirty="0" smtClean="0">
                <a:ea typeface="ＭＳ Ｐゴシック" pitchFamily="34" charset="-128"/>
              </a:rPr>
              <a:t>Red = FeSCN</a:t>
            </a:r>
            <a:r>
              <a:rPr lang="en-US" altLang="en-US" sz="1800" baseline="30000" dirty="0" smtClean="0">
                <a:ea typeface="ＭＳ Ｐゴシック" pitchFamily="34" charset="-128"/>
              </a:rPr>
              <a:t>2+</a:t>
            </a:r>
            <a:endParaRPr lang="en-US" altLang="en-US" sz="1800" dirty="0" smtClean="0">
              <a:ea typeface="ＭＳ Ｐゴシック" pitchFamily="34" charset="-128"/>
            </a:endParaRPr>
          </a:p>
          <a:p>
            <a:pPr lvl="2">
              <a:lnSpc>
                <a:spcPct val="90000"/>
              </a:lnSpc>
            </a:pPr>
            <a:r>
              <a:rPr lang="en-US" altLang="en-US" sz="1800" dirty="0" smtClean="0">
                <a:ea typeface="ＭＳ Ｐゴシック" pitchFamily="34" charset="-128"/>
              </a:rPr>
              <a:t>Ni</a:t>
            </a:r>
            <a:r>
              <a:rPr lang="en-US" altLang="en-US" sz="1800" baseline="30000" dirty="0" smtClean="0">
                <a:ea typeface="ＭＳ Ｐゴシック" pitchFamily="34" charset="-128"/>
              </a:rPr>
              <a:t>2+ </a:t>
            </a:r>
            <a:r>
              <a:rPr lang="en-US" altLang="en-US" sz="1800" dirty="0" smtClean="0">
                <a:ea typeface="ＭＳ Ｐゴシック" pitchFamily="34" charset="-128"/>
              </a:rPr>
              <a:t>and Pd</a:t>
            </a:r>
            <a:r>
              <a:rPr lang="en-US" altLang="en-US" sz="1800" baseline="30000" dirty="0" smtClean="0">
                <a:ea typeface="ＭＳ Ｐゴシック" pitchFamily="34" charset="-128"/>
              </a:rPr>
              <a:t>2+</a:t>
            </a:r>
            <a:r>
              <a:rPr lang="en-US" altLang="en-US" sz="1800" dirty="0" smtClean="0">
                <a:ea typeface="ＭＳ Ｐゴシック" pitchFamily="34" charset="-128"/>
              </a:rPr>
              <a:t> form insoluble colored precipitates with </a:t>
            </a:r>
            <a:r>
              <a:rPr lang="en-US" altLang="en-US" sz="1800" dirty="0" err="1" smtClean="0">
                <a:ea typeface="ＭＳ Ｐゴシック" pitchFamily="34" charset="-128"/>
              </a:rPr>
              <a:t>dimethylglyoxime</a:t>
            </a:r>
            <a:r>
              <a:rPr lang="en-US" altLang="en-US" sz="1800" dirty="0" smtClean="0">
                <a:ea typeface="ＭＳ Ｐゴシック" pitchFamily="34" charset="-128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altLang="en-US" sz="1800" dirty="0" smtClean="0">
                <a:ea typeface="ＭＳ Ｐゴシック" pitchFamily="34" charset="-128"/>
              </a:rPr>
              <a:t>Commercial coloring agents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–"/>
            </a:pPr>
            <a:r>
              <a:rPr lang="en-US" altLang="en-US" sz="1800" dirty="0" smtClean="0">
                <a:ea typeface="ＭＳ Ｐゴシック" pitchFamily="34" charset="-128"/>
              </a:rPr>
              <a:t>Prussian blue = mixture of </a:t>
            </a:r>
            <a:r>
              <a:rPr lang="en-US" altLang="en-US" sz="1800" dirty="0" err="1" smtClean="0">
                <a:ea typeface="ＭＳ Ｐゴシック" pitchFamily="34" charset="-128"/>
              </a:rPr>
              <a:t>hexacyano</a:t>
            </a:r>
            <a:r>
              <a:rPr lang="en-US" altLang="en-US" sz="1800" dirty="0" smtClean="0">
                <a:ea typeface="ＭＳ Ｐゴシック" pitchFamily="34" charset="-128"/>
              </a:rPr>
              <a:t> complexes of Fe(II) and Fe(III)</a:t>
            </a:r>
          </a:p>
          <a:p>
            <a:pPr lvl="2">
              <a:lnSpc>
                <a:spcPct val="90000"/>
              </a:lnSpc>
            </a:pPr>
            <a:r>
              <a:rPr lang="en-US" altLang="en-US" sz="1800" dirty="0" smtClean="0">
                <a:ea typeface="ＭＳ Ｐゴシック" pitchFamily="34" charset="-128"/>
              </a:rPr>
              <a:t>Inks, blueprinting, cosmetics, paints</a:t>
            </a:r>
          </a:p>
          <a:p>
            <a:pPr lvl="2">
              <a:lnSpc>
                <a:spcPct val="90000"/>
              </a:lnSpc>
            </a:pPr>
            <a:endParaRPr lang="en-US" altLang="en-US" sz="2000" dirty="0" smtClean="0">
              <a:ea typeface="ＭＳ Ｐゴシック" pitchFamily="34" charset="-128"/>
            </a:endParaRPr>
          </a:p>
        </p:txBody>
      </p:sp>
      <p:sp>
        <p:nvSpPr>
          <p:cNvPr id="63491" name="Title 1"/>
          <p:cNvSpPr txBox="1">
            <a:spLocks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ED6B06"/>
                </a:solidFill>
                <a:cs typeface="Arial" pitchFamily="34" charset="0"/>
              </a:rPr>
              <a:t>Applications of Coordination Compounds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6"/>
          <a:stretch/>
        </p:blipFill>
        <p:spPr>
          <a:xfrm>
            <a:off x="5372787" y="1661160"/>
            <a:ext cx="3584904" cy="292036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 txBox="1">
            <a:spLocks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ED6B06"/>
                </a:solidFill>
                <a:cs typeface="Arial" pitchFamily="34" charset="0"/>
              </a:rPr>
              <a:t>Biomolecules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75"/>
          <a:stretch/>
        </p:blipFill>
        <p:spPr>
          <a:xfrm>
            <a:off x="304800" y="1688592"/>
            <a:ext cx="8534400" cy="33215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3"/>
          <p:cNvSpPr>
            <a:spLocks noGrp="1"/>
          </p:cNvSpPr>
          <p:nvPr>
            <p:ph idx="1"/>
          </p:nvPr>
        </p:nvSpPr>
        <p:spPr>
          <a:xfrm>
            <a:off x="357696" y="685800"/>
            <a:ext cx="8534400" cy="4114800"/>
          </a:xfrm>
        </p:spPr>
        <p:txBody>
          <a:bodyPr/>
          <a:lstStyle/>
          <a:p>
            <a:r>
              <a:rPr lang="en-US" altLang="en-US" sz="2000" smtClean="0">
                <a:ea typeface="ＭＳ Ｐゴシック" pitchFamily="34" charset="-128"/>
              </a:rPr>
              <a:t>Because of sublevel splitting, the 4</a:t>
            </a:r>
            <a:r>
              <a:rPr lang="en-US" altLang="en-US" sz="2000" i="1" smtClean="0">
                <a:ea typeface="ＭＳ Ｐゴシック" pitchFamily="34" charset="-128"/>
              </a:rPr>
              <a:t>s</a:t>
            </a:r>
            <a:r>
              <a:rPr lang="en-US" altLang="en-US" sz="2000" smtClean="0">
                <a:ea typeface="ＭＳ Ｐゴシック" pitchFamily="34" charset="-128"/>
              </a:rPr>
              <a:t> sublevel is lower in energy than the 3</a:t>
            </a:r>
            <a:r>
              <a:rPr lang="en-US" altLang="en-US" sz="2000" i="1" smtClean="0">
                <a:ea typeface="ＭＳ Ｐゴシック" pitchFamily="34" charset="-128"/>
              </a:rPr>
              <a:t>d</a:t>
            </a:r>
            <a:r>
              <a:rPr lang="en-US" altLang="en-US" sz="2000" smtClean="0">
                <a:ea typeface="ＭＳ Ｐゴシック" pitchFamily="34" charset="-128"/>
              </a:rPr>
              <a:t>; therefore, the 4</a:t>
            </a:r>
            <a:r>
              <a:rPr lang="en-US" altLang="en-US" sz="2000" i="1" smtClean="0">
                <a:ea typeface="ＭＳ Ｐゴシック" pitchFamily="34" charset="-128"/>
              </a:rPr>
              <a:t>s</a:t>
            </a:r>
            <a:r>
              <a:rPr lang="en-US" altLang="en-US" sz="2000" smtClean="0">
                <a:ea typeface="ＭＳ Ｐゴシック" pitchFamily="34" charset="-128"/>
              </a:rPr>
              <a:t> fills before the 3</a:t>
            </a:r>
            <a:r>
              <a:rPr lang="en-US" altLang="en-US" sz="2000" i="1" smtClean="0">
                <a:ea typeface="ＭＳ Ｐゴシック" pitchFamily="34" charset="-128"/>
              </a:rPr>
              <a:t>d.</a:t>
            </a:r>
          </a:p>
          <a:p>
            <a:pPr lvl="1"/>
            <a:r>
              <a:rPr lang="en-US" altLang="en-US" sz="2000" smtClean="0">
                <a:ea typeface="ＭＳ Ｐゴシック" pitchFamily="34" charset="-128"/>
              </a:rPr>
              <a:t>However, the difference in energy is not large.</a:t>
            </a:r>
          </a:p>
          <a:p>
            <a:pPr lvl="1"/>
            <a:endParaRPr lang="en-US" altLang="en-US" sz="2000" smtClean="0">
              <a:ea typeface="ＭＳ Ｐゴシック" pitchFamily="34" charset="-128"/>
            </a:endParaRPr>
          </a:p>
          <a:p>
            <a:r>
              <a:rPr lang="en-US" altLang="en-US" sz="2000" smtClean="0">
                <a:ea typeface="ＭＳ Ｐゴシック" pitchFamily="34" charset="-128"/>
              </a:rPr>
              <a:t>Some of the transition metals have irregular electron configurations in which the </a:t>
            </a:r>
            <a:r>
              <a:rPr lang="en-US" altLang="en-US" sz="2000" i="1" smtClean="0">
                <a:ea typeface="ＭＳ Ｐゴシック" pitchFamily="34" charset="-128"/>
              </a:rPr>
              <a:t>ns</a:t>
            </a:r>
            <a:r>
              <a:rPr lang="en-US" altLang="en-US" sz="2000" smtClean="0">
                <a:ea typeface="ＭＳ Ｐゴシック" pitchFamily="34" charset="-128"/>
              </a:rPr>
              <a:t> only partially fills before the (</a:t>
            </a:r>
            <a:r>
              <a:rPr lang="en-US" altLang="en-US" sz="2000" i="1" smtClean="0">
                <a:ea typeface="ＭＳ Ｐゴシック" pitchFamily="34" charset="-128"/>
              </a:rPr>
              <a:t>n </a:t>
            </a:r>
            <a:r>
              <a:rPr lang="en-US" altLang="en-US" sz="2000" smtClean="0">
                <a:ea typeface="ＭＳ Ｐゴシック" pitchFamily="34" charset="-128"/>
                <a:cs typeface="Arial" pitchFamily="34" charset="0"/>
              </a:rPr>
              <a:t>− </a:t>
            </a:r>
            <a:r>
              <a:rPr lang="en-US" altLang="en-US" sz="2000" smtClean="0">
                <a:ea typeface="ＭＳ Ｐゴシック" pitchFamily="34" charset="-128"/>
              </a:rPr>
              <a:t>1)</a:t>
            </a:r>
            <a:r>
              <a:rPr lang="en-US" altLang="en-US" sz="2000" i="1" smtClean="0">
                <a:ea typeface="ＭＳ Ｐゴシック" pitchFamily="34" charset="-128"/>
              </a:rPr>
              <a:t>d</a:t>
            </a:r>
            <a:r>
              <a:rPr lang="en-US" altLang="en-US" sz="2000" smtClean="0">
                <a:ea typeface="ＭＳ Ｐゴシック" pitchFamily="34" charset="-128"/>
              </a:rPr>
              <a:t> or doesn’t</a:t>
            </a:r>
            <a:r>
              <a:rPr lang="en-US" altLang="ja-JP" sz="2000" smtClean="0">
                <a:ea typeface="ＭＳ Ｐゴシック" pitchFamily="34" charset="-128"/>
              </a:rPr>
              <a:t> fill at all.</a:t>
            </a:r>
          </a:p>
          <a:p>
            <a:pPr lvl="1"/>
            <a:r>
              <a:rPr lang="en-US" altLang="en-US" sz="2000" smtClean="0">
                <a:ea typeface="ＭＳ Ｐゴシック" pitchFamily="34" charset="-128"/>
              </a:rPr>
              <a:t>Therefore, their electron configuration must be found experimentally.</a:t>
            </a:r>
          </a:p>
        </p:txBody>
      </p:sp>
      <p:sp>
        <p:nvSpPr>
          <p:cNvPr id="1536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Irregular Electron Configurations </a:t>
            </a:r>
          </a:p>
        </p:txBody>
      </p:sp>
      <p:sp>
        <p:nvSpPr>
          <p:cNvPr id="4" name="Content Placeholder 3"/>
          <p:cNvSpPr txBox="1">
            <a:spLocks/>
          </p:cNvSpPr>
          <p:nvPr/>
        </p:nvSpPr>
        <p:spPr bwMode="auto">
          <a:xfrm>
            <a:off x="1077558" y="3671888"/>
            <a:ext cx="6873875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altLang="en-US" sz="2000" b="1" i="1" kern="0" dirty="0">
                <a:ea typeface="ＭＳ Ｐゴシック" pitchFamily="34" charset="-128"/>
              </a:rPr>
              <a:t> </a:t>
            </a:r>
            <a:r>
              <a:rPr lang="en-US" altLang="en-US" sz="2000" b="1" i="1" kern="0" dirty="0" smtClean="0">
                <a:ea typeface="ＭＳ Ｐゴシック" pitchFamily="34" charset="-128"/>
              </a:rPr>
              <a:t>  Expected		</a:t>
            </a:r>
            <a:r>
              <a:rPr lang="en-US" altLang="en-US" sz="2000" b="1" i="1" dirty="0"/>
              <a:t>Found Experimentally</a:t>
            </a:r>
          </a:p>
          <a:p>
            <a:pPr>
              <a:defRPr/>
            </a:pPr>
            <a:r>
              <a:rPr lang="en-US" altLang="en-US" sz="2000" kern="0" smtClean="0">
                <a:ea typeface="ＭＳ Ｐゴシック" pitchFamily="34" charset="-128"/>
              </a:rPr>
              <a:t>Cr </a:t>
            </a:r>
            <a:r>
              <a:rPr lang="en-US" altLang="en-US" sz="2000" kern="0" dirty="0" smtClean="0">
                <a:ea typeface="ＭＳ Ｐゴシック" pitchFamily="34" charset="-128"/>
              </a:rPr>
              <a:t>= [Ar]4</a:t>
            </a:r>
            <a:r>
              <a:rPr lang="en-US" altLang="en-US" sz="2000" i="1" kern="0" dirty="0" smtClean="0">
                <a:ea typeface="ＭＳ Ｐゴシック" pitchFamily="34" charset="-128"/>
              </a:rPr>
              <a:t>s</a:t>
            </a:r>
            <a:r>
              <a:rPr lang="en-US" altLang="en-US" sz="2000" kern="0" baseline="30000" dirty="0" smtClean="0">
                <a:ea typeface="ＭＳ Ｐゴシック" pitchFamily="34" charset="-128"/>
              </a:rPr>
              <a:t>2</a:t>
            </a:r>
            <a:r>
              <a:rPr lang="en-US" altLang="en-US" sz="2000" kern="0" dirty="0" smtClean="0">
                <a:ea typeface="ＭＳ Ｐゴシック" pitchFamily="34" charset="-128"/>
              </a:rPr>
              <a:t>3</a:t>
            </a:r>
            <a:r>
              <a:rPr lang="en-US" altLang="en-US" sz="2000" i="1" kern="0" dirty="0" smtClean="0">
                <a:ea typeface="ＭＳ Ｐゴシック" pitchFamily="34" charset="-128"/>
              </a:rPr>
              <a:t>d</a:t>
            </a:r>
            <a:r>
              <a:rPr lang="en-US" altLang="en-US" sz="2000" kern="0" baseline="30000" dirty="0" smtClean="0">
                <a:ea typeface="ＭＳ Ｐゴシック" pitchFamily="34" charset="-128"/>
              </a:rPr>
              <a:t>4	</a:t>
            </a:r>
            <a:r>
              <a:rPr lang="en-US" altLang="en-US" sz="2000" dirty="0"/>
              <a:t>Cr = [</a:t>
            </a:r>
            <a:r>
              <a:rPr lang="en-US" altLang="en-US" sz="2000" dirty="0" smtClean="0"/>
              <a:t>Ar]4</a:t>
            </a:r>
            <a:r>
              <a:rPr lang="en-US" altLang="en-US" sz="2000" i="1" dirty="0" smtClean="0"/>
              <a:t>s</a:t>
            </a:r>
            <a:r>
              <a:rPr lang="en-US" altLang="en-US" sz="2000" baseline="30000" dirty="0" smtClean="0"/>
              <a:t>1</a:t>
            </a:r>
            <a:r>
              <a:rPr lang="en-US" altLang="en-US" sz="2000" dirty="0" smtClean="0"/>
              <a:t>3</a:t>
            </a:r>
            <a:r>
              <a:rPr lang="en-US" altLang="en-US" sz="2000" i="1" dirty="0" smtClean="0"/>
              <a:t>d</a:t>
            </a:r>
            <a:r>
              <a:rPr lang="en-US" altLang="en-US" sz="2000" baseline="30000" dirty="0" smtClean="0"/>
              <a:t>5</a:t>
            </a:r>
            <a:endParaRPr lang="en-US" altLang="en-US" sz="2000" kern="0" baseline="30000" dirty="0" smtClean="0">
              <a:ea typeface="ＭＳ Ｐゴシック" pitchFamily="34" charset="-128"/>
            </a:endParaRPr>
          </a:p>
          <a:p>
            <a:pPr>
              <a:defRPr/>
            </a:pPr>
            <a:r>
              <a:rPr lang="en-US" altLang="en-US" sz="2000" kern="0" dirty="0" smtClean="0">
                <a:ea typeface="ＭＳ Ｐゴシック" pitchFamily="34" charset="-128"/>
              </a:rPr>
              <a:t>Cu = [Ar]4</a:t>
            </a:r>
            <a:r>
              <a:rPr lang="en-US" altLang="en-US" sz="2000" i="1" kern="0" dirty="0" smtClean="0">
                <a:ea typeface="ＭＳ Ｐゴシック" pitchFamily="34" charset="-128"/>
              </a:rPr>
              <a:t>s</a:t>
            </a:r>
            <a:r>
              <a:rPr lang="en-US" altLang="en-US" sz="2000" kern="0" baseline="30000" dirty="0" smtClean="0">
                <a:ea typeface="ＭＳ Ｐゴシック" pitchFamily="34" charset="-128"/>
              </a:rPr>
              <a:t>2</a:t>
            </a:r>
            <a:r>
              <a:rPr lang="en-US" altLang="en-US" sz="2000" kern="0" dirty="0" smtClean="0">
                <a:ea typeface="ＭＳ Ｐゴシック" pitchFamily="34" charset="-128"/>
              </a:rPr>
              <a:t>3</a:t>
            </a:r>
            <a:r>
              <a:rPr lang="en-US" altLang="en-US" sz="2000" i="1" kern="0" dirty="0" smtClean="0">
                <a:ea typeface="ＭＳ Ｐゴシック" pitchFamily="34" charset="-128"/>
              </a:rPr>
              <a:t>d</a:t>
            </a:r>
            <a:r>
              <a:rPr lang="en-US" altLang="en-US" sz="2000" kern="0" baseline="30000" dirty="0" smtClean="0">
                <a:ea typeface="ＭＳ Ｐゴシック" pitchFamily="34" charset="-128"/>
              </a:rPr>
              <a:t>9	</a:t>
            </a:r>
            <a:r>
              <a:rPr lang="en-US" altLang="en-US" sz="2000" dirty="0"/>
              <a:t>Cu = [</a:t>
            </a:r>
            <a:r>
              <a:rPr lang="en-US" altLang="en-US" sz="2000" dirty="0" smtClean="0"/>
              <a:t>Ar]4</a:t>
            </a:r>
            <a:r>
              <a:rPr lang="en-US" altLang="en-US" sz="2000" i="1" dirty="0" smtClean="0"/>
              <a:t>s</a:t>
            </a:r>
            <a:r>
              <a:rPr lang="en-US" altLang="en-US" sz="2000" baseline="30000" dirty="0" smtClean="0"/>
              <a:t>1</a:t>
            </a:r>
            <a:r>
              <a:rPr lang="en-US" altLang="en-US" sz="2000" dirty="0" smtClean="0"/>
              <a:t>3</a:t>
            </a:r>
            <a:r>
              <a:rPr lang="en-US" altLang="en-US" sz="2000" i="1" dirty="0" smtClean="0"/>
              <a:t>d</a:t>
            </a:r>
            <a:r>
              <a:rPr lang="en-US" altLang="en-US" sz="2000" baseline="30000" dirty="0" smtClean="0"/>
              <a:t>10</a:t>
            </a:r>
            <a:endParaRPr lang="en-US" altLang="en-US" sz="2000" kern="0" baseline="30000" dirty="0" smtClean="0">
              <a:ea typeface="ＭＳ Ｐゴシック" pitchFamily="34" charset="-128"/>
            </a:endParaRPr>
          </a:p>
          <a:p>
            <a:pPr>
              <a:defRPr/>
            </a:pPr>
            <a:r>
              <a:rPr lang="en-US" altLang="en-US" sz="2000" kern="0" dirty="0" smtClean="0">
                <a:ea typeface="ＭＳ Ｐゴシック" pitchFamily="34" charset="-128"/>
              </a:rPr>
              <a:t>Mo = [Kr]5</a:t>
            </a:r>
            <a:r>
              <a:rPr lang="en-US" altLang="en-US" sz="2000" i="1" kern="0" dirty="0" smtClean="0">
                <a:ea typeface="ＭＳ Ｐゴシック" pitchFamily="34" charset="-128"/>
              </a:rPr>
              <a:t>s</a:t>
            </a:r>
            <a:r>
              <a:rPr lang="en-US" altLang="en-US" sz="2000" kern="0" baseline="30000" dirty="0" smtClean="0">
                <a:ea typeface="ＭＳ Ｐゴシック" pitchFamily="34" charset="-128"/>
              </a:rPr>
              <a:t>2</a:t>
            </a:r>
            <a:r>
              <a:rPr lang="en-US" altLang="en-US" sz="2000" kern="0" dirty="0" smtClean="0">
                <a:ea typeface="ＭＳ Ｐゴシック" pitchFamily="34" charset="-128"/>
              </a:rPr>
              <a:t>4</a:t>
            </a:r>
            <a:r>
              <a:rPr lang="en-US" altLang="en-US" sz="2000" i="1" kern="0" dirty="0" smtClean="0">
                <a:ea typeface="ＭＳ Ｐゴシック" pitchFamily="34" charset="-128"/>
              </a:rPr>
              <a:t>d</a:t>
            </a:r>
            <a:r>
              <a:rPr lang="en-US" altLang="en-US" sz="2000" kern="0" baseline="30000" dirty="0" smtClean="0">
                <a:ea typeface="ＭＳ Ｐゴシック" pitchFamily="34" charset="-128"/>
              </a:rPr>
              <a:t>4	</a:t>
            </a:r>
            <a:r>
              <a:rPr lang="en-US" altLang="en-US" sz="2000" dirty="0"/>
              <a:t>Mo = [</a:t>
            </a:r>
            <a:r>
              <a:rPr lang="en-US" altLang="en-US" sz="2000" dirty="0" smtClean="0"/>
              <a:t>Kr]5</a:t>
            </a:r>
            <a:r>
              <a:rPr lang="en-US" altLang="en-US" sz="2000" i="1" dirty="0" smtClean="0"/>
              <a:t>s</a:t>
            </a:r>
            <a:r>
              <a:rPr lang="en-US" altLang="en-US" sz="2000" baseline="30000" dirty="0" smtClean="0"/>
              <a:t>1</a:t>
            </a:r>
            <a:r>
              <a:rPr lang="en-US" altLang="en-US" sz="2000" dirty="0" smtClean="0"/>
              <a:t>4</a:t>
            </a:r>
            <a:r>
              <a:rPr lang="en-US" altLang="en-US" sz="2000" i="1" dirty="0" smtClean="0"/>
              <a:t>d</a:t>
            </a:r>
            <a:r>
              <a:rPr lang="en-US" altLang="en-US" sz="2000" baseline="30000" dirty="0" smtClean="0"/>
              <a:t>5</a:t>
            </a:r>
            <a:endParaRPr lang="en-US" altLang="en-US" sz="2000" kern="0" baseline="30000" dirty="0" smtClean="0">
              <a:ea typeface="ＭＳ Ｐゴシック" pitchFamily="34" charset="-128"/>
            </a:endParaRPr>
          </a:p>
          <a:p>
            <a:pPr>
              <a:defRPr/>
            </a:pPr>
            <a:r>
              <a:rPr lang="en-US" altLang="en-US" sz="2000" kern="0" dirty="0" smtClean="0">
                <a:ea typeface="ＭＳ Ｐゴシック" pitchFamily="34" charset="-128"/>
              </a:rPr>
              <a:t>Ru = [Kr]5</a:t>
            </a:r>
            <a:r>
              <a:rPr lang="en-US" altLang="en-US" sz="2000" i="1" kern="0" dirty="0" smtClean="0">
                <a:ea typeface="ＭＳ Ｐゴシック" pitchFamily="34" charset="-128"/>
              </a:rPr>
              <a:t>s</a:t>
            </a:r>
            <a:r>
              <a:rPr lang="en-US" altLang="en-US" sz="2000" kern="0" baseline="30000" dirty="0" smtClean="0">
                <a:ea typeface="ＭＳ Ｐゴシック" pitchFamily="34" charset="-128"/>
              </a:rPr>
              <a:t>2</a:t>
            </a:r>
            <a:r>
              <a:rPr lang="en-US" altLang="en-US" sz="2000" kern="0" dirty="0" smtClean="0">
                <a:ea typeface="ＭＳ Ｐゴシック" pitchFamily="34" charset="-128"/>
              </a:rPr>
              <a:t>4</a:t>
            </a:r>
            <a:r>
              <a:rPr lang="en-US" altLang="en-US" sz="2000" i="1" kern="0" dirty="0" smtClean="0">
                <a:ea typeface="ＭＳ Ｐゴシック" pitchFamily="34" charset="-128"/>
              </a:rPr>
              <a:t>d</a:t>
            </a:r>
            <a:r>
              <a:rPr lang="en-US" altLang="en-US" sz="2000" kern="0" baseline="30000" dirty="0" smtClean="0">
                <a:ea typeface="ＭＳ Ｐゴシック" pitchFamily="34" charset="-128"/>
              </a:rPr>
              <a:t>6	</a:t>
            </a:r>
            <a:r>
              <a:rPr lang="en-US" altLang="en-US" sz="2000" dirty="0"/>
              <a:t>Ru = [</a:t>
            </a:r>
            <a:r>
              <a:rPr lang="en-US" altLang="en-US" sz="2000" dirty="0" smtClean="0"/>
              <a:t>Kr]5</a:t>
            </a:r>
            <a:r>
              <a:rPr lang="en-US" altLang="en-US" sz="2000" i="1" dirty="0" smtClean="0"/>
              <a:t>s</a:t>
            </a:r>
            <a:r>
              <a:rPr lang="en-US" altLang="en-US" sz="2000" baseline="30000" dirty="0" smtClean="0"/>
              <a:t>1</a:t>
            </a:r>
            <a:r>
              <a:rPr lang="en-US" altLang="en-US" sz="2000" dirty="0" smtClean="0"/>
              <a:t>4</a:t>
            </a:r>
            <a:r>
              <a:rPr lang="en-US" altLang="en-US" sz="2000" i="1" dirty="0" smtClean="0"/>
              <a:t>d</a:t>
            </a:r>
            <a:r>
              <a:rPr lang="en-US" altLang="en-US" sz="2000" baseline="30000" dirty="0" smtClean="0"/>
              <a:t>7</a:t>
            </a:r>
            <a:endParaRPr lang="en-US" altLang="en-US" sz="2000" kern="0" baseline="30000" dirty="0" smtClean="0">
              <a:ea typeface="ＭＳ Ｐゴシック" pitchFamily="34" charset="-128"/>
            </a:endParaRPr>
          </a:p>
          <a:p>
            <a:pPr>
              <a:defRPr/>
            </a:pPr>
            <a:r>
              <a:rPr lang="en-US" altLang="en-US" sz="2000" kern="0" dirty="0" smtClean="0">
                <a:ea typeface="ＭＳ Ｐゴシック" pitchFamily="34" charset="-128"/>
              </a:rPr>
              <a:t>Pd = [Kr]5</a:t>
            </a:r>
            <a:r>
              <a:rPr lang="en-US" altLang="en-US" sz="2000" i="1" kern="0" dirty="0" smtClean="0">
                <a:ea typeface="ＭＳ Ｐゴシック" pitchFamily="34" charset="-128"/>
              </a:rPr>
              <a:t>s</a:t>
            </a:r>
            <a:r>
              <a:rPr lang="en-US" altLang="en-US" sz="2000" kern="0" baseline="30000" dirty="0" smtClean="0">
                <a:ea typeface="ＭＳ Ｐゴシック" pitchFamily="34" charset="-128"/>
              </a:rPr>
              <a:t>2</a:t>
            </a:r>
            <a:r>
              <a:rPr lang="en-US" altLang="en-US" sz="2000" kern="0" dirty="0" smtClean="0">
                <a:ea typeface="ＭＳ Ｐゴシック" pitchFamily="34" charset="-128"/>
              </a:rPr>
              <a:t>4</a:t>
            </a:r>
            <a:r>
              <a:rPr lang="en-US" altLang="en-US" sz="2000" i="1" kern="0" dirty="0" smtClean="0">
                <a:ea typeface="ＭＳ Ｐゴシック" pitchFamily="34" charset="-128"/>
              </a:rPr>
              <a:t>d</a:t>
            </a:r>
            <a:r>
              <a:rPr lang="en-US" altLang="en-US" sz="2000" kern="0" baseline="30000" dirty="0" smtClean="0">
                <a:ea typeface="ＭＳ Ｐゴシック" pitchFamily="34" charset="-128"/>
              </a:rPr>
              <a:t>8	</a:t>
            </a:r>
            <a:r>
              <a:rPr lang="en-US" altLang="en-US" sz="2000" dirty="0"/>
              <a:t>Pd = [Kr]5</a:t>
            </a:r>
            <a:r>
              <a:rPr lang="en-US" altLang="en-US" sz="2000" i="1" dirty="0"/>
              <a:t>s</a:t>
            </a:r>
            <a:r>
              <a:rPr lang="en-US" altLang="en-US" sz="2000" baseline="30000" dirty="0"/>
              <a:t>0</a:t>
            </a:r>
            <a:r>
              <a:rPr lang="en-US" altLang="en-US" sz="2000" dirty="0"/>
              <a:t>4</a:t>
            </a:r>
            <a:r>
              <a:rPr lang="en-US" altLang="en-US" sz="2000" i="1" dirty="0"/>
              <a:t>d</a:t>
            </a:r>
            <a:r>
              <a:rPr lang="en-US" altLang="en-US" sz="2000" baseline="30000" dirty="0"/>
              <a:t>10</a:t>
            </a:r>
          </a:p>
          <a:p>
            <a:pPr>
              <a:defRPr/>
            </a:pPr>
            <a:endParaRPr lang="en-US" altLang="en-US" sz="2000" kern="0" baseline="30000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352425" y="685800"/>
            <a:ext cx="3352800" cy="1143000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SzPct val="100000"/>
              <a:buFontTx/>
              <a:buChar char="•"/>
              <a:defRPr/>
            </a:pPr>
            <a:r>
              <a:rPr lang="en-US" sz="3000" kern="0" dirty="0">
                <a:latin typeface="Arial" charset="0"/>
                <a:ea typeface="+mn-ea"/>
              </a:rPr>
              <a:t>Biomolecules</a:t>
            </a:r>
          </a:p>
          <a:p>
            <a:pPr marL="740664" lvl="1" indent="-283464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600" kern="0" dirty="0">
                <a:latin typeface="Arial" charset="0"/>
                <a:ea typeface="+mn-ea"/>
              </a:rPr>
              <a:t>Porphyrin ring</a:t>
            </a:r>
          </a:p>
        </p:txBody>
      </p:sp>
      <p:sp>
        <p:nvSpPr>
          <p:cNvPr id="6553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4200"/>
          </a:xfrm>
        </p:spPr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Applications of Coordination Compounds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74"/>
          <a:stretch/>
        </p:blipFill>
        <p:spPr>
          <a:xfrm>
            <a:off x="361950" y="2179701"/>
            <a:ext cx="8534400" cy="3573399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71"/>
          <a:stretch/>
        </p:blipFill>
        <p:spPr>
          <a:xfrm>
            <a:off x="361950" y="3733038"/>
            <a:ext cx="5768675" cy="27432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74"/>
          <a:stretch/>
        </p:blipFill>
        <p:spPr>
          <a:xfrm>
            <a:off x="4171951" y="513394"/>
            <a:ext cx="4945284" cy="3207821"/>
          </a:xfrm>
          <a:prstGeom prst="rect">
            <a:avLst/>
          </a:prstGeom>
        </p:spPr>
      </p:pic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361950" y="685800"/>
            <a:ext cx="3352800" cy="1524000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SzPct val="100000"/>
              <a:buFontTx/>
              <a:buChar char="•"/>
              <a:defRPr/>
            </a:pPr>
            <a:r>
              <a:rPr lang="en-US" kern="0" dirty="0">
                <a:latin typeface="Arial" charset="0"/>
                <a:ea typeface="+mn-ea"/>
              </a:rPr>
              <a:t>Biomolecules</a:t>
            </a:r>
          </a:p>
          <a:p>
            <a:pPr marL="740664" lvl="1" indent="-283464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kern="0" dirty="0">
                <a:latin typeface="Arial" charset="0"/>
                <a:ea typeface="+mn-ea"/>
              </a:rPr>
              <a:t>Cytochrome C</a:t>
            </a:r>
          </a:p>
          <a:p>
            <a:pPr marL="740664" lvl="1" indent="-283464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kern="0" dirty="0">
                <a:latin typeface="Arial" charset="0"/>
                <a:ea typeface="+mn-ea"/>
              </a:rPr>
              <a:t>Hemoglobin</a:t>
            </a:r>
          </a:p>
        </p:txBody>
      </p:sp>
      <p:sp>
        <p:nvSpPr>
          <p:cNvPr id="66563" name="Title 1"/>
          <p:cNvSpPr>
            <a:spLocks noGrp="1"/>
          </p:cNvSpPr>
          <p:nvPr>
            <p:ph type="title"/>
          </p:nvPr>
        </p:nvSpPr>
        <p:spPr>
          <a:xfrm>
            <a:off x="0" y="47625"/>
            <a:ext cx="9144000" cy="523875"/>
          </a:xfrm>
        </p:spPr>
        <p:txBody>
          <a:bodyPr/>
          <a:lstStyle/>
          <a:p>
            <a:r>
              <a:rPr lang="en-US" altLang="en-US" sz="2800" smtClean="0">
                <a:ea typeface="ＭＳ Ｐゴシック" pitchFamily="34" charset="-128"/>
              </a:rPr>
              <a:t>Applications of Coordination Compounds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352425" y="685800"/>
            <a:ext cx="3030538" cy="1143000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SzPct val="100000"/>
              <a:buFontTx/>
              <a:buChar char="•"/>
              <a:defRPr/>
            </a:pPr>
            <a:r>
              <a:rPr lang="en-US" sz="2800" kern="0" dirty="0">
                <a:latin typeface="Arial" charset="0"/>
                <a:ea typeface="+mn-ea"/>
              </a:rPr>
              <a:t>Biomolecules</a:t>
            </a:r>
          </a:p>
          <a:p>
            <a:pPr marL="740664" lvl="1" indent="-283464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800" kern="0" dirty="0">
                <a:latin typeface="Arial" charset="0"/>
                <a:ea typeface="+mn-ea"/>
              </a:rPr>
              <a:t>Chlorophyll</a:t>
            </a:r>
          </a:p>
        </p:txBody>
      </p:sp>
      <p:sp>
        <p:nvSpPr>
          <p:cNvPr id="67587" name="Title 1"/>
          <p:cNvSpPr>
            <a:spLocks noGrp="1"/>
          </p:cNvSpPr>
          <p:nvPr>
            <p:ph type="title"/>
          </p:nvPr>
        </p:nvSpPr>
        <p:spPr>
          <a:xfrm>
            <a:off x="0" y="47625"/>
            <a:ext cx="9144000" cy="523875"/>
          </a:xfrm>
        </p:spPr>
        <p:txBody>
          <a:bodyPr/>
          <a:lstStyle/>
          <a:p>
            <a:r>
              <a:rPr lang="en-US" altLang="en-US" sz="2800" smtClean="0">
                <a:ea typeface="ＭＳ Ｐゴシック" pitchFamily="34" charset="-128"/>
              </a:rPr>
              <a:t>Applications of Coordination Compounds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1"/>
          <a:stretch/>
        </p:blipFill>
        <p:spPr>
          <a:xfrm>
            <a:off x="2731792" y="1632585"/>
            <a:ext cx="3680415" cy="4892039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3"/>
          <p:cNvSpPr>
            <a:spLocks noGrp="1" noChangeArrowheads="1"/>
          </p:cNvSpPr>
          <p:nvPr>
            <p:ph idx="1"/>
          </p:nvPr>
        </p:nvSpPr>
        <p:spPr>
          <a:xfrm>
            <a:off x="352425" y="685800"/>
            <a:ext cx="7488238" cy="1447800"/>
          </a:xfrm>
        </p:spPr>
        <p:txBody>
          <a:bodyPr/>
          <a:lstStyle/>
          <a:p>
            <a:r>
              <a:rPr lang="en-US" altLang="en-US" sz="2400" smtClean="0">
                <a:ea typeface="ＭＳ Ｐゴシック" pitchFamily="34" charset="-128"/>
              </a:rPr>
              <a:t>Carbonic anhydrase </a:t>
            </a:r>
          </a:p>
          <a:p>
            <a:pPr lvl="1"/>
            <a:r>
              <a:rPr lang="en-US" altLang="en-US" sz="2400" smtClean="0">
                <a:ea typeface="ＭＳ Ｐゴシック" pitchFamily="34" charset="-128"/>
              </a:rPr>
              <a:t>Catalyzes the reaction between water and CO</a:t>
            </a:r>
            <a:r>
              <a:rPr lang="en-US" altLang="en-US" sz="2400" baseline="-25000" smtClean="0">
                <a:ea typeface="ＭＳ Ｐゴシック" pitchFamily="34" charset="-128"/>
              </a:rPr>
              <a:t>2</a:t>
            </a:r>
            <a:endParaRPr lang="en-US" altLang="en-US" sz="2400" smtClean="0">
              <a:ea typeface="ＭＳ Ｐゴシック" pitchFamily="34" charset="-128"/>
            </a:endParaRPr>
          </a:p>
          <a:p>
            <a:pPr lvl="1"/>
            <a:r>
              <a:rPr lang="en-US" altLang="en-US" sz="2400" smtClean="0">
                <a:ea typeface="ＭＳ Ｐゴシック" pitchFamily="34" charset="-128"/>
              </a:rPr>
              <a:t>Contains tetrahedrally complexed Zn</a:t>
            </a:r>
            <a:r>
              <a:rPr lang="en-US" altLang="en-US" sz="2400" baseline="30000" smtClean="0">
                <a:ea typeface="ＭＳ Ｐゴシック" pitchFamily="34" charset="-128"/>
              </a:rPr>
              <a:t>2+</a:t>
            </a:r>
            <a:endParaRPr lang="en-US" altLang="en-US" sz="2400" smtClean="0">
              <a:ea typeface="ＭＳ Ｐゴシック" pitchFamily="34" charset="-128"/>
            </a:endParaRPr>
          </a:p>
        </p:txBody>
      </p:sp>
      <p:sp>
        <p:nvSpPr>
          <p:cNvPr id="6861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4200"/>
          </a:xfrm>
        </p:spPr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Applications of Coordination Compounds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66"/>
          <a:stretch/>
        </p:blipFill>
        <p:spPr>
          <a:xfrm>
            <a:off x="428625" y="2365248"/>
            <a:ext cx="8534400" cy="3949827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3"/>
          <p:cNvSpPr>
            <a:spLocks noGrp="1" noChangeArrowheads="1"/>
          </p:cNvSpPr>
          <p:nvPr>
            <p:ph idx="1"/>
          </p:nvPr>
        </p:nvSpPr>
        <p:spPr>
          <a:xfrm>
            <a:off x="352425" y="666750"/>
            <a:ext cx="5562600" cy="1524000"/>
          </a:xfrm>
        </p:spPr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Drugs and therapeutic agents</a:t>
            </a:r>
          </a:p>
          <a:p>
            <a:pPr lvl="1"/>
            <a:r>
              <a:rPr lang="en-US" altLang="en-US" sz="2400" smtClean="0">
                <a:ea typeface="ＭＳ Ｐゴシック" pitchFamily="34" charset="-128"/>
              </a:rPr>
              <a:t>Cisplatin</a:t>
            </a:r>
          </a:p>
          <a:p>
            <a:pPr lvl="2"/>
            <a:r>
              <a:rPr lang="en-US" altLang="en-US" smtClean="0">
                <a:ea typeface="ＭＳ Ｐゴシック" pitchFamily="34" charset="-128"/>
              </a:rPr>
              <a:t>Anticancer drug</a:t>
            </a:r>
          </a:p>
        </p:txBody>
      </p:sp>
      <p:sp>
        <p:nvSpPr>
          <p:cNvPr id="69635" name="Title 1"/>
          <p:cNvSpPr>
            <a:spLocks noGrp="1"/>
          </p:cNvSpPr>
          <p:nvPr>
            <p:ph type="title"/>
          </p:nvPr>
        </p:nvSpPr>
        <p:spPr>
          <a:xfrm>
            <a:off x="0" y="47625"/>
            <a:ext cx="9144000" cy="523875"/>
          </a:xfrm>
        </p:spPr>
        <p:txBody>
          <a:bodyPr/>
          <a:lstStyle/>
          <a:p>
            <a:r>
              <a:rPr lang="en-US" altLang="en-US" sz="2800" smtClean="0">
                <a:ea typeface="ＭＳ Ｐゴシック" pitchFamily="34" charset="-128"/>
              </a:rPr>
              <a:t>Applications of Coordination Compounds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56"/>
          <a:stretch/>
        </p:blipFill>
        <p:spPr>
          <a:xfrm>
            <a:off x="1742664" y="2341627"/>
            <a:ext cx="5658671" cy="3973448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>
          <a:xfrm>
            <a:off x="369888" y="685800"/>
            <a:ext cx="4800600" cy="5562600"/>
          </a:xfrm>
        </p:spPr>
        <p:txBody>
          <a:bodyPr/>
          <a:lstStyle/>
          <a:p>
            <a:r>
              <a:rPr lang="en-US" altLang="en-US" sz="2000" dirty="0" smtClean="0">
                <a:ea typeface="ＭＳ Ｐゴシック" pitchFamily="34" charset="-128"/>
              </a:rPr>
              <a:t>The atomic radii of all the transition metals are very similar.</a:t>
            </a:r>
          </a:p>
          <a:p>
            <a:pPr lvl="1"/>
            <a:r>
              <a:rPr lang="en-US" altLang="en-US" sz="2000" dirty="0" smtClean="0">
                <a:ea typeface="ＭＳ Ｐゴシック" pitchFamily="34" charset="-128"/>
              </a:rPr>
              <a:t>There is a small increase </a:t>
            </a:r>
            <a:r>
              <a:rPr lang="en-US" altLang="en-US" sz="2000" smtClean="0">
                <a:ea typeface="ＭＳ Ｐゴシック" pitchFamily="34" charset="-128"/>
              </a:rPr>
              <a:t>in </a:t>
            </a:r>
            <a:br>
              <a:rPr lang="en-US" altLang="en-US" sz="2000" smtClean="0">
                <a:ea typeface="ＭＳ Ｐゴシック" pitchFamily="34" charset="-128"/>
              </a:rPr>
            </a:br>
            <a:r>
              <a:rPr lang="en-US" altLang="en-US" sz="2000" smtClean="0">
                <a:ea typeface="ＭＳ Ｐゴシック" pitchFamily="34" charset="-128"/>
              </a:rPr>
              <a:t>size </a:t>
            </a:r>
            <a:r>
              <a:rPr lang="en-US" altLang="en-US" sz="2000" dirty="0" smtClean="0">
                <a:ea typeface="ＭＳ Ｐゴシック" pitchFamily="34" charset="-128"/>
              </a:rPr>
              <a:t>down a column.</a:t>
            </a:r>
          </a:p>
          <a:p>
            <a:pPr lvl="1"/>
            <a:endParaRPr lang="en-US" altLang="en-US" sz="2000" dirty="0" smtClean="0">
              <a:ea typeface="ＭＳ Ｐゴシック" pitchFamily="34" charset="-128"/>
            </a:endParaRPr>
          </a:p>
          <a:p>
            <a:r>
              <a:rPr lang="en-US" altLang="en-US" sz="2000" dirty="0" smtClean="0">
                <a:ea typeface="ＭＳ Ｐゴシック" pitchFamily="34" charset="-128"/>
              </a:rPr>
              <a:t>The third transition </a:t>
            </a:r>
            <a:r>
              <a:rPr lang="en-US" altLang="en-US" sz="2000" smtClean="0">
                <a:ea typeface="ＭＳ Ｐゴシック" pitchFamily="34" charset="-128"/>
              </a:rPr>
              <a:t>series atoms </a:t>
            </a:r>
            <a:br>
              <a:rPr lang="en-US" altLang="en-US" sz="2000" smtClean="0">
                <a:ea typeface="ＭＳ Ｐゴシック" pitchFamily="34" charset="-128"/>
              </a:rPr>
            </a:br>
            <a:r>
              <a:rPr lang="en-US" altLang="en-US" sz="2000" smtClean="0">
                <a:ea typeface="ＭＳ Ｐゴシック" pitchFamily="34" charset="-128"/>
              </a:rPr>
              <a:t>are </a:t>
            </a:r>
            <a:r>
              <a:rPr lang="en-US" altLang="en-US" sz="2000" dirty="0" smtClean="0">
                <a:ea typeface="ＭＳ Ｐゴシック" pitchFamily="34" charset="-128"/>
              </a:rPr>
              <a:t>about the </a:t>
            </a:r>
            <a:r>
              <a:rPr lang="en-US" altLang="en-US" sz="2000" smtClean="0">
                <a:ea typeface="ＭＳ Ｐゴシック" pitchFamily="34" charset="-128"/>
              </a:rPr>
              <a:t>same size </a:t>
            </a:r>
            <a:r>
              <a:rPr lang="en-US" altLang="en-US" sz="2000" dirty="0" smtClean="0">
                <a:ea typeface="ＭＳ Ｐゴシック" pitchFamily="34" charset="-128"/>
              </a:rPr>
              <a:t>as the second. </a:t>
            </a:r>
          </a:p>
          <a:p>
            <a:pPr lvl="1"/>
            <a:r>
              <a:rPr lang="en-US" altLang="en-US" sz="2000" dirty="0" smtClean="0">
                <a:ea typeface="ＭＳ Ｐゴシック" pitchFamily="34" charset="-128"/>
              </a:rPr>
              <a:t>The </a:t>
            </a:r>
            <a:r>
              <a:rPr lang="en-US" altLang="en-US" sz="2000" b="1" dirty="0" smtClean="0">
                <a:solidFill>
                  <a:schemeClr val="accent2"/>
                </a:solidFill>
                <a:ea typeface="ＭＳ Ｐゴシック" pitchFamily="34" charset="-128"/>
              </a:rPr>
              <a:t>lanthanide contraction</a:t>
            </a:r>
            <a:r>
              <a:rPr lang="en-US" altLang="en-US" sz="2000" dirty="0" smtClean="0">
                <a:ea typeface="ＭＳ Ｐゴシック" pitchFamily="34" charset="-128"/>
              </a:rPr>
              <a:t> </a:t>
            </a:r>
            <a:br>
              <a:rPr lang="en-US" altLang="en-US" sz="2000" dirty="0" smtClean="0">
                <a:ea typeface="ＭＳ Ｐゴシック" pitchFamily="34" charset="-128"/>
              </a:rPr>
            </a:br>
            <a:r>
              <a:rPr lang="en-US" altLang="en-US" sz="2000" dirty="0" smtClean="0">
                <a:ea typeface="ＭＳ Ｐゴシック" pitchFamily="34" charset="-128"/>
              </a:rPr>
              <a:t>is the decrease in expected </a:t>
            </a:r>
            <a:br>
              <a:rPr lang="en-US" altLang="en-US" sz="2000" dirty="0" smtClean="0">
                <a:ea typeface="ＭＳ Ｐゴシック" pitchFamily="34" charset="-128"/>
              </a:rPr>
            </a:br>
            <a:r>
              <a:rPr lang="en-US" altLang="en-US" sz="2000" dirty="0" smtClean="0">
                <a:ea typeface="ＭＳ Ｐゴシック" pitchFamily="34" charset="-128"/>
              </a:rPr>
              <a:t>atomic size for the third </a:t>
            </a:r>
            <a:br>
              <a:rPr lang="en-US" altLang="en-US" sz="2000" dirty="0" smtClean="0">
                <a:ea typeface="ＭＳ Ｐゴシック" pitchFamily="34" charset="-128"/>
              </a:rPr>
            </a:br>
            <a:r>
              <a:rPr lang="en-US" altLang="en-US" sz="2000" dirty="0" smtClean="0">
                <a:ea typeface="ＭＳ Ｐゴシック" pitchFamily="34" charset="-128"/>
              </a:rPr>
              <a:t>transition series atoms that </a:t>
            </a:r>
            <a:br>
              <a:rPr lang="en-US" altLang="en-US" sz="2000" dirty="0" smtClean="0">
                <a:ea typeface="ＭＳ Ｐゴシック" pitchFamily="34" charset="-128"/>
              </a:rPr>
            </a:br>
            <a:r>
              <a:rPr lang="en-US" altLang="en-US" sz="2000" dirty="0" smtClean="0">
                <a:ea typeface="ＭＳ Ｐゴシック" pitchFamily="34" charset="-128"/>
              </a:rPr>
              <a:t>come after the lanthanides.</a:t>
            </a:r>
            <a:endParaRPr lang="en-US" altLang="en-US" sz="2000" i="1" dirty="0" smtClean="0">
              <a:ea typeface="ＭＳ Ｐゴシック" pitchFamily="34" charset="-128"/>
            </a:endParaRPr>
          </a:p>
          <a:p>
            <a:pPr lvl="1"/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1843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Atomic Size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1"/>
          <a:stretch/>
        </p:blipFill>
        <p:spPr>
          <a:xfrm>
            <a:off x="4673758" y="1952465"/>
            <a:ext cx="4174103" cy="3295809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7218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Why Aren’</a:t>
            </a:r>
            <a:r>
              <a:rPr lang="en-US" altLang="ja-JP" dirty="0" smtClean="0">
                <a:ea typeface="ＭＳ Ｐゴシック" pitchFamily="34" charset="-128"/>
              </a:rPr>
              <a:t>t the Third Transition Series Atoms Bigger? </a:t>
            </a:r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361950" y="1562100"/>
            <a:ext cx="7543800" cy="3811588"/>
          </a:xfrm>
        </p:spPr>
        <p:txBody>
          <a:bodyPr/>
          <a:lstStyle/>
          <a:p>
            <a:r>
              <a:rPr lang="en-US" altLang="en-US" sz="2400" dirty="0" smtClean="0">
                <a:ea typeface="ＭＳ Ｐゴシック" pitchFamily="34" charset="-128"/>
              </a:rPr>
              <a:t>Fourteen of the added 32 electrons between the second and third series go into 4</a:t>
            </a:r>
            <a:r>
              <a:rPr lang="en-US" altLang="en-US" sz="2400" i="1" dirty="0" smtClean="0">
                <a:ea typeface="ＭＳ Ｐゴシック" pitchFamily="34" charset="-128"/>
              </a:rPr>
              <a:t>f</a:t>
            </a:r>
            <a:r>
              <a:rPr lang="en-US" altLang="en-US" sz="2400" dirty="0" smtClean="0">
                <a:ea typeface="ＭＳ Ｐゴシック" pitchFamily="34" charset="-128"/>
              </a:rPr>
              <a:t> orbitals.</a:t>
            </a:r>
          </a:p>
          <a:p>
            <a:endParaRPr lang="en-US" altLang="en-US" sz="2400" dirty="0" smtClean="0">
              <a:ea typeface="ＭＳ Ｐゴシック" pitchFamily="34" charset="-128"/>
            </a:endParaRPr>
          </a:p>
          <a:p>
            <a:r>
              <a:rPr lang="en-US" altLang="en-US" sz="2400" dirty="0" smtClean="0">
                <a:ea typeface="ＭＳ Ｐゴシック" pitchFamily="34" charset="-128"/>
              </a:rPr>
              <a:t>Electrons in </a:t>
            </a:r>
            <a:r>
              <a:rPr lang="en-US" altLang="en-US" sz="2400" i="1" dirty="0" smtClean="0">
                <a:ea typeface="ＭＳ Ｐゴシック" pitchFamily="34" charset="-128"/>
              </a:rPr>
              <a:t>f </a:t>
            </a:r>
            <a:r>
              <a:rPr lang="en-US" altLang="en-US" sz="2400" dirty="0" smtClean="0">
                <a:ea typeface="ＭＳ Ｐゴシック" pitchFamily="34" charset="-128"/>
              </a:rPr>
              <a:t>orbitals are not as good at shielding the valence electrons from the pull of the nucleus.</a:t>
            </a:r>
          </a:p>
          <a:p>
            <a:endParaRPr lang="en-US" altLang="en-US" sz="2400" dirty="0" smtClean="0">
              <a:ea typeface="ＭＳ Ｐゴシック" pitchFamily="34" charset="-128"/>
            </a:endParaRPr>
          </a:p>
          <a:p>
            <a:r>
              <a:rPr lang="en-US" altLang="en-US" sz="2400" dirty="0" smtClean="0">
                <a:ea typeface="ＭＳ Ｐゴシック" pitchFamily="34" charset="-128"/>
              </a:rPr>
              <a:t>The result is a greater effective nuclear charge increase and therefore a stronger pull on the valence electrons: the lanthanide contraction.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 txBox="1">
            <a:spLocks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ED6B06"/>
                </a:solidFill>
                <a:cs typeface="Arial" pitchFamily="34" charset="0"/>
              </a:rPr>
              <a:t>Ionization Energy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346044" y="762000"/>
            <a:ext cx="48768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 smtClean="0">
                <a:ea typeface="ＭＳ Ｐゴシック" pitchFamily="34" charset="-128"/>
              </a:rPr>
              <a:t>The first IE of the transition metals slowly increases across a series.</a:t>
            </a:r>
          </a:p>
          <a:p>
            <a:pPr>
              <a:lnSpc>
                <a:spcPct val="90000"/>
              </a:lnSpc>
            </a:pPr>
            <a:endParaRPr lang="en-US" altLang="en-US" sz="2400" dirty="0" smtClean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altLang="en-US" sz="2400" dirty="0" smtClean="0">
                <a:ea typeface="ＭＳ Ｐゴシック" pitchFamily="34" charset="-128"/>
              </a:rPr>
              <a:t>The first IE of the </a:t>
            </a:r>
            <a:r>
              <a:rPr lang="en-US" altLang="en-US" sz="2400" smtClean="0">
                <a:ea typeface="ＭＳ Ｐゴシック" pitchFamily="34" charset="-128"/>
              </a:rPr>
              <a:t>third </a:t>
            </a:r>
            <a:br>
              <a:rPr lang="en-US" altLang="en-US" sz="2400" smtClean="0">
                <a:ea typeface="ＭＳ Ｐゴシック" pitchFamily="34" charset="-128"/>
              </a:rPr>
            </a:br>
            <a:r>
              <a:rPr lang="en-US" altLang="en-US" sz="2400" smtClean="0">
                <a:ea typeface="ＭＳ Ｐゴシック" pitchFamily="34" charset="-128"/>
              </a:rPr>
              <a:t>transition </a:t>
            </a:r>
            <a:r>
              <a:rPr lang="en-US" altLang="en-US" sz="2400" dirty="0" smtClean="0">
                <a:ea typeface="ＭＳ Ｐゴシック" pitchFamily="34" charset="-128"/>
              </a:rPr>
              <a:t>series is generally higher than those of the first and second series.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>
                <a:ea typeface="ＭＳ Ｐゴシック" pitchFamily="34" charset="-128"/>
              </a:rPr>
              <a:t>Indicating the valence electrons are held more tightly—why?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>
                <a:ea typeface="ＭＳ Ｐゴシック" pitchFamily="34" charset="-128"/>
              </a:rPr>
              <a:t>Trend opposite to that of main-group elements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6"/>
          <a:stretch/>
        </p:blipFill>
        <p:spPr>
          <a:xfrm>
            <a:off x="5019673" y="1918335"/>
            <a:ext cx="4032800" cy="313944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idx="1"/>
          </p:nvPr>
        </p:nvSpPr>
        <p:spPr>
          <a:xfrm>
            <a:off x="346044" y="762000"/>
            <a:ext cx="4572000" cy="54864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altLang="en-US" sz="2400" dirty="0" smtClean="0">
                <a:ea typeface="ＭＳ Ｐゴシック" pitchFamily="34" charset="-128"/>
              </a:rPr>
              <a:t>The electronegativity </a:t>
            </a:r>
            <a:r>
              <a:rPr lang="en-US" altLang="en-US" sz="2400" smtClean="0">
                <a:ea typeface="ＭＳ Ｐゴシック" pitchFamily="34" charset="-128"/>
              </a:rPr>
              <a:t>of </a:t>
            </a:r>
            <a:br>
              <a:rPr lang="en-US" altLang="en-US" sz="2400" smtClean="0">
                <a:ea typeface="ＭＳ Ｐゴシック" pitchFamily="34" charset="-128"/>
              </a:rPr>
            </a:br>
            <a:r>
              <a:rPr lang="en-US" altLang="en-US" sz="2400" smtClean="0">
                <a:ea typeface="ＭＳ Ｐゴシック" pitchFamily="34" charset="-128"/>
              </a:rPr>
              <a:t>the </a:t>
            </a:r>
            <a:r>
              <a:rPr lang="en-US" altLang="en-US" sz="2400" dirty="0" smtClean="0">
                <a:ea typeface="ＭＳ Ｐゴシック" pitchFamily="34" charset="-128"/>
              </a:rPr>
              <a:t>transition </a:t>
            </a:r>
            <a:r>
              <a:rPr lang="en-US" altLang="en-US" sz="2400" smtClean="0">
                <a:ea typeface="ＭＳ Ｐゴシック" pitchFamily="34" charset="-128"/>
              </a:rPr>
              <a:t>metals </a:t>
            </a:r>
            <a:br>
              <a:rPr lang="en-US" altLang="en-US" sz="2400" smtClean="0">
                <a:ea typeface="ＭＳ Ｐゴシック" pitchFamily="34" charset="-128"/>
              </a:rPr>
            </a:br>
            <a:r>
              <a:rPr lang="en-US" altLang="en-US" sz="2400" smtClean="0">
                <a:ea typeface="ＭＳ Ｐゴシック" pitchFamily="34" charset="-128"/>
              </a:rPr>
              <a:t>slowly </a:t>
            </a:r>
            <a:r>
              <a:rPr lang="en-US" altLang="en-US" sz="2400" dirty="0" smtClean="0">
                <a:ea typeface="ＭＳ Ｐゴシック" pitchFamily="34" charset="-128"/>
              </a:rPr>
              <a:t>increases across </a:t>
            </a:r>
            <a:br>
              <a:rPr lang="en-US" altLang="en-US" sz="2400" dirty="0" smtClean="0">
                <a:ea typeface="ＭＳ Ｐゴシック" pitchFamily="34" charset="-128"/>
              </a:rPr>
            </a:br>
            <a:r>
              <a:rPr lang="en-US" altLang="en-US" sz="2400" dirty="0" smtClean="0">
                <a:ea typeface="ＭＳ Ｐゴシック" pitchFamily="34" charset="-128"/>
              </a:rPr>
              <a:t>a series.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altLang="en-US" sz="2400" dirty="0" smtClean="0">
                <a:ea typeface="ＭＳ Ｐゴシック" pitchFamily="34" charset="-128"/>
              </a:rPr>
              <a:t>Except for last element </a:t>
            </a:r>
            <a:br>
              <a:rPr lang="en-US" altLang="en-US" sz="2400" dirty="0" smtClean="0">
                <a:ea typeface="ＭＳ Ｐゴシック" pitchFamily="34" charset="-128"/>
              </a:rPr>
            </a:br>
            <a:r>
              <a:rPr lang="en-US" altLang="en-US" sz="2400" dirty="0" smtClean="0">
                <a:ea typeface="ＭＳ Ｐゴシック" pitchFamily="34" charset="-128"/>
              </a:rPr>
              <a:t>in the series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endParaRPr lang="en-US" altLang="en-US" sz="2400" dirty="0" smtClean="0">
              <a:ea typeface="ＭＳ Ｐゴシック" pitchFamily="34" charset="-128"/>
            </a:endParaRP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altLang="en-US" sz="2400" dirty="0" smtClean="0">
                <a:ea typeface="ＭＳ Ｐゴシック" pitchFamily="34" charset="-128"/>
              </a:rPr>
              <a:t>Electronegativity slightly increases between </a:t>
            </a:r>
            <a:r>
              <a:rPr lang="en-US" altLang="en-US" sz="2400" smtClean="0">
                <a:ea typeface="ＭＳ Ｐゴシック" pitchFamily="34" charset="-128"/>
              </a:rPr>
              <a:t>first </a:t>
            </a:r>
            <a:br>
              <a:rPr lang="en-US" altLang="en-US" sz="2400" smtClean="0">
                <a:ea typeface="ＭＳ Ｐゴシック" pitchFamily="34" charset="-128"/>
              </a:rPr>
            </a:br>
            <a:r>
              <a:rPr lang="en-US" altLang="en-US" sz="2400" smtClean="0">
                <a:ea typeface="ＭＳ Ｐゴシック" pitchFamily="34" charset="-128"/>
              </a:rPr>
              <a:t>and </a:t>
            </a:r>
            <a:r>
              <a:rPr lang="en-US" altLang="en-US" sz="2400" dirty="0" smtClean="0">
                <a:ea typeface="ＭＳ Ｐゴシック" pitchFamily="34" charset="-128"/>
              </a:rPr>
              <a:t>second series, </a:t>
            </a:r>
            <a:r>
              <a:rPr lang="en-US" altLang="en-US" sz="2400" smtClean="0">
                <a:ea typeface="ＭＳ Ｐゴシック" pitchFamily="34" charset="-128"/>
              </a:rPr>
              <a:t>but </a:t>
            </a:r>
            <a:br>
              <a:rPr lang="en-US" altLang="en-US" sz="2400" smtClean="0">
                <a:ea typeface="ＭＳ Ｐゴシック" pitchFamily="34" charset="-128"/>
              </a:rPr>
            </a:br>
            <a:r>
              <a:rPr lang="en-US" altLang="en-US" sz="2400" smtClean="0">
                <a:ea typeface="ＭＳ Ｐゴシック" pitchFamily="34" charset="-128"/>
              </a:rPr>
              <a:t>the </a:t>
            </a:r>
            <a:r>
              <a:rPr lang="en-US" altLang="en-US" sz="2400" dirty="0" smtClean="0">
                <a:ea typeface="ＭＳ Ｐゴシック" pitchFamily="34" charset="-128"/>
              </a:rPr>
              <a:t>third transition series atoms are about the </a:t>
            </a:r>
            <a:r>
              <a:rPr lang="en-US" altLang="en-US" sz="2400" smtClean="0">
                <a:ea typeface="ＭＳ Ｐゴシック" pitchFamily="34" charset="-128"/>
              </a:rPr>
              <a:t>same </a:t>
            </a:r>
            <a:br>
              <a:rPr lang="en-US" altLang="en-US" sz="2400" smtClean="0">
                <a:ea typeface="ＭＳ Ｐゴシック" pitchFamily="34" charset="-128"/>
              </a:rPr>
            </a:br>
            <a:r>
              <a:rPr lang="en-US" altLang="en-US" sz="2400" smtClean="0">
                <a:ea typeface="ＭＳ Ｐゴシック" pitchFamily="34" charset="-128"/>
              </a:rPr>
              <a:t>as </a:t>
            </a:r>
            <a:r>
              <a:rPr lang="en-US" altLang="en-US" sz="2400" dirty="0" smtClean="0">
                <a:ea typeface="ＭＳ Ｐゴシック" pitchFamily="34" charset="-128"/>
              </a:rPr>
              <a:t>the second. 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altLang="en-US" sz="2400" dirty="0" smtClean="0">
                <a:ea typeface="ＭＳ Ｐゴシック" pitchFamily="34" charset="-128"/>
              </a:rPr>
              <a:t>Trend opposite to </a:t>
            </a:r>
            <a:r>
              <a:rPr lang="en-US" altLang="en-US" sz="2400" smtClean="0">
                <a:ea typeface="ＭＳ Ｐゴシック" pitchFamily="34" charset="-128"/>
              </a:rPr>
              <a:t>that </a:t>
            </a:r>
            <a:br>
              <a:rPr lang="en-US" altLang="en-US" sz="2400" smtClean="0">
                <a:ea typeface="ＭＳ Ｐゴシック" pitchFamily="34" charset="-128"/>
              </a:rPr>
            </a:br>
            <a:r>
              <a:rPr lang="en-US" altLang="en-US" sz="2400" smtClean="0">
                <a:ea typeface="ＭＳ Ｐゴシック" pitchFamily="34" charset="-128"/>
              </a:rPr>
              <a:t>of </a:t>
            </a:r>
            <a:r>
              <a:rPr lang="en-US" altLang="en-US" sz="2400" dirty="0" smtClean="0">
                <a:ea typeface="ＭＳ Ｐゴシック" pitchFamily="34" charset="-128"/>
              </a:rPr>
              <a:t>main-group elements</a:t>
            </a:r>
          </a:p>
        </p:txBody>
      </p:sp>
      <p:sp>
        <p:nvSpPr>
          <p:cNvPr id="21507" name="Title 1"/>
          <p:cNvSpPr txBox="1">
            <a:spLocks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ED6B06"/>
                </a:solidFill>
                <a:cs typeface="Arial" pitchFamily="34" charset="0"/>
              </a:rPr>
              <a:t>Electronegativity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7"/>
          <a:stretch/>
        </p:blipFill>
        <p:spPr>
          <a:xfrm>
            <a:off x="4619624" y="1508758"/>
            <a:ext cx="4310095" cy="3444242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 txBox="1">
            <a:spLocks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ED6B06"/>
                </a:solidFill>
                <a:cs typeface="Arial" pitchFamily="34" charset="0"/>
              </a:rPr>
              <a:t>Oxidation States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371475" y="685800"/>
            <a:ext cx="8458200" cy="2133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000" dirty="0" smtClean="0">
                <a:ea typeface="ＭＳ Ｐゴシック" pitchFamily="34" charset="-128"/>
              </a:rPr>
              <a:t>Unlike main-group metals, transition metals often exhibit multiple oxidation states.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 smtClean="0">
                <a:ea typeface="ＭＳ Ｐゴシック" pitchFamily="34" charset="-128"/>
              </a:rPr>
              <a:t>They vary by 1.</a:t>
            </a:r>
          </a:p>
          <a:p>
            <a:pPr>
              <a:lnSpc>
                <a:spcPct val="90000"/>
              </a:lnSpc>
            </a:pPr>
            <a:r>
              <a:rPr lang="en-US" altLang="en-US" sz="2000" dirty="0" smtClean="0">
                <a:ea typeface="ＭＳ Ｐゴシック" pitchFamily="34" charset="-128"/>
              </a:rPr>
              <a:t>Highest oxidation state is the same as the group number </a:t>
            </a:r>
            <a:r>
              <a:rPr lang="en-US" altLang="en-US" sz="2000" smtClean="0">
                <a:ea typeface="ＭＳ Ｐゴシック" pitchFamily="34" charset="-128"/>
              </a:rPr>
              <a:t>for </a:t>
            </a:r>
            <a:br>
              <a:rPr lang="en-US" altLang="en-US" sz="2000" smtClean="0">
                <a:ea typeface="ＭＳ Ｐゴシック" pitchFamily="34" charset="-128"/>
              </a:rPr>
            </a:br>
            <a:r>
              <a:rPr lang="en-US" altLang="en-US" sz="2000" smtClean="0">
                <a:ea typeface="ＭＳ Ｐゴシック" pitchFamily="34" charset="-128"/>
              </a:rPr>
              <a:t>groups </a:t>
            </a:r>
            <a:r>
              <a:rPr lang="en-US" altLang="en-US" sz="2000" dirty="0" smtClean="0">
                <a:ea typeface="ＭＳ Ｐゴシック" pitchFamily="34" charset="-128"/>
              </a:rPr>
              <a:t>3B to 7B.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90"/>
          <a:stretch/>
        </p:blipFill>
        <p:spPr>
          <a:xfrm>
            <a:off x="807068" y="2502408"/>
            <a:ext cx="7529863" cy="3784092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 - &amp;quot;Gemstones&amp;quot;&quot;/&gt;&lt;property id=&quot;20307&quot; value=&quot;260&quot;/&gt;&lt;/object&gt;&lt;object type=&quot;3&quot; unique_id=&quot;10005&quot;&gt;&lt;property id=&quot;20148&quot; value=&quot;5&quot;/&gt;&lt;property id=&quot;20300&quot; value=&quot;Slide 3&quot;/&gt;&lt;property id=&quot;20307&quot; value=&quot;261&quot;/&gt;&lt;/object&gt;&lt;object type=&quot;3&quot; unique_id=&quot;10006&quot;&gt;&lt;property id=&quot;20148&quot; value=&quot;5&quot;/&gt;&lt;property id=&quot;20300&quot; value=&quot;Slide 4 - &amp;quot;Electron Configuration&amp;quot;&quot;/&gt;&lt;property id=&quot;20307&quot; value=&quot;262&quot;/&gt;&lt;/object&gt;&lt;object type=&quot;3&quot; unique_id=&quot;10007&quot;&gt;&lt;property id=&quot;20148&quot; value=&quot;5&quot;/&gt;&lt;property id=&quot;20300&quot; value=&quot;Slide 5 - &amp;quot;Irregular Electron Configurations &amp;quot;&quot;/&gt;&lt;property id=&quot;20307&quot; value=&quot;266&quot;/&gt;&lt;/object&gt;&lt;object type=&quot;3&quot; unique_id=&quot;10008&quot;&gt;&lt;property id=&quot;20148&quot; value=&quot;5&quot;/&gt;&lt;property id=&quot;20300&quot; value=&quot;Slide 6 - &amp;quot;Irregular Electron Configurations&amp;quot;&quot;/&gt;&lt;property id=&quot;20307&quot; value=&quot;267&quot;/&gt;&lt;/object&gt;&lt;object type=&quot;3&quot; unique_id=&quot;10009&quot;&gt;&lt;property id=&quot;20148&quot; value=&quot;5&quot;/&gt;&lt;property id=&quot;20300&quot; value=&quot;Slide 7 - &amp;quot;Atomic Size&amp;quot;&quot;/&gt;&lt;property id=&quot;20307&quot; value=&quot;268&quot;/&gt;&lt;/object&gt;&lt;object type=&quot;3&quot; unique_id=&quot;10010&quot;&gt;&lt;property id=&quot;20148&quot; value=&quot;5&quot;/&gt;&lt;property id=&quot;20300&quot; value=&quot;Slide 8 - &amp;quot;Why Aren’t the Third Transition Series Atoms Bigger? &amp;quot;&quot;/&gt;&lt;property id=&quot;20307&quot; value=&quot;269&quot;/&gt;&lt;/object&gt;&lt;object type=&quot;3&quot; unique_id=&quot;10011&quot;&gt;&lt;property id=&quot;20148&quot; value=&quot;5&quot;/&gt;&lt;property id=&quot;20300&quot; value=&quot;Slide 9&quot;/&gt;&lt;property id=&quot;20307&quot; value=&quot;270&quot;/&gt;&lt;/object&gt;&lt;object type=&quot;3&quot; unique_id=&quot;10012&quot;&gt;&lt;property id=&quot;20148&quot; value=&quot;5&quot;/&gt;&lt;property id=&quot;20300&quot; value=&quot;Slide 10&quot;/&gt;&lt;property id=&quot;20307&quot; value=&quot;271&quot;/&gt;&lt;/object&gt;&lt;object type=&quot;3&quot; unique_id=&quot;10013&quot;&gt;&lt;property id=&quot;20148&quot; value=&quot;5&quot;/&gt;&lt;property id=&quot;20300&quot; value=&quot;Slide 11&quot;/&gt;&lt;property id=&quot;20307&quot; value=&quot;272&quot;/&gt;&lt;/object&gt;&lt;object type=&quot;3&quot; unique_id=&quot;10014&quot;&gt;&lt;property id=&quot;20148&quot; value=&quot;5&quot;/&gt;&lt;property id=&quot;20300&quot; value=&quot;Slide 12 - &amp;quot;Complex Ions&amp;quot;&quot;/&gt;&lt;property id=&quot;20307&quot; value=&quot;273&quot;/&gt;&lt;/object&gt;&lt;object type=&quot;3&quot; unique_id=&quot;10015&quot;&gt;&lt;property id=&quot;20148&quot; value=&quot;5&quot;/&gt;&lt;property id=&quot;20300&quot; value=&quot;Slide 13 - &amp;quot;Coordination Compounds&amp;quot;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 - &amp;quot;Complex Ion Formation&amp;quot;&quot;/&gt;&lt;property id=&quot;20307&quot; value=&quot;276&quot;/&gt;&lt;/object&gt;&lt;object type=&quot;3&quot; unique_id=&quot;10018&quot;&gt;&lt;property id=&quot;20148&quot; value=&quot;5&quot;/&gt;&lt;property id=&quot;20300&quot; value=&quot;Slide 16 - &amp;quot;Ligands with Extra Teeth&amp;quot;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8&quot;/&gt;&lt;/object&gt;&lt;object type=&quot;3&quot; unique_id=&quot;10020&quot;&gt;&lt;property id=&quot;20148&quot; value=&quot;5&quot;/&gt;&lt;property id=&quot;20300&quot; value=&quot;Slide 18 - &amp;quot;EDTA – A Polydentate Ligand&amp;quot;&quot;/&gt;&lt;property id=&quot;20307&quot; value=&quot;279&quot;/&gt;&lt;/object&gt;&lt;object type=&quot;3&quot; unique_id=&quot;10021&quot;&gt;&lt;property id=&quot;20148&quot; value=&quot;5&quot;/&gt;&lt;property id=&quot;20300&quot; value=&quot;Slide 19&quot;/&gt;&lt;property id=&quot;20307&quot; value=&quot;280&quot;/&gt;&lt;/object&gt;&lt;object type=&quot;3&quot; unique_id=&quot;10022&quot;&gt;&lt;property id=&quot;20148&quot; value=&quot;5&quot;/&gt;&lt;property id=&quot;20300&quot; value=&quot;Slide 20&quot;/&gt;&lt;property id=&quot;20307&quot; value=&quot;281&quot;/&gt;&lt;/object&gt;&lt;object type=&quot;3&quot; unique_id=&quot;10023&quot;&gt;&lt;property id=&quot;20148&quot; value=&quot;5&quot;/&gt;&lt;property id=&quot;20300&quot; value=&quot;Slide 21 - &amp;quot;Naming Coordination Compounds&amp;quot;&quot;/&gt;&lt;property id=&quot;20307&quot; value=&quot;282&quot;/&gt;&lt;/object&gt;&lt;object type=&quot;3&quot; unique_id=&quot;10024&quot;&gt;&lt;property id=&quot;20148&quot; value=&quot;5&quot;/&gt;&lt;property id=&quot;20300&quot; value=&quot;Slide 22&quot;/&gt;&lt;property id=&quot;20307&quot; value=&quot;283&quot;/&gt;&lt;/object&gt;&lt;object type=&quot;3&quot; unique_id=&quot;10025&quot;&gt;&lt;property id=&quot;20148&quot; value=&quot;5&quot;/&gt;&lt;property id=&quot;20300&quot; value=&quot;Slide 23&quot;/&gt;&lt;property id=&quot;20307&quot; value=&quot;284&quot;/&gt;&lt;/object&gt;&lt;object type=&quot;3&quot; unique_id=&quot;10026&quot;&gt;&lt;property id=&quot;20148&quot; value=&quot;5&quot;/&gt;&lt;property id=&quot;20300&quot; value=&quot;Slide 24&quot;/&gt;&lt;property id=&quot;20307&quot; value=&quot;285&quot;/&gt;&lt;/object&gt;&lt;object type=&quot;3&quot; unique_id=&quot;10027&quot;&gt;&lt;property id=&quot;20148&quot; value=&quot;5&quot;/&gt;&lt;property id=&quot;20300&quot; value=&quot;Slide 25 - &amp;quot;Isomers&amp;quot;&quot;/&gt;&lt;property id=&quot;20307&quot; value=&quot;287&quot;/&gt;&lt;/object&gt;&lt;object type=&quot;3&quot; unique_id=&quot;10028&quot;&gt;&lt;property id=&quot;20148&quot; value=&quot;5&quot;/&gt;&lt;property id=&quot;20300&quot; value=&quot;Slide 26&quot;/&gt;&lt;property id=&quot;20307&quot; value=&quot;288&quot;/&gt;&lt;/object&gt;&lt;object type=&quot;3&quot; unique_id=&quot;10029&quot;&gt;&lt;property id=&quot;20148&quot; value=&quot;5&quot;/&gt;&lt;property id=&quot;20300&quot; value=&quot;Slide 27&quot;/&gt;&lt;property id=&quot;20307&quot; value=&quot;289&quot;/&gt;&lt;/object&gt;&lt;object type=&quot;3&quot; unique_id=&quot;10030&quot;&gt;&lt;property id=&quot;20148&quot; value=&quot;5&quot;/&gt;&lt;property id=&quot;20300&quot; value=&quot;Slide 28&quot;/&gt;&lt;property id=&quot;20307&quot; value=&quot;321&quot;/&gt;&lt;/object&gt;&lt;object type=&quot;3&quot; unique_id=&quot;10031&quot;&gt;&lt;property id=&quot;20148&quot; value=&quot;5&quot;/&gt;&lt;property id=&quot;20300&quot; value=&quot;Slide 29 - &amp;quot;Geometric Isomers&amp;quot;&quot;/&gt;&lt;property id=&quot;20307&quot; value=&quot;290&quot;/&gt;&lt;/object&gt;&lt;object type=&quot;3&quot; unique_id=&quot;10032&quot;&gt;&lt;property id=&quot;20148&quot; value=&quot;5&quot;/&gt;&lt;property id=&quot;20300&quot; value=&quot;Slide 30 - &amp;quot;Geometric Isomers&amp;quot;&quot;/&gt;&lt;property id=&quot;20307&quot; value=&quot;322&quot;/&gt;&lt;/object&gt;&lt;object type=&quot;3&quot; unique_id=&quot;10033&quot;&gt;&lt;property id=&quot;20148&quot; value=&quot;5&quot;/&gt;&lt;property id=&quot;20300&quot; value=&quot;Slide 31 - &amp;quot;Geometric Isomers&amp;quot;&quot;/&gt;&lt;property id=&quot;20307&quot; value=&quot;323&quot;/&gt;&lt;/object&gt;&lt;object type=&quot;3&quot; unique_id=&quot;10034&quot;&gt;&lt;property id=&quot;20148&quot; value=&quot;5&quot;/&gt;&lt;property id=&quot;20300&quot; value=&quot;Slide 32 - &amp;quot;Optical Isomers&amp;quot;&quot;/&gt;&lt;property id=&quot;20307&quot; value=&quot;293&quot;/&gt;&lt;/object&gt;&lt;object type=&quot;3&quot; unique_id=&quot;10035&quot;&gt;&lt;property id=&quot;20148&quot; value=&quot;5&quot;/&gt;&lt;property id=&quot;20300&quot; value=&quot;Slide 33 - &amp;quot;Bonding in Coordination Compounds: Valence Bond Theory&amp;quot;&quot;/&gt;&lt;property id=&quot;20307&quot; value=&quot;297&quot;/&gt;&lt;/object&gt;&lt;object type=&quot;3&quot; unique_id=&quot;10036&quot;&gt;&lt;property id=&quot;20148&quot; value=&quot;5&quot;/&gt;&lt;property id=&quot;20300&quot; value=&quot;Slide 34&quot;/&gt;&lt;property id=&quot;20307&quot; value=&quot;298&quot;/&gt;&lt;/object&gt;&lt;object type=&quot;3&quot; unique_id=&quot;10037&quot;&gt;&lt;property id=&quot;20148&quot; value=&quot;5&quot;/&gt;&lt;property id=&quot;20300&quot; value=&quot;Slide 35 - &amp;quot;Bonding in Coordination Compounds: Crystal Field Theory&amp;quot;&quot;/&gt;&lt;property id=&quot;20307&quot; value=&quot;299&quot;/&gt;&lt;/object&gt;&lt;object type=&quot;3&quot; unique_id=&quot;10038&quot;&gt;&lt;property id=&quot;20148&quot; value=&quot;5&quot;/&gt;&lt;property id=&quot;20300&quot; value=&quot;Slide 36 - &amp;quot;Crystal Field Splitting&amp;quot;&quot;/&gt;&lt;property id=&quot;20307&quot; value=&quot;300&quot;/&gt;&lt;/object&gt;&lt;object type=&quot;3&quot; unique_id=&quot;10039&quot;&gt;&lt;property id=&quot;20148&quot; value=&quot;5&quot;/&gt;&lt;property id=&quot;20300&quot; value=&quot;Slide 37 - &amp;quot;Crystal Field Splitting&amp;quot;&quot;/&gt;&lt;property id=&quot;20307&quot; value=&quot;324&quot;/&gt;&lt;/object&gt;&lt;object type=&quot;3&quot; unique_id=&quot;10040&quot;&gt;&lt;property id=&quot;20148&quot; value=&quot;5&quot;/&gt;&lt;property id=&quot;20300&quot; value=&quot;Slide 38 - &amp;quot;Crystal Field Splitting&amp;quot;&quot;/&gt;&lt;property id=&quot;20307&quot; value=&quot;325&quot;/&gt;&lt;/object&gt;&lt;object type=&quot;3&quot; unique_id=&quot;10041&quot;&gt;&lt;property id=&quot;20148&quot; value=&quot;5&quot;/&gt;&lt;property id=&quot;20300&quot; value=&quot;Slide 39 - &amp;quot;Splitting of d Orbital Energies Due to Ligands in an Octahedral Complex&amp;quot;&quot;/&gt;&lt;property id=&quot;20307&quot; value=&quot;301&quot;/&gt;&lt;/object&gt;&lt;object type=&quot;3&quot; unique_id=&quot;10042&quot;&gt;&lt;property id=&quot;20148&quot; value=&quot;5&quot;/&gt;&lt;property id=&quot;20300&quot; value=&quot;Slide 40 - &amp;quot;Color and Complex Ions&amp;quot;&quot;/&gt;&lt;property id=&quot;20307&quot; value=&quot;302&quot;/&gt;&lt;/object&gt;&lt;object type=&quot;3&quot; unique_id=&quot;10043&quot;&gt;&lt;property id=&quot;20148&quot; value=&quot;5&quot;/&gt;&lt;property id=&quot;20300&quot; value=&quot;Slide 41&quot;/&gt;&lt;property id=&quot;20307&quot; value=&quot;303&quot;/&gt;&lt;/object&gt;&lt;object type=&quot;3&quot; unique_id=&quot;10044&quot;&gt;&lt;property id=&quot;20148&quot; value=&quot;5&quot;/&gt;&lt;property id=&quot;20300&quot; value=&quot;Slide 42 - &amp;quot;Complex Ion Color and Crystal Field Strength&amp;quot;&quot;/&gt;&lt;property id=&quot;20307&quot; value=&quot;304&quot;/&gt;&lt;/object&gt;&lt;object type=&quot;3&quot; unique_id=&quot;10045&quot;&gt;&lt;property id=&quot;20148&quot; value=&quot;5&quot;/&gt;&lt;property id=&quot;20300&quot; value=&quot;Slide 43&quot;/&gt;&lt;property id=&quot;20307&quot; value=&quot;308&quot;/&gt;&lt;/object&gt;&lt;object type=&quot;3&quot; unique_id=&quot;10046&quot;&gt;&lt;property id=&quot;20148&quot; value=&quot;5&quot;/&gt;&lt;property id=&quot;20300&quot; value=&quot;Slide 44&quot;/&gt;&lt;property id=&quot;20307&quot; value=&quot;309&quot;/&gt;&lt;/object&gt;&lt;object type=&quot;3&quot; unique_id=&quot;10047&quot;&gt;&lt;property id=&quot;20148&quot; value=&quot;5&quot;/&gt;&lt;property id=&quot;20300&quot; value=&quot;Slide 45 - &amp;quot;Low Spin and High Spin Complexes&amp;quot;&quot;/&gt;&lt;property id=&quot;20307&quot; value=&quot;310&quot;/&gt;&lt;/object&gt;&lt;object type=&quot;3&quot; unique_id=&quot;10048&quot;&gt;&lt;property id=&quot;20148&quot; value=&quot;5&quot;/&gt;&lt;property id=&quot;20300&quot; value=&quot;Slide 46 - &amp;quot;Tetrahedral Geometry and Crystal Field Splitting&amp;quot;&quot;/&gt;&lt;property id=&quot;20307&quot; value=&quot;314&quot;/&gt;&lt;/object&gt;&lt;object type=&quot;3&quot; unique_id=&quot;10049&quot;&gt;&lt;property id=&quot;20148&quot; value=&quot;5&quot;/&gt;&lt;property id=&quot;20300&quot; value=&quot;Slide 47&quot;/&gt;&lt;property id=&quot;20307&quot; value=&quot;315&quot;/&gt;&lt;/object&gt;&lt;object type=&quot;3&quot; unique_id=&quot;10050&quot;&gt;&lt;property id=&quot;20148&quot; value=&quot;5&quot;/&gt;&lt;property id=&quot;20300&quot; value=&quot;Slide 48&quot;/&gt;&lt;property id=&quot;20307&quot; value=&quot;316&quot;/&gt;&lt;/object&gt;&lt;object type=&quot;3&quot; unique_id=&quot;10051&quot;&gt;&lt;property id=&quot;20148&quot; value=&quot;5&quot;/&gt;&lt;property id=&quot;20300&quot; value=&quot;Slide 49&quot;/&gt;&lt;property id=&quot;20307&quot; value=&quot;317&quot;/&gt;&lt;/object&gt;&lt;object type=&quot;3&quot; unique_id=&quot;10052&quot;&gt;&lt;property id=&quot;20148&quot; value=&quot;5&quot;/&gt;&lt;property id=&quot;20300&quot; value=&quot;Slide 50&quot;/&gt;&lt;property id=&quot;20307&quot; value=&quot;326&quot;/&gt;&lt;/object&gt;&lt;object type=&quot;3&quot; unique_id=&quot;10053&quot;&gt;&lt;property id=&quot;20148&quot; value=&quot;5&quot;/&gt;&lt;property id=&quot;20300&quot; value=&quot;Slide 51 - &amp;quot;Applications of  Coordination Compounds&amp;quot;&quot;/&gt;&lt;property id=&quot;20307&quot; value=&quot;318&quot;/&gt;&lt;/object&gt;&lt;object type=&quot;3&quot; unique_id=&quot;10054&quot;&gt;&lt;property id=&quot;20148&quot; value=&quot;5&quot;/&gt;&lt;property id=&quot;20300&quot; value=&quot;Slide 52 - &amp;quot;Applications of  Coordination Compounds&amp;quot;&quot;/&gt;&lt;property id=&quot;20307&quot; value=&quot;327&quot;/&gt;&lt;/object&gt;&lt;object type=&quot;3&quot; unique_id=&quot;10055&quot;&gt;&lt;property id=&quot;20148&quot; value=&quot;5&quot;/&gt;&lt;property id=&quot;20300&quot; value=&quot;Slide 53 - &amp;quot;Applications of  Coordination Compounds&amp;quot;&quot;/&gt;&lt;property id=&quot;20307&quot; value=&quot;328&quot;/&gt;&lt;/object&gt;&lt;object type=&quot;3&quot; unique_id=&quot;10056&quot;&gt;&lt;property id=&quot;20148&quot; value=&quot;5&quot;/&gt;&lt;property id=&quot;20300&quot; value=&quot;Slide 54 - &amp;quot;Applications of  Coordination Compounds&amp;quot;&quot;/&gt;&lt;property id=&quot;20307&quot; value=&quot;329&quot;/&gt;&lt;/object&gt;&lt;object type=&quot;3&quot; unique_id=&quot;10057&quot;&gt;&lt;property id=&quot;20148&quot; value=&quot;5&quot;/&gt;&lt;property id=&quot;20300&quot; value=&quot;Slide 55 - &amp;quot;Applications of  Coordination Compounds&amp;quot;&quot;/&gt;&lt;property id=&quot;20307&quot; value=&quot;319&quot;/&gt;&lt;/object&gt;&lt;object type=&quot;3&quot; unique_id=&quot;10058&quot;&gt;&lt;property id=&quot;20148&quot; value=&quot;5&quot;/&gt;&lt;property id=&quot;20300&quot; value=&quot;Slide 56 - &amp;quot;Applications of  Coordination Compounds&amp;quot;&quot;/&gt;&lt;property id=&quot;20307&quot; value=&quot;320&quot;/&gt;&lt;/object&gt;&lt;/object&gt;&lt;object type=&quot;8&quot; unique_id=&quot;10116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HA5Lect_template">
  <a:themeElements>
    <a:clrScheme name="HA5Lect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A5Lect_template">
      <a:majorFont>
        <a:latin typeface="Arial"/>
        <a:ea typeface=""/>
        <a:cs typeface="Arial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HA5Lec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gtk_01:Applications (Mac OS 9):Microsoft Office 2001:Templates:My Templates:HA5Lect_template.pot</Template>
  <TotalTime>2139</TotalTime>
  <Words>1238</Words>
  <Application>Microsoft Macintosh PowerPoint</Application>
  <PresentationFormat>On-screen Show (4:3)</PresentationFormat>
  <Paragraphs>207</Paragraphs>
  <Slides>44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47" baseType="lpstr">
      <vt:lpstr>HA5Lect_template</vt:lpstr>
      <vt:lpstr>Image</vt:lpstr>
      <vt:lpstr>Adobe Photoshop Elements Image</vt:lpstr>
      <vt:lpstr>Chapter 23  Lecture presentation</vt:lpstr>
      <vt:lpstr>PowerPoint Presentation</vt:lpstr>
      <vt:lpstr>Electron Configuration</vt:lpstr>
      <vt:lpstr>Irregular Electron Configurations </vt:lpstr>
      <vt:lpstr>Atomic Size</vt:lpstr>
      <vt:lpstr>Why Aren’t the Third Transition Series Atoms Bigger? </vt:lpstr>
      <vt:lpstr>PowerPoint Presentation</vt:lpstr>
      <vt:lpstr>PowerPoint Presentation</vt:lpstr>
      <vt:lpstr>PowerPoint Presentation</vt:lpstr>
      <vt:lpstr>Complex Ions</vt:lpstr>
      <vt:lpstr>Coordination Compounds</vt:lpstr>
      <vt:lpstr>Complex Ion Formation</vt:lpstr>
      <vt:lpstr>Ligands that Grab</vt:lpstr>
      <vt:lpstr>EDTA Is a Polydentate Ligand</vt:lpstr>
      <vt:lpstr>PowerPoint Presentation</vt:lpstr>
      <vt:lpstr>PowerPoint Presentation</vt:lpstr>
      <vt:lpstr>PowerPoint Presentation</vt:lpstr>
      <vt:lpstr>Isomers</vt:lpstr>
      <vt:lpstr>PowerPoint Presentation</vt:lpstr>
      <vt:lpstr>PowerPoint Presentation</vt:lpstr>
      <vt:lpstr>Geometric Isomers</vt:lpstr>
      <vt:lpstr>Geometric Isomers</vt:lpstr>
      <vt:lpstr>Geometric Isomers</vt:lpstr>
      <vt:lpstr>Optical Isomers</vt:lpstr>
      <vt:lpstr>Bonding of Transition Metal Complexes</vt:lpstr>
      <vt:lpstr>d Orbitals</vt:lpstr>
      <vt:lpstr>PowerPoint Presentation</vt:lpstr>
      <vt:lpstr>Bonding in Coordination Compounds: Crystal Field Theory</vt:lpstr>
      <vt:lpstr>Crystal Field Splitting</vt:lpstr>
      <vt:lpstr>Splitting of d Orbital Energies Due to Ligands in an Octahedral Complex</vt:lpstr>
      <vt:lpstr>Color and Complex Ions</vt:lpstr>
      <vt:lpstr>Color and Complex Ions</vt:lpstr>
      <vt:lpstr>PowerPoint Presentation</vt:lpstr>
      <vt:lpstr>Complex Ion Color and Crystal Field Strength</vt:lpstr>
      <vt:lpstr>PowerPoint Presentation</vt:lpstr>
      <vt:lpstr>PowerPoint Presentation</vt:lpstr>
      <vt:lpstr>Low-Spin and High-Spin Complexes</vt:lpstr>
      <vt:lpstr>PowerPoint Presentation</vt:lpstr>
      <vt:lpstr>PowerPoint Presentation</vt:lpstr>
      <vt:lpstr>Applications of Coordination Compounds</vt:lpstr>
      <vt:lpstr>Applications of Coordination Compounds</vt:lpstr>
      <vt:lpstr>Applications of Coordination Compounds</vt:lpstr>
      <vt:lpstr>Applications of Coordination Compounds</vt:lpstr>
      <vt:lpstr>Applications of Coordination Compounds</vt:lpstr>
    </vt:vector>
  </TitlesOfParts>
  <Company>뿿ˤʤ㏘뿿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 U</dc:creator>
  <cp:lastModifiedBy>Nancy Deluca</cp:lastModifiedBy>
  <cp:revision>248</cp:revision>
  <dcterms:created xsi:type="dcterms:W3CDTF">2007-09-26T05:29:17Z</dcterms:created>
  <dcterms:modified xsi:type="dcterms:W3CDTF">2016-01-14T23:50:41Z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</Properties>
</file>