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4048" r:id="rId2"/>
  </p:sldMasterIdLst>
  <p:notesMasterIdLst>
    <p:notesMasterId r:id="rId45"/>
  </p:notesMasterIdLst>
  <p:sldIdLst>
    <p:sldId id="378" r:id="rId3"/>
    <p:sldId id="265" r:id="rId4"/>
    <p:sldId id="393" r:id="rId5"/>
    <p:sldId id="264" r:id="rId6"/>
    <p:sldId id="382" r:id="rId7"/>
    <p:sldId id="403" r:id="rId8"/>
    <p:sldId id="404" r:id="rId9"/>
    <p:sldId id="405" r:id="rId10"/>
    <p:sldId id="406" r:id="rId11"/>
    <p:sldId id="407" r:id="rId12"/>
    <p:sldId id="277" r:id="rId13"/>
    <p:sldId id="278" r:id="rId14"/>
    <p:sldId id="370" r:id="rId15"/>
    <p:sldId id="280" r:id="rId16"/>
    <p:sldId id="281" r:id="rId17"/>
    <p:sldId id="282" r:id="rId18"/>
    <p:sldId id="283" r:id="rId19"/>
    <p:sldId id="284" r:id="rId20"/>
    <p:sldId id="286" r:id="rId21"/>
    <p:sldId id="303" r:id="rId22"/>
    <p:sldId id="308" r:id="rId23"/>
    <p:sldId id="309" r:id="rId24"/>
    <p:sldId id="397" r:id="rId25"/>
    <p:sldId id="311" r:id="rId26"/>
    <p:sldId id="318" r:id="rId27"/>
    <p:sldId id="319" r:id="rId28"/>
    <p:sldId id="320" r:id="rId29"/>
    <p:sldId id="325" r:id="rId30"/>
    <p:sldId id="327" r:id="rId31"/>
    <p:sldId id="330" r:id="rId32"/>
    <p:sldId id="328" r:id="rId33"/>
    <p:sldId id="331" r:id="rId34"/>
    <p:sldId id="332" r:id="rId35"/>
    <p:sldId id="333" r:id="rId36"/>
    <p:sldId id="335" r:id="rId37"/>
    <p:sldId id="338" r:id="rId38"/>
    <p:sldId id="339" r:id="rId39"/>
    <p:sldId id="340" r:id="rId40"/>
    <p:sldId id="341" r:id="rId41"/>
    <p:sldId id="372" r:id="rId42"/>
    <p:sldId id="402" r:id="rId43"/>
    <p:sldId id="345" r:id="rId44"/>
  </p:sldIdLst>
  <p:sldSz cx="9144000" cy="6858000" type="screen4x3"/>
  <p:notesSz cx="6858000" cy="9144000"/>
  <p:custDataLst>
    <p:tags r:id="rId4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DFDFD"/>
    <a:srgbClr val="FBFBFB"/>
    <a:srgbClr val="3333CC"/>
    <a:srgbClr val="ED6B06"/>
    <a:srgbClr val="FF0000"/>
    <a:srgbClr val="008B5D"/>
    <a:srgbClr val="008B3F"/>
    <a:srgbClr val="004080"/>
    <a:srgbClr val="6666CC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79" autoAdjust="0"/>
  </p:normalViewPr>
  <p:slideViewPr>
    <p:cSldViewPr snapToGrid="0">
      <p:cViewPr varScale="1">
        <p:scale>
          <a:sx n="79" d="100"/>
          <a:sy n="79" d="100"/>
        </p:scale>
        <p:origin x="-1064" y="-112"/>
      </p:cViewPr>
      <p:guideLst>
        <p:guide orient="horz" pos="289"/>
        <p:guide orient="horz" pos="812"/>
        <p:guide pos="288"/>
        <p:guide pos="2880"/>
        <p:guide pos="499"/>
        <p:guide pos="5504"/>
        <p:guide pos="684"/>
        <p:guide pos="755"/>
        <p:guide pos="921"/>
        <p:guide pos="10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6" d="100"/>
        <a:sy n="116" d="100"/>
      </p:scale>
      <p:origin x="0" y="1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tags" Target="tags/tag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87BF6D-92CC-8244-AB1C-F5CF95C940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41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7BF6D-92CC-8244-AB1C-F5CF95C940B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67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CA6AED-1B48-AA4A-8FBB-5BA588FB962F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9B6C5D-2AF0-5A4D-B929-1E1E01A9F128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94DE00-69D0-5D4D-B2DF-DA055B8952BD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BF4DD8-038A-8E48-B511-B50D0A29F0A8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260D85-E5C2-1644-8168-E331987575CF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F9D3C0-DA98-A148-9B97-A1898CBB4922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015702-CD73-8C48-AC0E-ED88CC50ED4B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59F343-B567-4E45-B239-788DDD78A5FF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55A025-3DFC-1248-9857-CD3DDE5759FF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8EE71F-7B06-2F4F-90FC-E495DA512FD4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BA709A-D377-B148-9DCB-58762043642E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B34549-28B7-C942-B145-6067667221B2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E2A974-F052-1346-80C0-C877EA8B9A77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02FF94-9905-864D-B9A8-444A4A52ABD0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BD1763-49E6-7F4C-A571-5A2E27A66FD1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02EF84-ED40-B347-AA8E-E3A22C378086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FEC74C-8309-984D-B1DF-1BA46ED856B5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409B0B-D97D-4042-BB97-79F9937E5BD3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F8713F-F624-3944-BD45-EB891C91F887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A693F0-6487-104A-9996-2FE8EA014536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5BA614-8EED-5A41-B4F6-E0BCEF7B8B9D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7CB420-B081-D94F-BF09-A844E90F858E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8D6B705-85C2-E748-B9A9-FB6B245452B5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0356BB-48C9-6F41-BEA3-58627DE20CBD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509199-4A8F-3B49-980E-B951F185BAEB}" type="slidenum">
              <a:rPr lang="en-US" sz="1200"/>
              <a:pPr/>
              <a:t>33</a:t>
            </a:fld>
            <a:endParaRPr lang="en-US" sz="120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B30039-D6CE-F24A-8DE6-B7D1DA4943CE}" type="slidenum">
              <a:rPr lang="en-US" sz="1200"/>
              <a:pPr/>
              <a:t>34</a:t>
            </a:fld>
            <a:endParaRPr lang="en-US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FC4D86-6E69-F94C-B365-84E02A0E553E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3E30AE-AAF0-D746-8EDA-D39367E71C01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62C097-5281-DE49-8018-EAE27A159CEC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D36FEC-CE7B-9045-842A-0C391CD0A2A1}" type="slidenum">
              <a:rPr lang="en-US" sz="1200"/>
              <a:pPr/>
              <a:t>38</a:t>
            </a:fld>
            <a:endParaRPr lang="en-US" sz="12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28B54D-D9DD-B043-ABE5-0CA6B0221648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349EB4D-08C3-2740-98BD-8A800C467813}" type="slidenum">
              <a:rPr lang="en-US" sz="1200"/>
              <a:pPr/>
              <a:t>42</a:t>
            </a:fld>
            <a:endParaRPr lang="en-US" sz="120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5DAAFE-0A4A-9A40-873A-0D23BBB1ADFA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517C9B-76F7-4443-BD76-0C4261950861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60F284-BD93-9D46-8311-B1F852276A2C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8E19E9F-D6C4-FA40-88AB-6EC6CAE4B153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AF3A51-B8D1-DF45-A127-B9599E9A89E2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EF67ED-AD58-3440-A639-168BB511DB3C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Pearson_Bound_White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063" y="6356350"/>
            <a:ext cx="1528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2" descr="Pearson_Strap_Bound_White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7621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93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3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73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0620-6717-EB43-AC9D-1962EB3D2647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1F7C-0DF5-7C4B-97D3-250EA3276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01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0620-6717-EB43-AC9D-1962EB3D2647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1F7C-0DF5-7C4B-97D3-250EA3276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25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0620-6717-EB43-AC9D-1962EB3D2647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1F7C-0DF5-7C4B-97D3-250EA3276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95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0620-6717-EB43-AC9D-1962EB3D2647}" type="datetimeFigureOut">
              <a:rPr lang="en-US" smtClean="0"/>
              <a:t>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1F7C-0DF5-7C4B-97D3-250EA3276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06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0620-6717-EB43-AC9D-1962EB3D2647}" type="datetimeFigureOut">
              <a:rPr lang="en-US" smtClean="0"/>
              <a:t>1/15/16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1F7C-0DF5-7C4B-97D3-250EA3276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33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0620-6717-EB43-AC9D-1962EB3D2647}" type="datetimeFigureOut">
              <a:rPr lang="en-US" smtClean="0"/>
              <a:t>1/15/16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1F7C-0DF5-7C4B-97D3-250EA3276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94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0620-6717-EB43-AC9D-1962EB3D2647}" type="datetimeFigureOut">
              <a:rPr lang="en-US" smtClean="0"/>
              <a:t>1/15/16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1F7C-0DF5-7C4B-97D3-250EA3276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01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0620-6717-EB43-AC9D-1962EB3D2647}" type="datetimeFigureOut">
              <a:rPr lang="en-US" smtClean="0"/>
              <a:t>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1F7C-0DF5-7C4B-97D3-250EA3276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9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734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0620-6717-EB43-AC9D-1962EB3D2647}" type="datetimeFigureOut">
              <a:rPr lang="en-US" smtClean="0"/>
              <a:t>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1F7C-0DF5-7C4B-97D3-250EA3276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164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0620-6717-EB43-AC9D-1962EB3D2647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1F7C-0DF5-7C4B-97D3-250EA3276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10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0620-6717-EB43-AC9D-1962EB3D2647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1F7C-0DF5-7C4B-97D3-250EA3276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6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153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141413"/>
            <a:ext cx="4038600" cy="5106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141413"/>
            <a:ext cx="4038600" cy="5106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1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3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1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828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641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733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5720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141413"/>
            <a:ext cx="8229600" cy="510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125015" y="6536531"/>
            <a:ext cx="5786438" cy="20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91" tIns="32146" rIns="64291" bIns="32146">
            <a:prstTxWarp prst="textNoShape">
              <a:avLst/>
            </a:prstTxWarp>
            <a:spAutoFit/>
          </a:bodyPr>
          <a:lstStyle/>
          <a:p>
            <a:pPr algn="l"/>
            <a:r>
              <a:rPr lang="en-US" sz="900" dirty="0">
                <a:solidFill>
                  <a:srgbClr val="73738C"/>
                </a:solidFill>
                <a:latin typeface="Arial"/>
                <a:ea typeface="ＭＳ Ｐゴシック" pitchFamily="48" charset="-128"/>
                <a:cs typeface="Arial"/>
              </a:rPr>
              <a:t>© </a:t>
            </a:r>
            <a:r>
              <a:rPr lang="en-US" sz="900" dirty="0" smtClean="0">
                <a:solidFill>
                  <a:srgbClr val="73738C"/>
                </a:solidFill>
                <a:latin typeface="Arial"/>
                <a:ea typeface="ＭＳ Ｐゴシック" pitchFamily="48" charset="-128"/>
                <a:cs typeface="Arial"/>
              </a:rPr>
              <a:t>20</a:t>
            </a:r>
            <a:r>
              <a:rPr lang="en-US" altLang="zh-TW" sz="900" dirty="0" smtClean="0">
                <a:solidFill>
                  <a:srgbClr val="73738C"/>
                </a:solidFill>
                <a:latin typeface="Arial"/>
                <a:ea typeface="新細明體" pitchFamily="18" charset="-128"/>
                <a:cs typeface="Arial"/>
              </a:rPr>
              <a:t>15</a:t>
            </a:r>
            <a:r>
              <a:rPr lang="en-US" altLang="zh-TW" sz="900" baseline="0" dirty="0" smtClean="0">
                <a:solidFill>
                  <a:srgbClr val="73738C"/>
                </a:solidFill>
                <a:latin typeface="Arial"/>
                <a:ea typeface="新細明體" pitchFamily="18" charset="-128"/>
                <a:cs typeface="Arial"/>
              </a:rPr>
              <a:t> </a:t>
            </a:r>
            <a:r>
              <a:rPr lang="en-US" sz="900" dirty="0" smtClean="0">
                <a:solidFill>
                  <a:srgbClr val="73738C"/>
                </a:solidFill>
                <a:latin typeface="Arial"/>
                <a:ea typeface="ＭＳ Ｐゴシック" pitchFamily="48" charset="-128"/>
                <a:cs typeface="Arial"/>
              </a:rPr>
              <a:t>Pearson </a:t>
            </a:r>
            <a:r>
              <a:rPr lang="en-US" sz="900" dirty="0">
                <a:solidFill>
                  <a:srgbClr val="73738C"/>
                </a:solidFill>
                <a:latin typeface="Arial"/>
                <a:ea typeface="ＭＳ Ｐゴシック" pitchFamily="48" charset="-128"/>
                <a:cs typeface="Arial"/>
              </a:rPr>
              <a:t>Education, Inc.</a:t>
            </a:r>
            <a:endParaRPr lang="en-US" sz="900" b="1" dirty="0">
              <a:solidFill>
                <a:srgbClr val="73738C"/>
              </a:solidFill>
              <a:latin typeface="Arial"/>
              <a:ea typeface="ＭＳ Ｐゴシック" pitchFamily="48" charset="-128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5" r:id="rId9"/>
    <p:sldLayoutId id="2147484046" r:id="rId10"/>
    <p:sldLayoutId id="2147484047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ED6B06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ED6B06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ED6B06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ED6B06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ED6B06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3200" b="1">
          <a:solidFill>
            <a:srgbClr val="ED6B06"/>
          </a:solidFill>
          <a:latin typeface="Arial" charset="0"/>
          <a:cs typeface="Arial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3200" b="1">
          <a:solidFill>
            <a:srgbClr val="ED6B06"/>
          </a:solidFill>
          <a:latin typeface="Arial" charset="0"/>
          <a:cs typeface="Arial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3200" b="1">
          <a:solidFill>
            <a:srgbClr val="ED6B06"/>
          </a:solidFill>
          <a:latin typeface="Arial" charset="0"/>
          <a:cs typeface="Arial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3200" b="1">
          <a:solidFill>
            <a:srgbClr val="ED6B0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B0620-6717-EB43-AC9D-1962EB3D2647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D1F7C-0DF5-7C4B-97D3-250EA3276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0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7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8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9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0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1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2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3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2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6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3581400" cy="1446213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Chapter 21</a:t>
            </a:r>
            <a:b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Lecture presentation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62400" cy="4691063"/>
          </a:xfrm>
        </p:spPr>
        <p:txBody>
          <a:bodyPr/>
          <a:lstStyle/>
          <a:p>
            <a:endParaRPr lang="en-US" b="1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pPr algn="ctr"/>
            <a:r>
              <a:rPr lang="en-US" sz="3200" b="1" dirty="0">
                <a:latin typeface="Arial" charset="0"/>
                <a:ea typeface="ヒラギノ角ゴ Pro W3" charset="0"/>
                <a:cs typeface="ヒラギノ角ゴ Pro W3" charset="0"/>
              </a:rPr>
              <a:t>Radioactivity </a:t>
            </a:r>
          </a:p>
          <a:p>
            <a:pPr algn="ctr"/>
            <a:r>
              <a:rPr lang="en-US" sz="3200" b="1" smtClean="0">
                <a:latin typeface="Arial" charset="0"/>
                <a:ea typeface="ヒラギノ角ゴ Pro W3" charset="0"/>
                <a:cs typeface="ヒラギノ角ゴ Pro W3" charset="0"/>
              </a:rPr>
              <a:t>and Nuclear </a:t>
            </a:r>
            <a:r>
              <a:rPr lang="en-US" sz="3200" b="1" dirty="0" smtClean="0">
                <a:latin typeface="Arial" charset="0"/>
                <a:ea typeface="ヒラギノ角ゴ Pro W3" charset="0"/>
                <a:cs typeface="ヒラギノ角ゴ Pro W3" charset="0"/>
              </a:rPr>
              <a:t>Chemistry</a:t>
            </a:r>
            <a:r>
              <a:rPr lang="en-US" sz="3200" dirty="0" smtClean="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3200" dirty="0" smtClean="0">
                <a:latin typeface="Arial" charset="0"/>
                <a:ea typeface="ヒラギノ角ゴ Pro W3" charset="0"/>
                <a:cs typeface="ヒラギノ角ゴ Pro W3" charset="0"/>
              </a:rPr>
            </a:br>
            <a:endParaRPr lang="en-US" sz="3600" dirty="0" smtClean="0">
              <a:ea typeface="ＭＳ Ｐゴシック" pitchFamily="34" charset="-128"/>
            </a:endParaRPr>
          </a:p>
          <a:p>
            <a:pPr algn="ctr"/>
            <a:r>
              <a:rPr lang="en-US" sz="1800" dirty="0" smtClean="0">
                <a:ea typeface="ＭＳ Ｐゴシック" pitchFamily="34" charset="-128"/>
              </a:rPr>
              <a:t>Catherine E. </a:t>
            </a:r>
            <a:r>
              <a:rPr lang="en-US" sz="1800" dirty="0" err="1" smtClean="0">
                <a:ea typeface="ＭＳ Ｐゴシック" pitchFamily="34" charset="-128"/>
              </a:rPr>
              <a:t>MacGowan</a:t>
            </a:r>
            <a:endParaRPr lang="en-US" sz="1800" dirty="0" smtClean="0">
              <a:ea typeface="ＭＳ Ｐゴシック" pitchFamily="34" charset="-128"/>
            </a:endParaRPr>
          </a:p>
          <a:p>
            <a:pPr algn="ctr"/>
            <a:r>
              <a:rPr lang="en-US" sz="1800" dirty="0" smtClean="0">
                <a:ea typeface="ＭＳ Ｐゴシック" pitchFamily="34" charset="-128"/>
              </a:rPr>
              <a:t>Armstrong Atlantic State University</a:t>
            </a:r>
          </a:p>
        </p:txBody>
      </p:sp>
      <p:pic>
        <p:nvPicPr>
          <p:cNvPr id="11" name="Picture 10" descr="21_00_ChOpener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430" y="2107468"/>
            <a:ext cx="4484756" cy="301119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350838" y="1066800"/>
            <a:ext cx="8278812" cy="3048000"/>
          </a:xfrm>
        </p:spPr>
        <p:txBody>
          <a:bodyPr/>
          <a:lstStyle/>
          <a:p>
            <a:r>
              <a:rPr lang="en-US" sz="2000" dirty="0">
                <a:latin typeface="Arial" charset="0"/>
              </a:rPr>
              <a:t>Besides the </a:t>
            </a:r>
            <a:r>
              <a:rPr lang="en-US" sz="2000" i="1" dirty="0">
                <a:latin typeface="Arial" charset="0"/>
              </a:rPr>
              <a:t>N/Z</a:t>
            </a:r>
            <a:r>
              <a:rPr lang="en-US" sz="2000" dirty="0">
                <a:latin typeface="Arial" charset="0"/>
              </a:rPr>
              <a:t> ratio, the actual numbers of protons and neutrons affect stability.</a:t>
            </a:r>
          </a:p>
          <a:p>
            <a:r>
              <a:rPr lang="en-US" sz="2000" dirty="0">
                <a:latin typeface="Arial" charset="0"/>
              </a:rPr>
              <a:t>Most stable nuclei have even numbers of protons and neutrons.</a:t>
            </a:r>
          </a:p>
          <a:p>
            <a:pPr lvl="1"/>
            <a:r>
              <a:rPr lang="en-US" sz="2000" dirty="0">
                <a:latin typeface="Arial" charset="0"/>
              </a:rPr>
              <a:t>Only a few have odd numbers of protons and neutrons.</a:t>
            </a:r>
          </a:p>
          <a:p>
            <a:r>
              <a:rPr lang="en-US" sz="2000" dirty="0">
                <a:latin typeface="Arial" charset="0"/>
              </a:rPr>
              <a:t>If the total number of nucleons adds to a magic number, the nucleus is more stable.</a:t>
            </a:r>
          </a:p>
          <a:p>
            <a:pPr lvl="1"/>
            <a:r>
              <a:rPr lang="en-US" sz="2000" dirty="0">
                <a:latin typeface="Arial" charset="0"/>
              </a:rPr>
              <a:t>Same principle as stability of the                                                  noble gas electron configuration</a:t>
            </a:r>
          </a:p>
          <a:p>
            <a:pPr lvl="1"/>
            <a:r>
              <a:rPr lang="en-US" sz="2000" dirty="0">
                <a:latin typeface="Arial" charset="0"/>
              </a:rPr>
              <a:t>Most stable when </a:t>
            </a:r>
            <a:r>
              <a:rPr lang="en-US" sz="2000" i="1" dirty="0">
                <a:latin typeface="Arial" charset="0"/>
              </a:rPr>
              <a:t>N</a:t>
            </a:r>
            <a:r>
              <a:rPr lang="en-US" sz="2000" dirty="0">
                <a:latin typeface="Arial" charset="0"/>
              </a:rPr>
              <a:t> or </a:t>
            </a:r>
            <a:r>
              <a:rPr lang="en-US" sz="2000" i="1" dirty="0">
                <a:latin typeface="Arial" charset="0"/>
              </a:rPr>
              <a:t>Z</a:t>
            </a:r>
            <a:r>
              <a:rPr lang="en-US" sz="2000" dirty="0">
                <a:latin typeface="Arial" charset="0"/>
              </a:rPr>
              <a:t> = 2, 8,                                                         20, 28, 50, 82; or </a:t>
            </a:r>
            <a:r>
              <a:rPr lang="en-US" sz="2000" i="1" dirty="0">
                <a:latin typeface="Arial" charset="0"/>
              </a:rPr>
              <a:t>N</a:t>
            </a:r>
            <a:r>
              <a:rPr lang="en-US" sz="2000" dirty="0">
                <a:latin typeface="Arial" charset="0"/>
              </a:rPr>
              <a:t> = 126 </a:t>
            </a:r>
          </a:p>
        </p:txBody>
      </p:sp>
      <p:sp>
        <p:nvSpPr>
          <p:cNvPr id="39939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Magic Numbers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1"/>
          <a:stretch/>
        </p:blipFill>
        <p:spPr>
          <a:xfrm>
            <a:off x="5121817" y="3222172"/>
            <a:ext cx="3707246" cy="323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8735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ED6B06"/>
                </a:solidFill>
                <a:latin typeface="+mj-lt"/>
                <a:cs typeface="Arial" charset="0"/>
              </a:rPr>
              <a:t>Alpha </a:t>
            </a:r>
            <a:r>
              <a:rPr lang="en-US" b="1" dirty="0" smtClean="0">
                <a:solidFill>
                  <a:srgbClr val="ED6B06"/>
                </a:solidFill>
                <a:latin typeface="+mj-lt"/>
                <a:cs typeface="Arial" charset="0"/>
              </a:rPr>
              <a:t>(α) </a:t>
            </a:r>
            <a:r>
              <a:rPr lang="en-US" b="1" dirty="0">
                <a:solidFill>
                  <a:srgbClr val="ED6B06"/>
                </a:solidFill>
                <a:latin typeface="+mj-lt"/>
                <a:cs typeface="Arial" charset="0"/>
              </a:rPr>
              <a:t>Decay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68808" y="838200"/>
            <a:ext cx="8610600" cy="5029200"/>
          </a:xfrm>
        </p:spPr>
        <p:txBody>
          <a:bodyPr/>
          <a:lstStyle/>
          <a:p>
            <a:pPr>
              <a:defRPr/>
            </a:pPr>
            <a:r>
              <a:rPr lang="en-US" altLang="en-US" sz="2000" dirty="0" smtClean="0">
                <a:ea typeface="ＭＳ Ｐゴシック" pitchFamily="34" charset="-128"/>
              </a:rPr>
              <a:t>An alpha particle is a </a:t>
            </a:r>
            <a:r>
              <a:rPr lang="en-US" altLang="en-US" sz="2000" spc="-1000" baseline="40000" dirty="0" smtClean="0">
                <a:ea typeface="ＭＳ Ｐゴシック" pitchFamily="34" charset="-128"/>
              </a:rPr>
              <a:t>4</a:t>
            </a:r>
            <a:r>
              <a:rPr lang="en-US" altLang="en-US" sz="2000" baseline="-35000" dirty="0" smtClean="0">
                <a:ea typeface="ＭＳ Ｐゴシック" pitchFamily="34" charset="-128"/>
              </a:rPr>
              <a:t>2</a:t>
            </a:r>
            <a:r>
              <a:rPr lang="en-US" altLang="en-US" sz="2000" dirty="0" smtClean="0">
                <a:ea typeface="ＭＳ Ｐゴシック" pitchFamily="34" charset="-128"/>
              </a:rPr>
              <a:t>He nucleus.</a:t>
            </a:r>
          </a:p>
          <a:p>
            <a:pPr>
              <a:defRPr/>
            </a:pPr>
            <a:endParaRPr lang="en-US" altLang="en-US" sz="2000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sz="2000" dirty="0" smtClean="0">
                <a:ea typeface="ＭＳ Ｐゴシック" pitchFamily="34" charset="-128"/>
              </a:rPr>
              <a:t>Alpha decay occurs when an unstable nucleus emits a particle composed of two protons and two neutrons.</a:t>
            </a:r>
          </a:p>
          <a:p>
            <a:pPr>
              <a:defRPr/>
            </a:pPr>
            <a:endParaRPr lang="en-US" altLang="en-US" sz="2000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sz="2000" dirty="0" smtClean="0">
                <a:ea typeface="ＭＳ Ｐゴシック" pitchFamily="34" charset="-128"/>
              </a:rPr>
              <a:t>It is the most ionizing but least penetrating of the types of radioactivity.</a:t>
            </a:r>
          </a:p>
          <a:p>
            <a:pPr lvl="1">
              <a:defRPr/>
            </a:pPr>
            <a:r>
              <a:rPr lang="en-US" altLang="en-US" sz="2000" dirty="0" smtClean="0">
                <a:ea typeface="ＭＳ Ｐゴシック" pitchFamily="34" charset="-128"/>
              </a:rPr>
              <a:t>Protection from alpha decay: paper or light cloth</a:t>
            </a:r>
          </a:p>
          <a:p>
            <a:pPr lvl="1">
              <a:defRPr/>
            </a:pPr>
            <a:endParaRPr lang="en-US" altLang="en-US" sz="20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sz="2000" dirty="0" smtClean="0">
                <a:ea typeface="ＭＳ Ｐゴシック" pitchFamily="34" charset="-128"/>
              </a:rPr>
              <a:t>Loss of an alpha particle means that</a:t>
            </a:r>
          </a:p>
          <a:p>
            <a:pPr lvl="1">
              <a:defRPr/>
            </a:pPr>
            <a:r>
              <a:rPr lang="en-US" altLang="en-US" sz="2000" dirty="0" smtClean="0">
                <a:ea typeface="ＭＳ Ｐゴシック" pitchFamily="34" charset="-128"/>
              </a:rPr>
              <a:t>the atomic number increases by 2; and</a:t>
            </a:r>
          </a:p>
          <a:p>
            <a:pPr lvl="1">
              <a:defRPr/>
            </a:pPr>
            <a:r>
              <a:rPr lang="en-US" altLang="en-US" sz="2000" dirty="0" smtClean="0">
                <a:ea typeface="ＭＳ Ｐゴシック" pitchFamily="34" charset="-128"/>
              </a:rPr>
              <a:t>the mass number decreases by 4.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7"/>
          <a:stretch/>
        </p:blipFill>
        <p:spPr>
          <a:xfrm>
            <a:off x="2108454" y="5020056"/>
            <a:ext cx="4927092" cy="120361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124510" y="0"/>
            <a:ext cx="7010144" cy="5794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rtl="0" fontAlgn="base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ea typeface="ＭＳ Ｐゴシック" pitchFamily="34" charset="-128"/>
              </a:rPr>
              <a:t>  Alpha </a:t>
            </a:r>
            <a:r>
              <a:rPr lang="en-US" altLang="en-US" dirty="0" smtClean="0"/>
              <a:t>(α)</a:t>
            </a:r>
            <a:r>
              <a:rPr lang="en-US" altLang="en-US" kern="0" dirty="0" smtClean="0">
                <a:ea typeface="ＭＳ Ｐゴシック" pitchFamily="34" charset="-128"/>
              </a:rPr>
              <a:t> Decay Illustration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22"/>
          <a:stretch/>
        </p:blipFill>
        <p:spPr>
          <a:xfrm>
            <a:off x="356616" y="1092660"/>
            <a:ext cx="8534400" cy="45415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ED6B06"/>
                </a:solidFill>
                <a:latin typeface="+mj-lt"/>
                <a:cs typeface="Arial" charset="0"/>
              </a:rPr>
              <a:t>Beta </a:t>
            </a:r>
            <a:r>
              <a:rPr lang="en-US" b="1" dirty="0" smtClean="0">
                <a:solidFill>
                  <a:srgbClr val="ED6B06"/>
                </a:solidFill>
                <a:latin typeface="+mj-lt"/>
                <a:cs typeface="Arial" charset="0"/>
              </a:rPr>
              <a:t>(β) </a:t>
            </a:r>
            <a:r>
              <a:rPr lang="en-US" b="1" dirty="0">
                <a:solidFill>
                  <a:srgbClr val="ED6B06"/>
                </a:solidFill>
                <a:latin typeface="+mj-lt"/>
                <a:cs typeface="Arial" charset="0"/>
              </a:rPr>
              <a:t>Decay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68808" y="838200"/>
            <a:ext cx="8610600" cy="5029200"/>
          </a:xfrm>
        </p:spPr>
        <p:txBody>
          <a:bodyPr/>
          <a:lstStyle/>
          <a:p>
            <a:r>
              <a:rPr lang="en-US" sz="2000" dirty="0">
                <a:latin typeface="Arial" charset="0"/>
              </a:rPr>
              <a:t>A beta particle is an electron-like particle that is emitted from the nucleus when a neutron in the nucleus transmutes into a proton (remains in the nucleus) and a beta particle (emitted from the nucleus).</a:t>
            </a:r>
          </a:p>
          <a:p>
            <a:endParaRPr lang="en-US" sz="2000" dirty="0">
              <a:latin typeface="Arial" charset="0"/>
            </a:endParaRPr>
          </a:p>
          <a:p>
            <a:endParaRPr lang="en-US" sz="2000" dirty="0">
              <a:latin typeface="Arial" charset="0"/>
            </a:endParaRPr>
          </a:p>
          <a:p>
            <a:endParaRPr lang="en-US" sz="20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Beta decay occurs when an unstable nucleus emits an electron-like particle.</a:t>
            </a:r>
          </a:p>
          <a:p>
            <a:endParaRPr lang="en-US" sz="20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A beta particle is about 10 times more penetrating than an alpha particle but has only about half the ionizing ability.</a:t>
            </a:r>
          </a:p>
          <a:p>
            <a:pPr lvl="1"/>
            <a:r>
              <a:rPr lang="en-US" sz="2000" dirty="0">
                <a:latin typeface="Arial" charset="0"/>
              </a:rPr>
              <a:t>Protection: heavy cloth</a:t>
            </a:r>
          </a:p>
          <a:p>
            <a:pPr lvl="1"/>
            <a:endParaRPr lang="en-US" sz="20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When an atom loses a beta particle,</a:t>
            </a:r>
          </a:p>
          <a:p>
            <a:pPr lvl="1"/>
            <a:r>
              <a:rPr lang="en-US" sz="2000" dirty="0">
                <a:latin typeface="Arial" charset="0"/>
              </a:rPr>
              <a:t>its atomic number increases by 1; and</a:t>
            </a:r>
          </a:p>
          <a:p>
            <a:pPr lvl="1"/>
            <a:r>
              <a:rPr lang="en-US" sz="2000" dirty="0">
                <a:latin typeface="Arial" charset="0"/>
              </a:rPr>
              <a:t>its mass number remains the same.</a:t>
            </a:r>
          </a:p>
        </p:txBody>
      </p:sp>
      <p:sp>
        <p:nvSpPr>
          <p:cNvPr id="25604" name="TextBox 1"/>
          <p:cNvSpPr txBox="1">
            <a:spLocks noChangeArrowheads="1"/>
          </p:cNvSpPr>
          <p:nvPr/>
        </p:nvSpPr>
        <p:spPr bwMode="auto">
          <a:xfrm>
            <a:off x="2667000" y="57150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2489708" y="2133600"/>
            <a:ext cx="434766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b="1" spc="-1200" baseline="40000" dirty="0">
                <a:solidFill>
                  <a:srgbClr val="3333CC"/>
                </a:solidFill>
                <a:latin typeface="+mn-lt"/>
              </a:rPr>
              <a:t>1</a:t>
            </a:r>
            <a:r>
              <a:rPr lang="en-US" altLang="en-US" b="1" baseline="-35000" dirty="0">
                <a:solidFill>
                  <a:srgbClr val="3333CC"/>
                </a:solidFill>
                <a:latin typeface="+mn-lt"/>
              </a:rPr>
              <a:t>0 </a:t>
            </a:r>
            <a:r>
              <a:rPr lang="en-US" altLang="en-US" b="1" dirty="0">
                <a:solidFill>
                  <a:srgbClr val="3333CC"/>
                </a:solidFill>
                <a:latin typeface="+mn-lt"/>
              </a:rPr>
              <a:t>neutron  </a:t>
            </a:r>
            <a:r>
              <a:rPr lang="en-US" altLang="en-US" b="1" dirty="0">
                <a:solidFill>
                  <a:srgbClr val="3333CC"/>
                </a:solidFill>
                <a:latin typeface="+mn-lt"/>
                <a:cs typeface="Times New Roman"/>
              </a:rPr>
              <a:t>→  </a:t>
            </a:r>
            <a:r>
              <a:rPr lang="en-US" altLang="en-US" b="1" baseline="-25000" dirty="0">
                <a:solidFill>
                  <a:srgbClr val="3333CC"/>
                </a:solidFill>
                <a:latin typeface="+mn-lt"/>
                <a:cs typeface="Times New Roman"/>
              </a:rPr>
              <a:t>–</a:t>
            </a:r>
            <a:r>
              <a:rPr lang="en-US" altLang="en-US" b="1" spc="-1200" baseline="40000" dirty="0">
                <a:solidFill>
                  <a:srgbClr val="3333CC"/>
                </a:solidFill>
                <a:latin typeface="+mn-lt"/>
              </a:rPr>
              <a:t>0</a:t>
            </a:r>
            <a:r>
              <a:rPr lang="en-US" altLang="en-US" b="1" spc="-1200" baseline="-35000" dirty="0">
                <a:solidFill>
                  <a:srgbClr val="3333CC"/>
                </a:solidFill>
                <a:latin typeface="+mn-lt"/>
              </a:rPr>
              <a:t>1</a:t>
            </a:r>
            <a:r>
              <a:rPr lang="en-US" altLang="en-US" b="1" baseline="-35000" dirty="0">
                <a:solidFill>
                  <a:srgbClr val="3333CC"/>
                </a:solidFill>
                <a:latin typeface="+mn-lt"/>
              </a:rPr>
              <a:t>  </a:t>
            </a:r>
            <a:r>
              <a:rPr lang="en-US" altLang="en-US" b="1" dirty="0" smtClean="0">
                <a:solidFill>
                  <a:srgbClr val="3333CC"/>
                </a:solidFill>
                <a:latin typeface="+mn-lt"/>
                <a:cs typeface="Arial" pitchFamily="34" charset="0"/>
              </a:rPr>
              <a:t>β </a:t>
            </a:r>
            <a:r>
              <a:rPr lang="en-US" altLang="en-US" b="1" dirty="0" smtClean="0">
                <a:solidFill>
                  <a:srgbClr val="3333CC"/>
                </a:solidFill>
                <a:latin typeface="+mn-lt"/>
              </a:rPr>
              <a:t> </a:t>
            </a:r>
            <a:r>
              <a:rPr lang="en-US" altLang="en-US" b="1" dirty="0">
                <a:solidFill>
                  <a:srgbClr val="3333CC"/>
                </a:solidFill>
                <a:latin typeface="+mn-lt"/>
              </a:rPr>
              <a:t>+  </a:t>
            </a:r>
            <a:r>
              <a:rPr lang="en-US" altLang="en-US" b="1" spc="-1200" baseline="40000" dirty="0">
                <a:solidFill>
                  <a:srgbClr val="3333CC"/>
                </a:solidFill>
                <a:latin typeface="+mn-lt"/>
              </a:rPr>
              <a:t>1</a:t>
            </a:r>
            <a:r>
              <a:rPr lang="en-US" altLang="en-US" b="1" baseline="-35000" dirty="0">
                <a:solidFill>
                  <a:srgbClr val="3333CC"/>
                </a:solidFill>
                <a:latin typeface="+mn-lt"/>
              </a:rPr>
              <a:t>1 </a:t>
            </a:r>
            <a:r>
              <a:rPr lang="en-US" altLang="en-US" b="1" dirty="0">
                <a:solidFill>
                  <a:srgbClr val="3333CC"/>
                </a:solidFill>
                <a:latin typeface="+mn-lt"/>
              </a:rPr>
              <a:t>proton </a:t>
            </a:r>
            <a:endParaRPr lang="en-US" b="1" dirty="0">
              <a:solidFill>
                <a:srgbClr val="3333CC"/>
              </a:solidFill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ED6B06"/>
                </a:solidFill>
                <a:latin typeface="+mj-lt"/>
                <a:cs typeface="Arial" charset="0"/>
              </a:rPr>
              <a:t>Beta </a:t>
            </a:r>
            <a:r>
              <a:rPr lang="en-US" b="1" dirty="0" smtClean="0">
                <a:solidFill>
                  <a:srgbClr val="ED6B06"/>
                </a:solidFill>
                <a:latin typeface="+mj-lt"/>
                <a:cs typeface="Arial" charset="0"/>
              </a:rPr>
              <a:t>(β) </a:t>
            </a:r>
            <a:r>
              <a:rPr lang="en-US" b="1" dirty="0">
                <a:solidFill>
                  <a:srgbClr val="ED6B06"/>
                </a:solidFill>
                <a:latin typeface="+mj-lt"/>
                <a:cs typeface="Arial" charset="0"/>
              </a:rPr>
              <a:t>Decay Illustration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"/>
          <a:stretch/>
        </p:blipFill>
        <p:spPr>
          <a:xfrm>
            <a:off x="1943100" y="1187837"/>
            <a:ext cx="5257800" cy="479347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ED6B06"/>
                </a:solidFill>
                <a:latin typeface="+mj-lt"/>
                <a:cs typeface="Arial" charset="0"/>
              </a:rPr>
              <a:t>Gamma </a:t>
            </a:r>
            <a:r>
              <a:rPr lang="en-US" b="1" dirty="0" smtClean="0">
                <a:solidFill>
                  <a:srgbClr val="ED6B06"/>
                </a:solidFill>
                <a:latin typeface="+mj-lt"/>
                <a:cs typeface="Arial" charset="0"/>
              </a:rPr>
              <a:t>(</a:t>
            </a:r>
            <a:r>
              <a:rPr lang="en-US" b="1" dirty="0" err="1" smtClean="0">
                <a:solidFill>
                  <a:srgbClr val="ED6B06"/>
                </a:solidFill>
                <a:latin typeface="+mj-lt"/>
                <a:cs typeface="Arial" charset="0"/>
              </a:rPr>
              <a:t>γ</a:t>
            </a:r>
            <a:r>
              <a:rPr lang="en-US" b="1" dirty="0" smtClean="0">
                <a:solidFill>
                  <a:srgbClr val="ED6B06"/>
                </a:solidFill>
                <a:latin typeface="+mj-lt"/>
                <a:cs typeface="Arial" charset="0"/>
              </a:rPr>
              <a:t>) </a:t>
            </a:r>
            <a:r>
              <a:rPr lang="en-US" b="1" dirty="0">
                <a:solidFill>
                  <a:srgbClr val="ED6B06"/>
                </a:solidFill>
                <a:latin typeface="+mj-lt"/>
                <a:cs typeface="Arial" charset="0"/>
              </a:rPr>
              <a:t>Emission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65760" y="838200"/>
            <a:ext cx="6045416" cy="5724062"/>
          </a:xfrm>
        </p:spPr>
        <p:txBody>
          <a:bodyPr/>
          <a:lstStyle/>
          <a:p>
            <a:pPr>
              <a:defRPr/>
            </a:pPr>
            <a:r>
              <a:rPr lang="en-US" altLang="en-US" sz="1800" dirty="0" smtClean="0">
                <a:ea typeface="ＭＳ Ｐゴシック" pitchFamily="34" charset="-128"/>
              </a:rPr>
              <a:t>Gamma (</a:t>
            </a:r>
            <a:r>
              <a:rPr lang="en-US" altLang="en-US" sz="1800" dirty="0" err="1" smtClean="0">
                <a:cs typeface="Arial" pitchFamily="34" charset="0"/>
              </a:rPr>
              <a:t>γ</a:t>
            </a:r>
            <a:r>
              <a:rPr lang="en-US" altLang="en-US" sz="1800" dirty="0" smtClean="0">
                <a:ea typeface="ＭＳ Ｐゴシック" pitchFamily="34" charset="-128"/>
              </a:rPr>
              <a:t>) rays are high-energy photons.</a:t>
            </a:r>
          </a:p>
          <a:p>
            <a:pPr>
              <a:defRPr/>
            </a:pPr>
            <a:endParaRPr lang="en-US" altLang="en-US" sz="1800" dirty="0" smtClean="0">
              <a:ea typeface="ＭＳ Ｐゴシック" pitchFamily="34" charset="-128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en-US" sz="1800" dirty="0" smtClean="0">
                <a:ea typeface="ＭＳ Ｐゴシック" pitchFamily="34" charset="-128"/>
              </a:rPr>
              <a:t>With gamma emission there is no loss of particles from the nucleus.</a:t>
            </a:r>
          </a:p>
          <a:p>
            <a:pPr>
              <a:defRPr/>
            </a:pPr>
            <a:endParaRPr lang="en-US" altLang="en-US" sz="1800" dirty="0" smtClean="0">
              <a:ea typeface="ＭＳ Ｐゴシック" pitchFamily="34" charset="-128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en-US" sz="1800" dirty="0" smtClean="0">
                <a:ea typeface="ＭＳ Ｐゴシック" pitchFamily="34" charset="-128"/>
              </a:rPr>
              <a:t>There is no change in the composition of the nucleus.</a:t>
            </a:r>
          </a:p>
          <a:p>
            <a:pPr lvl="1">
              <a:defRPr/>
            </a:pPr>
            <a:r>
              <a:rPr lang="en-US" altLang="en-US" sz="1800" dirty="0" smtClean="0">
                <a:ea typeface="ＭＳ Ｐゴシック" pitchFamily="34" charset="-128"/>
              </a:rPr>
              <a:t>Same atomic number and mass number</a:t>
            </a:r>
          </a:p>
          <a:p>
            <a:pPr lvl="1">
              <a:defRPr/>
            </a:pPr>
            <a:endParaRPr lang="en-US" altLang="en-US" sz="18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sz="1800" dirty="0" smtClean="0">
                <a:ea typeface="ＭＳ Ｐゴシック" pitchFamily="34" charset="-128"/>
              </a:rPr>
              <a:t>Symbol:</a:t>
            </a:r>
          </a:p>
          <a:p>
            <a:pPr marL="1371600" lvl="3" indent="0">
              <a:spcBef>
                <a:spcPts val="0"/>
              </a:spcBef>
              <a:buFontTx/>
              <a:buNone/>
              <a:defRPr/>
            </a:pPr>
            <a:r>
              <a:rPr lang="en-US" altLang="en-US" spc="-1000" baseline="40000" dirty="0" smtClean="0">
                <a:ea typeface="ＭＳ Ｐゴシック" pitchFamily="34" charset="-128"/>
              </a:rPr>
              <a:t>	</a:t>
            </a:r>
            <a:r>
              <a:rPr lang="en-US" altLang="en-US" sz="2800" spc="-1500" baseline="40000" dirty="0" smtClean="0">
                <a:ea typeface="ＭＳ Ｐゴシック" pitchFamily="34" charset="-128"/>
              </a:rPr>
              <a:t>0</a:t>
            </a:r>
            <a:r>
              <a:rPr lang="en-US" altLang="en-US" sz="2800" baseline="-35000" dirty="0" smtClean="0">
                <a:ea typeface="ＭＳ Ｐゴシック" pitchFamily="34" charset="-128"/>
              </a:rPr>
              <a:t>0</a:t>
            </a:r>
            <a:r>
              <a:rPr lang="en-US" altLang="en-US" sz="2800" dirty="0" smtClean="0">
                <a:cs typeface="Arial" pitchFamily="34" charset="0"/>
              </a:rPr>
              <a:t> </a:t>
            </a:r>
            <a:r>
              <a:rPr lang="en-US" altLang="en-US" sz="2800" dirty="0" err="1" smtClean="0">
                <a:latin typeface="Lucida Grande"/>
                <a:ea typeface="Lucida Grande"/>
                <a:cs typeface="Lucida Grande"/>
              </a:rPr>
              <a:t>γ</a:t>
            </a:r>
            <a:endParaRPr lang="en-US" altLang="en-US" sz="2800" dirty="0" smtClean="0">
              <a:ea typeface="ＭＳ Ｐゴシック" pitchFamily="34" charset="-128"/>
            </a:endParaRPr>
          </a:p>
          <a:p>
            <a:pPr>
              <a:spcBef>
                <a:spcPts val="0"/>
              </a:spcBef>
              <a:defRPr/>
            </a:pPr>
            <a:endParaRPr lang="en-US" altLang="en-US" sz="2000" dirty="0" smtClean="0">
              <a:ea typeface="ＭＳ Ｐゴシック" pitchFamily="34" charset="-128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en-US" sz="1800" dirty="0" smtClean="0">
                <a:ea typeface="ＭＳ Ｐゴシック" pitchFamily="34" charset="-128"/>
              </a:rPr>
              <a:t>Gamma rays are the least ionizing but have the most penetration.</a:t>
            </a:r>
          </a:p>
          <a:p>
            <a:pPr lvl="1">
              <a:defRPr/>
            </a:pPr>
            <a:r>
              <a:rPr lang="en-US" altLang="en-US" sz="1800" dirty="0" smtClean="0">
                <a:ea typeface="ＭＳ Ｐゴシック" pitchFamily="34" charset="-128"/>
              </a:rPr>
              <a:t>Protection: lead plates and thick cement walls</a:t>
            </a:r>
          </a:p>
          <a:p>
            <a:pPr lvl="1">
              <a:defRPr/>
            </a:pPr>
            <a:endParaRPr lang="en-US" altLang="en-US" sz="1800" dirty="0" smtClean="0">
              <a:ea typeface="ＭＳ Ｐゴシック" pitchFamily="34" charset="-128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en-US" sz="1800" dirty="0" smtClean="0">
                <a:ea typeface="ＭＳ Ｐゴシック" pitchFamily="34" charset="-128"/>
              </a:rPr>
              <a:t>Gamma emission generally occurs after the nucleus undergoes some other type of decay and the remaining particles rearrange.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15"/>
          <a:stretch/>
        </p:blipFill>
        <p:spPr>
          <a:xfrm>
            <a:off x="3978654" y="3168562"/>
            <a:ext cx="4782313" cy="608037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368808" y="838200"/>
            <a:ext cx="8368792" cy="5430520"/>
          </a:xfrm>
        </p:spPr>
        <p:txBody>
          <a:bodyPr/>
          <a:lstStyle/>
          <a:p>
            <a:r>
              <a:rPr lang="en-US" sz="2000" dirty="0">
                <a:latin typeface="Arial" charset="0"/>
              </a:rPr>
              <a:t>A positron has a charge of +1 and a negligible mass.</a:t>
            </a:r>
          </a:p>
          <a:p>
            <a:pPr lvl="1"/>
            <a:r>
              <a:rPr lang="en-US" sz="2000" dirty="0">
                <a:latin typeface="Arial" charset="0"/>
              </a:rPr>
              <a:t>It is the antielectron.</a:t>
            </a:r>
          </a:p>
          <a:p>
            <a:pPr lvl="2"/>
            <a:r>
              <a:rPr lang="en-US" sz="2000" dirty="0">
                <a:latin typeface="Arial" charset="0"/>
              </a:rPr>
              <a:t>Has the mass of an electron but opposite charge</a:t>
            </a:r>
          </a:p>
          <a:p>
            <a:endParaRPr lang="en-US" sz="20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Positrons are similar to beta particles in their ionizing </a:t>
            </a:r>
            <a:r>
              <a:rPr lang="en-US" sz="2000">
                <a:latin typeface="Arial" charset="0"/>
              </a:rPr>
              <a:t>and </a:t>
            </a:r>
            <a:r>
              <a:rPr lang="en-US" sz="2000" smtClean="0">
                <a:latin typeface="Arial" charset="0"/>
              </a:rPr>
              <a:t/>
            </a:r>
            <a:br>
              <a:rPr lang="en-US" sz="2000" smtClean="0">
                <a:latin typeface="Arial" charset="0"/>
              </a:rPr>
            </a:br>
            <a:r>
              <a:rPr lang="en-US" sz="2000" smtClean="0">
                <a:latin typeface="Arial" charset="0"/>
              </a:rPr>
              <a:t>penetrating </a:t>
            </a:r>
            <a:r>
              <a:rPr lang="en-US" sz="2000" dirty="0">
                <a:latin typeface="Arial" charset="0"/>
              </a:rPr>
              <a:t>abilities.</a:t>
            </a:r>
          </a:p>
          <a:p>
            <a:endParaRPr lang="en-US" sz="20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A positron is formed and ejected from the nucleus when a proton transmutes to a neutron.</a:t>
            </a:r>
          </a:p>
          <a:p>
            <a:endParaRPr lang="en-US" sz="2000" dirty="0">
              <a:latin typeface="Arial" charset="0"/>
            </a:endParaRPr>
          </a:p>
          <a:p>
            <a:endParaRPr lang="en-US" sz="2000" dirty="0">
              <a:latin typeface="Arial" charset="0"/>
            </a:endParaRPr>
          </a:p>
          <a:p>
            <a:endParaRPr lang="en-US" sz="20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When an atom loses a positron from the nucleus,</a:t>
            </a:r>
          </a:p>
          <a:p>
            <a:pPr lvl="1"/>
            <a:r>
              <a:rPr lang="en-US" sz="2000" dirty="0">
                <a:latin typeface="Arial" charset="0"/>
              </a:rPr>
              <a:t>its mass number remains the same; and</a:t>
            </a:r>
          </a:p>
          <a:p>
            <a:pPr lvl="1"/>
            <a:r>
              <a:rPr lang="en-US" sz="2000" dirty="0">
                <a:latin typeface="Arial" charset="0"/>
              </a:rPr>
              <a:t>its atomic number decreases by 1.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4572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800" b="1" dirty="0" smtClean="0">
                <a:solidFill>
                  <a:srgbClr val="ED6B06"/>
                </a:solidFill>
                <a:cs typeface="Arial" pitchFamily="34" charset="0"/>
              </a:rPr>
              <a:t>Positron Emission (</a:t>
            </a:r>
            <a:r>
              <a:rPr lang="en-US" altLang="en-US" sz="2800" b="1" baseline="-25000" dirty="0" smtClean="0">
                <a:solidFill>
                  <a:srgbClr val="ED6B06"/>
                </a:solidFill>
                <a:latin typeface="Times New Roman"/>
                <a:cs typeface="Times New Roman"/>
              </a:rPr>
              <a:t>+</a:t>
            </a:r>
            <a:r>
              <a:rPr lang="en-US" altLang="en-US" sz="2800" b="1" spc="-1500" baseline="40000" dirty="0" smtClean="0">
                <a:solidFill>
                  <a:srgbClr val="ED6B06"/>
                </a:solidFill>
                <a:cs typeface="+mn-cs"/>
              </a:rPr>
              <a:t>0</a:t>
            </a:r>
            <a:r>
              <a:rPr lang="en-US" altLang="en-US" sz="2800" b="1" spc="-1200" baseline="-35000" dirty="0" smtClean="0">
                <a:solidFill>
                  <a:srgbClr val="ED6B06"/>
                </a:solidFill>
                <a:cs typeface="+mn-cs"/>
              </a:rPr>
              <a:t>1</a:t>
            </a:r>
            <a:r>
              <a:rPr lang="en-US" altLang="en-US" sz="2800" b="1" baseline="-35000" dirty="0" smtClean="0">
                <a:solidFill>
                  <a:srgbClr val="ED6B06"/>
                </a:solidFill>
                <a:cs typeface="+mn-cs"/>
              </a:rPr>
              <a:t>  </a:t>
            </a:r>
            <a:r>
              <a:rPr lang="en-US" altLang="en-US" sz="2800" b="1" dirty="0" smtClean="0">
                <a:solidFill>
                  <a:srgbClr val="ED6B06"/>
                </a:solidFill>
                <a:latin typeface="+mn-lt"/>
                <a:cs typeface="Arial" pitchFamily="34" charset="0"/>
              </a:rPr>
              <a:t>e</a:t>
            </a:r>
            <a:r>
              <a:rPr lang="en-US" altLang="en-US" sz="2800" b="1" dirty="0" smtClean="0">
                <a:solidFill>
                  <a:srgbClr val="ED6B06"/>
                </a:solidFill>
                <a:cs typeface="Arial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77008" y="4343400"/>
            <a:ext cx="43180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b="1" spc="-1200" baseline="40000" dirty="0">
                <a:solidFill>
                  <a:srgbClr val="3333CC"/>
                </a:solidFill>
              </a:rPr>
              <a:t>1</a:t>
            </a:r>
            <a:r>
              <a:rPr lang="en-US" altLang="en-US" b="1" baseline="-35000" dirty="0">
                <a:solidFill>
                  <a:srgbClr val="3333CC"/>
                </a:solidFill>
              </a:rPr>
              <a:t>1 </a:t>
            </a:r>
            <a:r>
              <a:rPr lang="en-US" altLang="en-US" b="1" dirty="0">
                <a:solidFill>
                  <a:srgbClr val="3333CC"/>
                </a:solidFill>
              </a:rPr>
              <a:t>proton  </a:t>
            </a:r>
            <a:r>
              <a:rPr lang="en-US" altLang="en-US" b="1" dirty="0">
                <a:solidFill>
                  <a:srgbClr val="3333CC"/>
                </a:solidFill>
                <a:latin typeface="Times New Roman"/>
                <a:cs typeface="Times New Roman"/>
              </a:rPr>
              <a:t>→  </a:t>
            </a:r>
            <a:r>
              <a:rPr lang="en-US" altLang="en-US" b="1" baseline="-25000" dirty="0">
                <a:solidFill>
                  <a:srgbClr val="3333CC"/>
                </a:solidFill>
                <a:latin typeface="Times New Roman"/>
                <a:cs typeface="Times New Roman"/>
              </a:rPr>
              <a:t>+</a:t>
            </a:r>
            <a:r>
              <a:rPr lang="en-US" altLang="en-US" b="1" spc="-1200" baseline="40000" dirty="0">
                <a:solidFill>
                  <a:srgbClr val="3333CC"/>
                </a:solidFill>
              </a:rPr>
              <a:t>0</a:t>
            </a:r>
            <a:r>
              <a:rPr lang="en-US" altLang="en-US" b="1" spc="-1200" baseline="-35000" dirty="0">
                <a:solidFill>
                  <a:srgbClr val="3333CC"/>
                </a:solidFill>
              </a:rPr>
              <a:t>1</a:t>
            </a:r>
            <a:r>
              <a:rPr lang="en-US" altLang="en-US" b="1" baseline="-35000" dirty="0">
                <a:solidFill>
                  <a:srgbClr val="3333CC"/>
                </a:solidFill>
              </a:rPr>
              <a:t>  </a:t>
            </a:r>
            <a:r>
              <a:rPr lang="en-US" altLang="en-US" b="1" dirty="0">
                <a:solidFill>
                  <a:srgbClr val="3333CC"/>
                </a:solidFill>
                <a:latin typeface="+mn-lt"/>
                <a:cs typeface="Arial" pitchFamily="34" charset="0"/>
              </a:rPr>
              <a:t>e</a:t>
            </a:r>
            <a:r>
              <a:rPr lang="en-US" altLang="en-US" b="1" dirty="0">
                <a:solidFill>
                  <a:srgbClr val="3333CC"/>
                </a:solidFill>
              </a:rPr>
              <a:t>  +  </a:t>
            </a:r>
            <a:r>
              <a:rPr lang="en-US" altLang="en-US" b="1" spc="-1200" baseline="40000" dirty="0">
                <a:solidFill>
                  <a:srgbClr val="3333CC"/>
                </a:solidFill>
              </a:rPr>
              <a:t>1</a:t>
            </a:r>
            <a:r>
              <a:rPr lang="en-US" altLang="en-US" b="1" baseline="-35000" dirty="0">
                <a:solidFill>
                  <a:srgbClr val="3333CC"/>
                </a:solidFill>
              </a:rPr>
              <a:t>0 </a:t>
            </a:r>
            <a:r>
              <a:rPr lang="en-US" altLang="en-US" b="1" dirty="0">
                <a:solidFill>
                  <a:srgbClr val="3333CC"/>
                </a:solidFill>
              </a:rPr>
              <a:t>neutron </a:t>
            </a:r>
            <a:endParaRPr lang="en-US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AD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799" y="2719104"/>
            <a:ext cx="3968401" cy="655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ED6B06"/>
                </a:solidFill>
                <a:cs typeface="Arial" charset="0"/>
              </a:rPr>
              <a:t>Positron Emission Illustration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377952" y="838200"/>
            <a:ext cx="8610600" cy="5029200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It occurs when an electron from an inner orbital is pulled into </a:t>
            </a:r>
            <a:r>
              <a:rPr lang="en-US" sz="2000" smtClean="0">
                <a:latin typeface="Arial" charset="0"/>
              </a:rPr>
              <a:t/>
            </a:r>
            <a:br>
              <a:rPr lang="en-US" sz="2000" smtClean="0">
                <a:latin typeface="Arial" charset="0"/>
              </a:rPr>
            </a:br>
            <a:r>
              <a:rPr lang="en-US" sz="2000" smtClean="0">
                <a:latin typeface="Arial" charset="0"/>
              </a:rPr>
              <a:t>the </a:t>
            </a:r>
            <a:r>
              <a:rPr lang="en-US" sz="2000">
                <a:latin typeface="Arial" charset="0"/>
              </a:rPr>
              <a:t>nucleus.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There is no particle emission, but the atom changes because the inner electron combines with a proton in the nucleus to form a neutron.</a:t>
            </a: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When a proton combines with the electron to make a neutron,</a:t>
            </a:r>
          </a:p>
          <a:p>
            <a:pPr lvl="1"/>
            <a:r>
              <a:rPr lang="en-US" sz="2000">
                <a:latin typeface="Arial" charset="0"/>
              </a:rPr>
              <a:t>its mass number stays the same; and</a:t>
            </a:r>
          </a:p>
          <a:p>
            <a:pPr lvl="1"/>
            <a:r>
              <a:rPr lang="en-US" sz="2000">
                <a:latin typeface="Arial" charset="0"/>
              </a:rPr>
              <a:t>its atomic number decreases by 1.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b="1" dirty="0">
                <a:solidFill>
                  <a:srgbClr val="ED6B06"/>
                </a:solidFill>
                <a:cs typeface="Arial" charset="0"/>
              </a:rPr>
              <a:t>Electron Capture </a:t>
            </a:r>
            <a:r>
              <a:rPr lang="en-US" altLang="en-US" b="1" dirty="0">
                <a:solidFill>
                  <a:srgbClr val="ED6B06"/>
                </a:solidFill>
                <a:cs typeface="Arial" pitchFamily="34" charset="0"/>
              </a:rPr>
              <a:t>(</a:t>
            </a:r>
            <a:r>
              <a:rPr lang="en-US" altLang="en-US" b="1" baseline="-25000" dirty="0">
                <a:solidFill>
                  <a:srgbClr val="ED6B06"/>
                </a:solidFill>
                <a:latin typeface="Times New Roman"/>
                <a:cs typeface="Times New Roman"/>
              </a:rPr>
              <a:t>–</a:t>
            </a:r>
            <a:r>
              <a:rPr lang="en-US" altLang="en-US" b="1" spc="-1500" baseline="40000" dirty="0">
                <a:solidFill>
                  <a:srgbClr val="ED6B06"/>
                </a:solidFill>
              </a:rPr>
              <a:t>0</a:t>
            </a:r>
            <a:r>
              <a:rPr lang="en-US" altLang="en-US" b="1" spc="-1200" baseline="-35000" dirty="0">
                <a:solidFill>
                  <a:srgbClr val="ED6B06"/>
                </a:solidFill>
              </a:rPr>
              <a:t>1</a:t>
            </a:r>
            <a:r>
              <a:rPr lang="en-US" altLang="en-US" b="1" baseline="-35000" dirty="0">
                <a:solidFill>
                  <a:srgbClr val="ED6B06"/>
                </a:solidFill>
              </a:rPr>
              <a:t>  </a:t>
            </a:r>
            <a:r>
              <a:rPr lang="en-US" altLang="en-US" b="1" dirty="0">
                <a:solidFill>
                  <a:srgbClr val="ED6B06"/>
                </a:solidFill>
                <a:cs typeface="Arial" pitchFamily="34" charset="0"/>
              </a:rPr>
              <a:t>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94712" y="2895600"/>
            <a:ext cx="43307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b="1" spc="-1200" baseline="40000" dirty="0">
                <a:solidFill>
                  <a:srgbClr val="3333CC"/>
                </a:solidFill>
              </a:rPr>
              <a:t>1</a:t>
            </a:r>
            <a:r>
              <a:rPr lang="en-US" altLang="en-US" b="1" baseline="-35000" dirty="0">
                <a:solidFill>
                  <a:srgbClr val="3333CC"/>
                </a:solidFill>
              </a:rPr>
              <a:t>1 </a:t>
            </a:r>
            <a:r>
              <a:rPr lang="en-US" altLang="en-US" b="1" dirty="0">
                <a:solidFill>
                  <a:srgbClr val="3333CC"/>
                </a:solidFill>
              </a:rPr>
              <a:t>proton  +  </a:t>
            </a:r>
            <a:r>
              <a:rPr lang="en-US" altLang="en-US" b="1" baseline="-25000" dirty="0">
                <a:solidFill>
                  <a:srgbClr val="3333CC"/>
                </a:solidFill>
                <a:latin typeface="Times New Roman"/>
                <a:cs typeface="Times New Roman"/>
              </a:rPr>
              <a:t>–</a:t>
            </a:r>
            <a:r>
              <a:rPr lang="en-US" altLang="en-US" b="1" spc="-1200" baseline="40000" dirty="0">
                <a:solidFill>
                  <a:srgbClr val="3333CC"/>
                </a:solidFill>
              </a:rPr>
              <a:t>0</a:t>
            </a:r>
            <a:r>
              <a:rPr lang="en-US" altLang="en-US" b="1" spc="-1200" baseline="-35000" dirty="0">
                <a:solidFill>
                  <a:srgbClr val="3333CC"/>
                </a:solidFill>
              </a:rPr>
              <a:t>1</a:t>
            </a:r>
            <a:r>
              <a:rPr lang="en-US" altLang="en-US" b="1" baseline="-35000" dirty="0">
                <a:solidFill>
                  <a:srgbClr val="3333CC"/>
                </a:solidFill>
              </a:rPr>
              <a:t>  </a:t>
            </a:r>
            <a:r>
              <a:rPr lang="en-US" altLang="en-US" b="1" dirty="0">
                <a:solidFill>
                  <a:srgbClr val="3333CC"/>
                </a:solidFill>
                <a:latin typeface="+mn-lt"/>
                <a:cs typeface="Arial" pitchFamily="34" charset="0"/>
              </a:rPr>
              <a:t>e</a:t>
            </a:r>
            <a:r>
              <a:rPr lang="en-US" altLang="en-US" b="1" dirty="0">
                <a:solidFill>
                  <a:srgbClr val="3333CC"/>
                </a:solidFill>
              </a:rPr>
              <a:t>  </a:t>
            </a:r>
            <a:r>
              <a:rPr lang="en-US" altLang="en-US" b="1" dirty="0">
                <a:solidFill>
                  <a:srgbClr val="3333CC"/>
                </a:solidFill>
                <a:latin typeface="Times New Roman"/>
                <a:cs typeface="Times New Roman"/>
              </a:rPr>
              <a:t>→</a:t>
            </a:r>
            <a:r>
              <a:rPr lang="en-US" altLang="en-US" b="1" dirty="0">
                <a:solidFill>
                  <a:srgbClr val="3333CC"/>
                </a:solidFill>
              </a:rPr>
              <a:t>  </a:t>
            </a:r>
            <a:r>
              <a:rPr lang="en-US" altLang="en-US" b="1" spc="-1200" baseline="40000" dirty="0">
                <a:solidFill>
                  <a:srgbClr val="3333CC"/>
                </a:solidFill>
              </a:rPr>
              <a:t>1</a:t>
            </a:r>
            <a:r>
              <a:rPr lang="en-US" altLang="en-US" b="1" baseline="-35000" dirty="0">
                <a:solidFill>
                  <a:srgbClr val="3333CC"/>
                </a:solidFill>
              </a:rPr>
              <a:t>0 </a:t>
            </a:r>
            <a:r>
              <a:rPr lang="en-US" altLang="en-US" b="1" dirty="0">
                <a:solidFill>
                  <a:srgbClr val="3333CC"/>
                </a:solidFill>
              </a:rPr>
              <a:t>neutron </a:t>
            </a:r>
            <a:endParaRPr lang="en-US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ED6B06"/>
                </a:solidFill>
                <a:cs typeface="Arial" charset="0"/>
              </a:rPr>
              <a:t>Table of Radioactive Particles and Rays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"/>
          <a:stretch/>
        </p:blipFill>
        <p:spPr>
          <a:xfrm>
            <a:off x="1154297" y="661734"/>
            <a:ext cx="6835405" cy="561441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What Is Radioactivity?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45440" y="914400"/>
            <a:ext cx="8392160" cy="48006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Radioactivity is the release of tiny, high-energy particles or high-energy electromagnetic radiation from the nucleus of an atom.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Atoms that eject particles and/or energy from their nucleus are referred to as being radioactive.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2"/>
          <p:cNvSpPr txBox="1">
            <a:spLocks/>
          </p:cNvSpPr>
          <p:nvPr/>
        </p:nvSpPr>
        <p:spPr bwMode="auto">
          <a:xfrm>
            <a:off x="0" y="0"/>
            <a:ext cx="9144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ED6B06"/>
                </a:solidFill>
                <a:cs typeface="Arial" charset="0"/>
              </a:rPr>
              <a:t>Decay Series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59474" y="673765"/>
            <a:ext cx="4212526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6075" indent="-346075">
              <a:spcBef>
                <a:spcPct val="20000"/>
              </a:spcBef>
              <a:buSzPct val="120000"/>
              <a:buFontTx/>
              <a:buChar char="•"/>
              <a:defRPr/>
            </a:pPr>
            <a:r>
              <a:rPr lang="en-US" sz="2000" dirty="0">
                <a:latin typeface="Arial" pitchFamily="34" charset="0"/>
                <a:ea typeface="+mn-ea"/>
                <a:cs typeface="+mn-cs"/>
              </a:rPr>
              <a:t>In nature, often one radioactive nuclide changes into another radioactive nuclide.</a:t>
            </a:r>
          </a:p>
          <a:p>
            <a:pPr marL="740664" lvl="1" indent="-283464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000" dirty="0">
                <a:latin typeface="Arial" pitchFamily="34" charset="0"/>
                <a:ea typeface="+mn-ea"/>
                <a:cs typeface="+mn-cs"/>
              </a:rPr>
              <a:t>That is, the daughter nuclide is also radioactive.</a:t>
            </a:r>
          </a:p>
          <a:p>
            <a:pPr marL="346075" indent="-346075">
              <a:spcBef>
                <a:spcPct val="20000"/>
              </a:spcBef>
              <a:buSzPct val="120000"/>
              <a:buFontTx/>
              <a:buChar char="•"/>
              <a:defRPr/>
            </a:pPr>
            <a:endParaRPr lang="en-US" sz="2000" dirty="0">
              <a:latin typeface="Arial" pitchFamily="34" charset="0"/>
              <a:ea typeface="+mn-ea"/>
              <a:cs typeface="+mn-cs"/>
            </a:endParaRPr>
          </a:p>
          <a:p>
            <a:pPr marL="346075" indent="-346075">
              <a:spcBef>
                <a:spcPct val="20000"/>
              </a:spcBef>
              <a:buSzPct val="120000"/>
              <a:buFontTx/>
              <a:buChar char="•"/>
              <a:defRPr/>
            </a:pPr>
            <a:r>
              <a:rPr lang="en-US" sz="2000" dirty="0">
                <a:latin typeface="Arial" pitchFamily="34" charset="0"/>
                <a:ea typeface="+mn-ea"/>
                <a:cs typeface="+mn-cs"/>
              </a:rPr>
              <a:t>All atoms with </a:t>
            </a:r>
            <a:r>
              <a:rPr lang="en-US" sz="2000" i="1" dirty="0">
                <a:latin typeface="Arial" pitchFamily="34" charset="0"/>
                <a:ea typeface="+mn-ea"/>
                <a:cs typeface="+mn-cs"/>
              </a:rPr>
              <a:t>Z</a:t>
            </a:r>
            <a:r>
              <a:rPr lang="en-US" sz="2000" dirty="0">
                <a:latin typeface="Arial" pitchFamily="34" charset="0"/>
                <a:ea typeface="+mn-ea"/>
                <a:cs typeface="+mn-cs"/>
              </a:rPr>
              <a:t> &gt; 83 are radioactive.</a:t>
            </a:r>
            <a:endParaRPr lang="en-US" sz="2000" dirty="0">
              <a:latin typeface="Symbol" pitchFamily="18" charset="2"/>
              <a:ea typeface="+mn-ea"/>
              <a:cs typeface="+mn-cs"/>
            </a:endParaRPr>
          </a:p>
          <a:p>
            <a:pPr marL="346075" indent="-346075">
              <a:spcBef>
                <a:spcPct val="20000"/>
              </a:spcBef>
              <a:buSzPct val="120000"/>
              <a:buFontTx/>
              <a:buChar char="•"/>
              <a:defRPr/>
            </a:pPr>
            <a:endParaRPr lang="en-US" sz="2000" dirty="0">
              <a:latin typeface="Arial" pitchFamily="34" charset="0"/>
              <a:ea typeface="+mn-ea"/>
              <a:cs typeface="+mn-cs"/>
            </a:endParaRPr>
          </a:p>
          <a:p>
            <a:pPr marL="346075" indent="-346075">
              <a:spcBef>
                <a:spcPct val="20000"/>
              </a:spcBef>
              <a:buSzPct val="120000"/>
              <a:buFontTx/>
              <a:buChar char="•"/>
              <a:defRPr/>
            </a:pPr>
            <a:r>
              <a:rPr lang="en-US" sz="2000" dirty="0">
                <a:latin typeface="Arial" pitchFamily="34" charset="0"/>
                <a:ea typeface="+mn-ea"/>
                <a:cs typeface="+mn-cs"/>
              </a:rPr>
              <a:t>All of the radioactive nuclides that are produced one after the other until a stable nuclide is made constitute a </a:t>
            </a:r>
            <a:r>
              <a:rPr lang="en-US" sz="2000" b="1" dirty="0">
                <a:solidFill>
                  <a:srgbClr val="3333CC"/>
                </a:solidFill>
                <a:latin typeface="Arial" pitchFamily="34" charset="0"/>
                <a:ea typeface="+mn-ea"/>
                <a:cs typeface="+mn-cs"/>
              </a:rPr>
              <a:t>decay series</a:t>
            </a:r>
            <a:r>
              <a:rPr lang="en-US" sz="2000" dirty="0">
                <a:latin typeface="Arial" pitchFamily="34" charset="0"/>
                <a:ea typeface="+mn-ea"/>
                <a:cs typeface="+mn-cs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8"/>
          <a:stretch/>
        </p:blipFill>
        <p:spPr>
          <a:xfrm>
            <a:off x="4856366" y="378250"/>
            <a:ext cx="3690226" cy="617156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Natural Radioactivity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There are small amounts of radioactive minerals in the air, ground, and water.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They are even in the food you eat!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The radiation you are exposed to from natural sources is called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background radiation</a:t>
            </a:r>
            <a:r>
              <a:rPr lang="en-US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ChangeArrowheads="1"/>
          </p:cNvSpPr>
          <p:nvPr/>
        </p:nvSpPr>
        <p:spPr bwMode="auto">
          <a:xfrm>
            <a:off x="361315" y="838200"/>
            <a:ext cx="39973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lnSpc>
                <a:spcPct val="95000"/>
              </a:lnSpc>
              <a:buSzPct val="120000"/>
              <a:buFontTx/>
              <a:buChar char="•"/>
            </a:pPr>
            <a:r>
              <a:rPr lang="en-US" sz="1800" dirty="0"/>
              <a:t>The rate of change in the amount of radioactivity is constant and is different for each radioactive </a:t>
            </a:r>
            <a:r>
              <a:rPr lang="en-US" altLang="ja-JP" sz="1800" dirty="0"/>
              <a:t>isotope.</a:t>
            </a:r>
          </a:p>
          <a:p>
            <a:pPr marL="342900" indent="-342900">
              <a:lnSpc>
                <a:spcPct val="95000"/>
              </a:lnSpc>
              <a:buSzPct val="120000"/>
              <a:buFontTx/>
              <a:buChar char="•"/>
            </a:pPr>
            <a:endParaRPr lang="en-US" sz="1800" dirty="0"/>
          </a:p>
          <a:p>
            <a:pPr marL="342900" indent="-342900">
              <a:lnSpc>
                <a:spcPct val="95000"/>
              </a:lnSpc>
              <a:buSzPct val="120000"/>
              <a:buFontTx/>
              <a:buChar char="•"/>
            </a:pPr>
            <a:r>
              <a:rPr lang="en-US" sz="1800" dirty="0"/>
              <a:t>A particular length of time—a constant half-life—is required for each radionuclide to lose half its radioactivity.</a:t>
            </a:r>
          </a:p>
          <a:p>
            <a:pPr marL="342900" indent="-342900">
              <a:lnSpc>
                <a:spcPct val="95000"/>
              </a:lnSpc>
              <a:buSzPct val="120000"/>
            </a:pPr>
            <a:endParaRPr lang="en-US" sz="1800" dirty="0"/>
          </a:p>
          <a:p>
            <a:pPr marL="342900" indent="-342900">
              <a:lnSpc>
                <a:spcPct val="95000"/>
              </a:lnSpc>
              <a:buSzPct val="120000"/>
              <a:buFontTx/>
              <a:buChar char="•"/>
            </a:pPr>
            <a:r>
              <a:rPr lang="en-US" sz="1800" dirty="0"/>
              <a:t>The shorter the half-life, the more nuclei decay every second; therefore, the “</a:t>
            </a:r>
            <a:r>
              <a:rPr lang="en-US" altLang="ja-JP" sz="1800" dirty="0"/>
              <a:t>hotter” the sample, the more radioactive it is.</a:t>
            </a:r>
          </a:p>
          <a:p>
            <a:pPr marL="342900" indent="-342900">
              <a:lnSpc>
                <a:spcPct val="95000"/>
              </a:lnSpc>
              <a:buSzPct val="120000"/>
              <a:buFontTx/>
              <a:buChar char="•"/>
            </a:pPr>
            <a:endParaRPr lang="en-US" altLang="ja-JP" sz="1800" dirty="0"/>
          </a:p>
          <a:p>
            <a:pPr marL="342900" indent="-342900">
              <a:lnSpc>
                <a:spcPct val="95000"/>
              </a:lnSpc>
              <a:buSzPct val="120000"/>
              <a:buFontTx/>
              <a:buChar char="•"/>
            </a:pPr>
            <a:r>
              <a:rPr lang="en-US" sz="1800" dirty="0"/>
              <a:t>The rate of radioactive change is not affected by temperature.</a:t>
            </a:r>
          </a:p>
          <a:p>
            <a:pPr marL="742950" lvl="1" indent="-285750">
              <a:lnSpc>
                <a:spcPct val="95000"/>
              </a:lnSpc>
              <a:buFontTx/>
              <a:buChar char="–"/>
            </a:pPr>
            <a:r>
              <a:rPr lang="en-US" sz="1800" dirty="0"/>
              <a:t>In other words, radioactivity is not a chemical reaction!</a:t>
            </a:r>
          </a:p>
        </p:txBody>
      </p:sp>
      <p:sp>
        <p:nvSpPr>
          <p:cNvPr id="46083" name="Rectangle 2"/>
          <p:cNvSpPr txBox="1">
            <a:spLocks noChangeArrowheads="1"/>
          </p:cNvSpPr>
          <p:nvPr/>
        </p:nvSpPr>
        <p:spPr bwMode="auto">
          <a:xfrm>
            <a:off x="0" y="4572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ED6B06"/>
                </a:solidFill>
                <a:cs typeface="Arial" charset="0"/>
              </a:rPr>
              <a:t>Rate of Radioactive Decay Is First-Order Kinetics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78"/>
          <a:stretch/>
        </p:blipFill>
        <p:spPr>
          <a:xfrm>
            <a:off x="4553712" y="1328928"/>
            <a:ext cx="4507936" cy="322478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 txBox="1">
            <a:spLocks noChangeArrowheads="1"/>
          </p:cNvSpPr>
          <p:nvPr/>
        </p:nvSpPr>
        <p:spPr bwMode="auto">
          <a:xfrm>
            <a:off x="0" y="4572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ED6B06"/>
                </a:solidFill>
                <a:cs typeface="Arial" charset="0"/>
              </a:rPr>
              <a:t>Rate of Radioactive Decay Is First-Order Kinetics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40678" y="1066800"/>
            <a:ext cx="8278812" cy="304800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Radioactive decay follows first-order kinetics.</a:t>
            </a:r>
          </a:p>
          <a:p>
            <a:pPr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marL="0" indent="0">
              <a:buFontTx/>
              <a:buNone/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	</a:t>
            </a:r>
            <a:r>
              <a:rPr lang="en-US" altLang="en-US" sz="2400" b="1" dirty="0" smtClean="0">
                <a:solidFill>
                  <a:srgbClr val="3333CC"/>
                </a:solidFill>
                <a:ea typeface="ＭＳ Ｐゴシック" pitchFamily="34" charset="-128"/>
              </a:rPr>
              <a:t>Rate law:			Rate = </a:t>
            </a:r>
            <a:r>
              <a:rPr lang="en-US" altLang="en-US" sz="2400" b="1" i="1" dirty="0" err="1" smtClean="0">
                <a:solidFill>
                  <a:srgbClr val="3333CC"/>
                </a:solidFill>
                <a:ea typeface="ＭＳ Ｐゴシック" pitchFamily="34" charset="-128"/>
              </a:rPr>
              <a:t>kN</a:t>
            </a:r>
            <a:endParaRPr lang="en-US" altLang="en-US" sz="2400" b="1" i="1" dirty="0" smtClean="0">
              <a:solidFill>
                <a:srgbClr val="3333CC"/>
              </a:solidFill>
              <a:ea typeface="ＭＳ Ｐゴシック" pitchFamily="34" charset="-128"/>
            </a:endParaRPr>
          </a:p>
          <a:p>
            <a:pPr marL="0" indent="0">
              <a:buFontTx/>
              <a:buNone/>
              <a:defRPr/>
            </a:pPr>
            <a:endParaRPr lang="en-US" altLang="en-US" sz="2400" b="1" dirty="0">
              <a:solidFill>
                <a:srgbClr val="3333CC"/>
              </a:solidFill>
              <a:ea typeface="ＭＳ Ｐゴシック" pitchFamily="34" charset="-128"/>
            </a:endParaRPr>
          </a:p>
          <a:p>
            <a:pPr marL="0" indent="0">
              <a:buFontTx/>
              <a:buNone/>
              <a:defRPr/>
            </a:pPr>
            <a:r>
              <a:rPr lang="en-US" altLang="en-US" sz="2400" b="1" dirty="0" smtClean="0">
                <a:solidFill>
                  <a:srgbClr val="3333CC"/>
                </a:solidFill>
                <a:ea typeface="ＭＳ Ｐゴシック" pitchFamily="34" charset="-128"/>
              </a:rPr>
              <a:t>	Integrated rate law:</a:t>
            </a:r>
          </a:p>
          <a:p>
            <a:pPr marL="0" indent="0">
              <a:buFontTx/>
              <a:buNone/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marL="0" indent="0">
              <a:buFontTx/>
              <a:buNone/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Where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>
                <a:ea typeface="ＭＳ Ｐゴシック" pitchFamily="34" charset="-128"/>
              </a:rPr>
              <a:t>	</a:t>
            </a:r>
            <a:r>
              <a:rPr lang="en-US" altLang="en-US" sz="2400" i="1" dirty="0" err="1" smtClean="0">
                <a:ea typeface="ＭＳ Ｐゴシック" pitchFamily="34" charset="-128"/>
              </a:rPr>
              <a:t>N</a:t>
            </a:r>
            <a:r>
              <a:rPr lang="en-US" altLang="en-US" sz="2400" i="1" baseline="-25000" dirty="0" err="1" smtClean="0">
                <a:ea typeface="ＭＳ Ｐゴシック" pitchFamily="34" charset="-128"/>
              </a:rPr>
              <a:t>t</a:t>
            </a:r>
            <a:r>
              <a:rPr lang="en-US" altLang="en-US" sz="2400" dirty="0" smtClean="0">
                <a:ea typeface="ＭＳ Ｐゴシック" pitchFamily="34" charset="-128"/>
              </a:rPr>
              <a:t> = number of radioactive nuclei at time</a:t>
            </a:r>
            <a:r>
              <a:rPr lang="en-US" altLang="en-US" sz="2400" i="1" dirty="0" smtClean="0">
                <a:ea typeface="ＭＳ Ｐゴシック" pitchFamily="34" charset="-128"/>
              </a:rPr>
              <a:t> t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>
                <a:ea typeface="ＭＳ Ｐゴシック" pitchFamily="34" charset="-128"/>
              </a:rPr>
              <a:t>	</a:t>
            </a:r>
            <a:r>
              <a:rPr lang="en-US" altLang="en-US" sz="2400" i="1" dirty="0" smtClean="0">
                <a:ea typeface="ＭＳ Ｐゴシック" pitchFamily="34" charset="-128"/>
              </a:rPr>
              <a:t>N</a:t>
            </a:r>
            <a:r>
              <a:rPr lang="en-US" altLang="en-US" sz="2400" baseline="-25000" dirty="0" smtClean="0">
                <a:ea typeface="ＭＳ Ｐゴシック" pitchFamily="34" charset="-128"/>
              </a:rPr>
              <a:t>0</a:t>
            </a:r>
            <a:r>
              <a:rPr lang="en-US" altLang="en-US" sz="2400" dirty="0" smtClean="0">
                <a:ea typeface="ＭＳ Ｐゴシック" pitchFamily="34" charset="-128"/>
              </a:rPr>
              <a:t> = initial number of radioactive nuclei</a:t>
            </a:r>
          </a:p>
          <a:p>
            <a:pPr marL="0" indent="0">
              <a:buFontTx/>
              <a:buNone/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marL="0" indent="0">
              <a:buFontTx/>
              <a:buNone/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	</a:t>
            </a:r>
            <a:r>
              <a:rPr lang="en-US" altLang="en-US" sz="2400" b="1" dirty="0" smtClean="0">
                <a:solidFill>
                  <a:srgbClr val="3333CC"/>
                </a:solidFill>
                <a:ea typeface="ＭＳ Ｐゴシック" pitchFamily="34" charset="-128"/>
              </a:rPr>
              <a:t>Half life:			t</a:t>
            </a:r>
            <a:r>
              <a:rPr lang="en-US" altLang="en-US" sz="2400" b="1" baseline="-25000" dirty="0" smtClean="0">
                <a:solidFill>
                  <a:srgbClr val="3333CC"/>
                </a:solidFill>
                <a:ea typeface="ＭＳ Ｐゴシック" pitchFamily="34" charset="-128"/>
              </a:rPr>
              <a:t>1/2</a:t>
            </a:r>
            <a:r>
              <a:rPr lang="en-US" altLang="en-US" sz="2400" b="1" dirty="0" smtClean="0">
                <a:solidFill>
                  <a:srgbClr val="3333CC"/>
                </a:solidFill>
                <a:ea typeface="ＭＳ Ｐゴシック" pitchFamily="34" charset="-128"/>
              </a:rPr>
              <a:t> = 0.693/k </a:t>
            </a:r>
            <a:r>
              <a:rPr lang="en-US" altLang="en-US" sz="2400" b="1" smtClean="0">
                <a:solidFill>
                  <a:srgbClr val="3333CC"/>
                </a:solidFill>
                <a:ea typeface="ＭＳ Ｐゴシック" pitchFamily="34" charset="-128"/>
              </a:rPr>
              <a:t>or ln(2)/k</a:t>
            </a:r>
            <a:endParaRPr lang="en-US" altLang="en-US" sz="2400" b="1" dirty="0" smtClean="0">
              <a:solidFill>
                <a:srgbClr val="3333CC"/>
              </a:solidFill>
              <a:ea typeface="ＭＳ Ｐゴシック" pitchFamily="34" charset="-128"/>
            </a:endParaRPr>
          </a:p>
        </p:txBody>
      </p:sp>
      <p:grpSp>
        <p:nvGrpSpPr>
          <p:cNvPr id="47108" name="Group 8"/>
          <p:cNvGrpSpPr>
            <a:grpSpLocks/>
          </p:cNvGrpSpPr>
          <p:nvPr/>
        </p:nvGrpSpPr>
        <p:grpSpPr bwMode="auto">
          <a:xfrm>
            <a:off x="4875213" y="2582863"/>
            <a:ext cx="1751012" cy="901700"/>
            <a:chOff x="3962400" y="5701390"/>
            <a:chExt cx="1751905" cy="900578"/>
          </a:xfrm>
        </p:grpSpPr>
        <p:sp>
          <p:nvSpPr>
            <p:cNvPr id="47109" name="TextBox 1"/>
            <p:cNvSpPr txBox="1">
              <a:spLocks noChangeArrowheads="1"/>
            </p:cNvSpPr>
            <p:nvPr/>
          </p:nvSpPr>
          <p:spPr bwMode="auto">
            <a:xfrm>
              <a:off x="3962400" y="5943600"/>
              <a:ext cx="45717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rgbClr val="3333CC"/>
                  </a:solidFill>
                </a:rPr>
                <a:t>ln</a:t>
              </a:r>
            </a:p>
          </p:txBody>
        </p:sp>
        <p:sp>
          <p:nvSpPr>
            <p:cNvPr id="47110" name="TextBox 5"/>
            <p:cNvSpPr txBox="1">
              <a:spLocks noChangeArrowheads="1"/>
            </p:cNvSpPr>
            <p:nvPr/>
          </p:nvSpPr>
          <p:spPr bwMode="auto">
            <a:xfrm>
              <a:off x="4307355" y="6140303"/>
              <a:ext cx="52129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 i="1">
                  <a:solidFill>
                    <a:srgbClr val="3333CC"/>
                  </a:solidFill>
                </a:rPr>
                <a:t>N</a:t>
              </a:r>
              <a:r>
                <a:rPr lang="en-US" b="1" baseline="-25000">
                  <a:solidFill>
                    <a:srgbClr val="3333CC"/>
                  </a:solidFill>
                </a:rPr>
                <a:t>0</a:t>
              </a:r>
            </a:p>
          </p:txBody>
        </p:sp>
        <p:sp>
          <p:nvSpPr>
            <p:cNvPr id="47111" name="TextBox 6"/>
            <p:cNvSpPr txBox="1">
              <a:spLocks noChangeArrowheads="1"/>
            </p:cNvSpPr>
            <p:nvPr/>
          </p:nvSpPr>
          <p:spPr bwMode="auto">
            <a:xfrm>
              <a:off x="4333794" y="5701390"/>
              <a:ext cx="4764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 i="1">
                  <a:solidFill>
                    <a:srgbClr val="3333CC"/>
                  </a:solidFill>
                </a:rPr>
                <a:t>N</a:t>
              </a:r>
              <a:r>
                <a:rPr lang="en-US" b="1" i="1" baseline="-25000">
                  <a:solidFill>
                    <a:srgbClr val="3333CC"/>
                  </a:solidFill>
                </a:rPr>
                <a:t>t</a:t>
              </a:r>
            </a:p>
          </p:txBody>
        </p:sp>
        <p:sp>
          <p:nvSpPr>
            <p:cNvPr id="47112" name="TextBox 7"/>
            <p:cNvSpPr txBox="1">
              <a:spLocks noChangeArrowheads="1"/>
            </p:cNvSpPr>
            <p:nvPr/>
          </p:nvSpPr>
          <p:spPr bwMode="auto">
            <a:xfrm>
              <a:off x="4819508" y="5943600"/>
              <a:ext cx="89479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rgbClr val="3333CC"/>
                  </a:solidFill>
                </a:rPr>
                <a:t>= –</a:t>
              </a:r>
              <a:r>
                <a:rPr lang="en-US" b="1" i="1">
                  <a:solidFill>
                    <a:srgbClr val="3333CC"/>
                  </a:solidFill>
                </a:rPr>
                <a:t>kt</a:t>
              </a:r>
            </a:p>
          </p:txBody>
        </p:sp>
        <p:cxnSp>
          <p:nvCxnSpPr>
            <p:cNvPr id="47113" name="Straight Connector 4"/>
            <p:cNvCxnSpPr>
              <a:cxnSpLocks noChangeShapeType="1"/>
            </p:cNvCxnSpPr>
            <p:nvPr/>
          </p:nvCxnSpPr>
          <p:spPr bwMode="auto">
            <a:xfrm>
              <a:off x="4339404" y="6174432"/>
              <a:ext cx="457200" cy="0"/>
            </a:xfrm>
            <a:prstGeom prst="line">
              <a:avLst/>
            </a:prstGeom>
            <a:noFill/>
            <a:ln w="34925">
              <a:solidFill>
                <a:srgbClr val="33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Half-Lives of Various Nuclides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"/>
          <a:stretch/>
        </p:blipFill>
        <p:spPr>
          <a:xfrm>
            <a:off x="2513386" y="1508062"/>
            <a:ext cx="4117227" cy="392347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350520" y="862013"/>
            <a:ext cx="8686800" cy="553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r>
              <a:rPr lang="en-US" dirty="0"/>
              <a:t>The change in the amount of radioactivity of a particular radionuclide is predictable and not affected by environmental factors.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endParaRPr lang="en-US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r>
              <a:rPr lang="en-US" dirty="0"/>
              <a:t>By measuring and comparing the amount of a parent radioactive isotope and its stable daughter, we can determine the age of the object.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/>
              <a:t>Using the half-life and the previous equations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endParaRPr lang="en-US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r>
              <a:rPr lang="en-US" dirty="0"/>
              <a:t>Mineral (geological) dating: U to </a:t>
            </a:r>
            <a:r>
              <a:rPr lang="en-US" dirty="0" err="1"/>
              <a:t>Pb</a:t>
            </a:r>
            <a:endParaRPr lang="en-US" dirty="0"/>
          </a:p>
          <a:p>
            <a:pPr marL="740664" lvl="1" indent="-283464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/>
              <a:t>Compares the amount of U-238 to the amount </a:t>
            </a:r>
            <a:r>
              <a:rPr lang="en-US"/>
              <a:t>of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Pb-206 </a:t>
            </a:r>
            <a:r>
              <a:rPr lang="en-US" dirty="0"/>
              <a:t>in volcanic rocks and meteorites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Dates Earth to between 4.0 and 4.5 billion years old</a:t>
            </a:r>
          </a:p>
          <a:p>
            <a:pPr marL="740664" lvl="1" indent="-283464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/>
              <a:t>Compares amount of K-40 to amount of Ar-40</a:t>
            </a:r>
          </a:p>
        </p:txBody>
      </p:sp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Radiometric Dating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340360" y="838200"/>
            <a:ext cx="4953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r>
              <a:rPr lang="en-US" dirty="0"/>
              <a:t>All things that are alive or were once alive contain carbon.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endParaRPr lang="en-US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r>
              <a:rPr lang="en-US" dirty="0"/>
              <a:t>Three isotopes of carbon </a:t>
            </a:r>
            <a:r>
              <a:rPr lang="en-US"/>
              <a:t>exist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in </a:t>
            </a:r>
            <a:r>
              <a:rPr lang="en-US" dirty="0"/>
              <a:t>nature, one of which, C-14</a:t>
            </a:r>
            <a:r>
              <a:rPr lang="en-US"/>
              <a:t>,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is </a:t>
            </a:r>
            <a:r>
              <a:rPr lang="en-US" dirty="0"/>
              <a:t>radioactive.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/>
              <a:t>C-14 radioactive </a:t>
            </a:r>
            <a:r>
              <a:rPr lang="en-US"/>
              <a:t>with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half-life </a:t>
            </a:r>
            <a:r>
              <a:rPr lang="en-US" dirty="0"/>
              <a:t>= 5730 years</a:t>
            </a:r>
          </a:p>
          <a:p>
            <a:pPr marL="342900" lvl="2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endParaRPr lang="en-US" dirty="0"/>
          </a:p>
          <a:p>
            <a:pPr marL="342900" lvl="2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r>
              <a:rPr lang="en-US" dirty="0"/>
              <a:t>Atmospheric chemistry keeps producing C-14 at nearly the same rate it decays. </a:t>
            </a:r>
          </a:p>
        </p:txBody>
      </p:sp>
      <p:sp>
        <p:nvSpPr>
          <p:cNvPr id="51203" name="Title 1"/>
          <p:cNvSpPr txBox="1">
            <a:spLocks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ED6B06"/>
                </a:solidFill>
                <a:cs typeface="Arial" charset="0"/>
              </a:rPr>
              <a:t>Radiocarbon Dating</a:t>
            </a:r>
          </a:p>
        </p:txBody>
      </p:sp>
      <p:pic>
        <p:nvPicPr>
          <p:cNvPr id="2" name="Picture 1" descr="21_Pg875_Un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042" y="2249220"/>
            <a:ext cx="3709221" cy="2493127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ChangeArrowheads="1"/>
          </p:cNvSpPr>
          <p:nvPr/>
        </p:nvSpPr>
        <p:spPr bwMode="auto">
          <a:xfrm>
            <a:off x="368809" y="761999"/>
            <a:ext cx="4551247" cy="56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r>
              <a:rPr lang="en-US" sz="1800" dirty="0"/>
              <a:t>While an organism is still living, C-14</a:t>
            </a:r>
            <a:r>
              <a:rPr lang="en-US" sz="1800" dirty="0" smtClean="0"/>
              <a:t>/</a:t>
            </a:r>
            <a:br>
              <a:rPr lang="en-US" sz="1800" dirty="0" smtClean="0"/>
            </a:br>
            <a:r>
              <a:rPr lang="en-US" sz="1800" dirty="0" smtClean="0"/>
              <a:t>C-12 </a:t>
            </a:r>
            <a:r>
              <a:rPr lang="en-US" sz="1800" dirty="0"/>
              <a:t>is constant because the organism replenishes its supply of carbon.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dirty="0"/>
              <a:t>CO</a:t>
            </a:r>
            <a:r>
              <a:rPr lang="en-US" sz="1800" baseline="-25000" dirty="0"/>
              <a:t>2</a:t>
            </a:r>
            <a:r>
              <a:rPr lang="en-US" sz="1800" dirty="0"/>
              <a:t> in air is the ultimate </a:t>
            </a:r>
            <a:r>
              <a:rPr lang="en-US" sz="1800" dirty="0" smtClean="0"/>
              <a:t>source of </a:t>
            </a:r>
            <a:r>
              <a:rPr lang="en-US" sz="1800" dirty="0"/>
              <a:t>all C in an organism.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endParaRPr lang="en-US" sz="18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r>
              <a:rPr lang="en-US" sz="1800" dirty="0"/>
              <a:t>Once the organism dies the C-14/C-12 ratio decreases.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endParaRPr lang="en-US" sz="18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r>
              <a:rPr lang="en-US" sz="1800" dirty="0"/>
              <a:t>By measuring the C-14/C-12 ratio in a once-living artifact and comparing it to the C-14/C-12 ratio in a living organism, we can tell how long ago the organism was alive.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endParaRPr lang="en-US" sz="18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r>
              <a:rPr lang="en-US" sz="1800" dirty="0"/>
              <a:t>The limit for this technique is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50,000 </a:t>
            </a:r>
            <a:r>
              <a:rPr lang="en-US" sz="1800" dirty="0"/>
              <a:t>years old.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dirty="0"/>
              <a:t>About 9 half-lives, after which radioactivity from C-14 will be below the background radiation</a:t>
            </a:r>
          </a:p>
        </p:txBody>
      </p:sp>
      <p:sp>
        <p:nvSpPr>
          <p:cNvPr id="52227" name="Title 1"/>
          <p:cNvSpPr txBox="1">
            <a:spLocks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ED6B06"/>
                </a:solidFill>
                <a:cs typeface="Arial" charset="0"/>
              </a:rPr>
              <a:t>Radiocarbon Dating</a:t>
            </a:r>
          </a:p>
        </p:txBody>
      </p:sp>
      <p:pic>
        <p:nvPicPr>
          <p:cNvPr id="2" name="Picture 1" descr="21_Pg876_Un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666" y="2185146"/>
            <a:ext cx="3970700" cy="266604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 txBox="1">
            <a:spLocks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ED6B06"/>
                </a:solidFill>
                <a:cs typeface="Arial" charset="0"/>
              </a:rPr>
              <a:t>Nonradioactive Nuclear Changes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54648" y="685800"/>
            <a:ext cx="80676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•"/>
            </a:pPr>
            <a:r>
              <a:rPr lang="en-US" b="1" dirty="0">
                <a:solidFill>
                  <a:srgbClr val="3333CC"/>
                </a:solidFill>
              </a:rPr>
              <a:t>Fission</a:t>
            </a:r>
            <a:r>
              <a:rPr lang="en-US" sz="2000" b="1" dirty="0">
                <a:solidFill>
                  <a:srgbClr val="3C8C93"/>
                </a:solidFill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–"/>
            </a:pPr>
            <a:r>
              <a:rPr lang="en-US" sz="2000" dirty="0"/>
              <a:t>The large nucleus splits into two smaller nuclei.</a:t>
            </a:r>
            <a:endParaRPr lang="en-US" sz="2000" b="1" dirty="0">
              <a:solidFill>
                <a:srgbClr val="3C8C93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endParaRPr lang="en-US" sz="20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•"/>
            </a:pPr>
            <a:r>
              <a:rPr lang="en-US" b="1" dirty="0">
                <a:solidFill>
                  <a:srgbClr val="C00000"/>
                </a:solidFill>
              </a:rPr>
              <a:t>Fusion</a:t>
            </a:r>
            <a:r>
              <a:rPr lang="en-US" b="1" dirty="0">
                <a:solidFill>
                  <a:srgbClr val="3C8C93"/>
                </a:solidFill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–"/>
            </a:pPr>
            <a:r>
              <a:rPr lang="en-US" sz="2000" dirty="0"/>
              <a:t>Small nuclei can be accelerated to smash together to make a larger nucleus.</a:t>
            </a:r>
            <a:endParaRPr lang="en-US" sz="2000" dirty="0">
              <a:solidFill>
                <a:schemeClr val="accent1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</a:pPr>
            <a:endParaRPr lang="en-US" sz="2000" b="1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</a:pPr>
            <a:r>
              <a:rPr lang="en-US" b="1" dirty="0"/>
              <a:t>Both fission and fusion release enormous amounts of energy</a:t>
            </a:r>
            <a:r>
              <a:rPr lang="en-US" b="1" dirty="0">
                <a:solidFill>
                  <a:schemeClr val="accent2"/>
                </a:solidFill>
              </a:rPr>
              <a:t>.</a:t>
            </a:r>
            <a:endParaRPr lang="en-US" dirty="0">
              <a:solidFill>
                <a:schemeClr val="accent2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–"/>
            </a:pPr>
            <a:r>
              <a:rPr lang="en-US" sz="2000" dirty="0"/>
              <a:t>Fusion releases more energy per gram than fission does.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87"/>
          <a:stretch/>
        </p:blipFill>
        <p:spPr>
          <a:xfrm>
            <a:off x="1752600" y="4325111"/>
            <a:ext cx="5638800" cy="216288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4"/>
          <p:cNvSpPr txBox="1">
            <a:spLocks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ED6B06"/>
                </a:solidFill>
                <a:cs typeface="Arial" charset="0"/>
              </a:rPr>
              <a:t>Fission Chain Reaction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350520" y="848360"/>
            <a:ext cx="8580120" cy="497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10000"/>
              </a:spcBef>
              <a:buSzPct val="100000"/>
              <a:buFontTx/>
              <a:buChar char="•"/>
              <a:defRPr/>
            </a:pPr>
            <a:r>
              <a:rPr lang="en-US" dirty="0">
                <a:latin typeface="Arial" pitchFamily="34" charset="0"/>
                <a:ea typeface="+mn-ea"/>
                <a:cs typeface="+mn-cs"/>
              </a:rPr>
              <a:t>A </a:t>
            </a:r>
            <a:r>
              <a:rPr lang="en-US" b="1" dirty="0">
                <a:solidFill>
                  <a:srgbClr val="3333CC"/>
                </a:solidFill>
                <a:latin typeface="Arial" pitchFamily="34" charset="0"/>
                <a:ea typeface="+mn-ea"/>
                <a:cs typeface="+mn-cs"/>
              </a:rPr>
              <a:t>chain reaction</a:t>
            </a:r>
            <a:r>
              <a:rPr lang="en-US" dirty="0">
                <a:solidFill>
                  <a:srgbClr val="3333CC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dirty="0">
                <a:latin typeface="Arial" pitchFamily="34" charset="0"/>
                <a:ea typeface="+mn-ea"/>
                <a:cs typeface="+mn-cs"/>
              </a:rPr>
              <a:t>occurs when a reactant in the process is also a product of the process.</a:t>
            </a:r>
          </a:p>
          <a:p>
            <a:pPr marL="740664" lvl="1" indent="-283464">
              <a:spcBef>
                <a:spcPct val="10000"/>
              </a:spcBef>
              <a:buFont typeface="Arial" pitchFamily="34" charset="0"/>
              <a:buChar char="–"/>
              <a:defRPr/>
            </a:pPr>
            <a:r>
              <a:rPr lang="en-US" dirty="0">
                <a:latin typeface="Arial" pitchFamily="34" charset="0"/>
                <a:ea typeface="+mn-ea"/>
                <a:cs typeface="+mn-cs"/>
              </a:rPr>
              <a:t>In the fission process it is the neutrons.</a:t>
            </a:r>
          </a:p>
          <a:p>
            <a:pPr marL="740664" lvl="1" indent="-283464">
              <a:spcBef>
                <a:spcPct val="10000"/>
              </a:spcBef>
              <a:buFont typeface="Arial" pitchFamily="34" charset="0"/>
              <a:buChar char="–"/>
              <a:defRPr/>
            </a:pPr>
            <a:r>
              <a:rPr lang="en-US" dirty="0">
                <a:latin typeface="Arial" pitchFamily="34" charset="0"/>
                <a:ea typeface="+mn-ea"/>
                <a:cs typeface="+mn-cs"/>
              </a:rPr>
              <a:t>So, you need only a small amount of neutrons to start </a:t>
            </a:r>
            <a:br>
              <a:rPr lang="en-US" dirty="0">
                <a:latin typeface="Arial" pitchFamily="34" charset="0"/>
                <a:ea typeface="+mn-ea"/>
                <a:cs typeface="+mn-cs"/>
              </a:rPr>
            </a:br>
            <a:r>
              <a:rPr lang="en-US" dirty="0">
                <a:latin typeface="Arial" pitchFamily="34" charset="0"/>
                <a:ea typeface="+mn-ea"/>
                <a:cs typeface="+mn-cs"/>
              </a:rPr>
              <a:t>the chain.</a:t>
            </a:r>
          </a:p>
          <a:p>
            <a:pPr marL="342900" indent="-342900">
              <a:spcBef>
                <a:spcPct val="10000"/>
              </a:spcBef>
              <a:buSzPct val="120000"/>
              <a:buFontTx/>
              <a:buChar char="•"/>
              <a:defRPr/>
            </a:pPr>
            <a:endParaRPr lang="en-US" dirty="0">
              <a:latin typeface="Arial" pitchFamily="34" charset="0"/>
              <a:ea typeface="+mn-ea"/>
              <a:cs typeface="+mn-cs"/>
            </a:endParaRPr>
          </a:p>
          <a:p>
            <a:pPr marL="342900" indent="-342900">
              <a:spcBef>
                <a:spcPct val="10000"/>
              </a:spcBef>
              <a:buSzPct val="100000"/>
              <a:buFontTx/>
              <a:buChar char="•"/>
              <a:defRPr/>
            </a:pPr>
            <a:r>
              <a:rPr lang="en-US" dirty="0">
                <a:latin typeface="Arial" pitchFamily="34" charset="0"/>
                <a:ea typeface="+mn-ea"/>
                <a:cs typeface="+mn-cs"/>
              </a:rPr>
              <a:t>Many of the neutrons produced in fission are either ejected from the uranium before they hit another U-235 or absorbed by the surrounding U-238.</a:t>
            </a:r>
          </a:p>
          <a:p>
            <a:pPr marL="342900" indent="-342900">
              <a:spcBef>
                <a:spcPct val="10000"/>
              </a:spcBef>
              <a:buSzPct val="100000"/>
              <a:buFontTx/>
              <a:buChar char="•"/>
              <a:defRPr/>
            </a:pPr>
            <a:endParaRPr lang="en-US" dirty="0">
              <a:latin typeface="Arial" pitchFamily="34" charset="0"/>
              <a:ea typeface="+mn-ea"/>
              <a:cs typeface="+mn-cs"/>
            </a:endParaRPr>
          </a:p>
          <a:p>
            <a:pPr marL="342900" indent="-342900">
              <a:spcBef>
                <a:spcPct val="10000"/>
              </a:spcBef>
              <a:buSzPct val="100000"/>
              <a:buFontTx/>
              <a:buChar char="•"/>
              <a:defRPr/>
            </a:pPr>
            <a:r>
              <a:rPr lang="en-US" dirty="0">
                <a:latin typeface="Arial" pitchFamily="34" charset="0"/>
                <a:ea typeface="+mn-ea"/>
                <a:cs typeface="+mn-cs"/>
              </a:rPr>
              <a:t>The minimum amount of fissionable isotope needed to sustain the chain reaction is called the </a:t>
            </a:r>
            <a:r>
              <a:rPr lang="en-US" b="1" dirty="0">
                <a:solidFill>
                  <a:srgbClr val="3333CC"/>
                </a:solidFill>
                <a:latin typeface="Arial" pitchFamily="34" charset="0"/>
                <a:ea typeface="+mn-ea"/>
                <a:cs typeface="+mn-cs"/>
              </a:rPr>
              <a:t>critical mass</a:t>
            </a:r>
            <a:r>
              <a:rPr lang="en-US" dirty="0">
                <a:latin typeface="Arial" pitchFamily="34" charset="0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 txBox="1">
            <a:spLocks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ED6B06"/>
                </a:solidFill>
                <a:cs typeface="Arial" charset="0"/>
              </a:rPr>
              <a:t>Radioactivity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56616" y="914400"/>
            <a:ext cx="8686800" cy="53340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Radioactive nuclei spontaneously decompose into smaller nuclei. This process is referred to as </a:t>
            </a:r>
            <a:r>
              <a:rPr lang="en-US" sz="2400" b="1" dirty="0">
                <a:solidFill>
                  <a:srgbClr val="3333CC"/>
                </a:solidFill>
                <a:latin typeface="Arial" charset="0"/>
              </a:rPr>
              <a:t>radioactive decay</a:t>
            </a:r>
            <a:r>
              <a:rPr lang="en-US" sz="2400" dirty="0">
                <a:latin typeface="Arial" charset="0"/>
              </a:rPr>
              <a:t>.</a:t>
            </a:r>
          </a:p>
          <a:p>
            <a:pPr lvl="1"/>
            <a:r>
              <a:rPr lang="en-US" sz="2400" dirty="0">
                <a:latin typeface="Arial" charset="0"/>
              </a:rPr>
              <a:t>Radioactive nuclei are </a:t>
            </a:r>
            <a:r>
              <a:rPr lang="en-US" sz="2400" b="1" dirty="0">
                <a:latin typeface="Arial" charset="0"/>
              </a:rPr>
              <a:t>unstable</a:t>
            </a:r>
            <a:r>
              <a:rPr lang="en-US" sz="2400" dirty="0">
                <a:latin typeface="Arial" charset="0"/>
              </a:rPr>
              <a:t>.</a:t>
            </a:r>
          </a:p>
          <a:p>
            <a:pPr lvl="1"/>
            <a:r>
              <a:rPr lang="en-US" sz="2400" dirty="0">
                <a:latin typeface="Arial" charset="0"/>
              </a:rPr>
              <a:t>Decomposing involves the nuclide emitting a particle </a:t>
            </a:r>
            <a:r>
              <a:rPr lang="en-US" sz="2400" dirty="0" smtClean="0">
                <a:latin typeface="Arial" charset="0"/>
              </a:rPr>
              <a:t/>
            </a:r>
            <a:br>
              <a:rPr lang="en-US" sz="2400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and</a:t>
            </a:r>
            <a:r>
              <a:rPr lang="en-US" sz="2400" dirty="0">
                <a:latin typeface="Arial" charset="0"/>
              </a:rPr>
              <a:t>/or energy.</a:t>
            </a:r>
          </a:p>
          <a:p>
            <a:pPr lvl="1"/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The </a:t>
            </a: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parent nuclide</a:t>
            </a:r>
            <a:r>
              <a:rPr lang="en-US" sz="2400" b="1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is the nucleus that is undergoing radioactive decay. </a:t>
            </a: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The </a:t>
            </a: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daughter nuclide</a:t>
            </a:r>
            <a:r>
              <a:rPr lang="en-US" sz="2400" dirty="0">
                <a:latin typeface="Arial" charset="0"/>
              </a:rPr>
              <a:t> is the new nucleus that is made.</a:t>
            </a: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All nuclides with 84 or more protons are radioactive</a:t>
            </a:r>
            <a:r>
              <a:rPr lang="en-US" sz="2400" dirty="0" smtClean="0">
                <a:latin typeface="Arial" charset="0"/>
              </a:rPr>
              <a:t>.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ChangeArrowheads="1"/>
          </p:cNvSpPr>
          <p:nvPr/>
        </p:nvSpPr>
        <p:spPr bwMode="auto">
          <a:xfrm>
            <a:off x="344424" y="792163"/>
            <a:ext cx="8586216" cy="4562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/>
              <a:t>Fissionable isotopes include U-235, Pu-239, and Pu-240.</a:t>
            </a:r>
          </a:p>
          <a:p>
            <a:pPr marL="342900" indent="-342900">
              <a:spcBef>
                <a:spcPct val="20000"/>
              </a:spcBef>
              <a:buSzPct val="120000"/>
              <a:buFontTx/>
              <a:buChar char="•"/>
            </a:pPr>
            <a:endParaRPr lang="en-US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/>
              <a:t>Natural uranium is less than 1% U-235.</a:t>
            </a:r>
          </a:p>
          <a:p>
            <a:pPr marL="740664" lvl="1" indent="-283464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/>
              <a:t>The rest is mostly U-238.</a:t>
            </a:r>
          </a:p>
          <a:p>
            <a:pPr marL="740664" lvl="1" indent="-283464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/>
              <a:t>There is not enough U-235 to sustain chain reaction.</a:t>
            </a:r>
          </a:p>
          <a:p>
            <a:pPr marL="342900" indent="-342900">
              <a:spcBef>
                <a:spcPct val="20000"/>
              </a:spcBef>
              <a:buSzPct val="120000"/>
              <a:buFontTx/>
              <a:buChar char="•"/>
            </a:pPr>
            <a:endParaRPr lang="en-US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/>
              <a:t>To produce fissionable uranium, the natural uranium must be </a:t>
            </a:r>
            <a:r>
              <a:rPr lang="en-US" b="1" dirty="0">
                <a:solidFill>
                  <a:schemeClr val="accent2"/>
                </a:solidFill>
              </a:rPr>
              <a:t>enriched</a:t>
            </a:r>
            <a:r>
              <a:rPr lang="en-US" dirty="0"/>
              <a:t> in U-235.</a:t>
            </a:r>
          </a:p>
          <a:p>
            <a:pPr marL="740664" lvl="1" indent="-283464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/>
              <a:t>To about 7% for “</a:t>
            </a:r>
            <a:r>
              <a:rPr lang="en-US" altLang="ja-JP" dirty="0"/>
              <a:t>weapons grade”</a:t>
            </a:r>
          </a:p>
          <a:p>
            <a:pPr marL="740664" lvl="1" indent="-283464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/>
              <a:t>To about 3% for reactor grade</a:t>
            </a:r>
          </a:p>
        </p:txBody>
      </p:sp>
      <p:sp>
        <p:nvSpPr>
          <p:cNvPr id="57347" name="Title 4"/>
          <p:cNvSpPr txBox="1">
            <a:spLocks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ED6B06"/>
                </a:solidFill>
                <a:cs typeface="Arial" charset="0"/>
              </a:rPr>
              <a:t>Fissionable Material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4"/>
          <p:cNvSpPr txBox="1">
            <a:spLocks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ED6B06"/>
                </a:solidFill>
                <a:cs typeface="Arial" charset="0"/>
              </a:rPr>
              <a:t>Fission Chain Reaction Illustration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"/>
          <a:stretch/>
        </p:blipFill>
        <p:spPr>
          <a:xfrm>
            <a:off x="1431367" y="788194"/>
            <a:ext cx="6281265" cy="559276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Nuclear Power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368808" y="990600"/>
            <a:ext cx="4532374" cy="4725988"/>
          </a:xfrm>
        </p:spPr>
        <p:txBody>
          <a:bodyPr/>
          <a:lstStyle/>
          <a:p>
            <a:pPr>
              <a:defRPr/>
            </a:pPr>
            <a:r>
              <a:rPr lang="en-US" altLang="en-US" sz="2200" dirty="0" smtClean="0">
                <a:ea typeface="ＭＳ Ｐゴシック" pitchFamily="34" charset="-128"/>
              </a:rPr>
              <a:t>Nuclear reactors use fission to generate electricity.</a:t>
            </a:r>
          </a:p>
          <a:p>
            <a:pPr lvl="1">
              <a:defRPr/>
            </a:pPr>
            <a:r>
              <a:rPr lang="en-US" altLang="en-US" dirty="0" smtClean="0">
                <a:ea typeface="ＭＳ Ｐゴシック" pitchFamily="34" charset="-128"/>
              </a:rPr>
              <a:t>About 20% of U.S. electricity is generated this way.</a:t>
            </a:r>
          </a:p>
          <a:p>
            <a:pPr lvl="1"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342900" lvl="1" indent="-342900">
              <a:buFontTx/>
              <a:buChar char="•"/>
              <a:defRPr/>
            </a:pPr>
            <a:r>
              <a:rPr lang="en-US" altLang="en-US" dirty="0">
                <a:ea typeface="ＭＳ Ｐゴシック" pitchFamily="34" charset="-128"/>
              </a:rPr>
              <a:t>Nuclear reactors use the fission of U-235 to produce heat.</a:t>
            </a:r>
          </a:p>
          <a:p>
            <a:pPr lvl="1">
              <a:defRPr/>
            </a:pPr>
            <a:r>
              <a:rPr lang="en-US" altLang="en-US" dirty="0" smtClean="0">
                <a:ea typeface="ＭＳ Ｐゴシック" pitchFamily="34" charset="-128"/>
              </a:rPr>
              <a:t>The heat boils water, turning it to steam.</a:t>
            </a:r>
          </a:p>
          <a:p>
            <a:pPr lvl="1">
              <a:defRPr/>
            </a:pPr>
            <a:r>
              <a:rPr lang="en-US" altLang="en-US" dirty="0" smtClean="0">
                <a:ea typeface="ＭＳ Ｐゴシック" pitchFamily="34" charset="-128"/>
              </a:rPr>
              <a:t>The steam turns a turbine, generating electricity.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16" t="8889" b="47637"/>
          <a:stretch/>
        </p:blipFill>
        <p:spPr>
          <a:xfrm>
            <a:off x="5001766" y="868680"/>
            <a:ext cx="4046299" cy="405079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ED6B06"/>
                </a:solidFill>
                <a:cs typeface="Arial" charset="0"/>
              </a:rPr>
              <a:t>Nuclear Power Plants versus Coal-Burning Power Plants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45440" y="1524000"/>
            <a:ext cx="414655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ea typeface="ＭＳ Ｐゴシック" pitchFamily="34" charset="-128"/>
              </a:rPr>
              <a:t>Nuclear Power Plants</a:t>
            </a:r>
          </a:p>
          <a:p>
            <a:pPr>
              <a:lnSpc>
                <a:spcPct val="90000"/>
              </a:lnSpc>
              <a:defRPr/>
            </a:pPr>
            <a:endParaRPr lang="en-US" altLang="en-US" sz="24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Use about 50 kg of fuel to generate enough electricity for 1 million people</a:t>
            </a:r>
          </a:p>
          <a:p>
            <a:pPr>
              <a:lnSpc>
                <a:spcPct val="90000"/>
              </a:lnSpc>
              <a:defRPr/>
            </a:pPr>
            <a:endParaRPr lang="en-US" altLang="en-US" sz="24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No air pollution	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75480" y="1524000"/>
            <a:ext cx="4465320" cy="4572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ea typeface="ＭＳ Ｐゴシック" pitchFamily="34" charset="-128"/>
              </a:rPr>
              <a:t>Coal-Burning Power Plants</a:t>
            </a:r>
          </a:p>
          <a:p>
            <a:pPr>
              <a:lnSpc>
                <a:spcPct val="90000"/>
              </a:lnSpc>
              <a:defRPr/>
            </a:pPr>
            <a:endParaRPr lang="en-US" altLang="en-US" sz="24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Use about 2 million </a:t>
            </a:r>
            <a:r>
              <a:rPr lang="en-US" altLang="en-US" sz="2400" smtClean="0">
                <a:ea typeface="ＭＳ Ｐゴシック" pitchFamily="34" charset="-128"/>
              </a:rPr>
              <a:t>kg </a:t>
            </a:r>
            <a:br>
              <a:rPr lang="en-US" altLang="en-US" sz="2400" smtClean="0">
                <a:ea typeface="ＭＳ Ｐゴシック" pitchFamily="34" charset="-128"/>
              </a:rPr>
            </a:br>
            <a:r>
              <a:rPr lang="en-US" altLang="en-US" sz="2400" smtClean="0">
                <a:ea typeface="ＭＳ Ｐゴシック" pitchFamily="34" charset="-128"/>
              </a:rPr>
              <a:t>of </a:t>
            </a:r>
            <a:r>
              <a:rPr lang="en-US" altLang="en-US" sz="2400" dirty="0" smtClean="0">
                <a:ea typeface="ＭＳ Ｐゴシック" pitchFamily="34" charset="-128"/>
              </a:rPr>
              <a:t>fuel to </a:t>
            </a:r>
            <a:r>
              <a:rPr lang="en-US" altLang="en-US" sz="2400" smtClean="0">
                <a:ea typeface="ＭＳ Ｐゴシック" pitchFamily="34" charset="-128"/>
              </a:rPr>
              <a:t>generate enough electricity </a:t>
            </a:r>
            <a:r>
              <a:rPr lang="en-US" altLang="en-US" sz="2400" dirty="0" smtClean="0">
                <a:ea typeface="ＭＳ Ｐゴシック" pitchFamily="34" charset="-128"/>
              </a:rPr>
              <a:t>for 1 million people</a:t>
            </a:r>
          </a:p>
          <a:p>
            <a:pPr>
              <a:lnSpc>
                <a:spcPct val="90000"/>
              </a:lnSpc>
              <a:defRPr/>
            </a:pPr>
            <a:endParaRPr lang="en-US" altLang="en-US" sz="24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Produce NO</a:t>
            </a:r>
            <a:r>
              <a:rPr lang="en-US" altLang="en-US" sz="2400" baseline="-25000" dirty="0" smtClean="0">
                <a:ea typeface="ＭＳ Ｐゴシック" pitchFamily="34" charset="-128"/>
              </a:rPr>
              <a:t>2</a:t>
            </a:r>
            <a:r>
              <a:rPr lang="en-US" altLang="en-US" sz="2400" dirty="0" smtClean="0">
                <a:ea typeface="ＭＳ Ｐゴシック" pitchFamily="34" charset="-128"/>
              </a:rPr>
              <a:t> and </a:t>
            </a:r>
            <a:r>
              <a:rPr lang="en-US" altLang="en-US" sz="2400" dirty="0" err="1" smtClean="0">
                <a:ea typeface="ＭＳ Ｐゴシック" pitchFamily="34" charset="-128"/>
              </a:rPr>
              <a:t>SO</a:t>
            </a:r>
            <a:r>
              <a:rPr lang="en-US" altLang="en-US" sz="2400" baseline="-25000" dirty="0" err="1" smtClean="0">
                <a:ea typeface="ＭＳ Ｐゴシック" pitchFamily="34" charset="-128"/>
              </a:rPr>
              <a:t>x</a:t>
            </a:r>
            <a:r>
              <a:rPr lang="en-US" altLang="en-US" sz="2400" dirty="0" smtClean="0">
                <a:ea typeface="ＭＳ Ｐゴシック" pitchFamily="34" charset="-128"/>
              </a:rPr>
              <a:t> that add to acid rain </a:t>
            </a:r>
          </a:p>
          <a:p>
            <a:pPr>
              <a:lnSpc>
                <a:spcPct val="90000"/>
              </a:lnSpc>
              <a:defRPr/>
            </a:pPr>
            <a:endParaRPr lang="en-US" altLang="en-US" sz="24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Produce CO</a:t>
            </a:r>
            <a:r>
              <a:rPr lang="en-US" altLang="en-US" sz="2400" baseline="-25000" dirty="0" smtClean="0">
                <a:ea typeface="ＭＳ Ｐゴシック" pitchFamily="34" charset="-128"/>
              </a:rPr>
              <a:t>2</a:t>
            </a:r>
            <a:r>
              <a:rPr lang="en-US" altLang="en-US" sz="2400" dirty="0" smtClean="0">
                <a:ea typeface="ＭＳ Ｐゴシック" pitchFamily="34" charset="-128"/>
              </a:rPr>
              <a:t> that adds to the greenhouse effect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3"/>
          <p:cNvSpPr>
            <a:spLocks noChangeArrowheads="1"/>
          </p:cNvSpPr>
          <p:nvPr/>
        </p:nvSpPr>
        <p:spPr bwMode="auto">
          <a:xfrm>
            <a:off x="359664" y="762000"/>
            <a:ext cx="8534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20000"/>
              <a:buFontTx/>
              <a:buChar char="•"/>
              <a:defRPr/>
            </a:pPr>
            <a:r>
              <a:rPr lang="en-US" sz="2800" dirty="0"/>
              <a:t>The fissionable material is stored in long tubes called </a:t>
            </a:r>
            <a:r>
              <a:rPr lang="en-US" sz="2800" b="1" dirty="0">
                <a:solidFill>
                  <a:srgbClr val="3333CC"/>
                </a:solidFill>
              </a:rPr>
              <a:t>fuel rods</a:t>
            </a:r>
            <a:r>
              <a:rPr lang="en-US" sz="2800" dirty="0"/>
              <a:t>, which are arranged in a matrix.</a:t>
            </a:r>
            <a:endParaRPr lang="en-US" sz="2800" dirty="0">
              <a:solidFill>
                <a:schemeClr val="hlink"/>
              </a:solidFill>
            </a:endParaRPr>
          </a:p>
          <a:p>
            <a:pPr marL="740664" lvl="1" indent="-283464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dirty="0"/>
              <a:t>Subcritical</a:t>
            </a:r>
          </a:p>
          <a:p>
            <a:pPr marL="342900" indent="-342900">
              <a:spcBef>
                <a:spcPct val="20000"/>
              </a:spcBef>
              <a:buSzPct val="120000"/>
              <a:buFontTx/>
              <a:buChar char="•"/>
              <a:defRPr/>
            </a:pPr>
            <a:endParaRPr lang="en-US" sz="1050" dirty="0"/>
          </a:p>
          <a:p>
            <a:pPr marL="342900" indent="-342900">
              <a:spcBef>
                <a:spcPct val="20000"/>
              </a:spcBef>
              <a:buSzPct val="120000"/>
              <a:buFontTx/>
              <a:buChar char="•"/>
              <a:defRPr/>
            </a:pPr>
            <a:r>
              <a:rPr lang="en-US" sz="2800" dirty="0"/>
              <a:t>Between the fuel rods are </a:t>
            </a:r>
            <a:r>
              <a:rPr lang="en-US" sz="2800" b="1" dirty="0">
                <a:solidFill>
                  <a:srgbClr val="3333CC"/>
                </a:solidFill>
              </a:rPr>
              <a:t>control rods</a:t>
            </a:r>
            <a:r>
              <a:rPr lang="en-US" sz="2800" dirty="0">
                <a:solidFill>
                  <a:srgbClr val="3333CC"/>
                </a:solidFill>
              </a:rPr>
              <a:t> </a:t>
            </a:r>
            <a:r>
              <a:rPr lang="en-US" sz="2800" dirty="0"/>
              <a:t>made of neutron-absorbing material.</a:t>
            </a:r>
          </a:p>
          <a:p>
            <a:pPr marL="740664" lvl="1" indent="-283464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dirty="0"/>
              <a:t>Boron and/or cadmium</a:t>
            </a:r>
          </a:p>
          <a:p>
            <a:pPr marL="740664" lvl="1" indent="-283464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dirty="0"/>
              <a:t>Neutrons needed to sustain the chain reaction</a:t>
            </a:r>
          </a:p>
          <a:p>
            <a:pPr marL="342900" indent="-342900">
              <a:spcBef>
                <a:spcPct val="20000"/>
              </a:spcBef>
              <a:buSzPct val="120000"/>
              <a:buFontTx/>
              <a:buChar char="•"/>
              <a:defRPr/>
            </a:pPr>
            <a:endParaRPr lang="en-US" sz="1050" dirty="0"/>
          </a:p>
          <a:p>
            <a:pPr marL="342900" indent="-342900">
              <a:spcBef>
                <a:spcPct val="20000"/>
              </a:spcBef>
              <a:buSzPct val="120000"/>
              <a:buFontTx/>
              <a:buChar char="•"/>
              <a:defRPr/>
            </a:pPr>
            <a:r>
              <a:rPr lang="en-US" sz="2800" dirty="0"/>
              <a:t>The rods are placed in a material called a </a:t>
            </a:r>
            <a:r>
              <a:rPr lang="en-US" sz="2800" b="1" dirty="0">
                <a:solidFill>
                  <a:srgbClr val="3333CC"/>
                </a:solidFill>
              </a:rPr>
              <a:t>moderator</a:t>
            </a:r>
            <a:r>
              <a:rPr lang="en-US" sz="2800" dirty="0"/>
              <a:t> to slow down the ejected neutrons.</a:t>
            </a:r>
          </a:p>
          <a:p>
            <a:pPr marL="740664" lvl="1" indent="-283464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dirty="0"/>
              <a:t>Allows chain reaction to occur below critical mass</a:t>
            </a:r>
          </a:p>
        </p:txBody>
      </p:sp>
      <p:sp>
        <p:nvSpPr>
          <p:cNvPr id="614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Nuclear Power Plants—Core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5794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rtl="0" fontAlgn="base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ea typeface="ＭＳ Ｐゴシック" pitchFamily="34" charset="-128"/>
              </a:rPr>
              <a:t>   Nuclear Power Plant Reactor Core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1"/>
          <a:stretch/>
        </p:blipFill>
        <p:spPr>
          <a:xfrm>
            <a:off x="1042416" y="875861"/>
            <a:ext cx="7048439" cy="54015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96712" y="1353312"/>
            <a:ext cx="2409152" cy="2462213"/>
          </a:xfrm>
          <a:prstGeom prst="rect">
            <a:avLst/>
          </a:prstGeom>
          <a:solidFill>
            <a:srgbClr val="FDFDFD"/>
          </a:solidFill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ChangeArrowheads="1"/>
          </p:cNvSpPr>
          <p:nvPr/>
        </p:nvSpPr>
        <p:spPr bwMode="auto">
          <a:xfrm>
            <a:off x="350521" y="1012824"/>
            <a:ext cx="5266943" cy="54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lnSpc>
                <a:spcPct val="95000"/>
              </a:lnSpc>
              <a:spcBef>
                <a:spcPts val="300"/>
              </a:spcBef>
              <a:buSzPct val="120000"/>
              <a:buFontTx/>
              <a:buChar char="•"/>
            </a:pPr>
            <a:r>
              <a:rPr lang="en-US" sz="2000" dirty="0"/>
              <a:t>Core meltdown</a:t>
            </a:r>
          </a:p>
          <a:p>
            <a:pPr marL="742950" lvl="1" indent="-285750">
              <a:lnSpc>
                <a:spcPct val="95000"/>
              </a:lnSpc>
              <a:spcBef>
                <a:spcPts val="300"/>
              </a:spcBef>
              <a:buSzPct val="100000"/>
              <a:buFontTx/>
              <a:buChar char="–"/>
            </a:pPr>
            <a:r>
              <a:rPr lang="en-US" sz="2000" dirty="0"/>
              <a:t>Water loss from core; heat melts core</a:t>
            </a:r>
          </a:p>
          <a:p>
            <a:pPr marL="742950" lvl="1" indent="-285750">
              <a:lnSpc>
                <a:spcPct val="95000"/>
              </a:lnSpc>
              <a:spcBef>
                <a:spcPts val="300"/>
              </a:spcBef>
              <a:buSzPct val="100000"/>
              <a:buFontTx/>
              <a:buChar char="–"/>
            </a:pPr>
            <a:r>
              <a:rPr lang="en-US" sz="2000" dirty="0"/>
              <a:t>Chernobyl and Fukushima Daiichi </a:t>
            </a:r>
          </a:p>
          <a:p>
            <a:pPr marL="342900" indent="-342900">
              <a:lnSpc>
                <a:spcPct val="95000"/>
              </a:lnSpc>
              <a:spcBef>
                <a:spcPts val="300"/>
              </a:spcBef>
              <a:buSzPct val="120000"/>
              <a:buFontTx/>
              <a:buChar char="•"/>
            </a:pPr>
            <a:endParaRPr lang="en-US" sz="2000" dirty="0"/>
          </a:p>
          <a:p>
            <a:pPr marL="342900" indent="-342900">
              <a:lnSpc>
                <a:spcPct val="95000"/>
              </a:lnSpc>
              <a:spcBef>
                <a:spcPts val="300"/>
              </a:spcBef>
              <a:buSzPct val="120000"/>
              <a:buFontTx/>
              <a:buChar char="•"/>
            </a:pPr>
            <a:r>
              <a:rPr lang="en-US" sz="2000" dirty="0"/>
              <a:t>Waste disposal</a:t>
            </a:r>
          </a:p>
          <a:p>
            <a:pPr marL="742950" lvl="1" indent="-285750">
              <a:lnSpc>
                <a:spcPct val="95000"/>
              </a:lnSpc>
              <a:spcBef>
                <a:spcPts val="300"/>
              </a:spcBef>
              <a:buSzPct val="100000"/>
              <a:buFontTx/>
              <a:buChar char="–"/>
            </a:pPr>
            <a:r>
              <a:rPr lang="en-US" sz="2000" dirty="0"/>
              <a:t>Waste highly radioactive</a:t>
            </a:r>
          </a:p>
          <a:p>
            <a:pPr marL="742950" lvl="1" indent="-285750">
              <a:lnSpc>
                <a:spcPct val="95000"/>
              </a:lnSpc>
              <a:spcBef>
                <a:spcPts val="300"/>
              </a:spcBef>
              <a:buSzPct val="100000"/>
              <a:buFontTx/>
              <a:buChar char="–"/>
            </a:pPr>
            <a:r>
              <a:rPr lang="en-US" sz="2000" dirty="0"/>
              <a:t>Reprocessing; underground storage?</a:t>
            </a:r>
          </a:p>
          <a:p>
            <a:pPr marL="1143000" lvl="2" indent="-228600">
              <a:lnSpc>
                <a:spcPct val="95000"/>
              </a:lnSpc>
              <a:spcBef>
                <a:spcPts val="300"/>
              </a:spcBef>
              <a:buSzPct val="120000"/>
              <a:buFontTx/>
              <a:buChar char="•"/>
            </a:pPr>
            <a:r>
              <a:rPr lang="en-US" sz="2000" dirty="0"/>
              <a:t>Federal high-level radioactive waste storage facility at Yucca Mountain, Nevada </a:t>
            </a:r>
          </a:p>
          <a:p>
            <a:pPr marL="342900" indent="-342900">
              <a:lnSpc>
                <a:spcPct val="95000"/>
              </a:lnSpc>
              <a:spcBef>
                <a:spcPts val="300"/>
              </a:spcBef>
              <a:buSzPct val="120000"/>
              <a:buFontTx/>
              <a:buChar char="•"/>
            </a:pPr>
            <a:endParaRPr lang="en-US" sz="2000" dirty="0"/>
          </a:p>
          <a:p>
            <a:pPr marL="342900" indent="-342900">
              <a:lnSpc>
                <a:spcPct val="95000"/>
              </a:lnSpc>
              <a:spcBef>
                <a:spcPts val="300"/>
              </a:spcBef>
              <a:buSzPct val="120000"/>
              <a:buFontTx/>
              <a:buChar char="•"/>
            </a:pPr>
            <a:r>
              <a:rPr lang="en-US" sz="2000" dirty="0"/>
              <a:t>Transporting waste</a:t>
            </a:r>
          </a:p>
          <a:p>
            <a:pPr marL="342900" indent="-342900">
              <a:lnSpc>
                <a:spcPct val="95000"/>
              </a:lnSpc>
              <a:spcBef>
                <a:spcPts val="300"/>
              </a:spcBef>
              <a:buSzPct val="120000"/>
              <a:buFontTx/>
              <a:buChar char="•"/>
            </a:pPr>
            <a:endParaRPr lang="en-US" sz="2000" dirty="0"/>
          </a:p>
          <a:p>
            <a:pPr marL="342900" indent="-342900">
              <a:lnSpc>
                <a:spcPct val="95000"/>
              </a:lnSpc>
              <a:spcBef>
                <a:spcPts val="300"/>
              </a:spcBef>
              <a:buSzPct val="120000"/>
              <a:buFontTx/>
              <a:buChar char="•"/>
            </a:pPr>
            <a:r>
              <a:rPr lang="en-US" sz="2000" dirty="0"/>
              <a:t>Dealing with old, no longer safe nuclear power plants </a:t>
            </a:r>
          </a:p>
          <a:p>
            <a:pPr marL="742950" lvl="1" indent="-285750">
              <a:lnSpc>
                <a:spcPct val="95000"/>
              </a:lnSpc>
              <a:spcBef>
                <a:spcPts val="300"/>
              </a:spcBef>
              <a:buSzPct val="100000"/>
              <a:buFontTx/>
              <a:buChar char="–"/>
            </a:pPr>
            <a:r>
              <a:rPr lang="en-US" sz="2000" dirty="0"/>
              <a:t>Yankee Rowe in Massachusetts</a:t>
            </a:r>
          </a:p>
        </p:txBody>
      </p:sp>
      <p:sp>
        <p:nvSpPr>
          <p:cNvPr id="634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Concerns about Nuclear Power</a:t>
            </a:r>
          </a:p>
        </p:txBody>
      </p:sp>
      <p:pic>
        <p:nvPicPr>
          <p:cNvPr id="5" name="Picture 4" descr="21_Pg882_Un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810" y="1101654"/>
            <a:ext cx="3534481" cy="475965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 txBox="1">
            <a:spLocks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ED6B06"/>
                </a:solidFill>
                <a:cs typeface="Arial" charset="0"/>
              </a:rPr>
              <a:t>Where Does the Energy from Fission </a:t>
            </a:r>
            <a:br>
              <a:rPr lang="en-US" b="1" dirty="0">
                <a:solidFill>
                  <a:srgbClr val="ED6B06"/>
                </a:solidFill>
                <a:cs typeface="Arial" charset="0"/>
              </a:rPr>
            </a:br>
            <a:r>
              <a:rPr lang="en-US" b="1" dirty="0">
                <a:solidFill>
                  <a:srgbClr val="ED6B06"/>
                </a:solidFill>
                <a:cs typeface="Arial" charset="0"/>
              </a:rPr>
              <a:t>Come From?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45440" y="1447800"/>
            <a:ext cx="8473440" cy="44196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During nuclear fission, some of the mass of the nucleus is converted into energy.</a:t>
            </a:r>
          </a:p>
          <a:p>
            <a:pPr lvl="1">
              <a:buFont typeface="Arial" pitchFamily="34" charset="0"/>
              <a:buChar char="–"/>
            </a:pPr>
            <a:r>
              <a:rPr lang="en-US" sz="2800" i="1" dirty="0">
                <a:latin typeface="Arial" charset="0"/>
              </a:rPr>
              <a:t>E</a:t>
            </a:r>
            <a:r>
              <a:rPr lang="en-US" sz="2800" dirty="0">
                <a:latin typeface="Arial" charset="0"/>
              </a:rPr>
              <a:t> = </a:t>
            </a:r>
            <a:r>
              <a:rPr lang="en-US" sz="2800" i="1" dirty="0">
                <a:latin typeface="Arial" charset="0"/>
              </a:rPr>
              <a:t>mc</a:t>
            </a:r>
            <a:r>
              <a:rPr lang="en-US" sz="2800" baseline="30000" dirty="0">
                <a:latin typeface="Arial" charset="0"/>
              </a:rPr>
              <a:t>2</a:t>
            </a:r>
            <a:endParaRPr lang="en-US" sz="2800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Each mole of U-235 that fissions produces about </a:t>
            </a:r>
            <a:r>
              <a:rPr lang="en-US">
                <a:latin typeface="Arial" charset="0"/>
              </a:rPr>
              <a:t>1.7 </a:t>
            </a:r>
            <a:r>
              <a:rPr lang="en-US" smtClean="0">
                <a:latin typeface="Arial"/>
                <a:cs typeface="Arial"/>
              </a:rPr>
              <a:t>×</a:t>
            </a:r>
            <a:r>
              <a:rPr lang="en-US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10</a:t>
            </a:r>
            <a:r>
              <a:rPr lang="en-US" baseline="30000" dirty="0">
                <a:latin typeface="Arial" charset="0"/>
              </a:rPr>
              <a:t>13</a:t>
            </a:r>
            <a:r>
              <a:rPr lang="en-US" dirty="0">
                <a:latin typeface="Arial" charset="0"/>
              </a:rPr>
              <a:t> J of energy.</a:t>
            </a:r>
          </a:p>
          <a:p>
            <a:pPr lvl="1">
              <a:buFont typeface="Arial" pitchFamily="34" charset="0"/>
              <a:buChar char="–"/>
            </a:pPr>
            <a:r>
              <a:rPr lang="en-US" sz="2800" dirty="0">
                <a:latin typeface="Arial" charset="0"/>
              </a:rPr>
              <a:t>A very exothermic chemical reaction produces 10</a:t>
            </a:r>
            <a:r>
              <a:rPr lang="en-US" sz="2800" baseline="30000" dirty="0">
                <a:latin typeface="Arial" charset="0"/>
              </a:rPr>
              <a:t>6</a:t>
            </a:r>
            <a:r>
              <a:rPr lang="en-US" sz="2800" dirty="0">
                <a:latin typeface="Arial" charset="0"/>
              </a:rPr>
              <a:t> J per mole.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>
          <a:xfrm>
            <a:off x="368808" y="838200"/>
            <a:ext cx="8458200" cy="5334000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When a nucleus forms, some of the mass of the separate nucleons is converted into energy.</a:t>
            </a:r>
          </a:p>
          <a:p>
            <a:endParaRPr lang="en-US" sz="2400">
              <a:latin typeface="Arial" charset="0"/>
            </a:endParaRPr>
          </a:p>
          <a:p>
            <a:r>
              <a:rPr lang="en-US" sz="2400">
                <a:latin typeface="Arial" charset="0"/>
              </a:rPr>
              <a:t>The difference in mass between the separate nucleons and the combined nucleus is called the </a:t>
            </a:r>
            <a:r>
              <a:rPr lang="en-US" sz="2400" b="1">
                <a:solidFill>
                  <a:srgbClr val="3333CC"/>
                </a:solidFill>
                <a:latin typeface="Arial" charset="0"/>
              </a:rPr>
              <a:t>mass defect</a:t>
            </a:r>
            <a:r>
              <a:rPr lang="en-US" sz="2400">
                <a:latin typeface="Arial" charset="0"/>
              </a:rPr>
              <a:t>.</a:t>
            </a:r>
          </a:p>
          <a:p>
            <a:endParaRPr lang="en-US" sz="2400">
              <a:latin typeface="Arial" charset="0"/>
            </a:endParaRPr>
          </a:p>
          <a:p>
            <a:r>
              <a:rPr lang="en-US" sz="2400">
                <a:latin typeface="Arial" charset="0"/>
              </a:rPr>
              <a:t>The energy that is released when the nucleus forms is called the </a:t>
            </a:r>
            <a:r>
              <a:rPr lang="en-US" sz="2400" b="1">
                <a:solidFill>
                  <a:srgbClr val="3333CC"/>
                </a:solidFill>
                <a:latin typeface="Arial" charset="0"/>
              </a:rPr>
              <a:t>binding energy</a:t>
            </a:r>
            <a:r>
              <a:rPr lang="en-US" sz="2400">
                <a:latin typeface="Arial" charset="0"/>
              </a:rPr>
              <a:t>.</a:t>
            </a:r>
          </a:p>
          <a:p>
            <a:pPr lvl="1"/>
            <a:r>
              <a:rPr lang="en-US" sz="2400">
                <a:latin typeface="Arial" charset="0"/>
              </a:rPr>
              <a:t>1 MeV = 1.602 × 10</a:t>
            </a:r>
            <a:r>
              <a:rPr lang="en-US" sz="2400" baseline="30000">
                <a:latin typeface="Arial" charset="0"/>
                <a:cs typeface="Arial" charset="0"/>
              </a:rPr>
              <a:t>−</a:t>
            </a:r>
            <a:r>
              <a:rPr lang="en-US" sz="2400" baseline="30000">
                <a:latin typeface="Arial" charset="0"/>
              </a:rPr>
              <a:t>13</a:t>
            </a:r>
            <a:r>
              <a:rPr lang="en-US" sz="2400">
                <a:latin typeface="Arial" charset="0"/>
              </a:rPr>
              <a:t> J </a:t>
            </a:r>
          </a:p>
          <a:p>
            <a:pPr lvl="1"/>
            <a:r>
              <a:rPr lang="en-US" sz="2400">
                <a:latin typeface="Arial" charset="0"/>
              </a:rPr>
              <a:t>1 amu of mass defect = 931.5 MeV</a:t>
            </a:r>
          </a:p>
          <a:p>
            <a:pPr lvl="1"/>
            <a:r>
              <a:rPr lang="en-US" sz="2400">
                <a:latin typeface="Arial" charset="0"/>
              </a:rPr>
              <a:t>The greater the binding energy per nucleon, the more stable the nucleus.</a:t>
            </a:r>
          </a:p>
        </p:txBody>
      </p:sp>
      <p:sp>
        <p:nvSpPr>
          <p:cNvPr id="65539" name="Title 1"/>
          <p:cNvSpPr txBox="1">
            <a:spLocks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ED6B06"/>
                </a:solidFill>
                <a:cs typeface="Arial" charset="0"/>
              </a:rPr>
              <a:t>Mass Defect and Binding Energy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98447" y="0"/>
            <a:ext cx="8031156" cy="8302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rtl="0" fontAlgn="base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ED6B06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ea typeface="ＭＳ Ｐゴシック" pitchFamily="34" charset="-128"/>
              </a:rPr>
              <a:t>Binding Energy Curve </a:t>
            </a:r>
            <a:br>
              <a:rPr lang="en-US" altLang="en-US" kern="0" dirty="0" smtClean="0">
                <a:ea typeface="ＭＳ Ｐゴシック" pitchFamily="34" charset="-128"/>
              </a:rPr>
            </a:br>
            <a:endParaRPr lang="en-US" altLang="en-US" kern="0" dirty="0" smtClean="0">
              <a:ea typeface="ＭＳ Ｐゴシック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"/>
          <a:stretch/>
        </p:blipFill>
        <p:spPr>
          <a:xfrm>
            <a:off x="1216660" y="740664"/>
            <a:ext cx="6710680" cy="53492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357632" y="9906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Radioactive </a:t>
            </a:r>
            <a:r>
              <a:rPr lang="en-US" sz="3200" smtClean="0"/>
              <a:t>rays </a:t>
            </a:r>
            <a:r>
              <a:rPr lang="en-US" sz="3200" dirty="0"/>
              <a:t>can </a:t>
            </a:r>
            <a:r>
              <a:rPr lang="en-US" sz="3200" dirty="0">
                <a:solidFill>
                  <a:schemeClr val="accent2"/>
                </a:solidFill>
              </a:rPr>
              <a:t>ionize</a:t>
            </a:r>
            <a:r>
              <a:rPr lang="en-US" sz="3200" dirty="0"/>
              <a:t> matter.</a:t>
            </a:r>
          </a:p>
          <a:p>
            <a:pPr marL="740664" lvl="1" indent="-283464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/>
              <a:t>They cause uncharged matter to become charged.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/>
              <a:t>This is the basis of how a Geiger counter and electroscope work.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endParaRPr lang="en-US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/>
              <a:t>Radioactive rays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/>
              <a:t>have </a:t>
            </a:r>
            <a:r>
              <a:rPr lang="en-US" sz="2800" dirty="0">
                <a:solidFill>
                  <a:schemeClr val="accent2"/>
                </a:solidFill>
              </a:rPr>
              <a:t>high energy</a:t>
            </a:r>
            <a:r>
              <a:rPr lang="en-US" sz="2800" dirty="0"/>
              <a:t>;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/>
              <a:t>can </a:t>
            </a:r>
            <a:r>
              <a:rPr lang="en-US" sz="2800" dirty="0">
                <a:solidFill>
                  <a:schemeClr val="accent2"/>
                </a:solidFill>
              </a:rPr>
              <a:t>penetrate matter</a:t>
            </a:r>
            <a:r>
              <a:rPr lang="en-US" sz="2800" dirty="0"/>
              <a:t>; and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sz="2800" dirty="0">
                <a:solidFill>
                  <a:schemeClr val="accent2"/>
                </a:solidFill>
              </a:rPr>
              <a:t>cause phosphorescent chemicals to glow</a:t>
            </a:r>
            <a:r>
              <a:rPr lang="en-US" sz="2800" dirty="0"/>
              <a:t>.</a:t>
            </a:r>
          </a:p>
        </p:txBody>
      </p:sp>
      <p:sp>
        <p:nvSpPr>
          <p:cNvPr id="19459" name="Title 3"/>
          <p:cNvSpPr txBox="1">
            <a:spLocks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ED6B06"/>
                </a:solidFill>
                <a:cs typeface="Arial" charset="0"/>
              </a:rPr>
              <a:t>Properties of Radioactivity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0" y="45720"/>
            <a:ext cx="9144000" cy="954107"/>
          </a:xfrm>
        </p:spPr>
        <p:txBody>
          <a:bodyPr/>
          <a:lstStyle/>
          <a:p>
            <a:r>
              <a:rPr lang="en-US" sz="2800" dirty="0">
                <a:latin typeface="Arial" charset="0"/>
                <a:cs typeface="Arial" charset="0"/>
              </a:rPr>
              <a:t>Mass Defect and Binding Energy: </a:t>
            </a:r>
            <a:br>
              <a:rPr lang="en-US" sz="2800" dirty="0">
                <a:latin typeface="Arial" charset="0"/>
                <a:cs typeface="Arial" charset="0"/>
              </a:rPr>
            </a:br>
            <a:r>
              <a:rPr lang="en-US" sz="2800" dirty="0">
                <a:latin typeface="Arial" charset="0"/>
                <a:cs typeface="Arial" charset="0"/>
              </a:rPr>
              <a:t>Conversion of Mass to Energy</a:t>
            </a:r>
          </a:p>
        </p:txBody>
      </p:sp>
      <p:sp>
        <p:nvSpPr>
          <p:cNvPr id="67587" name="TextBox 5"/>
          <p:cNvSpPr txBox="1">
            <a:spLocks noChangeArrowheads="1"/>
          </p:cNvSpPr>
          <p:nvPr/>
        </p:nvSpPr>
        <p:spPr bwMode="auto">
          <a:xfrm>
            <a:off x="609600" y="3407664"/>
            <a:ext cx="7900988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/>
              <a:t>Mass lost (</a:t>
            </a:r>
            <a:r>
              <a:rPr lang="en-US" sz="2000" i="1" dirty="0"/>
              <a:t>m</a:t>
            </a:r>
            <a:r>
              <a:rPr lang="en-US" sz="2000" dirty="0"/>
              <a:t>) = 236.05258 </a:t>
            </a:r>
            <a:r>
              <a:rPr lang="en-US" sz="2000" dirty="0" err="1"/>
              <a:t>amu</a:t>
            </a:r>
            <a:r>
              <a:rPr lang="en-US" sz="2000" dirty="0"/>
              <a:t> – 235.86769 </a:t>
            </a:r>
            <a:r>
              <a:rPr lang="en-US" sz="2000" dirty="0" err="1"/>
              <a:t>amu</a:t>
            </a:r>
            <a:r>
              <a:rPr lang="en-US" sz="2000" dirty="0"/>
              <a:t> = 0.18489 </a:t>
            </a:r>
            <a:r>
              <a:rPr lang="en-US" sz="2000" dirty="0" err="1"/>
              <a:t>amu</a:t>
            </a:r>
            <a:endParaRPr lang="en-US" sz="2000" dirty="0"/>
          </a:p>
          <a:p>
            <a:endParaRPr lang="en-US" sz="2000" dirty="0"/>
          </a:p>
          <a:p>
            <a:pPr algn="ctr"/>
            <a:r>
              <a:rPr lang="en-US" sz="2000" dirty="0"/>
              <a:t>0.18489 </a:t>
            </a:r>
            <a:r>
              <a:rPr lang="en-US" sz="2000" dirty="0" err="1"/>
              <a:t>amu</a:t>
            </a:r>
            <a:r>
              <a:rPr lang="en-US" sz="2000" dirty="0"/>
              <a:t> × (1.66054 × 10</a:t>
            </a:r>
            <a:r>
              <a:rPr lang="en-US" sz="2000" baseline="30000" dirty="0"/>
              <a:t>–27</a:t>
            </a:r>
            <a:r>
              <a:rPr lang="en-US" sz="2000" dirty="0"/>
              <a:t> kg/1 </a:t>
            </a:r>
            <a:r>
              <a:rPr lang="en-US" sz="2000" dirty="0" err="1"/>
              <a:t>amu</a:t>
            </a:r>
            <a:r>
              <a:rPr lang="en-US" sz="2000" dirty="0"/>
              <a:t>) = 3.0702 × 10</a:t>
            </a:r>
            <a:r>
              <a:rPr lang="en-US" sz="2000" baseline="30000" dirty="0"/>
              <a:t>–28</a:t>
            </a:r>
            <a:r>
              <a:rPr lang="en-US" sz="2000" dirty="0"/>
              <a:t> kg</a:t>
            </a:r>
          </a:p>
          <a:p>
            <a:endParaRPr lang="en-US" sz="2000" dirty="0"/>
          </a:p>
          <a:p>
            <a:r>
              <a:rPr lang="en-US" sz="2000" dirty="0"/>
              <a:t>Energy produced: </a:t>
            </a:r>
            <a:r>
              <a:rPr lang="en-US" sz="2000" i="1" dirty="0"/>
              <a:t>E</a:t>
            </a:r>
            <a:r>
              <a:rPr lang="en-US" sz="2000" dirty="0"/>
              <a:t> = </a:t>
            </a:r>
            <a:r>
              <a:rPr lang="en-US" sz="2000" i="1" dirty="0"/>
              <a:t>mc</a:t>
            </a:r>
            <a:r>
              <a:rPr lang="en-US" sz="2000" baseline="30000" dirty="0"/>
              <a:t>2</a:t>
            </a:r>
          </a:p>
          <a:p>
            <a:endParaRPr lang="en-US" sz="2000" dirty="0"/>
          </a:p>
          <a:p>
            <a:r>
              <a:rPr lang="en-US" sz="2000" i="1" dirty="0"/>
              <a:t>E</a:t>
            </a:r>
            <a:r>
              <a:rPr lang="en-US" sz="2000" dirty="0"/>
              <a:t> = 3.0702 × 10</a:t>
            </a:r>
            <a:r>
              <a:rPr lang="en-US" sz="2000" baseline="30000" dirty="0"/>
              <a:t>–28</a:t>
            </a:r>
            <a:r>
              <a:rPr lang="en-US" sz="2000" dirty="0"/>
              <a:t> kg (2.9979 × 10</a:t>
            </a:r>
            <a:r>
              <a:rPr lang="en-US" sz="2000" baseline="30000" dirty="0"/>
              <a:t>8</a:t>
            </a:r>
            <a:r>
              <a:rPr lang="en-US" sz="2000" dirty="0"/>
              <a:t> m/s)</a:t>
            </a:r>
            <a:r>
              <a:rPr lang="en-US" sz="2000" baseline="30000" dirty="0"/>
              <a:t>2</a:t>
            </a:r>
          </a:p>
          <a:p>
            <a:r>
              <a:rPr lang="en-US" sz="2000" i="1" dirty="0"/>
              <a:t>E</a:t>
            </a:r>
            <a:r>
              <a:rPr lang="en-US" sz="2000" dirty="0"/>
              <a:t> = 2.7593 × 10</a:t>
            </a:r>
            <a:r>
              <a:rPr lang="en-US" sz="2000" baseline="30000" dirty="0"/>
              <a:t>–11</a:t>
            </a:r>
            <a:r>
              <a:rPr lang="en-US" sz="2000" dirty="0"/>
              <a:t> J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1"/>
          <a:stretch/>
        </p:blipFill>
        <p:spPr>
          <a:xfrm>
            <a:off x="1964074" y="1180804"/>
            <a:ext cx="5192039" cy="19901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17149" cy="1077218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Practice Problem: Mass Defect and Nuclear Binding Energy</a:t>
            </a:r>
          </a:p>
        </p:txBody>
      </p:sp>
      <p:pic>
        <p:nvPicPr>
          <p:cNvPr id="2" name="Picture 1" descr="Example21.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9" y="1638052"/>
            <a:ext cx="8572033" cy="4027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345440" y="850392"/>
            <a:ext cx="4572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latin typeface="Arial" charset="0"/>
              </a:rPr>
              <a:t>Fusion is the combining of light nuclei to make a heavier, more stable nuclide.</a:t>
            </a:r>
          </a:p>
          <a:p>
            <a:pPr>
              <a:lnSpc>
                <a:spcPct val="90000"/>
              </a:lnSpc>
            </a:pPr>
            <a:endParaRPr lang="en-US" sz="1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latin typeface="Arial" charset="0"/>
              </a:rPr>
              <a:t>The sun uses the fusion of hydrogen isotopes to make helium as a power source.</a:t>
            </a:r>
          </a:p>
          <a:p>
            <a:pPr>
              <a:lnSpc>
                <a:spcPct val="90000"/>
              </a:lnSpc>
            </a:pPr>
            <a:endParaRPr lang="en-US" sz="1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latin typeface="Arial" charset="0"/>
              </a:rPr>
              <a:t>It requires high input of energy to initiate the process.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Because it needs to overcome repulsion of positive nuclei</a:t>
            </a:r>
          </a:p>
          <a:p>
            <a:pPr>
              <a:lnSpc>
                <a:spcPct val="90000"/>
              </a:lnSpc>
            </a:pPr>
            <a:endParaRPr lang="en-US" sz="1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latin typeface="Arial" charset="0"/>
              </a:rPr>
              <a:t>It produces 10 times the energy per gram as fission.</a:t>
            </a:r>
          </a:p>
          <a:p>
            <a:pPr>
              <a:lnSpc>
                <a:spcPct val="90000"/>
              </a:lnSpc>
            </a:pPr>
            <a:endParaRPr lang="en-US" sz="1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latin typeface="Arial" charset="0"/>
              </a:rPr>
              <a:t>It produces no radioactive by-products.</a:t>
            </a:r>
          </a:p>
          <a:p>
            <a:pPr>
              <a:lnSpc>
                <a:spcPct val="90000"/>
              </a:lnSpc>
            </a:pPr>
            <a:endParaRPr lang="en-US" sz="1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latin typeface="Arial" charset="0"/>
              </a:rPr>
              <a:t>Unfortunately, the only currently working application is the H bomb.</a:t>
            </a:r>
          </a:p>
        </p:txBody>
      </p:sp>
      <p:sp>
        <p:nvSpPr>
          <p:cNvPr id="696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Nuclear Fusion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"/>
          <a:stretch/>
        </p:blipFill>
        <p:spPr>
          <a:xfrm>
            <a:off x="5146204" y="1645920"/>
            <a:ext cx="3769196" cy="361143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ED6B06"/>
                </a:solidFill>
                <a:cs typeface="Arial" charset="0"/>
              </a:rPr>
              <a:t>Types of Radioactive Decay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56616" y="762000"/>
            <a:ext cx="766559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  <a:defRPr/>
            </a:pPr>
            <a:r>
              <a:rPr lang="en-US" sz="1800" dirty="0">
                <a:latin typeface="+mn-lt"/>
              </a:rPr>
              <a:t>Natural radioactivity can be categorized by the type of decay (particles or energy rays).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20000"/>
              <a:defRPr/>
            </a:pPr>
            <a:endParaRPr lang="en-US" sz="180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  <a:defRPr/>
            </a:pPr>
            <a:r>
              <a:rPr lang="en-US" sz="1800" dirty="0">
                <a:latin typeface="+mn-lt"/>
              </a:rPr>
              <a:t>Rutherford discovered three types of rays: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–"/>
              <a:defRPr/>
            </a:pPr>
            <a:r>
              <a:rPr lang="en-US" sz="1800" b="1" dirty="0">
                <a:solidFill>
                  <a:srgbClr val="3333CC"/>
                </a:solidFill>
                <a:latin typeface="+mn-lt"/>
              </a:rPr>
              <a:t>Alpha </a:t>
            </a:r>
            <a:r>
              <a:rPr lang="en-US" sz="1800" dirty="0" smtClean="0">
                <a:solidFill>
                  <a:srgbClr val="3333CC"/>
                </a:solidFill>
                <a:latin typeface="+mn-lt"/>
              </a:rPr>
              <a:t>(</a:t>
            </a:r>
            <a:r>
              <a:rPr lang="en-US" sz="1800" dirty="0" smtClean="0">
                <a:solidFill>
                  <a:srgbClr val="3333CC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1800" dirty="0" smtClean="0">
                <a:solidFill>
                  <a:srgbClr val="3333CC"/>
                </a:solidFill>
                <a:latin typeface="+mn-lt"/>
              </a:rPr>
              <a:t>) </a:t>
            </a:r>
            <a:r>
              <a:rPr lang="en-US" sz="1800" b="1" dirty="0">
                <a:solidFill>
                  <a:srgbClr val="3333CC"/>
                </a:solidFill>
                <a:latin typeface="+mn-lt"/>
              </a:rPr>
              <a:t>rays</a:t>
            </a:r>
            <a:r>
              <a:rPr lang="en-US" sz="1800" dirty="0">
                <a:solidFill>
                  <a:srgbClr val="3333CC"/>
                </a:solidFill>
                <a:latin typeface="+mn-lt"/>
              </a:rPr>
              <a:t>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+mn-lt"/>
              </a:rPr>
              <a:t>Have a charge of +2 and a mass of 4 amu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+mn-lt"/>
              </a:rPr>
              <a:t>What we now know to be helium nucleus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–"/>
              <a:defRPr/>
            </a:pPr>
            <a:r>
              <a:rPr lang="en-US" sz="1800" b="1" dirty="0">
                <a:solidFill>
                  <a:srgbClr val="C00000"/>
                </a:solidFill>
                <a:latin typeface="+mn-lt"/>
              </a:rPr>
              <a:t>Beta 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en-US" sz="1800" dirty="0" smtClean="0">
                <a:solidFill>
                  <a:srgbClr val="C000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) </a:t>
            </a:r>
            <a:r>
              <a:rPr lang="en-US" sz="1800" b="1" dirty="0">
                <a:solidFill>
                  <a:srgbClr val="C00000"/>
                </a:solidFill>
                <a:latin typeface="+mn-lt"/>
              </a:rPr>
              <a:t>rays</a:t>
            </a:r>
            <a:endParaRPr lang="en-US" sz="1800" dirty="0">
              <a:solidFill>
                <a:srgbClr val="C00000"/>
              </a:solidFill>
              <a:latin typeface="+mn-lt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+mn-lt"/>
              </a:rPr>
              <a:t>Have a charge </a:t>
            </a:r>
            <a:r>
              <a:rPr lang="en-US" sz="1800" dirty="0" smtClean="0">
                <a:latin typeface="+mn-lt"/>
              </a:rPr>
              <a:t>of </a:t>
            </a:r>
            <a:r>
              <a:rPr lang="en-US" sz="1800" dirty="0">
                <a:latin typeface="+mn-lt"/>
                <a:cs typeface="Arial" charset="0"/>
              </a:rPr>
              <a:t>−</a:t>
            </a:r>
            <a:r>
              <a:rPr lang="en-US" sz="1800" dirty="0" smtClean="0">
                <a:latin typeface="+mn-lt"/>
              </a:rPr>
              <a:t>1 </a:t>
            </a:r>
            <a:r>
              <a:rPr lang="en-US" sz="1800" dirty="0">
                <a:latin typeface="+mn-lt"/>
              </a:rPr>
              <a:t>and negligible mass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+mn-lt"/>
              </a:rPr>
              <a:t>Electron-like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–"/>
              <a:defRPr/>
            </a:pPr>
            <a:r>
              <a:rPr lang="en-US" sz="1800" b="1" dirty="0">
                <a:solidFill>
                  <a:srgbClr val="00B050"/>
                </a:solidFill>
                <a:latin typeface="+mn-lt"/>
              </a:rPr>
              <a:t>Gamma </a:t>
            </a:r>
            <a:r>
              <a:rPr lang="en-US" sz="1800" dirty="0" smtClean="0">
                <a:solidFill>
                  <a:srgbClr val="00B050"/>
                </a:solidFill>
                <a:latin typeface="+mn-lt"/>
              </a:rPr>
              <a:t>(</a:t>
            </a:r>
            <a:r>
              <a:rPr lang="en-US" sz="1800" dirty="0" err="1" smtClean="0">
                <a:solidFill>
                  <a:srgbClr val="00B050"/>
                </a:solidFill>
                <a:latin typeface="Lucida Grande"/>
                <a:ea typeface="Lucida Grande"/>
                <a:cs typeface="Lucida Grande"/>
              </a:rPr>
              <a:t>γ</a:t>
            </a:r>
            <a:r>
              <a:rPr lang="en-US" sz="1800" dirty="0" smtClean="0">
                <a:solidFill>
                  <a:srgbClr val="00B050"/>
                </a:solidFill>
                <a:latin typeface="+mn-lt"/>
              </a:rPr>
              <a:t>) </a:t>
            </a:r>
            <a:r>
              <a:rPr lang="en-US" sz="1800" b="1" dirty="0">
                <a:solidFill>
                  <a:srgbClr val="00B050"/>
                </a:solidFill>
                <a:latin typeface="+mn-lt"/>
              </a:rPr>
              <a:t>rays</a:t>
            </a:r>
            <a:endParaRPr lang="en-US" sz="1800" dirty="0">
              <a:solidFill>
                <a:srgbClr val="00B050"/>
              </a:solidFill>
              <a:latin typeface="+mn-lt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+mn-lt"/>
              </a:rPr>
              <a:t>Form of light energy (not a particle like </a:t>
            </a:r>
            <a:r>
              <a:rPr lang="en-US" sz="1800" dirty="0" smtClean="0">
                <a:latin typeface="Lucida Grande"/>
                <a:ea typeface="Lucida Grande"/>
                <a:cs typeface="Lucida Grande"/>
              </a:rPr>
              <a:t>α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and </a:t>
            </a:r>
            <a:r>
              <a:rPr lang="en-US" sz="1800" dirty="0" smtClean="0">
                <a:latin typeface="Lucida Grande"/>
                <a:ea typeface="Lucida Grande"/>
                <a:cs typeface="Lucida Grande"/>
              </a:rPr>
              <a:t>β</a:t>
            </a:r>
            <a:r>
              <a:rPr lang="en-US" sz="1800" dirty="0" smtClean="0">
                <a:latin typeface="+mn-lt"/>
              </a:rPr>
              <a:t>)</a:t>
            </a:r>
            <a:endParaRPr lang="en-US" sz="1800" dirty="0">
              <a:latin typeface="+mn-lt"/>
            </a:endParaRPr>
          </a:p>
          <a:p>
            <a:pPr marL="1200150" lvl="2" indent="-28575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+mn-lt"/>
            </a:endParaRPr>
          </a:p>
          <a:p>
            <a:pPr marL="342900" lvl="1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  <a:defRPr/>
            </a:pPr>
            <a:r>
              <a:rPr lang="en-US" sz="1800" dirty="0">
                <a:latin typeface="+mn-lt"/>
              </a:rPr>
              <a:t>In addition, some unstable nuclei emit </a:t>
            </a:r>
            <a:r>
              <a:rPr lang="en-US" sz="1800" b="1" dirty="0">
                <a:solidFill>
                  <a:srgbClr val="7030A0"/>
                </a:solidFill>
                <a:latin typeface="+mn-lt"/>
              </a:rPr>
              <a:t>positrons</a:t>
            </a:r>
            <a:r>
              <a:rPr lang="en-US" sz="1800" dirty="0">
                <a:latin typeface="+mn-lt"/>
              </a:rPr>
              <a:t>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1800" dirty="0">
                <a:latin typeface="+mn-lt"/>
              </a:rPr>
              <a:t>Like a positively charged electron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0000"/>
              <a:buFontTx/>
              <a:buChar char="•"/>
              <a:defRPr/>
            </a:pPr>
            <a:r>
              <a:rPr lang="en-US" sz="1800" dirty="0">
                <a:latin typeface="+mn-lt"/>
              </a:rPr>
              <a:t>Some unstable nuclei will undergo </a:t>
            </a:r>
            <a:r>
              <a:rPr lang="en-US" sz="1800" b="1" dirty="0">
                <a:solidFill>
                  <a:srgbClr val="FF0000"/>
                </a:solidFill>
                <a:latin typeface="+mn-lt"/>
              </a:rPr>
              <a:t>electron capture</a:t>
            </a:r>
            <a:r>
              <a:rPr lang="en-US" sz="1800" dirty="0">
                <a:latin typeface="+mn-lt"/>
              </a:rPr>
              <a:t>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1800" dirty="0">
                <a:latin typeface="+mn-lt"/>
              </a:rPr>
              <a:t>A low-energy electron is pulled into the nucleus.</a:t>
            </a:r>
            <a:r>
              <a:rPr lang="en-US" sz="1800" dirty="0">
                <a:solidFill>
                  <a:srgbClr val="7030A0"/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Nuclear Equations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609600"/>
            <a:ext cx="8382000" cy="2852087"/>
          </a:xfrm>
        </p:spPr>
        <p:txBody>
          <a:bodyPr/>
          <a:lstStyle/>
          <a:p>
            <a:pPr>
              <a:defRPr/>
            </a:pPr>
            <a:r>
              <a:rPr lang="en-US" sz="1800" dirty="0">
                <a:cs typeface="+mn-cs"/>
              </a:rPr>
              <a:t>N</a:t>
            </a:r>
            <a:r>
              <a:rPr lang="en-US" sz="1800" dirty="0" smtClean="0">
                <a:cs typeface="+mn-cs"/>
              </a:rPr>
              <a:t>uclear </a:t>
            </a:r>
            <a:r>
              <a:rPr lang="en-US" sz="1800" dirty="0">
                <a:cs typeface="+mn-cs"/>
              </a:rPr>
              <a:t>processes </a:t>
            </a:r>
            <a:r>
              <a:rPr lang="en-US" sz="1800" dirty="0" smtClean="0">
                <a:cs typeface="+mn-cs"/>
              </a:rPr>
              <a:t>are described with </a:t>
            </a:r>
            <a:r>
              <a:rPr lang="en-US" sz="2000" b="1" dirty="0">
                <a:solidFill>
                  <a:schemeClr val="accent2"/>
                </a:solidFill>
                <a:cs typeface="+mn-cs"/>
              </a:rPr>
              <a:t>nuclear equations</a:t>
            </a:r>
            <a:r>
              <a:rPr lang="en-US" sz="1800" dirty="0" smtClean="0">
                <a:cs typeface="+mn-cs"/>
              </a:rPr>
              <a:t>.</a:t>
            </a:r>
          </a:p>
          <a:p>
            <a:pPr>
              <a:defRPr/>
            </a:pPr>
            <a:endParaRPr lang="en-US" sz="1800" dirty="0">
              <a:cs typeface="+mn-cs"/>
            </a:endParaRPr>
          </a:p>
          <a:p>
            <a:pPr>
              <a:defRPr/>
            </a:pPr>
            <a:r>
              <a:rPr lang="en-US" sz="1800" dirty="0">
                <a:cs typeface="+mn-cs"/>
              </a:rPr>
              <a:t>Atomic numbers and mass numbers are </a:t>
            </a:r>
            <a:r>
              <a:rPr lang="en-US" sz="1800" dirty="0" smtClean="0">
                <a:cs typeface="+mn-cs"/>
              </a:rPr>
              <a:t>conserved in a nuclear equation.</a:t>
            </a:r>
            <a:endParaRPr lang="en-US" sz="1800" dirty="0">
              <a:cs typeface="+mn-cs"/>
            </a:endParaRPr>
          </a:p>
          <a:p>
            <a:pPr lvl="1">
              <a:defRPr/>
            </a:pPr>
            <a:r>
              <a:rPr lang="en-US" sz="1800" dirty="0"/>
              <a:t>The sum of the atomic numbers on both sides must </a:t>
            </a:r>
            <a:r>
              <a:rPr lang="en-US" sz="1800" dirty="0" smtClean="0"/>
              <a:t>be </a:t>
            </a:r>
            <a:r>
              <a:rPr lang="en-US" sz="1800" dirty="0"/>
              <a:t>equal.</a:t>
            </a:r>
          </a:p>
          <a:p>
            <a:pPr lvl="1">
              <a:defRPr/>
            </a:pPr>
            <a:r>
              <a:rPr lang="en-US" sz="1800" dirty="0"/>
              <a:t>The sum of the mass numbers on both sides must </a:t>
            </a:r>
            <a:r>
              <a:rPr lang="en-US" sz="1800" dirty="0" smtClean="0"/>
              <a:t>be </a:t>
            </a:r>
            <a:r>
              <a:rPr lang="en-US" sz="1800" dirty="0"/>
              <a:t>equal</a:t>
            </a:r>
            <a:r>
              <a:rPr lang="en-US" sz="1800" dirty="0" smtClean="0"/>
              <a:t>.</a:t>
            </a:r>
          </a:p>
          <a:p>
            <a:pPr lvl="1">
              <a:defRPr/>
            </a:pPr>
            <a:endParaRPr lang="en-US" sz="1800" dirty="0" smtClean="0"/>
          </a:p>
          <a:p>
            <a:pPr>
              <a:defRPr/>
            </a:pPr>
            <a:r>
              <a:rPr lang="en-US" altLang="en-US" sz="1800" dirty="0"/>
              <a:t>T</a:t>
            </a:r>
            <a:r>
              <a:rPr lang="en-US" altLang="en-US" sz="1800" dirty="0" smtClean="0"/>
              <a:t>his conservation can be used to </a:t>
            </a:r>
            <a:r>
              <a:rPr lang="en-US" altLang="en-US" sz="1800" dirty="0"/>
              <a:t>determine the identity of a daughter nuclide if </a:t>
            </a:r>
            <a:r>
              <a:rPr lang="en-US" altLang="en-US" sz="1800" dirty="0" smtClean="0"/>
              <a:t>the </a:t>
            </a:r>
            <a:r>
              <a:rPr lang="en-US" altLang="en-US" sz="1800" dirty="0"/>
              <a:t>parent </a:t>
            </a:r>
            <a:r>
              <a:rPr lang="en-US" altLang="en-US" sz="1800" dirty="0" smtClean="0"/>
              <a:t>nuclide and </a:t>
            </a:r>
            <a:r>
              <a:rPr lang="en-US" altLang="en-US" sz="1800" dirty="0"/>
              <a:t>mode of </a:t>
            </a:r>
            <a:r>
              <a:rPr lang="en-US" altLang="en-US" sz="1800" dirty="0" smtClean="0"/>
              <a:t>decay are known.</a:t>
            </a:r>
            <a:endParaRPr lang="en-US" altLang="en-US" sz="1800" dirty="0"/>
          </a:p>
          <a:p>
            <a:pPr lvl="1">
              <a:defRPr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14"/>
          <a:stretch/>
        </p:blipFill>
        <p:spPr>
          <a:xfrm>
            <a:off x="387096" y="4620768"/>
            <a:ext cx="8534400" cy="16842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634" y="3721126"/>
            <a:ext cx="4060444" cy="44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454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350520" y="1143000"/>
            <a:ext cx="8387080" cy="5106988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The particles in the nucleus are held together by a very strong attractive force found only in the nucleus called the </a:t>
            </a:r>
            <a:r>
              <a:rPr lang="en-US" sz="2400" b="1">
                <a:solidFill>
                  <a:srgbClr val="3333CC"/>
                </a:solidFill>
                <a:latin typeface="Arial" charset="0"/>
              </a:rPr>
              <a:t>strong force</a:t>
            </a:r>
            <a:r>
              <a:rPr lang="en-US" sz="2400">
                <a:latin typeface="Arial" charset="0"/>
              </a:rPr>
              <a:t>.</a:t>
            </a:r>
          </a:p>
          <a:p>
            <a:pPr lvl="1"/>
            <a:r>
              <a:rPr lang="en-US" sz="2400">
                <a:latin typeface="Arial" charset="0"/>
              </a:rPr>
              <a:t>Strong forces act only over very short distances.</a:t>
            </a:r>
          </a:p>
          <a:p>
            <a:endParaRPr lang="en-US" sz="2400">
              <a:latin typeface="Arial" charset="0"/>
            </a:endParaRPr>
          </a:p>
          <a:p>
            <a:r>
              <a:rPr lang="en-US" sz="2400">
                <a:latin typeface="Arial" charset="0"/>
              </a:rPr>
              <a:t>The neutrons play an important role in stabilizing the nucleus as they add to the strong force but don’</a:t>
            </a:r>
            <a:r>
              <a:rPr lang="en-US" altLang="ja-JP" sz="2400">
                <a:latin typeface="Arial" charset="0"/>
              </a:rPr>
              <a:t>t repel each other like the protons do.</a:t>
            </a:r>
            <a:endParaRPr lang="en-US" sz="2400">
              <a:latin typeface="Arial" charset="0"/>
            </a:endParaRPr>
          </a:p>
        </p:txBody>
      </p:sp>
      <p:sp>
        <p:nvSpPr>
          <p:cNvPr id="358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What Causes Nuclei to Decompose?</a:t>
            </a:r>
          </a:p>
        </p:txBody>
      </p:sp>
    </p:spTree>
    <p:extLst>
      <p:ext uri="{BB962C8B-B14F-4D97-AF65-F5344CB8AC3E}">
        <p14:creationId xmlns:p14="http://schemas.microsoft.com/office/powerpoint/2010/main" val="17474136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4775"/>
          </a:xfrm>
        </p:spPr>
        <p:txBody>
          <a:bodyPr/>
          <a:lstStyle/>
          <a:p>
            <a:r>
              <a:rPr lang="en-US" i="1" dirty="0">
                <a:latin typeface="Arial" charset="0"/>
                <a:cs typeface="Arial" charset="0"/>
              </a:rPr>
              <a:t>N</a:t>
            </a:r>
            <a:r>
              <a:rPr lang="en-US" dirty="0">
                <a:latin typeface="Arial" charset="0"/>
                <a:cs typeface="Arial" charset="0"/>
              </a:rPr>
              <a:t>/</a:t>
            </a:r>
            <a:r>
              <a:rPr lang="en-US" i="1" dirty="0">
                <a:latin typeface="Arial" charset="0"/>
                <a:cs typeface="Arial" charset="0"/>
              </a:rPr>
              <a:t>Z</a:t>
            </a:r>
            <a:r>
              <a:rPr lang="en-US" dirty="0">
                <a:latin typeface="Arial" charset="0"/>
                <a:cs typeface="Arial" charset="0"/>
              </a:rPr>
              <a:t> (Neutrons/Protons) Ratio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55600" y="1143000"/>
            <a:ext cx="8229600" cy="5106988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The ratio of neutrons to protons (</a:t>
            </a:r>
            <a:r>
              <a:rPr lang="en-US" sz="2400" i="1">
                <a:latin typeface="Arial" charset="0"/>
              </a:rPr>
              <a:t>N</a:t>
            </a:r>
            <a:r>
              <a:rPr lang="en-US" sz="2400">
                <a:latin typeface="Arial" charset="0"/>
              </a:rPr>
              <a:t>/</a:t>
            </a:r>
            <a:r>
              <a:rPr lang="en-US" sz="2400" i="1">
                <a:latin typeface="Arial" charset="0"/>
              </a:rPr>
              <a:t>Z</a:t>
            </a:r>
            <a:r>
              <a:rPr lang="en-US" sz="2400">
                <a:latin typeface="Arial" charset="0"/>
              </a:rPr>
              <a:t>) is an important measure of the stability of the nucleus.</a:t>
            </a:r>
          </a:p>
          <a:p>
            <a:endParaRPr lang="en-US" sz="2400">
              <a:latin typeface="Arial" charset="0"/>
            </a:endParaRPr>
          </a:p>
          <a:p>
            <a:r>
              <a:rPr lang="en-US" sz="2400">
                <a:latin typeface="Arial" charset="0"/>
              </a:rPr>
              <a:t>If the </a:t>
            </a:r>
            <a:r>
              <a:rPr lang="en-US" sz="2400" i="1">
                <a:latin typeface="Arial" charset="0"/>
              </a:rPr>
              <a:t>N/Z</a:t>
            </a:r>
            <a:r>
              <a:rPr lang="en-US" sz="2400">
                <a:latin typeface="Arial" charset="0"/>
              </a:rPr>
              <a:t> ratio is too high, neutrons are converted to protons via beta decay.</a:t>
            </a:r>
          </a:p>
          <a:p>
            <a:endParaRPr lang="en-US" sz="2400">
              <a:latin typeface="Arial" charset="0"/>
            </a:endParaRPr>
          </a:p>
          <a:p>
            <a:r>
              <a:rPr lang="en-US" sz="2400">
                <a:latin typeface="Arial" charset="0"/>
              </a:rPr>
              <a:t>If the </a:t>
            </a:r>
            <a:r>
              <a:rPr lang="en-US" sz="2400" i="1">
                <a:latin typeface="Arial" charset="0"/>
              </a:rPr>
              <a:t>N/Z</a:t>
            </a:r>
            <a:r>
              <a:rPr lang="en-US" sz="2400">
                <a:latin typeface="Arial" charset="0"/>
              </a:rPr>
              <a:t> ratio is too low, protons are converted to neutrons via positron emission or electron capture.</a:t>
            </a:r>
          </a:p>
          <a:p>
            <a:pPr lvl="1"/>
            <a:r>
              <a:rPr lang="en-US" sz="2400">
                <a:latin typeface="Arial" charset="0"/>
              </a:rPr>
              <a:t>Or via alpha decay, though not as efficiently</a:t>
            </a:r>
          </a:p>
        </p:txBody>
      </p:sp>
    </p:spTree>
    <p:extLst>
      <p:ext uri="{BB962C8B-B14F-4D97-AF65-F5344CB8AC3E}">
        <p14:creationId xmlns:p14="http://schemas.microsoft.com/office/powerpoint/2010/main" val="36648981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6"/>
          <p:cNvSpPr txBox="1">
            <a:spLocks noChangeArrowheads="1"/>
          </p:cNvSpPr>
          <p:nvPr/>
        </p:nvSpPr>
        <p:spPr bwMode="auto">
          <a:xfrm>
            <a:off x="4561523" y="1514475"/>
            <a:ext cx="4409757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 dirty="0"/>
              <a:t>For </a:t>
            </a:r>
            <a:r>
              <a:rPr lang="en-US" sz="1800" i="1" dirty="0"/>
              <a:t>Z</a:t>
            </a:r>
            <a:r>
              <a:rPr lang="en-US" sz="1800" dirty="0"/>
              <a:t> = </a:t>
            </a:r>
            <a:r>
              <a:rPr lang="en-US" sz="1800"/>
              <a:t>1 </a:t>
            </a:r>
            <a:r>
              <a:rPr lang="en-US" sz="1800">
                <a:cs typeface="Arial" pitchFamily="34" charset="0"/>
              </a:rPr>
              <a:t>→</a:t>
            </a:r>
            <a:r>
              <a:rPr lang="en-US" sz="1800" smtClean="0">
                <a:sym typeface="Symbol" charset="0"/>
              </a:rPr>
              <a:t> </a:t>
            </a:r>
            <a:r>
              <a:rPr lang="en-US" sz="1800" dirty="0">
                <a:sym typeface="Symbol" charset="0"/>
              </a:rPr>
              <a:t>20,  stable </a:t>
            </a:r>
            <a:r>
              <a:rPr lang="en-US" sz="1800" i="1" dirty="0">
                <a:sym typeface="Symbol" charset="0"/>
              </a:rPr>
              <a:t>N/Z</a:t>
            </a:r>
            <a:r>
              <a:rPr lang="en-US" sz="1800" dirty="0">
                <a:sym typeface="Symbol" charset="0"/>
              </a:rPr>
              <a:t> ≈ 1.</a:t>
            </a:r>
          </a:p>
          <a:p>
            <a:pPr>
              <a:buFontTx/>
              <a:buChar char="•"/>
            </a:pPr>
            <a:endParaRPr lang="en-US" sz="1800" dirty="0">
              <a:sym typeface="Symbol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1800" dirty="0"/>
              <a:t>For </a:t>
            </a:r>
            <a:r>
              <a:rPr lang="en-US" sz="1800" i="1" dirty="0"/>
              <a:t>Z</a:t>
            </a:r>
            <a:r>
              <a:rPr lang="en-US" sz="1800" dirty="0"/>
              <a:t> = </a:t>
            </a:r>
            <a:r>
              <a:rPr lang="en-US" sz="1800"/>
              <a:t>20 </a:t>
            </a:r>
            <a:r>
              <a:rPr lang="en-US" sz="1800">
                <a:cs typeface="Arial" pitchFamily="34" charset="0"/>
              </a:rPr>
              <a:t>→</a:t>
            </a:r>
            <a:r>
              <a:rPr lang="en-US" sz="1800" smtClean="0">
                <a:sym typeface="Symbol" charset="0"/>
              </a:rPr>
              <a:t> </a:t>
            </a:r>
            <a:r>
              <a:rPr lang="en-US" sz="1800" dirty="0">
                <a:sym typeface="Symbol" charset="0"/>
              </a:rPr>
              <a:t>40, stable </a:t>
            </a:r>
            <a:r>
              <a:rPr lang="en-US" sz="1800" i="1" dirty="0">
                <a:sym typeface="Symbol" charset="0"/>
              </a:rPr>
              <a:t>N/Z</a:t>
            </a:r>
            <a:r>
              <a:rPr lang="en-US" sz="1800" dirty="0">
                <a:sym typeface="Symbol" charset="0"/>
              </a:rPr>
              <a:t> </a:t>
            </a:r>
            <a:r>
              <a:rPr lang="en-US" sz="1800" dirty="0">
                <a:cs typeface="Times New Roman" charset="0"/>
                <a:sym typeface="Symbol" charset="0"/>
              </a:rPr>
              <a:t>approaches 1.25.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1800" dirty="0">
              <a:cs typeface="Times New Roman" charset="0"/>
              <a:sym typeface="Symbol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1800" dirty="0">
                <a:ea typeface="Times New Roman" charset="0"/>
                <a:cs typeface="Times New Roman" charset="0"/>
              </a:rPr>
              <a:t>For </a:t>
            </a:r>
            <a:r>
              <a:rPr lang="en-US" sz="1800" i="1" dirty="0">
                <a:ea typeface="Times New Roman" charset="0"/>
                <a:cs typeface="Times New Roman" charset="0"/>
              </a:rPr>
              <a:t>Z</a:t>
            </a:r>
            <a:r>
              <a:rPr lang="en-US" sz="1800" dirty="0">
                <a:ea typeface="Times New Roman" charset="0"/>
                <a:cs typeface="Times New Roman" charset="0"/>
              </a:rPr>
              <a:t> = </a:t>
            </a:r>
            <a:r>
              <a:rPr lang="en-US" sz="1800">
                <a:ea typeface="Times New Roman" charset="0"/>
                <a:cs typeface="Times New Roman" charset="0"/>
              </a:rPr>
              <a:t>40 </a:t>
            </a:r>
            <a:r>
              <a:rPr lang="en-US" sz="1800">
                <a:cs typeface="Arial" pitchFamily="34" charset="0"/>
              </a:rPr>
              <a:t>→</a:t>
            </a:r>
            <a:r>
              <a:rPr lang="en-US" sz="1800" smtClean="0">
                <a:ea typeface="Times New Roman" charset="0"/>
                <a:cs typeface="Times New Roman" charset="0"/>
                <a:sym typeface="Symbol" charset="0"/>
              </a:rPr>
              <a:t> </a:t>
            </a:r>
            <a:r>
              <a:rPr lang="en-US" sz="1800" dirty="0">
                <a:ea typeface="Times New Roman" charset="0"/>
                <a:cs typeface="Times New Roman" charset="0"/>
                <a:sym typeface="Symbol" charset="0"/>
              </a:rPr>
              <a:t>80, stable </a:t>
            </a:r>
            <a:r>
              <a:rPr lang="en-US" sz="1800" i="1" dirty="0">
                <a:ea typeface="Times New Roman" charset="0"/>
                <a:cs typeface="Times New Roman" charset="0"/>
                <a:sym typeface="Symbol" charset="0"/>
              </a:rPr>
              <a:t>N/Z</a:t>
            </a:r>
            <a:r>
              <a:rPr lang="en-US" sz="1800" dirty="0">
                <a:ea typeface="Times New Roman" charset="0"/>
                <a:cs typeface="Times New Roman" charset="0"/>
                <a:sym typeface="Symbol" charset="0"/>
              </a:rPr>
              <a:t> </a:t>
            </a:r>
            <a:r>
              <a:rPr lang="en-US" sz="1800" dirty="0">
                <a:cs typeface="Times New Roman" charset="0"/>
                <a:sym typeface="Symbol" charset="0"/>
              </a:rPr>
              <a:t>approaches 1.5.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1800" dirty="0">
              <a:cs typeface="Times New Roman" charset="0"/>
              <a:sym typeface="Symbol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1800" dirty="0">
                <a:ea typeface="Times New Roman" charset="0"/>
                <a:cs typeface="Times New Roman" charset="0"/>
              </a:rPr>
              <a:t>For </a:t>
            </a:r>
            <a:r>
              <a:rPr lang="en-US" sz="1800" i="1" dirty="0">
                <a:ea typeface="Times New Roman" charset="0"/>
                <a:cs typeface="Times New Roman" charset="0"/>
              </a:rPr>
              <a:t>Z</a:t>
            </a:r>
            <a:r>
              <a:rPr lang="en-US" sz="1800" dirty="0">
                <a:ea typeface="Times New Roman" charset="0"/>
                <a:cs typeface="Times New Roman" charset="0"/>
              </a:rPr>
              <a:t> &gt; </a:t>
            </a:r>
            <a:r>
              <a:rPr lang="en-US" sz="1800" dirty="0">
                <a:ea typeface="Times New Roman" charset="0"/>
                <a:cs typeface="Times New Roman" charset="0"/>
                <a:sym typeface="Symbol" charset="0"/>
              </a:rPr>
              <a:t>83, there are </a:t>
            </a:r>
            <a:r>
              <a:rPr lang="en-US" sz="1800">
                <a:ea typeface="Times New Roman" charset="0"/>
                <a:cs typeface="Times New Roman" charset="0"/>
                <a:sym typeface="Symbol" charset="0"/>
              </a:rPr>
              <a:t>no </a:t>
            </a:r>
            <a:r>
              <a:rPr lang="en-US" sz="1800" smtClean="0">
                <a:ea typeface="Times New Roman" charset="0"/>
                <a:cs typeface="Times New Roman" charset="0"/>
                <a:sym typeface="Symbol" charset="0"/>
              </a:rPr>
              <a:t>stable nuclei</a:t>
            </a:r>
            <a:r>
              <a:rPr lang="en-US" sz="1800" dirty="0">
                <a:ea typeface="Times New Roman" charset="0"/>
                <a:cs typeface="Times New Roman" charset="0"/>
                <a:sym typeface="Symbol" charset="0"/>
              </a:rPr>
              <a:t>.</a:t>
            </a:r>
            <a:endParaRPr lang="en-US" sz="1800" dirty="0">
              <a:cs typeface="Times New Roman" charset="0"/>
              <a:sym typeface="Symbol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hlink"/>
              </a:solidFill>
              <a:cs typeface="Times New Roman" charset="0"/>
              <a:sym typeface="Symbol" charset="0"/>
            </a:endParaRPr>
          </a:p>
          <a:p>
            <a:pPr algn="ctr">
              <a:spcBef>
                <a:spcPct val="20000"/>
              </a:spcBef>
              <a:buFontTx/>
              <a:buChar char="•"/>
            </a:pPr>
            <a:endParaRPr lang="en-US" sz="1800" dirty="0">
              <a:ea typeface="Times New Roman" charset="0"/>
              <a:cs typeface="Times New Roman" charset="0"/>
              <a:sym typeface="Symbol" charset="0"/>
            </a:endParaRPr>
          </a:p>
        </p:txBody>
      </p:sp>
      <p:sp>
        <p:nvSpPr>
          <p:cNvPr id="3789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ED6B06"/>
                </a:solidFill>
                <a:cs typeface="Arial" charset="0"/>
              </a:rPr>
              <a:t>Valley of Stability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8"/>
          <a:stretch/>
        </p:blipFill>
        <p:spPr>
          <a:xfrm>
            <a:off x="457200" y="579438"/>
            <a:ext cx="3888568" cy="588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7592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185&quot;&gt;&lt;/object&gt;&lt;object type=&quot;2&quot; unique_id=&quot;10186&quot;&gt;&lt;object type=&quot;3&quot; unique_id=&quot;10187&quot;&gt;&lt;property id=&quot;20148&quot; value=&quot;5&quot;/&gt;&lt;property id=&quot;20300&quot; value=&quot;Slide 1&quot;/&gt;&lt;property id=&quot;20307&quot; value=&quot;256&quot;/&gt;&lt;/object&gt;&lt;object type=&quot;3&quot; unique_id=&quot;10188&quot;&gt;&lt;property id=&quot;20148&quot; value=&quot;5&quot;/&gt;&lt;property id=&quot;20300&quot; value=&quot;Slide 2 - &amp;quot;Nuclear Medicine&amp;quot;&quot;/&gt;&lt;property id=&quot;20307&quot; value=&quot;259&quot;/&gt;&lt;/object&gt;&lt;object type=&quot;3&quot; unique_id=&quot;10189&quot;&gt;&lt;property id=&quot;20148&quot; value=&quot;5&quot;/&gt;&lt;property id=&quot;20300&quot; value=&quot;Slide 3&quot;/&gt;&lt;property id=&quot;20307&quot; value=&quot;260&quot;/&gt;&lt;/object&gt;&lt;object type=&quot;3&quot; unique_id=&quot;10190&quot;&gt;&lt;property id=&quot;20148&quot; value=&quot;5&quot;/&gt;&lt;property id=&quot;20300&quot; value=&quot;Slide 4&quot;/&gt;&lt;property id=&quot;20307&quot; value=&quot;261&quot;/&gt;&lt;/object&gt;&lt;object type=&quot;3&quot; unique_id=&quot;10191&quot;&gt;&lt;property id=&quot;20148&quot; value=&quot;5&quot;/&gt;&lt;property id=&quot;20300&quot; value=&quot;Slide 5 - &amp;quot;Discovery of Radioactivity: Marie Curie&amp;quot;&quot;/&gt;&lt;property id=&quot;20307&quot; value=&quot;262&quot;/&gt;&lt;/object&gt;&lt;object type=&quot;3&quot; unique_id=&quot;10192&quot;&gt;&lt;property id=&quot;20148&quot; value=&quot;5&quot;/&gt;&lt;property id=&quot;20300&quot; value=&quot;Slide 6&quot;/&gt;&lt;property id=&quot;20307&quot; value=&quot;264&quot;/&gt;&lt;/object&gt;&lt;object type=&quot;3&quot; unique_id=&quot;10193&quot;&gt;&lt;property id=&quot;20148&quot; value=&quot;5&quot;/&gt;&lt;property id=&quot;20300&quot; value=&quot;Slide 7 - &amp;quot;What Is Radioactivity?&amp;quot;&quot;/&gt;&lt;property id=&quot;20307&quot; value=&quot;265&quot;/&gt;&lt;/object&gt;&lt;object type=&quot;3&quot; unique_id=&quot;10194&quot;&gt;&lt;property id=&quot;20148&quot; value=&quot;5&quot;/&gt;&lt;property id=&quot;20300&quot; value=&quot;Slide 8&quot;/&gt;&lt;property id=&quot;20307&quot; value=&quot;266&quot;/&gt;&lt;/object&gt;&lt;object type=&quot;3&quot; unique_id=&quot;10195&quot;&gt;&lt;property id=&quot;20148&quot; value=&quot;5&quot;/&gt;&lt;property id=&quot;20300&quot; value=&quot;Slide 9&quot;/&gt;&lt;property id=&quot;20307&quot; value=&quot;267&quot;/&gt;&lt;/object&gt;&lt;object type=&quot;3&quot; unique_id=&quot;10196&quot;&gt;&lt;property id=&quot;20148&quot; value=&quot;5&quot;/&gt;&lt;property id=&quot;20300&quot; value=&quot;Slide 10&quot;/&gt;&lt;property id=&quot;20307&quot; value=&quot;268&quot;/&gt;&lt;/object&gt;&lt;object type=&quot;3&quot; unique_id=&quot;10197&quot;&gt;&lt;property id=&quot;20148&quot; value=&quot;5&quot;/&gt;&lt;property id=&quot;20300&quot; value=&quot;Slide 11 - &amp;quot;Facts about the Nucleus&amp;quot;&quot;/&gt;&lt;property id=&quot;20307&quot; value=&quot;269&quot;/&gt;&lt;/object&gt;&lt;object type=&quot;3&quot; unique_id=&quot;10198&quot;&gt;&lt;property id=&quot;20148&quot; value=&quot;5&quot;/&gt;&lt;property id=&quot;20300&quot; value=&quot;Slide 12&quot;/&gt;&lt;property id=&quot;20307&quot; value=&quot;270&quot;/&gt;&lt;/object&gt;&lt;object type=&quot;3&quot; unique_id=&quot;10199&quot;&gt;&lt;property id=&quot;20148&quot; value=&quot;5&quot;/&gt;&lt;property id=&quot;20300&quot; value=&quot;Slide 13&quot;/&gt;&lt;property id=&quot;20307&quot; value=&quot;271&quot;/&gt;&lt;/object&gt;&lt;object type=&quot;3&quot; unique_id=&quot;10200&quot;&gt;&lt;property id=&quot;20148&quot; value=&quot;5&quot;/&gt;&lt;property id=&quot;20300&quot; value=&quot;Slide 14&quot;/&gt;&lt;property id=&quot;20307&quot; value=&quot;272&quot;/&gt;&lt;/object&gt;&lt;object type=&quot;3&quot; unique_id=&quot;10201&quot;&gt;&lt;property id=&quot;20148&quot; value=&quot;5&quot;/&gt;&lt;property id=&quot;20300&quot; value=&quot;Slide 15&quot;/&gt;&lt;property id=&quot;20307&quot; value=&quot;273&quot;/&gt;&lt;/object&gt;&lt;object type=&quot;3&quot; unique_id=&quot;10202&quot;&gt;&lt;property id=&quot;20148&quot; value=&quot;5&quot;/&gt;&lt;property id=&quot;20300&quot; value=&quot;Slide 16&quot;/&gt;&lt;property id=&quot;20307&quot; value=&quot;274&quot;/&gt;&lt;/object&gt;&lt;object type=&quot;3&quot; unique_id=&quot;10203&quot;&gt;&lt;property id=&quot;20148&quot; value=&quot;5&quot;/&gt;&lt;property id=&quot;20300&quot; value=&quot;Slide 17 - &amp;quot;Chemical Processes versus  Nuclear Processes&amp;quot;&quot;/&gt;&lt;property id=&quot;20307&quot; value=&quot;275&quot;/&gt;&lt;/object&gt;&lt;object type=&quot;3&quot; unique_id=&quot;10204&quot;&gt;&lt;property id=&quot;20148&quot; value=&quot;5&quot;/&gt;&lt;property id=&quot;20300&quot; value=&quot;Slide 18 - &amp;quot;Nuclear Equations&amp;quot;&quot;/&gt;&lt;property id=&quot;20307&quot; value=&quot;276&quot;/&gt;&lt;/object&gt;&lt;object type=&quot;3&quot; unique_id=&quot;10205&quot;&gt;&lt;property id=&quot;20148&quot; value=&quot;5&quot;/&gt;&lt;property id=&quot;20300&quot; value=&quot;Slide 19&quot;/&gt;&lt;property id=&quot;20307&quot; value=&quot;277&quot;/&gt;&lt;/object&gt;&lt;object type=&quot;3&quot; unique_id=&quot;10206&quot;&gt;&lt;property id=&quot;20148&quot; value=&quot;5&quot;/&gt;&lt;property id=&quot;20300&quot; value=&quot;Slide 20&quot;/&gt;&lt;property id=&quot;20307&quot; value=&quot;278&quot;/&gt;&lt;/object&gt;&lt;object type=&quot;3&quot; unique_id=&quot;10207&quot;&gt;&lt;property id=&quot;20148&quot; value=&quot;5&quot;/&gt;&lt;property id=&quot;20300&quot; value=&quot;Slide 21&quot;/&gt;&lt;property id=&quot;20307&quot; value=&quot;370&quot;/&gt;&lt;/object&gt;&lt;object type=&quot;3&quot; unique_id=&quot;10208&quot;&gt;&lt;property id=&quot;20148&quot; value=&quot;5&quot;/&gt;&lt;property id=&quot;20300&quot; value=&quot;Slide 22&quot;/&gt;&lt;property id=&quot;20307&quot; value=&quot;280&quot;/&gt;&lt;/object&gt;&lt;object type=&quot;3&quot; unique_id=&quot;10209&quot;&gt;&lt;property id=&quot;20148&quot; value=&quot;5&quot;/&gt;&lt;property id=&quot;20300&quot; value=&quot;Slide 23&quot;/&gt;&lt;property id=&quot;20307&quot; value=&quot;281&quot;/&gt;&lt;/object&gt;&lt;object type=&quot;3&quot; unique_id=&quot;10210&quot;&gt;&lt;property id=&quot;20148&quot; value=&quot;5&quot;/&gt;&lt;property id=&quot;20300&quot; value=&quot;Slide 24&quot;/&gt;&lt;property id=&quot;20307&quot; value=&quot;282&quot;/&gt;&lt;/object&gt;&lt;object type=&quot;3&quot; unique_id=&quot;10211&quot;&gt;&lt;property id=&quot;20148&quot; value=&quot;5&quot;/&gt;&lt;property id=&quot;20300&quot; value=&quot;Slide 25&quot;/&gt;&lt;property id=&quot;20307&quot; value=&quot;283&quot;/&gt;&lt;/object&gt;&lt;object type=&quot;3&quot; unique_id=&quot;10212&quot;&gt;&lt;property id=&quot;20148&quot; value=&quot;5&quot;/&gt;&lt;property id=&quot;20300&quot; value=&quot;Slide 26&quot;/&gt;&lt;property id=&quot;20307&quot; value=&quot;284&quot;/&gt;&lt;/object&gt;&lt;object type=&quot;3&quot; unique_id=&quot;10213&quot;&gt;&lt;property id=&quot;20148&quot; value=&quot;5&quot;/&gt;&lt;property id=&quot;20300&quot; value=&quot;Slide 27&quot;/&gt;&lt;property id=&quot;20307&quot; value=&quot;286&quot;/&gt;&lt;/object&gt;&lt;object type=&quot;3&quot; unique_id=&quot;10214&quot;&gt;&lt;property id=&quot;20148&quot; value=&quot;5&quot;/&gt;&lt;property id=&quot;20300&quot; value=&quot;Slide 28&quot;/&gt;&lt;property id=&quot;20307&quot; value=&quot;290&quot;/&gt;&lt;/object&gt;&lt;object type=&quot;3&quot; unique_id=&quot;10215&quot;&gt;&lt;property id=&quot;20148&quot; value=&quot;5&quot;/&gt;&lt;property id=&quot;20300&quot; value=&quot;Slide 29 - &amp;quot;What Causes Nuclei to Decompose?&amp;quot;&quot;/&gt;&lt;property id=&quot;20307&quot; value=&quot;296&quot;/&gt;&lt;/object&gt;&lt;object type=&quot;3&quot; unique_id=&quot;10216&quot;&gt;&lt;property id=&quot;20148&quot; value=&quot;5&quot;/&gt;&lt;property id=&quot;20300&quot; value=&quot;Slide 30 - &amp;quot;N/Z Ratio&amp;quot;&quot;/&gt;&lt;property id=&quot;20307&quot; value=&quot;297&quot;/&gt;&lt;/object&gt;&lt;object type=&quot;3&quot; unique_id=&quot;10217&quot;&gt;&lt;property id=&quot;20148&quot; value=&quot;5&quot;/&gt;&lt;property id=&quot;20300&quot; value=&quot;Slide 31&quot;/&gt;&lt;property id=&quot;20307&quot; value=&quot;298&quot;/&gt;&lt;/object&gt;&lt;object type=&quot;3&quot; unique_id=&quot;10218&quot;&gt;&lt;property id=&quot;20148&quot; value=&quot;5&quot;/&gt;&lt;property id=&quot;20300&quot; value=&quot;Slide 32&quot;/&gt;&lt;property id=&quot;20307&quot; value=&quot;375&quot;/&gt;&lt;/object&gt;&lt;object type=&quot;3&quot; unique_id=&quot;10219&quot;&gt;&lt;property id=&quot;20148&quot; value=&quot;5&quot;/&gt;&lt;property id=&quot;20300&quot; value=&quot;Slide 33&quot;/&gt;&lt;property id=&quot;20307&quot; value=&quot;376&quot;/&gt;&lt;/object&gt;&lt;object type=&quot;3&quot; unique_id=&quot;10220&quot;&gt;&lt;property id=&quot;20148&quot; value=&quot;5&quot;/&gt;&lt;property id=&quot;20300&quot; value=&quot;Slide 34&quot;/&gt;&lt;property id=&quot;20307&quot; value=&quot;377&quot;/&gt;&lt;/object&gt;&lt;object type=&quot;3&quot; unique_id=&quot;10221&quot;&gt;&lt;property id=&quot;20148&quot; value=&quot;5&quot;/&gt;&lt;property id=&quot;20300&quot; value=&quot;Slide 35 - &amp;quot;Magic Numbers&amp;quot;&quot;/&gt;&lt;property id=&quot;20307&quot; value=&quot;302&quot;/&gt;&lt;/object&gt;&lt;object type=&quot;3&quot; unique_id=&quot;10222&quot;&gt;&lt;property id=&quot;20148&quot; value=&quot;5&quot;/&gt;&lt;property id=&quot;20300&quot; value=&quot;Slide 36&quot;/&gt;&lt;property id=&quot;20307&quot; value=&quot;303&quot;/&gt;&lt;/object&gt;&lt;object type=&quot;3&quot; unique_id=&quot;10223&quot;&gt;&lt;property id=&quot;20148&quot; value=&quot;5&quot;/&gt;&lt;property id=&quot;20300&quot; value=&quot;Slide 37&quot;/&gt;&lt;property id=&quot;20307&quot; value=&quot;304&quot;/&gt;&lt;/object&gt;&lt;object type=&quot;3&quot; unique_id=&quot;10224&quot;&gt;&lt;property id=&quot;20148&quot; value=&quot;5&quot;/&gt;&lt;property id=&quot;20300&quot; value=&quot;Slide 38 - &amp;quot;Natural Radioactivity&amp;quot;&quot;/&gt;&lt;property id=&quot;20307&quot; value=&quot;308&quot;/&gt;&lt;/object&gt;&lt;object type=&quot;3&quot; unique_id=&quot;10225&quot;&gt;&lt;property id=&quot;20148&quot; value=&quot;5&quot;/&gt;&lt;property id=&quot;20300&quot; value=&quot;Slide 39&quot;/&gt;&lt;property id=&quot;20307&quot; value=&quot;305&quot;/&gt;&lt;/object&gt;&lt;object type=&quot;3&quot; unique_id=&quot;10226&quot;&gt;&lt;property id=&quot;20148&quot; value=&quot;5&quot;/&gt;&lt;property id=&quot;20300&quot; value=&quot;Slide 40&quot;/&gt;&lt;property id=&quot;20307&quot; value=&quot;306&quot;/&gt;&lt;/object&gt;&lt;object type=&quot;3&quot; unique_id=&quot;10227&quot;&gt;&lt;property id=&quot;20148&quot; value=&quot;5&quot;/&gt;&lt;property id=&quot;20300&quot; value=&quot;Slide 41&quot;/&gt;&lt;property id=&quot;20307&quot; value=&quot;307&quot;/&gt;&lt;/object&gt;&lt;object type=&quot;3&quot; unique_id=&quot;10228&quot;&gt;&lt;property id=&quot;20148&quot; value=&quot;5&quot;/&gt;&lt;property id=&quot;20300&quot; value=&quot;Slide 42&quot;/&gt;&lt;property id=&quot;20307&quot; value=&quot;309&quot;/&gt;&lt;/object&gt;&lt;object type=&quot;3&quot; unique_id=&quot;10229&quot;&gt;&lt;property id=&quot;20148&quot; value=&quot;5&quot;/&gt;&lt;property id=&quot;20300&quot; value=&quot;Slide 43 - &amp;quot;Kinetics of Radioactive Decay&amp;quot;&quot;/&gt;&lt;property id=&quot;20307&quot; value=&quot;310&quot;/&gt;&lt;/object&gt;&lt;object type=&quot;3&quot; unique_id=&quot;10230&quot;&gt;&lt;property id=&quot;20148&quot; value=&quot;5&quot;/&gt;&lt;property id=&quot;20300&quot; value=&quot;Slide 44 - &amp;quot;Half-Lives of Various Nuclides&amp;quot;&quot;/&gt;&lt;property id=&quot;20307&quot; value=&quot;311&quot;/&gt;&lt;/object&gt;&lt;object type=&quot;3&quot; unique_id=&quot;10231&quot;&gt;&lt;property id=&quot;20148&quot; value=&quot;5&quot;/&gt;&lt;property id=&quot;20300&quot; value=&quot;Slide 45 - &amp;quot;Half-Life&amp;quot;&quot;/&gt;&lt;property id=&quot;20307&quot; value=&quot;312&quot;/&gt;&lt;/object&gt;&lt;object type=&quot;3&quot; unique_id=&quot;10232&quot;&gt;&lt;property id=&quot;20148&quot; value=&quot;5&quot;/&gt;&lt;property id=&quot;20300&quot; value=&quot;Slide 46 - &amp;quot;Kinetics of Radioactive Decay&amp;quot;&quot;/&gt;&lt;property id=&quot;20307&quot; value=&quot;371&quot;/&gt;&lt;/object&gt;&lt;object type=&quot;3&quot; unique_id=&quot;10233&quot;&gt;&lt;property id=&quot;20148&quot; value=&quot;5&quot;/&gt;&lt;property id=&quot;20300&quot; value=&quot;Slide 47 - &amp;quot;Radiometric Dating&amp;quot;&quot;/&gt;&lt;property id=&quot;20307&quot; value=&quot;318&quot;/&gt;&lt;/object&gt;&lt;object type=&quot;3&quot; unique_id=&quot;10234&quot;&gt;&lt;property id=&quot;20148&quot; value=&quot;5&quot;/&gt;&lt;property id=&quot;20300&quot; value=&quot;Slide 48&quot;/&gt;&lt;property id=&quot;20307&quot; value=&quot;319&quot;/&gt;&lt;/object&gt;&lt;object type=&quot;3&quot; unique_id=&quot;10235&quot;&gt;&lt;property id=&quot;20148&quot; value=&quot;5&quot;/&gt;&lt;property id=&quot;20300&quot; value=&quot;Slide 49&quot;/&gt;&lt;property id=&quot;20307&quot; value=&quot;320&quot;/&gt;&lt;/object&gt;&lt;object type=&quot;3&quot; unique_id=&quot;10236&quot;&gt;&lt;property id=&quot;20148&quot; value=&quot;5&quot;/&gt;&lt;property id=&quot;20300&quot; value=&quot;Slide 50&quot;/&gt;&lt;property id=&quot;20307&quot; value=&quot;325&quot;/&gt;&lt;/object&gt;&lt;object type=&quot;3&quot; unique_id=&quot;10237&quot;&gt;&lt;property id=&quot;20148&quot; value=&quot;5&quot;/&gt;&lt;property id=&quot;20300&quot; value=&quot;Slide 51 - &amp;quot;Nuclear Fission&amp;quot;&quot;/&gt;&lt;property id=&quot;20307&quot; value=&quot;326&quot;/&gt;&lt;/object&gt;&lt;object type=&quot;3&quot; unique_id=&quot;10238&quot;&gt;&lt;property id=&quot;20148&quot; value=&quot;5&quot;/&gt;&lt;property id=&quot;20300&quot; value=&quot;Slide 52&quot;/&gt;&lt;property id=&quot;20307&quot; value=&quot;327&quot;/&gt;&lt;/object&gt;&lt;object type=&quot;3&quot; unique_id=&quot;10239&quot;&gt;&lt;property id=&quot;20148&quot; value=&quot;5&quot;/&gt;&lt;property id=&quot;20300&quot; value=&quot;Slide 53&quot;/&gt;&lt;property id=&quot;20307&quot; value=&quot;328&quot;/&gt;&lt;/object&gt;&lt;object type=&quot;3&quot; unique_id=&quot;10240&quot;&gt;&lt;property id=&quot;20148&quot; value=&quot;5&quot;/&gt;&lt;property id=&quot;20300&quot; value=&quot;Slide 54&quot;/&gt;&lt;property id=&quot;20307&quot; value=&quot;330&quot;/&gt;&lt;/object&gt;&lt;object type=&quot;3&quot; unique_id=&quot;10241&quot;&gt;&lt;property id=&quot;20148&quot; value=&quot;5&quot;/&gt;&lt;property id=&quot;20300&quot; value=&quot;Slide 55 - &amp;quot;Nuclear Power&amp;quot;&quot;/&gt;&lt;property id=&quot;20307&quot; value=&quot;331&quot;/&gt;&lt;/object&gt;&lt;object type=&quot;3&quot; unique_id=&quot;10242&quot;&gt;&lt;property id=&quot;20148&quot; value=&quot;5&quot;/&gt;&lt;property id=&quot;20300&quot; value=&quot;Slide 56&quot;/&gt;&lt;property id=&quot;20307&quot; value=&quot;332&quot;/&gt;&lt;/object&gt;&lt;object type=&quot;3&quot; unique_id=&quot;10243&quot;&gt;&lt;property id=&quot;20148&quot; value=&quot;5&quot;/&gt;&lt;property id=&quot;20300&quot; value=&quot;Slide 57 - &amp;quot;Nuclear Power Plants – Core&amp;quot;&quot;/&gt;&lt;property id=&quot;20307&quot; value=&quot;333&quot;/&gt;&lt;/object&gt;&lt;object type=&quot;3&quot; unique_id=&quot;10244&quot;&gt;&lt;property id=&quot;20148&quot; value=&quot;5&quot;/&gt;&lt;property id=&quot;20300&quot; value=&quot;Slide 58&quot;/&gt;&lt;property id=&quot;20307&quot; value=&quot;335&quot;/&gt;&lt;/object&gt;&lt;object type=&quot;3&quot; unique_id=&quot;10245&quot;&gt;&lt;property id=&quot;20148&quot; value=&quot;5&quot;/&gt;&lt;property id=&quot;20300&quot; value=&quot;Slide 59 - &amp;quot;Pressurized Light Water Reactor&amp;quot;&quot;/&gt;&lt;property id=&quot;20307&quot; value=&quot;334&quot;/&gt;&lt;/object&gt;&lt;object type=&quot;3&quot; unique_id=&quot;10246&quot;&gt;&lt;property id=&quot;20148&quot; value=&quot;5&quot;/&gt;&lt;property id=&quot;20300&quot; value=&quot;Slide 60&quot;/&gt;&lt;property id=&quot;20307&quot; value=&quot;336&quot;/&gt;&lt;/object&gt;&lt;object type=&quot;3&quot; unique_id=&quot;10247&quot;&gt;&lt;property id=&quot;20148&quot; value=&quot;5&quot;/&gt;&lt;property id=&quot;20300&quot; value=&quot;Slide 61&quot;/&gt;&lt;property id=&quot;20307&quot; value=&quot;337&quot;/&gt;&lt;/object&gt;&lt;object type=&quot;3&quot; unique_id=&quot;10248&quot;&gt;&lt;property id=&quot;20148&quot; value=&quot;5&quot;/&gt;&lt;property id=&quot;20300&quot; value=&quot;Slide 62 - &amp;quot;Concerns about Nuclear Power&amp;quot;&quot;/&gt;&lt;property id=&quot;20307&quot; value=&quot;338&quot;/&gt;&lt;/object&gt;&lt;object type=&quot;3&quot; unique_id=&quot;10249&quot;&gt;&lt;property id=&quot;20148&quot; value=&quot;5&quot;/&gt;&lt;property id=&quot;20300&quot; value=&quot;Slide 63&quot;/&gt;&lt;property id=&quot;20307&quot; value=&quot;339&quot;/&gt;&lt;/object&gt;&lt;object type=&quot;3&quot; unique_id=&quot;10250&quot;&gt;&lt;property id=&quot;20148&quot; value=&quot;5&quot;/&gt;&lt;property id=&quot;20300&quot; value=&quot;Slide 64&quot;/&gt;&lt;property id=&quot;20307&quot; value=&quot;340&quot;/&gt;&lt;/object&gt;&lt;object type=&quot;3&quot; unique_id=&quot;10251&quot;&gt;&lt;property id=&quot;20148&quot; value=&quot;5&quot;/&gt;&lt;property id=&quot;20300&quot; value=&quot;Slide 65 - &amp;quot;Mass Defect and Binding Energy&amp;quot;&quot;/&gt;&lt;property id=&quot;20307&quot; value=&quot;372&quot;/&gt;&lt;/object&gt;&lt;object type=&quot;3&quot; unique_id=&quot;10252&quot;&gt;&lt;property id=&quot;20148&quot; value=&quot;5&quot;/&gt;&lt;property id=&quot;20300&quot; value=&quot;Slide 66&quot;/&gt;&lt;property id=&quot;20307&quot; value=&quot;341&quot;/&gt;&lt;/object&gt;&lt;object type=&quot;3&quot; unique_id=&quot;10253&quot;&gt;&lt;property id=&quot;20148&quot; value=&quot;5&quot;/&gt;&lt;property id=&quot;20300&quot; value=&quot;Slide 67 - &amp;quot;Nuclear Fusion&amp;quot;&quot;/&gt;&lt;property id=&quot;20307&quot; value=&quot;345&quot;/&gt;&lt;/object&gt;&lt;object type=&quot;3&quot; unique_id=&quot;10254&quot;&gt;&lt;property id=&quot;20148&quot; value=&quot;5&quot;/&gt;&lt;property id=&quot;20300&quot; value=&quot;Slide 68 - &amp;quot;Fusion&amp;quot;&quot;/&gt;&lt;property id=&quot;20307&quot; value=&quot;346&quot;/&gt;&lt;/object&gt;&lt;object type=&quot;3&quot; unique_id=&quot;10255&quot;&gt;&lt;property id=&quot;20148&quot; value=&quot;5&quot;/&gt;&lt;property id=&quot;20300&quot; value=&quot;Slide 69 - &amp;quot;Tokamak Fusion Reactor&amp;quot;&quot;/&gt;&lt;property id=&quot;20307&quot; value=&quot;347&quot;/&gt;&lt;/object&gt;&lt;object type=&quot;3&quot; unique_id=&quot;10256&quot;&gt;&lt;property id=&quot;20148&quot; value=&quot;5&quot;/&gt;&lt;property id=&quot;20300&quot; value=&quot;Slide 70 - &amp;quot;Making New Elements: Artificial Transmutation&amp;quot;&quot;/&gt;&lt;property id=&quot;20307&quot; value=&quot;348&quot;/&gt;&lt;/object&gt;&lt;object type=&quot;3&quot; unique_id=&quot;10257&quot;&gt;&lt;property id=&quot;20148&quot; value=&quot;5&quot;/&gt;&lt;property id=&quot;20300&quot; value=&quot;Slide 71 - &amp;quot;Artificial Transmutation&amp;quot;&quot;/&gt;&lt;property id=&quot;20307&quot; value=&quot;349&quot;/&gt;&lt;/object&gt;&lt;object type=&quot;3&quot; unique_id=&quot;10258&quot;&gt;&lt;property id=&quot;20148&quot; value=&quot;5&quot;/&gt;&lt;property id=&quot;20300&quot; value=&quot;Slide 72&quot;/&gt;&lt;property id=&quot;20307&quot; value=&quot;350&quot;/&gt;&lt;/object&gt;&lt;object type=&quot;3&quot; unique_id=&quot;10259&quot;&gt;&lt;property id=&quot;20148&quot; value=&quot;5&quot;/&gt;&lt;property id=&quot;20300&quot; value=&quot;Slide 73 - &amp;quot;Cyclotron&amp;quot;&quot;/&gt;&lt;property id=&quot;20307&quot; value=&quot;351&quot;/&gt;&lt;/object&gt;&lt;object type=&quot;3&quot; unique_id=&quot;10260&quot;&gt;&lt;property id=&quot;20148&quot; value=&quot;5&quot;/&gt;&lt;property id=&quot;20300&quot; value=&quot;Slide 74 - &amp;quot;Effects of Radiation on Life&amp;quot;&quot;/&gt;&lt;property id=&quot;20307&quot; value=&quot;354&quot;/&gt;&lt;/object&gt;&lt;object type=&quot;3&quot; unique_id=&quot;10261&quot;&gt;&lt;property id=&quot;20148&quot; value=&quot;5&quot;/&gt;&lt;property id=&quot;20300&quot; value=&quot;Slide 75 - &amp;quot;Acute Effects of Radiation&amp;quot;&quot;/&gt;&lt;property id=&quot;20307&quot; value=&quot;355&quot;/&gt;&lt;/object&gt;&lt;object type=&quot;3&quot; unique_id=&quot;10262&quot;&gt;&lt;property id=&quot;20148&quot; value=&quot;5&quot;/&gt;&lt;property id=&quot;20300&quot; value=&quot;Slide 76&quot;/&gt;&lt;property id=&quot;20307&quot; value=&quot;356&quot;/&gt;&lt;/object&gt;&lt;object type=&quot;3&quot; unique_id=&quot;10263&quot;&gt;&lt;property id=&quot;20148&quot; value=&quot;5&quot;/&gt;&lt;property id=&quot;20300&quot; value=&quot;Slide 77&quot;/&gt;&lt;property id=&quot;20307&quot; value=&quot;373&quot;/&gt;&lt;/object&gt;&lt;object type=&quot;3&quot; unique_id=&quot;10264&quot;&gt;&lt;property id=&quot;20148&quot; value=&quot;5&quot;/&gt;&lt;property id=&quot;20300&quot; value=&quot;Slide 78&quot;/&gt;&lt;property id=&quot;20307&quot; value=&quot;357&quot;/&gt;&lt;/object&gt;&lt;object type=&quot;3&quot; unique_id=&quot;10265&quot;&gt;&lt;property id=&quot;20148&quot; value=&quot;5&quot;/&gt;&lt;property id=&quot;20300&quot; value=&quot;Slide 79&quot;/&gt;&lt;property id=&quot;20307&quot; value=&quot;358&quot;/&gt;&lt;/object&gt;&lt;object type=&quot;3&quot; unique_id=&quot;10266&quot;&gt;&lt;property id=&quot;20148&quot; value=&quot;5&quot;/&gt;&lt;property id=&quot;20300&quot; value=&quot;Slide 80&quot;/&gt;&lt;property id=&quot;20307&quot; value=&quot;359&quot;/&gt;&lt;/object&gt;&lt;object type=&quot;3&quot; unique_id=&quot;10267&quot;&gt;&lt;property id=&quot;20148&quot; value=&quot;5&quot;/&gt;&lt;property id=&quot;20300&quot; value=&quot;Slide 81 - &amp;quot;Biological Effects of Radiation&amp;quot;&quot;/&gt;&lt;property id=&quot;20307&quot; value=&quot;360&quot;/&gt;&lt;/object&gt;&lt;object type=&quot;3&quot; unique_id=&quot;10268&quot;&gt;&lt;property id=&quot;20148&quot; value=&quot;5&quot;/&gt;&lt;property id=&quot;20300&quot; value=&quot;Slide 82&quot;/&gt;&lt;property id=&quot;20307&quot; value=&quot;361&quot;/&gt;&lt;/object&gt;&lt;object type=&quot;3&quot; unique_id=&quot;10269&quot;&gt;&lt;property id=&quot;20148&quot; value=&quot;5&quot;/&gt;&lt;property id=&quot;20300&quot; value=&quot;Slide 83&quot;/&gt;&lt;property id=&quot;20307&quot; value=&quot;374&quot;/&gt;&lt;/object&gt;&lt;object type=&quot;3&quot; unique_id=&quot;10270&quot;&gt;&lt;property id=&quot;20148&quot; value=&quot;5&quot;/&gt;&lt;property id=&quot;20300&quot; value=&quot;Slide 84&quot;/&gt;&lt;property id=&quot;20307&quot; value=&quot;362&quot;/&gt;&lt;/object&gt;&lt;object type=&quot;3&quot; unique_id=&quot;10271&quot;&gt;&lt;property id=&quot;20148&quot; value=&quot;5&quot;/&gt;&lt;property id=&quot;20300&quot; value=&quot;Slide 85&quot;/&gt;&lt;property id=&quot;20307&quot; value=&quot;364&quot;/&gt;&lt;/object&gt;&lt;object type=&quot;3&quot; unique_id=&quot;10272&quot;&gt;&lt;property id=&quot;20148&quot; value=&quot;5&quot;/&gt;&lt;property id=&quot;20300&quot; value=&quot;Slide 86&quot;/&gt;&lt;property id=&quot;20307&quot; value=&quot;365&quot;/&gt;&lt;/object&gt;&lt;object type=&quot;3&quot; unique_id=&quot;10273&quot;&gt;&lt;property id=&quot;20148&quot; value=&quot;5&quot;/&gt;&lt;property id=&quot;20300&quot; value=&quot;Slide 87 - &amp;quot;Gamma Ray Treatment&amp;quot;&quot;/&gt;&lt;property id=&quot;20307&quot; value=&quot;366&quot;/&gt;&lt;/object&gt;&lt;object type=&quot;3&quot; unique_id=&quot;10274&quot;&gt;&lt;property id=&quot;20148&quot; value=&quot;5&quot;/&gt;&lt;property id=&quot;20300&quot; value=&quot;Slide 88&quot;/&gt;&lt;property id=&quot;20307&quot; value=&quot;367&quot;/&gt;&lt;/object&gt;&lt;object type=&quot;3&quot; unique_id=&quot;10275&quot;&gt;&lt;property id=&quot;20148&quot; value=&quot;5&quot;/&gt;&lt;property id=&quot;20300&quot; value=&quot;Slide 89&quot;/&gt;&lt;property id=&quot;20307&quot; value=&quot;368&quot;/&gt;&lt;/object&gt;&lt;object type=&quot;3&quot; unique_id=&quot;10276&quot;&gt;&lt;property id=&quot;20148&quot; value=&quot;5&quot;/&gt;&lt;property id=&quot;20300&quot; value=&quot;Slide 90&quot;/&gt;&lt;property id=&quot;20307&quot; value=&quot;36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HA5Lect_template">
  <a:themeElements>
    <a:clrScheme name="HA5Lec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A5Lect_template">
      <a:majorFont>
        <a:latin typeface="Arial"/>
        <a:ea typeface=""/>
        <a:cs typeface="Arial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A5Lec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gtk_01:Applications (Mac OS 9):Microsoft Office 2001:Templates:My Templates:HA5Lect_template.pot</Template>
  <TotalTime>4781</TotalTime>
  <Words>2055</Words>
  <Application>Microsoft Macintosh PowerPoint</Application>
  <PresentationFormat>On-screen Show (4:3)</PresentationFormat>
  <Paragraphs>381</Paragraphs>
  <Slides>42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HA5Lect_template</vt:lpstr>
      <vt:lpstr>Custom Design</vt:lpstr>
      <vt:lpstr>Chapter 21  Lecture presentation</vt:lpstr>
      <vt:lpstr>What Is Radioactivity?</vt:lpstr>
      <vt:lpstr>PowerPoint Presentation</vt:lpstr>
      <vt:lpstr>PowerPoint Presentation</vt:lpstr>
      <vt:lpstr>PowerPoint Presentation</vt:lpstr>
      <vt:lpstr>Nuclear Equations</vt:lpstr>
      <vt:lpstr>What Causes Nuclei to Decompose?</vt:lpstr>
      <vt:lpstr>N/Z (Neutrons/Protons) Ratio</vt:lpstr>
      <vt:lpstr>PowerPoint Presentation</vt:lpstr>
      <vt:lpstr>Magic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Natural Radioactivity</vt:lpstr>
      <vt:lpstr>PowerPoint Presentation</vt:lpstr>
      <vt:lpstr>PowerPoint Presentation</vt:lpstr>
      <vt:lpstr>Half-Lives of Various Nuclides</vt:lpstr>
      <vt:lpstr>Radiometric Dating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Nuclear Power</vt:lpstr>
      <vt:lpstr>PowerPoint Presentation</vt:lpstr>
      <vt:lpstr>Nuclear Power Plants—Core</vt:lpstr>
      <vt:lpstr>PowerPoint Presentation</vt:lpstr>
      <vt:lpstr>Concerns about Nuclear Power</vt:lpstr>
      <vt:lpstr>PowerPoint Presentation</vt:lpstr>
      <vt:lpstr>PowerPoint Presentation</vt:lpstr>
      <vt:lpstr>PowerPoint Presentation</vt:lpstr>
      <vt:lpstr>Mass Defect and Binding Energy:  Conversion of Mass to Energy</vt:lpstr>
      <vt:lpstr>Practice Problem: Mass Defect and Nuclear Binding Energy</vt:lpstr>
      <vt:lpstr>Nuclear Fusion</vt:lpstr>
    </vt:vector>
  </TitlesOfParts>
  <Company>뿿ˤʤ㏘뿿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U</dc:creator>
  <cp:lastModifiedBy>Nancy Deluca</cp:lastModifiedBy>
  <cp:revision>384</cp:revision>
  <cp:lastPrinted>2013-04-02T12:43:01Z</cp:lastPrinted>
  <dcterms:created xsi:type="dcterms:W3CDTF">2007-09-26T05:29:17Z</dcterms:created>
  <dcterms:modified xsi:type="dcterms:W3CDTF">2016-01-15T17:08:06Z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