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5" r:id="rId3"/>
    <p:sldId id="268" r:id="rId4"/>
    <p:sldId id="267" r:id="rId5"/>
    <p:sldId id="257" r:id="rId6"/>
    <p:sldId id="266" r:id="rId7"/>
    <p:sldId id="258" r:id="rId8"/>
    <p:sldId id="259" r:id="rId9"/>
    <p:sldId id="264" r:id="rId10"/>
    <p:sldId id="262" r:id="rId11"/>
    <p:sldId id="263" r:id="rId12"/>
    <p:sldId id="26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51" autoAdjust="0"/>
    <p:restoredTop sz="94660"/>
  </p:normalViewPr>
  <p:slideViewPr>
    <p:cSldViewPr snapToGrid="0">
      <p:cViewPr>
        <p:scale>
          <a:sx n="50" d="100"/>
          <a:sy n="50" d="100"/>
        </p:scale>
        <p:origin x="-2038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7EE54-B9D6-4884-906A-6CED1AB908D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4555D9A-FD33-4AFD-9A70-6DD686E98250}">
      <dgm:prSet/>
      <dgm:spPr/>
      <dgm:t>
        <a:bodyPr/>
        <a:lstStyle/>
        <a:p>
          <a:r>
            <a:rPr lang="en-US" b="1" u="sng" dirty="0">
              <a:solidFill>
                <a:schemeClr val="bg1"/>
              </a:solidFill>
            </a:rPr>
            <a:t>Crystal</a:t>
          </a:r>
          <a:r>
            <a:rPr lang="en-US" b="1" u="sng" baseline="0" dirty="0">
              <a:solidFill>
                <a:schemeClr val="bg1"/>
              </a:solidFill>
            </a:rPr>
            <a:t> system: </a:t>
          </a:r>
          <a:r>
            <a:rPr lang="en-US" baseline="0" dirty="0"/>
            <a:t>Nepheline belongs to the </a:t>
          </a:r>
          <a:r>
            <a:rPr lang="en-US" u="sng" baseline="0" dirty="0">
              <a:solidFill>
                <a:schemeClr val="bg1"/>
              </a:solidFill>
            </a:rPr>
            <a:t>Hexagonal Pyramidal</a:t>
          </a:r>
          <a:r>
            <a:rPr lang="en-US" u="sng" baseline="0" dirty="0"/>
            <a:t> </a:t>
          </a:r>
          <a:r>
            <a:rPr lang="en-US" baseline="0" dirty="0"/>
            <a:t>crystal system and has a </a:t>
          </a:r>
          <a:r>
            <a:rPr lang="en-US" u="sng" baseline="0" dirty="0">
              <a:solidFill>
                <a:schemeClr val="bg1"/>
              </a:solidFill>
            </a:rPr>
            <a:t>P6</a:t>
          </a:r>
          <a:r>
            <a:rPr lang="en-US" u="sng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₃</a:t>
          </a:r>
          <a:r>
            <a:rPr lang="en-US" baseline="0" dirty="0">
              <a:latin typeface="Calibri" panose="020F0502020204030204" pitchFamily="34" charset="0"/>
              <a:cs typeface="Calibri" panose="020F0502020204030204" pitchFamily="34" charset="0"/>
            </a:rPr>
            <a:t> space group.</a:t>
          </a:r>
          <a:r>
            <a:rPr lang="en-US" baseline="0" dirty="0">
              <a:latin typeface="+mn-lt"/>
              <a:cs typeface="Calibri" panose="020F0502020204030204" pitchFamily="34" charset="0"/>
            </a:rPr>
            <a:t> The crystals for short stubby granular prisms.  </a:t>
          </a:r>
          <a:endParaRPr lang="en-US" dirty="0"/>
        </a:p>
      </dgm:t>
    </dgm:pt>
    <dgm:pt modelId="{E05A4B31-D9BE-430B-A980-028EC1ED730E}" type="parTrans" cxnId="{BE43F5A3-5D57-448B-8AB2-B51FB030C156}">
      <dgm:prSet/>
      <dgm:spPr/>
      <dgm:t>
        <a:bodyPr/>
        <a:lstStyle/>
        <a:p>
          <a:endParaRPr lang="en-US"/>
        </a:p>
      </dgm:t>
    </dgm:pt>
    <dgm:pt modelId="{A861C7BF-2EAB-414B-859A-ACA94043F0CC}" type="sibTrans" cxnId="{BE43F5A3-5D57-448B-8AB2-B51FB030C156}">
      <dgm:prSet/>
      <dgm:spPr/>
      <dgm:t>
        <a:bodyPr/>
        <a:lstStyle/>
        <a:p>
          <a:endParaRPr lang="en-US"/>
        </a:p>
      </dgm:t>
    </dgm:pt>
    <dgm:pt modelId="{ED673AF5-AC46-49C2-9966-83B3678FD501}" type="pres">
      <dgm:prSet presAssocID="{3A57EE54-B9D6-4884-906A-6CED1AB908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0C6A63-B19E-4916-8567-25525E503A22}" type="pres">
      <dgm:prSet presAssocID="{44555D9A-FD33-4AFD-9A70-6DD686E982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9E8A1-B7D7-4D3F-B61C-B55426AD6390}" type="presOf" srcId="{44555D9A-FD33-4AFD-9A70-6DD686E98250}" destId="{300C6A63-B19E-4916-8567-25525E503A22}" srcOrd="0" destOrd="0" presId="urn:microsoft.com/office/officeart/2005/8/layout/vList2"/>
    <dgm:cxn modelId="{BE43F5A3-5D57-448B-8AB2-B51FB030C156}" srcId="{3A57EE54-B9D6-4884-906A-6CED1AB908D4}" destId="{44555D9A-FD33-4AFD-9A70-6DD686E98250}" srcOrd="0" destOrd="0" parTransId="{E05A4B31-D9BE-430B-A980-028EC1ED730E}" sibTransId="{A861C7BF-2EAB-414B-859A-ACA94043F0CC}"/>
    <dgm:cxn modelId="{BDF2A93F-2201-4E2C-BAA6-9E59EF7194B8}" type="presOf" srcId="{3A57EE54-B9D6-4884-906A-6CED1AB908D4}" destId="{ED673AF5-AC46-49C2-9966-83B3678FD501}" srcOrd="0" destOrd="0" presId="urn:microsoft.com/office/officeart/2005/8/layout/vList2"/>
    <dgm:cxn modelId="{F45026A0-43F2-4949-A009-ABC6953B1140}" type="presParOf" srcId="{ED673AF5-AC46-49C2-9966-83B3678FD501}" destId="{300C6A63-B19E-4916-8567-25525E503A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D61AE1-506F-4B6D-B349-95B1379AF75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B93E64-4BDA-43EA-B48B-4315A28E6252}">
      <dgm:prSet custT="1"/>
      <dgm:spPr/>
      <dgm:t>
        <a:bodyPr/>
        <a:lstStyle/>
        <a:p>
          <a:r>
            <a:rPr lang="en-US" sz="3200" b="1" u="sng" dirty="0">
              <a:solidFill>
                <a:schemeClr val="tx1"/>
              </a:solidFill>
            </a:rPr>
            <a:t>Weight:</a:t>
          </a:r>
          <a:r>
            <a:rPr lang="en-US" sz="2400" u="sng" dirty="0">
              <a:solidFill>
                <a:schemeClr val="tx1"/>
              </a:solidFill>
            </a:rPr>
            <a:t> </a:t>
          </a:r>
          <a:r>
            <a:rPr lang="en-US" sz="2400" dirty="0"/>
            <a:t>Nepheline has a Molecular weight of 146.8 gm </a:t>
          </a:r>
        </a:p>
      </dgm:t>
    </dgm:pt>
    <dgm:pt modelId="{45C6627B-C83D-4875-9D16-FB79C0D5D66A}" type="parTrans" cxnId="{9BBCDACD-9F46-49EE-8823-1878EEDBF5C2}">
      <dgm:prSet/>
      <dgm:spPr/>
      <dgm:t>
        <a:bodyPr/>
        <a:lstStyle/>
        <a:p>
          <a:endParaRPr lang="en-US"/>
        </a:p>
      </dgm:t>
    </dgm:pt>
    <dgm:pt modelId="{580B995D-DF1F-4537-A8E6-9F67B87FB618}" type="sibTrans" cxnId="{9BBCDACD-9F46-49EE-8823-1878EEDBF5C2}">
      <dgm:prSet/>
      <dgm:spPr/>
      <dgm:t>
        <a:bodyPr/>
        <a:lstStyle/>
        <a:p>
          <a:endParaRPr lang="en-US"/>
        </a:p>
      </dgm:t>
    </dgm:pt>
    <dgm:pt modelId="{DCCE0513-2E9F-46B2-BF4A-563A0071421C}">
      <dgm:prSet custT="1"/>
      <dgm:spPr/>
      <dgm:t>
        <a:bodyPr/>
        <a:lstStyle/>
        <a:p>
          <a:r>
            <a:rPr lang="en-US" sz="3200" b="1" u="sng" dirty="0">
              <a:solidFill>
                <a:schemeClr val="tx1"/>
              </a:solidFill>
            </a:rPr>
            <a:t>Density: </a:t>
          </a:r>
          <a:r>
            <a:rPr lang="en-US" sz="2500" dirty="0"/>
            <a:t>Nepheline has a density of about 2.59.</a:t>
          </a:r>
        </a:p>
      </dgm:t>
    </dgm:pt>
    <dgm:pt modelId="{30368AD7-5796-4B05-9D21-FAE23C2C1979}" type="parTrans" cxnId="{9C61443E-D418-4699-A14A-3E684A2E8848}">
      <dgm:prSet/>
      <dgm:spPr/>
      <dgm:t>
        <a:bodyPr/>
        <a:lstStyle/>
        <a:p>
          <a:endParaRPr lang="en-US"/>
        </a:p>
      </dgm:t>
    </dgm:pt>
    <dgm:pt modelId="{2F2054A5-1181-41B3-B5D1-24E24EEB1187}" type="sibTrans" cxnId="{9C61443E-D418-4699-A14A-3E684A2E8848}">
      <dgm:prSet/>
      <dgm:spPr/>
      <dgm:t>
        <a:bodyPr/>
        <a:lstStyle/>
        <a:p>
          <a:endParaRPr lang="en-US"/>
        </a:p>
      </dgm:t>
    </dgm:pt>
    <dgm:pt modelId="{0F2EB978-71CD-4B84-A691-F8972E73C3B1}">
      <dgm:prSet custT="1"/>
      <dgm:spPr/>
      <dgm:t>
        <a:bodyPr/>
        <a:lstStyle/>
        <a:p>
          <a:r>
            <a:rPr lang="en-US" sz="3200" b="1" u="sng" dirty="0">
              <a:solidFill>
                <a:schemeClr val="tx1"/>
              </a:solidFill>
            </a:rPr>
            <a:t>Fracture: </a:t>
          </a:r>
          <a:r>
            <a:rPr lang="en-US" sz="2400" dirty="0"/>
            <a:t>Nepheline has a sub conchoidal fracture and breaks in brittle and curved surfaces.</a:t>
          </a:r>
        </a:p>
      </dgm:t>
    </dgm:pt>
    <dgm:pt modelId="{79224759-514C-4429-A125-DD603D782D79}" type="parTrans" cxnId="{91B359BB-1D3C-41FD-92B6-4C3EADDAACDC}">
      <dgm:prSet/>
      <dgm:spPr/>
      <dgm:t>
        <a:bodyPr/>
        <a:lstStyle/>
        <a:p>
          <a:endParaRPr lang="en-US"/>
        </a:p>
      </dgm:t>
    </dgm:pt>
    <dgm:pt modelId="{C03EBBD1-95F5-4A98-80A0-E328B87D86B0}" type="sibTrans" cxnId="{91B359BB-1D3C-41FD-92B6-4C3EADDAACDC}">
      <dgm:prSet/>
      <dgm:spPr/>
      <dgm:t>
        <a:bodyPr/>
        <a:lstStyle/>
        <a:p>
          <a:endParaRPr lang="en-US"/>
        </a:p>
      </dgm:t>
    </dgm:pt>
    <dgm:pt modelId="{C6AAEB8D-3C56-4836-89E3-6BA1BF63B59F}">
      <dgm:prSet custT="1"/>
      <dgm:spPr/>
      <dgm:t>
        <a:bodyPr/>
        <a:lstStyle/>
        <a:p>
          <a:r>
            <a:rPr lang="en-US" sz="3200" b="1" u="sng" dirty="0">
              <a:solidFill>
                <a:schemeClr val="tx1"/>
              </a:solidFill>
            </a:rPr>
            <a:t>Habit: </a:t>
          </a:r>
          <a:r>
            <a:rPr lang="en-US" sz="2400" dirty="0"/>
            <a:t>Nepheline has a massive granular (common in igneous rock) to prismatic</a:t>
          </a:r>
          <a:r>
            <a:rPr lang="en-US" sz="500" dirty="0"/>
            <a:t>.</a:t>
          </a:r>
        </a:p>
      </dgm:t>
    </dgm:pt>
    <dgm:pt modelId="{534B12FD-9A9A-4816-B5A6-A78448610629}" type="parTrans" cxnId="{12605390-EC1B-4579-B0DB-E1EEF56A7E7D}">
      <dgm:prSet/>
      <dgm:spPr/>
      <dgm:t>
        <a:bodyPr/>
        <a:lstStyle/>
        <a:p>
          <a:endParaRPr lang="en-US"/>
        </a:p>
      </dgm:t>
    </dgm:pt>
    <dgm:pt modelId="{28C6BAB8-32D6-4DE6-830D-CF395AF6E40A}" type="sibTrans" cxnId="{12605390-EC1B-4579-B0DB-E1EEF56A7E7D}">
      <dgm:prSet/>
      <dgm:spPr/>
      <dgm:t>
        <a:bodyPr/>
        <a:lstStyle/>
        <a:p>
          <a:endParaRPr lang="en-US"/>
        </a:p>
      </dgm:t>
    </dgm:pt>
    <dgm:pt modelId="{32173510-ECFC-40F2-9C7E-3D2FB67E3D0E}" type="pres">
      <dgm:prSet presAssocID="{B9D61AE1-506F-4B6D-B349-95B1379AF7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F15C13-6F3D-4114-9168-C970C85E0E32}" type="pres">
      <dgm:prSet presAssocID="{FEB93E64-4BDA-43EA-B48B-4315A28E62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CAB14-79E7-4E81-ADF4-6AF3A49F6BA3}" type="pres">
      <dgm:prSet presAssocID="{580B995D-DF1F-4537-A8E6-9F67B87FB618}" presName="spacer" presStyleCnt="0"/>
      <dgm:spPr/>
    </dgm:pt>
    <dgm:pt modelId="{974D23E7-A845-4048-B6DF-E50C433BE7E5}" type="pres">
      <dgm:prSet presAssocID="{DCCE0513-2E9F-46B2-BF4A-563A0071421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96329-DAA4-479A-B890-BD4BB2DFF9A6}" type="pres">
      <dgm:prSet presAssocID="{2F2054A5-1181-41B3-B5D1-24E24EEB1187}" presName="spacer" presStyleCnt="0"/>
      <dgm:spPr/>
    </dgm:pt>
    <dgm:pt modelId="{7A49D98C-BF2F-4273-AA83-714DA11308F2}" type="pres">
      <dgm:prSet presAssocID="{0F2EB978-71CD-4B84-A691-F8972E73C3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A0379-2C0C-42F7-9566-CE545E87F8AA}" type="pres">
      <dgm:prSet presAssocID="{C03EBBD1-95F5-4A98-80A0-E328B87D86B0}" presName="spacer" presStyleCnt="0"/>
      <dgm:spPr/>
    </dgm:pt>
    <dgm:pt modelId="{682EC537-94BB-45A1-BA4F-1CD910211E1A}" type="pres">
      <dgm:prSet presAssocID="{C6AAEB8D-3C56-4836-89E3-6BA1BF63B5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605390-EC1B-4579-B0DB-E1EEF56A7E7D}" srcId="{B9D61AE1-506F-4B6D-B349-95B1379AF75E}" destId="{C6AAEB8D-3C56-4836-89E3-6BA1BF63B59F}" srcOrd="3" destOrd="0" parTransId="{534B12FD-9A9A-4816-B5A6-A78448610629}" sibTransId="{28C6BAB8-32D6-4DE6-830D-CF395AF6E40A}"/>
    <dgm:cxn modelId="{1444041E-FF7A-413D-A330-753266C04DBA}" type="presOf" srcId="{0F2EB978-71CD-4B84-A691-F8972E73C3B1}" destId="{7A49D98C-BF2F-4273-AA83-714DA11308F2}" srcOrd="0" destOrd="0" presId="urn:microsoft.com/office/officeart/2005/8/layout/vList2"/>
    <dgm:cxn modelId="{50AF6975-2D6A-4D45-B597-2BDE01D247EB}" type="presOf" srcId="{FEB93E64-4BDA-43EA-B48B-4315A28E6252}" destId="{3EF15C13-6F3D-4114-9168-C970C85E0E32}" srcOrd="0" destOrd="0" presId="urn:microsoft.com/office/officeart/2005/8/layout/vList2"/>
    <dgm:cxn modelId="{9BBCDACD-9F46-49EE-8823-1878EEDBF5C2}" srcId="{B9D61AE1-506F-4B6D-B349-95B1379AF75E}" destId="{FEB93E64-4BDA-43EA-B48B-4315A28E6252}" srcOrd="0" destOrd="0" parTransId="{45C6627B-C83D-4875-9D16-FB79C0D5D66A}" sibTransId="{580B995D-DF1F-4537-A8E6-9F67B87FB618}"/>
    <dgm:cxn modelId="{9C61443E-D418-4699-A14A-3E684A2E8848}" srcId="{B9D61AE1-506F-4B6D-B349-95B1379AF75E}" destId="{DCCE0513-2E9F-46B2-BF4A-563A0071421C}" srcOrd="1" destOrd="0" parTransId="{30368AD7-5796-4B05-9D21-FAE23C2C1979}" sibTransId="{2F2054A5-1181-41B3-B5D1-24E24EEB1187}"/>
    <dgm:cxn modelId="{D2232EE8-48E9-4AA0-BF4D-ED3A155A2038}" type="presOf" srcId="{C6AAEB8D-3C56-4836-89E3-6BA1BF63B59F}" destId="{682EC537-94BB-45A1-BA4F-1CD910211E1A}" srcOrd="0" destOrd="0" presId="urn:microsoft.com/office/officeart/2005/8/layout/vList2"/>
    <dgm:cxn modelId="{1BD7482E-4375-49F7-AEC1-C28B77EDC595}" type="presOf" srcId="{B9D61AE1-506F-4B6D-B349-95B1379AF75E}" destId="{32173510-ECFC-40F2-9C7E-3D2FB67E3D0E}" srcOrd="0" destOrd="0" presId="urn:microsoft.com/office/officeart/2005/8/layout/vList2"/>
    <dgm:cxn modelId="{F3EF63BA-BAEC-4B6E-A359-7D36B70A6A7F}" type="presOf" srcId="{DCCE0513-2E9F-46B2-BF4A-563A0071421C}" destId="{974D23E7-A845-4048-B6DF-E50C433BE7E5}" srcOrd="0" destOrd="0" presId="urn:microsoft.com/office/officeart/2005/8/layout/vList2"/>
    <dgm:cxn modelId="{91B359BB-1D3C-41FD-92B6-4C3EADDAACDC}" srcId="{B9D61AE1-506F-4B6D-B349-95B1379AF75E}" destId="{0F2EB978-71CD-4B84-A691-F8972E73C3B1}" srcOrd="2" destOrd="0" parTransId="{79224759-514C-4429-A125-DD603D782D79}" sibTransId="{C03EBBD1-95F5-4A98-80A0-E328B87D86B0}"/>
    <dgm:cxn modelId="{863DB416-0AA6-4FD0-8F3F-31696893A01C}" type="presParOf" srcId="{32173510-ECFC-40F2-9C7E-3D2FB67E3D0E}" destId="{3EF15C13-6F3D-4114-9168-C970C85E0E32}" srcOrd="0" destOrd="0" presId="urn:microsoft.com/office/officeart/2005/8/layout/vList2"/>
    <dgm:cxn modelId="{A1A4C86E-6574-4656-AE0B-3BB1B4C2B61D}" type="presParOf" srcId="{32173510-ECFC-40F2-9C7E-3D2FB67E3D0E}" destId="{FEFCAB14-79E7-4E81-ADF4-6AF3A49F6BA3}" srcOrd="1" destOrd="0" presId="urn:microsoft.com/office/officeart/2005/8/layout/vList2"/>
    <dgm:cxn modelId="{BE855A30-E85D-44B7-8DC0-A532C4B40833}" type="presParOf" srcId="{32173510-ECFC-40F2-9C7E-3D2FB67E3D0E}" destId="{974D23E7-A845-4048-B6DF-E50C433BE7E5}" srcOrd="2" destOrd="0" presId="urn:microsoft.com/office/officeart/2005/8/layout/vList2"/>
    <dgm:cxn modelId="{11C578F4-8D71-4B41-8DB5-D1874C7D32DD}" type="presParOf" srcId="{32173510-ECFC-40F2-9C7E-3D2FB67E3D0E}" destId="{33C96329-DAA4-479A-B890-BD4BB2DFF9A6}" srcOrd="3" destOrd="0" presId="urn:microsoft.com/office/officeart/2005/8/layout/vList2"/>
    <dgm:cxn modelId="{56BCE2CF-65A0-4FD4-9E77-D1F51E9F436B}" type="presParOf" srcId="{32173510-ECFC-40F2-9C7E-3D2FB67E3D0E}" destId="{7A49D98C-BF2F-4273-AA83-714DA11308F2}" srcOrd="4" destOrd="0" presId="urn:microsoft.com/office/officeart/2005/8/layout/vList2"/>
    <dgm:cxn modelId="{5AE8AA6C-F695-4530-AD83-AEC0CB0F1AC7}" type="presParOf" srcId="{32173510-ECFC-40F2-9C7E-3D2FB67E3D0E}" destId="{703A0379-2C0C-42F7-9566-CE545E87F8AA}" srcOrd="5" destOrd="0" presId="urn:microsoft.com/office/officeart/2005/8/layout/vList2"/>
    <dgm:cxn modelId="{320DA7AA-00DB-4AFB-A1B4-87C1C0092F9F}" type="presParOf" srcId="{32173510-ECFC-40F2-9C7E-3D2FB67E3D0E}" destId="{682EC537-94BB-45A1-BA4F-1CD910211E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03DAF5-89C4-4BAE-A0FF-E8211094846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064E1-6F64-470B-9350-BB0E74260DBA}">
      <dgm:prSet custT="1"/>
      <dgm:spPr/>
      <dgm:t>
        <a:bodyPr/>
        <a:lstStyle/>
        <a:p>
          <a:r>
            <a:rPr lang="en-US" sz="3200" b="1" u="sng">
              <a:solidFill>
                <a:schemeClr val="tx1"/>
              </a:solidFill>
            </a:rPr>
            <a:t>Cleavage:</a:t>
          </a:r>
          <a:r>
            <a:rPr lang="en-US" sz="3200">
              <a:solidFill>
                <a:schemeClr val="tx1"/>
              </a:solidFill>
            </a:rPr>
            <a:t> </a:t>
          </a:r>
          <a:r>
            <a:rPr lang="en-US" sz="2700"/>
            <a:t>Nepheline has poor cleavage on miller indices of {1010} {0001} </a:t>
          </a:r>
          <a:endParaRPr lang="en-US" sz="2700" dirty="0"/>
        </a:p>
      </dgm:t>
    </dgm:pt>
    <dgm:pt modelId="{58FAA6D5-EEEA-4DC1-B327-E7F43308C07C}" type="parTrans" cxnId="{683D5C07-589E-4B72-B301-D86A83C2CA60}">
      <dgm:prSet/>
      <dgm:spPr/>
      <dgm:t>
        <a:bodyPr/>
        <a:lstStyle/>
        <a:p>
          <a:endParaRPr lang="en-US"/>
        </a:p>
      </dgm:t>
    </dgm:pt>
    <dgm:pt modelId="{A7C354CD-B6B7-448A-A7EE-04332B6D85D8}" type="sibTrans" cxnId="{683D5C07-589E-4B72-B301-D86A83C2CA60}">
      <dgm:prSet/>
      <dgm:spPr/>
      <dgm:t>
        <a:bodyPr/>
        <a:lstStyle/>
        <a:p>
          <a:endParaRPr lang="en-US"/>
        </a:p>
      </dgm:t>
    </dgm:pt>
    <dgm:pt modelId="{BA433AE9-E36C-4D53-A647-ED1B86283549}">
      <dgm:prSet custT="1"/>
      <dgm:spPr/>
      <dgm:t>
        <a:bodyPr/>
        <a:lstStyle/>
        <a:p>
          <a:r>
            <a:rPr lang="en-US" sz="3200" b="1" u="sng">
              <a:solidFill>
                <a:schemeClr val="tx1"/>
              </a:solidFill>
            </a:rPr>
            <a:t>Hardness:</a:t>
          </a:r>
          <a:r>
            <a:rPr lang="en-US" sz="3200" b="1" u="none">
              <a:solidFill>
                <a:schemeClr val="tx1"/>
              </a:solidFill>
            </a:rPr>
            <a:t> </a:t>
          </a:r>
          <a:r>
            <a:rPr lang="en-US" sz="2400"/>
            <a:t>Nepheline has a hardness of 6 like orthoclase.</a:t>
          </a:r>
          <a:endParaRPr lang="en-US" sz="2400" dirty="0"/>
        </a:p>
      </dgm:t>
    </dgm:pt>
    <dgm:pt modelId="{6B79599C-81F1-4C90-AEF0-B11699B6CC59}" type="parTrans" cxnId="{F6719F67-4DF3-4F8B-9B85-E3E69A3D47D4}">
      <dgm:prSet/>
      <dgm:spPr/>
      <dgm:t>
        <a:bodyPr/>
        <a:lstStyle/>
        <a:p>
          <a:endParaRPr lang="en-US"/>
        </a:p>
      </dgm:t>
    </dgm:pt>
    <dgm:pt modelId="{53E8593B-9B42-4282-AD11-F4A6DD5C7C0C}" type="sibTrans" cxnId="{F6719F67-4DF3-4F8B-9B85-E3E69A3D47D4}">
      <dgm:prSet/>
      <dgm:spPr/>
      <dgm:t>
        <a:bodyPr/>
        <a:lstStyle/>
        <a:p>
          <a:endParaRPr lang="en-US"/>
        </a:p>
      </dgm:t>
    </dgm:pt>
    <dgm:pt modelId="{F28012C1-DB09-4ECE-BD03-BE9C82B8202B}">
      <dgm:prSet custT="1"/>
      <dgm:spPr/>
      <dgm:t>
        <a:bodyPr/>
        <a:lstStyle/>
        <a:p>
          <a:r>
            <a:rPr lang="en-US" sz="3200" b="1" u="sng">
              <a:solidFill>
                <a:schemeClr val="tx1"/>
              </a:solidFill>
            </a:rPr>
            <a:t>Color: </a:t>
          </a:r>
          <a:r>
            <a:rPr lang="en-US" sz="2400"/>
            <a:t>can be grey, white, brown, and yellowish with and reddish white.</a:t>
          </a:r>
          <a:endParaRPr lang="en-US" sz="2400" dirty="0"/>
        </a:p>
      </dgm:t>
    </dgm:pt>
    <dgm:pt modelId="{558D9A5E-767B-440C-BBB9-94FEDE5AEFBF}" type="parTrans" cxnId="{AB2159D2-3BF0-4949-9341-78EC3EDE0931}">
      <dgm:prSet/>
      <dgm:spPr/>
      <dgm:t>
        <a:bodyPr/>
        <a:lstStyle/>
        <a:p>
          <a:endParaRPr lang="en-US"/>
        </a:p>
      </dgm:t>
    </dgm:pt>
    <dgm:pt modelId="{6F34CF9A-1A35-48E8-AE0C-90707B32D77F}" type="sibTrans" cxnId="{AB2159D2-3BF0-4949-9341-78EC3EDE0931}">
      <dgm:prSet/>
      <dgm:spPr/>
      <dgm:t>
        <a:bodyPr/>
        <a:lstStyle/>
        <a:p>
          <a:endParaRPr lang="en-US"/>
        </a:p>
      </dgm:t>
    </dgm:pt>
    <dgm:pt modelId="{7FDDD468-3FE3-4A02-9158-240A1890D25B}">
      <dgm:prSet custT="1"/>
      <dgm:spPr/>
      <dgm:t>
        <a:bodyPr/>
        <a:lstStyle/>
        <a:p>
          <a:r>
            <a:rPr lang="en-US" sz="3200" b="1" u="sng">
              <a:solidFill>
                <a:schemeClr val="tx1"/>
              </a:solidFill>
            </a:rPr>
            <a:t>Streak:</a:t>
          </a:r>
          <a:r>
            <a:rPr lang="en-US" sz="3200">
              <a:solidFill>
                <a:schemeClr val="tx1"/>
              </a:solidFill>
            </a:rPr>
            <a:t> </a:t>
          </a:r>
          <a:r>
            <a:rPr lang="en-US" sz="2400"/>
            <a:t>White </a:t>
          </a:r>
          <a:endParaRPr lang="en-US" sz="2400" dirty="0"/>
        </a:p>
      </dgm:t>
    </dgm:pt>
    <dgm:pt modelId="{2F19F0B7-CB06-4561-880D-3EA915FCC990}" type="parTrans" cxnId="{7946DEFE-93D4-47BF-B9FD-971F1837F0DB}">
      <dgm:prSet/>
      <dgm:spPr/>
      <dgm:t>
        <a:bodyPr/>
        <a:lstStyle/>
        <a:p>
          <a:endParaRPr lang="en-US"/>
        </a:p>
      </dgm:t>
    </dgm:pt>
    <dgm:pt modelId="{D3BC6B31-0BF0-49CF-AAE1-2F6488D80F65}" type="sibTrans" cxnId="{7946DEFE-93D4-47BF-B9FD-971F1837F0DB}">
      <dgm:prSet/>
      <dgm:spPr/>
      <dgm:t>
        <a:bodyPr/>
        <a:lstStyle/>
        <a:p>
          <a:endParaRPr lang="en-US"/>
        </a:p>
      </dgm:t>
    </dgm:pt>
    <dgm:pt modelId="{7997B88B-5E41-4548-968A-D2A5638F599E}" type="pres">
      <dgm:prSet presAssocID="{A803DAF5-89C4-4BAE-A0FF-E821109484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E3DEEF-6056-4042-A672-CDA4904C37C2}" type="pres">
      <dgm:prSet presAssocID="{792064E1-6F64-470B-9350-BB0E74260DB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90DB6-BE72-45B4-B935-138640BA834F}" type="pres">
      <dgm:prSet presAssocID="{A7C354CD-B6B7-448A-A7EE-04332B6D85D8}" presName="spacer" presStyleCnt="0"/>
      <dgm:spPr/>
    </dgm:pt>
    <dgm:pt modelId="{17B7B0B7-E74D-4794-BE1B-0B2BE3A0FBF7}" type="pres">
      <dgm:prSet presAssocID="{BA433AE9-E36C-4D53-A647-ED1B862835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AB00F-F627-4BC7-A871-E3657ADF1137}" type="pres">
      <dgm:prSet presAssocID="{53E8593B-9B42-4282-AD11-F4A6DD5C7C0C}" presName="spacer" presStyleCnt="0"/>
      <dgm:spPr/>
    </dgm:pt>
    <dgm:pt modelId="{81867A92-89DC-4C26-B66B-B742090BFA8D}" type="pres">
      <dgm:prSet presAssocID="{F28012C1-DB09-4ECE-BD03-BE9C82B820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87629-FC12-48DD-A8C5-684C0AAB4EF8}" type="pres">
      <dgm:prSet presAssocID="{6F34CF9A-1A35-48E8-AE0C-90707B32D77F}" presName="spacer" presStyleCnt="0"/>
      <dgm:spPr/>
    </dgm:pt>
    <dgm:pt modelId="{114371CC-6CB0-4095-A516-6AD697C08C77}" type="pres">
      <dgm:prSet presAssocID="{7FDDD468-3FE3-4A02-9158-240A1890D25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30B58E-5FFD-4A56-B352-D9C894A70F78}" type="presOf" srcId="{7FDDD468-3FE3-4A02-9158-240A1890D25B}" destId="{114371CC-6CB0-4095-A516-6AD697C08C77}" srcOrd="0" destOrd="0" presId="urn:microsoft.com/office/officeart/2005/8/layout/vList2"/>
    <dgm:cxn modelId="{F6719F67-4DF3-4F8B-9B85-E3E69A3D47D4}" srcId="{A803DAF5-89C4-4BAE-A0FF-E82110948465}" destId="{BA433AE9-E36C-4D53-A647-ED1B86283549}" srcOrd="1" destOrd="0" parTransId="{6B79599C-81F1-4C90-AEF0-B11699B6CC59}" sibTransId="{53E8593B-9B42-4282-AD11-F4A6DD5C7C0C}"/>
    <dgm:cxn modelId="{7946DEFE-93D4-47BF-B9FD-971F1837F0DB}" srcId="{A803DAF5-89C4-4BAE-A0FF-E82110948465}" destId="{7FDDD468-3FE3-4A02-9158-240A1890D25B}" srcOrd="3" destOrd="0" parTransId="{2F19F0B7-CB06-4561-880D-3EA915FCC990}" sibTransId="{D3BC6B31-0BF0-49CF-AAE1-2F6488D80F65}"/>
    <dgm:cxn modelId="{AB2159D2-3BF0-4949-9341-78EC3EDE0931}" srcId="{A803DAF5-89C4-4BAE-A0FF-E82110948465}" destId="{F28012C1-DB09-4ECE-BD03-BE9C82B8202B}" srcOrd="2" destOrd="0" parTransId="{558D9A5E-767B-440C-BBB9-94FEDE5AEFBF}" sibTransId="{6F34CF9A-1A35-48E8-AE0C-90707B32D77F}"/>
    <dgm:cxn modelId="{1D65BF28-5E0D-4493-9CB4-E1F5CC933A1D}" type="presOf" srcId="{792064E1-6F64-470B-9350-BB0E74260DBA}" destId="{01E3DEEF-6056-4042-A672-CDA4904C37C2}" srcOrd="0" destOrd="0" presId="urn:microsoft.com/office/officeart/2005/8/layout/vList2"/>
    <dgm:cxn modelId="{683D5C07-589E-4B72-B301-D86A83C2CA60}" srcId="{A803DAF5-89C4-4BAE-A0FF-E82110948465}" destId="{792064E1-6F64-470B-9350-BB0E74260DBA}" srcOrd="0" destOrd="0" parTransId="{58FAA6D5-EEEA-4DC1-B327-E7F43308C07C}" sibTransId="{A7C354CD-B6B7-448A-A7EE-04332B6D85D8}"/>
    <dgm:cxn modelId="{29CE6E52-7EA3-4480-9F5A-9432D797D345}" type="presOf" srcId="{A803DAF5-89C4-4BAE-A0FF-E82110948465}" destId="{7997B88B-5E41-4548-968A-D2A5638F599E}" srcOrd="0" destOrd="0" presId="urn:microsoft.com/office/officeart/2005/8/layout/vList2"/>
    <dgm:cxn modelId="{4B5E9C39-DE5F-402C-9C8A-F1E2B743F895}" type="presOf" srcId="{BA433AE9-E36C-4D53-A647-ED1B86283549}" destId="{17B7B0B7-E74D-4794-BE1B-0B2BE3A0FBF7}" srcOrd="0" destOrd="0" presId="urn:microsoft.com/office/officeart/2005/8/layout/vList2"/>
    <dgm:cxn modelId="{00647AFF-817D-4809-B67F-3E4F9EFF47EA}" type="presOf" srcId="{F28012C1-DB09-4ECE-BD03-BE9C82B8202B}" destId="{81867A92-89DC-4C26-B66B-B742090BFA8D}" srcOrd="0" destOrd="0" presId="urn:microsoft.com/office/officeart/2005/8/layout/vList2"/>
    <dgm:cxn modelId="{ECB22163-FEE3-48F7-BE46-A98EC624D1B0}" type="presParOf" srcId="{7997B88B-5E41-4548-968A-D2A5638F599E}" destId="{01E3DEEF-6056-4042-A672-CDA4904C37C2}" srcOrd="0" destOrd="0" presId="urn:microsoft.com/office/officeart/2005/8/layout/vList2"/>
    <dgm:cxn modelId="{C3AD54FC-BD6C-4C0C-874B-617BE48A5223}" type="presParOf" srcId="{7997B88B-5E41-4548-968A-D2A5638F599E}" destId="{C5290DB6-BE72-45B4-B935-138640BA834F}" srcOrd="1" destOrd="0" presId="urn:microsoft.com/office/officeart/2005/8/layout/vList2"/>
    <dgm:cxn modelId="{C0EC377B-21D9-480C-8E95-F7EBC292349F}" type="presParOf" srcId="{7997B88B-5E41-4548-968A-D2A5638F599E}" destId="{17B7B0B7-E74D-4794-BE1B-0B2BE3A0FBF7}" srcOrd="2" destOrd="0" presId="urn:microsoft.com/office/officeart/2005/8/layout/vList2"/>
    <dgm:cxn modelId="{2E83E628-34B0-4F40-82E9-BD166A7E8A36}" type="presParOf" srcId="{7997B88B-5E41-4548-968A-D2A5638F599E}" destId="{2FBAB00F-F627-4BC7-A871-E3657ADF1137}" srcOrd="3" destOrd="0" presId="urn:microsoft.com/office/officeart/2005/8/layout/vList2"/>
    <dgm:cxn modelId="{83C030A1-9CE9-46D5-9213-3466E5CDBC0A}" type="presParOf" srcId="{7997B88B-5E41-4548-968A-D2A5638F599E}" destId="{81867A92-89DC-4C26-B66B-B742090BFA8D}" srcOrd="4" destOrd="0" presId="urn:microsoft.com/office/officeart/2005/8/layout/vList2"/>
    <dgm:cxn modelId="{B3C26268-C793-4BC7-B6E2-0B030244B065}" type="presParOf" srcId="{7997B88B-5E41-4548-968A-D2A5638F599E}" destId="{61087629-FC12-48DD-A8C5-684C0AAB4EF8}" srcOrd="5" destOrd="0" presId="urn:microsoft.com/office/officeart/2005/8/layout/vList2"/>
    <dgm:cxn modelId="{66BB10A8-8713-4CD7-8150-2D28A640D893}" type="presParOf" srcId="{7997B88B-5E41-4548-968A-D2A5638F599E}" destId="{114371CC-6CB0-4095-A516-6AD697C08C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A69E82-6370-4B02-97C7-7C69308397A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F3309D-AEC4-4698-AD05-2ADF8749993A}">
      <dgm:prSet/>
      <dgm:spPr/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Luminescence:</a:t>
          </a:r>
          <a:r>
            <a:rPr lang="en-US" dirty="0"/>
            <a:t> non fluorescent </a:t>
          </a:r>
        </a:p>
      </dgm:t>
    </dgm:pt>
    <dgm:pt modelId="{C01EEC2E-A4D8-4A5D-94CD-C33545C11EE4}" type="parTrans" cxnId="{B413DEB7-0ABB-4865-A3BC-4BC8DF9DB76A}">
      <dgm:prSet/>
      <dgm:spPr/>
      <dgm:t>
        <a:bodyPr/>
        <a:lstStyle/>
        <a:p>
          <a:endParaRPr lang="en-US"/>
        </a:p>
      </dgm:t>
    </dgm:pt>
    <dgm:pt modelId="{AA5BB16A-6554-4B51-99C7-10A17E837764}" type="sibTrans" cxnId="{B413DEB7-0ABB-4865-A3BC-4BC8DF9DB76A}">
      <dgm:prSet/>
      <dgm:spPr/>
      <dgm:t>
        <a:bodyPr/>
        <a:lstStyle/>
        <a:p>
          <a:endParaRPr lang="en-US"/>
        </a:p>
      </dgm:t>
    </dgm:pt>
    <dgm:pt modelId="{7088955B-1BE3-4CFD-A3B8-E6A3008A6883}">
      <dgm:prSet/>
      <dgm:spPr/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Luster:</a:t>
          </a:r>
          <a:r>
            <a:rPr lang="en-US" dirty="0"/>
            <a:t> Vitreous / Greasy </a:t>
          </a:r>
        </a:p>
      </dgm:t>
    </dgm:pt>
    <dgm:pt modelId="{CD442A60-31A3-4D1E-AA41-E017BB3C2DD5}" type="parTrans" cxnId="{6E640E37-F53D-41D0-9459-DD301E50383F}">
      <dgm:prSet/>
      <dgm:spPr/>
      <dgm:t>
        <a:bodyPr/>
        <a:lstStyle/>
        <a:p>
          <a:endParaRPr lang="en-US"/>
        </a:p>
      </dgm:t>
    </dgm:pt>
    <dgm:pt modelId="{081BF6D8-CD9B-4E0B-B122-FF0FA7759571}" type="sibTrans" cxnId="{6E640E37-F53D-41D0-9459-DD301E50383F}">
      <dgm:prSet/>
      <dgm:spPr/>
      <dgm:t>
        <a:bodyPr/>
        <a:lstStyle/>
        <a:p>
          <a:endParaRPr lang="en-US"/>
        </a:p>
      </dgm:t>
    </dgm:pt>
    <dgm:pt modelId="{112FC4AE-EF7F-4194-97BC-53BB39E7534F}">
      <dgm:prSet/>
      <dgm:spPr/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Specific gravity: </a:t>
          </a:r>
          <a:r>
            <a:rPr lang="en-US" dirty="0"/>
            <a:t>2.66 gm/cc</a:t>
          </a:r>
        </a:p>
      </dgm:t>
    </dgm:pt>
    <dgm:pt modelId="{DCD27CA8-DD5E-425F-8AB6-6D3E6F2AF61C}" type="parTrans" cxnId="{B76E09F2-05F6-41A7-81A0-DB715DF4597D}">
      <dgm:prSet/>
      <dgm:spPr/>
      <dgm:t>
        <a:bodyPr/>
        <a:lstStyle/>
        <a:p>
          <a:endParaRPr lang="en-US"/>
        </a:p>
      </dgm:t>
    </dgm:pt>
    <dgm:pt modelId="{C8B66640-1999-4A6B-B4D2-1846525A3CE4}" type="sibTrans" cxnId="{B76E09F2-05F6-41A7-81A0-DB715DF4597D}">
      <dgm:prSet/>
      <dgm:spPr/>
      <dgm:t>
        <a:bodyPr/>
        <a:lstStyle/>
        <a:p>
          <a:endParaRPr lang="en-US"/>
        </a:p>
      </dgm:t>
    </dgm:pt>
    <dgm:pt modelId="{C2AC9CFC-CD9E-4E35-AB09-93145DC50C6F}">
      <dgm:prSet/>
      <dgm:spPr/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Nepheline twins</a:t>
          </a:r>
          <a:r>
            <a:rPr lang="en-US" dirty="0"/>
            <a:t> on the {0101} {3365} {1122} indices. </a:t>
          </a:r>
        </a:p>
      </dgm:t>
    </dgm:pt>
    <dgm:pt modelId="{ED4E2477-874F-455D-A2FF-A0C6D83ADAF6}" type="parTrans" cxnId="{B62CB85A-1BF0-496C-8047-65973DA52F74}">
      <dgm:prSet/>
      <dgm:spPr/>
      <dgm:t>
        <a:bodyPr/>
        <a:lstStyle/>
        <a:p>
          <a:endParaRPr lang="en-US"/>
        </a:p>
      </dgm:t>
    </dgm:pt>
    <dgm:pt modelId="{0A935AE5-2C80-4F90-B5DE-69256C52160D}" type="sibTrans" cxnId="{B62CB85A-1BF0-496C-8047-65973DA52F74}">
      <dgm:prSet/>
      <dgm:spPr/>
      <dgm:t>
        <a:bodyPr/>
        <a:lstStyle/>
        <a:p>
          <a:endParaRPr lang="en-US"/>
        </a:p>
      </dgm:t>
    </dgm:pt>
    <dgm:pt modelId="{6612C05E-A28F-4753-8166-6AB84435489C}">
      <dgm:prSet/>
      <dgm:spPr/>
      <dgm:t>
        <a:bodyPr/>
        <a:lstStyle/>
        <a:p>
          <a:r>
            <a:rPr lang="en-US" b="1" i="0" u="sng" dirty="0">
              <a:solidFill>
                <a:schemeClr val="tx1"/>
              </a:solidFill>
            </a:rPr>
            <a:t>X-Ray Diffraction: </a:t>
          </a:r>
          <a:r>
            <a:rPr lang="en-US" dirty="0"/>
            <a:t>3.069(1) 4.25(0.75) 4.015(0.7)</a:t>
          </a:r>
        </a:p>
      </dgm:t>
    </dgm:pt>
    <dgm:pt modelId="{93D5945B-06FF-4A73-A02A-E13F0AF144A2}" type="parTrans" cxnId="{B8FE4BAB-F326-4A80-BA55-2338E8CD4C41}">
      <dgm:prSet/>
      <dgm:spPr/>
      <dgm:t>
        <a:bodyPr/>
        <a:lstStyle/>
        <a:p>
          <a:endParaRPr lang="en-US"/>
        </a:p>
      </dgm:t>
    </dgm:pt>
    <dgm:pt modelId="{C378CDC6-F986-43F3-89F1-86699F9FFD22}" type="sibTrans" cxnId="{B8FE4BAB-F326-4A80-BA55-2338E8CD4C41}">
      <dgm:prSet/>
      <dgm:spPr/>
      <dgm:t>
        <a:bodyPr/>
        <a:lstStyle/>
        <a:p>
          <a:endParaRPr lang="en-US"/>
        </a:p>
      </dgm:t>
    </dgm:pt>
    <dgm:pt modelId="{98F3299C-E97C-4B8F-900B-DCCABD82E36C}" type="pres">
      <dgm:prSet presAssocID="{51A69E82-6370-4B02-97C7-7C69308397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4EA6AD-6989-4C52-BAEA-9B3B43070BEB}" type="pres">
      <dgm:prSet presAssocID="{8DF3309D-AEC4-4698-AD05-2ADF874999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5DCE2-BDEA-4E9E-8806-675BDE94FBE4}" type="pres">
      <dgm:prSet presAssocID="{AA5BB16A-6554-4B51-99C7-10A17E837764}" presName="spacer" presStyleCnt="0"/>
      <dgm:spPr/>
    </dgm:pt>
    <dgm:pt modelId="{879988D6-2B89-49FB-9311-8FAAE2643982}" type="pres">
      <dgm:prSet presAssocID="{7088955B-1BE3-4CFD-A3B8-E6A3008A688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6FA6D-19F2-423E-AA79-9F3F552AB760}" type="pres">
      <dgm:prSet presAssocID="{081BF6D8-CD9B-4E0B-B122-FF0FA7759571}" presName="spacer" presStyleCnt="0"/>
      <dgm:spPr/>
    </dgm:pt>
    <dgm:pt modelId="{60BD7983-7451-46E8-88B7-2A88DACE194E}" type="pres">
      <dgm:prSet presAssocID="{C2AC9CFC-CD9E-4E35-AB09-93145DC50C6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A4747-C8DA-41C6-BE1B-C8E1B224ADDA}" type="pres">
      <dgm:prSet presAssocID="{0A935AE5-2C80-4F90-B5DE-69256C52160D}" presName="spacer" presStyleCnt="0"/>
      <dgm:spPr/>
    </dgm:pt>
    <dgm:pt modelId="{25785973-8A39-470F-AB09-70C2B886351B}" type="pres">
      <dgm:prSet presAssocID="{112FC4AE-EF7F-4194-97BC-53BB39E7534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DB913-E344-4234-ADBC-14F89C22E157}" type="pres">
      <dgm:prSet presAssocID="{C8B66640-1999-4A6B-B4D2-1846525A3CE4}" presName="spacer" presStyleCnt="0"/>
      <dgm:spPr/>
    </dgm:pt>
    <dgm:pt modelId="{9D4EB18C-8EEA-4C47-9A9E-8B6DCA8DA9BF}" type="pres">
      <dgm:prSet presAssocID="{6612C05E-A28F-4753-8166-6AB84435489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DB6FD7-00ED-496B-910B-6E9391DBE285}" type="presOf" srcId="{112FC4AE-EF7F-4194-97BC-53BB39E7534F}" destId="{25785973-8A39-470F-AB09-70C2B886351B}" srcOrd="0" destOrd="0" presId="urn:microsoft.com/office/officeart/2005/8/layout/vList2"/>
    <dgm:cxn modelId="{601F8167-2B1D-48B6-A8FF-DE956F79635C}" type="presOf" srcId="{6612C05E-A28F-4753-8166-6AB84435489C}" destId="{9D4EB18C-8EEA-4C47-9A9E-8B6DCA8DA9BF}" srcOrd="0" destOrd="0" presId="urn:microsoft.com/office/officeart/2005/8/layout/vList2"/>
    <dgm:cxn modelId="{BAC021F0-C841-4E73-A5F7-D83CE1876534}" type="presOf" srcId="{8DF3309D-AEC4-4698-AD05-2ADF8749993A}" destId="{154EA6AD-6989-4C52-BAEA-9B3B43070BEB}" srcOrd="0" destOrd="0" presId="urn:microsoft.com/office/officeart/2005/8/layout/vList2"/>
    <dgm:cxn modelId="{854BF02C-3058-49D8-895E-6D365212FBE8}" type="presOf" srcId="{C2AC9CFC-CD9E-4E35-AB09-93145DC50C6F}" destId="{60BD7983-7451-46E8-88B7-2A88DACE194E}" srcOrd="0" destOrd="0" presId="urn:microsoft.com/office/officeart/2005/8/layout/vList2"/>
    <dgm:cxn modelId="{6E640E37-F53D-41D0-9459-DD301E50383F}" srcId="{51A69E82-6370-4B02-97C7-7C69308397AC}" destId="{7088955B-1BE3-4CFD-A3B8-E6A3008A6883}" srcOrd="1" destOrd="0" parTransId="{CD442A60-31A3-4D1E-AA41-E017BB3C2DD5}" sibTransId="{081BF6D8-CD9B-4E0B-B122-FF0FA7759571}"/>
    <dgm:cxn modelId="{B413DEB7-0ABB-4865-A3BC-4BC8DF9DB76A}" srcId="{51A69E82-6370-4B02-97C7-7C69308397AC}" destId="{8DF3309D-AEC4-4698-AD05-2ADF8749993A}" srcOrd="0" destOrd="0" parTransId="{C01EEC2E-A4D8-4A5D-94CD-C33545C11EE4}" sibTransId="{AA5BB16A-6554-4B51-99C7-10A17E837764}"/>
    <dgm:cxn modelId="{56A2CBA5-CDF1-42EE-A04B-71BBD92CD9A6}" type="presOf" srcId="{51A69E82-6370-4B02-97C7-7C69308397AC}" destId="{98F3299C-E97C-4B8F-900B-DCCABD82E36C}" srcOrd="0" destOrd="0" presId="urn:microsoft.com/office/officeart/2005/8/layout/vList2"/>
    <dgm:cxn modelId="{B8FE4BAB-F326-4A80-BA55-2338E8CD4C41}" srcId="{51A69E82-6370-4B02-97C7-7C69308397AC}" destId="{6612C05E-A28F-4753-8166-6AB84435489C}" srcOrd="4" destOrd="0" parTransId="{93D5945B-06FF-4A73-A02A-E13F0AF144A2}" sibTransId="{C378CDC6-F986-43F3-89F1-86699F9FFD22}"/>
    <dgm:cxn modelId="{B62CB85A-1BF0-496C-8047-65973DA52F74}" srcId="{51A69E82-6370-4B02-97C7-7C69308397AC}" destId="{C2AC9CFC-CD9E-4E35-AB09-93145DC50C6F}" srcOrd="2" destOrd="0" parTransId="{ED4E2477-874F-455D-A2FF-A0C6D83ADAF6}" sibTransId="{0A935AE5-2C80-4F90-B5DE-69256C52160D}"/>
    <dgm:cxn modelId="{B76E09F2-05F6-41A7-81A0-DB715DF4597D}" srcId="{51A69E82-6370-4B02-97C7-7C69308397AC}" destId="{112FC4AE-EF7F-4194-97BC-53BB39E7534F}" srcOrd="3" destOrd="0" parTransId="{DCD27CA8-DD5E-425F-8AB6-6D3E6F2AF61C}" sibTransId="{C8B66640-1999-4A6B-B4D2-1846525A3CE4}"/>
    <dgm:cxn modelId="{D08B7B37-AC8A-43E6-BA17-925A4A757960}" type="presOf" srcId="{7088955B-1BE3-4CFD-A3B8-E6A3008A6883}" destId="{879988D6-2B89-49FB-9311-8FAAE2643982}" srcOrd="0" destOrd="0" presId="urn:microsoft.com/office/officeart/2005/8/layout/vList2"/>
    <dgm:cxn modelId="{1A6B9386-A98B-407F-9E42-FBD0D2776936}" type="presParOf" srcId="{98F3299C-E97C-4B8F-900B-DCCABD82E36C}" destId="{154EA6AD-6989-4C52-BAEA-9B3B43070BEB}" srcOrd="0" destOrd="0" presId="urn:microsoft.com/office/officeart/2005/8/layout/vList2"/>
    <dgm:cxn modelId="{6C3E7AE0-55C7-41D8-8F19-526A098A06EC}" type="presParOf" srcId="{98F3299C-E97C-4B8F-900B-DCCABD82E36C}" destId="{B165DCE2-BDEA-4E9E-8806-675BDE94FBE4}" srcOrd="1" destOrd="0" presId="urn:microsoft.com/office/officeart/2005/8/layout/vList2"/>
    <dgm:cxn modelId="{BE234135-95D9-47B0-AC62-1FE248442008}" type="presParOf" srcId="{98F3299C-E97C-4B8F-900B-DCCABD82E36C}" destId="{879988D6-2B89-49FB-9311-8FAAE2643982}" srcOrd="2" destOrd="0" presId="urn:microsoft.com/office/officeart/2005/8/layout/vList2"/>
    <dgm:cxn modelId="{EF448D3D-9F80-4C37-BF6F-18202CB7D5FC}" type="presParOf" srcId="{98F3299C-E97C-4B8F-900B-DCCABD82E36C}" destId="{A816FA6D-19F2-423E-AA79-9F3F552AB760}" srcOrd="3" destOrd="0" presId="urn:microsoft.com/office/officeart/2005/8/layout/vList2"/>
    <dgm:cxn modelId="{5366A76C-306B-4FAA-B1B3-CADD16CE0694}" type="presParOf" srcId="{98F3299C-E97C-4B8F-900B-DCCABD82E36C}" destId="{60BD7983-7451-46E8-88B7-2A88DACE194E}" srcOrd="4" destOrd="0" presId="urn:microsoft.com/office/officeart/2005/8/layout/vList2"/>
    <dgm:cxn modelId="{9D08C0D7-2AA0-4280-A87F-7553749BAC41}" type="presParOf" srcId="{98F3299C-E97C-4B8F-900B-DCCABD82E36C}" destId="{D68A4747-C8DA-41C6-BE1B-C8E1B224ADDA}" srcOrd="5" destOrd="0" presId="urn:microsoft.com/office/officeart/2005/8/layout/vList2"/>
    <dgm:cxn modelId="{16B9786F-D92F-48B9-AEAB-B4BAA85E3EF4}" type="presParOf" srcId="{98F3299C-E97C-4B8F-900B-DCCABD82E36C}" destId="{25785973-8A39-470F-AB09-70C2B886351B}" srcOrd="6" destOrd="0" presId="urn:microsoft.com/office/officeart/2005/8/layout/vList2"/>
    <dgm:cxn modelId="{0726875A-09BD-4271-BD63-9811B2F23390}" type="presParOf" srcId="{98F3299C-E97C-4B8F-900B-DCCABD82E36C}" destId="{8FEDB913-E344-4234-ADBC-14F89C22E157}" srcOrd="7" destOrd="0" presId="urn:microsoft.com/office/officeart/2005/8/layout/vList2"/>
    <dgm:cxn modelId="{3B417C44-8AC4-40BA-97B2-A43F481F0ADF}" type="presParOf" srcId="{98F3299C-E97C-4B8F-900B-DCCABD82E36C}" destId="{9D4EB18C-8EEA-4C47-9A9E-8B6DCA8DA9B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919E21-F6A3-491D-8612-9637B168D3E1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B95CEC-5507-43E8-B494-99B9B995A283}">
      <dgm:prSet/>
      <dgm:spPr/>
      <dgm:t>
        <a:bodyPr/>
        <a:lstStyle/>
        <a:p>
          <a:r>
            <a:rPr lang="en-US" b="1" dirty="0"/>
            <a:t>Nepheline rarely occurs in non-igneous rock and forms in lavas as glassy crystals. The crystals can even be found in the lavas of Vesuvius. </a:t>
          </a:r>
        </a:p>
      </dgm:t>
    </dgm:pt>
    <dgm:pt modelId="{349FF936-82AB-4301-AB12-E6F8C5C50501}" type="parTrans" cxnId="{9E9441C1-F785-45DE-88D0-532E91263803}">
      <dgm:prSet/>
      <dgm:spPr/>
      <dgm:t>
        <a:bodyPr/>
        <a:lstStyle/>
        <a:p>
          <a:endParaRPr lang="en-US"/>
        </a:p>
      </dgm:t>
    </dgm:pt>
    <dgm:pt modelId="{B0B1C213-F90A-4ACA-B32E-342F9BAC9458}" type="sibTrans" cxnId="{9E9441C1-F785-45DE-88D0-532E91263803}">
      <dgm:prSet/>
      <dgm:spPr/>
      <dgm:t>
        <a:bodyPr/>
        <a:lstStyle/>
        <a:p>
          <a:endParaRPr lang="en-US"/>
        </a:p>
      </dgm:t>
    </dgm:pt>
    <dgm:pt modelId="{8C81ED39-9953-4B03-9E6C-AD344D9C7754}">
      <dgm:prSet/>
      <dgm:spPr/>
      <dgm:t>
        <a:bodyPr/>
        <a:lstStyle/>
        <a:p>
          <a:r>
            <a:rPr lang="en-US" b="1" dirty="0"/>
            <a:t>The largest deposit of Nepheline can be found in the Kola Peninsula in Russia. Other large masses are in Norway and South Africa. </a:t>
          </a:r>
        </a:p>
      </dgm:t>
    </dgm:pt>
    <dgm:pt modelId="{0DB0076D-292D-4086-A6E6-857B53958C3C}" type="parTrans" cxnId="{D0AE23E2-B29A-47DF-A1AC-78C6C53E9F46}">
      <dgm:prSet/>
      <dgm:spPr/>
      <dgm:t>
        <a:bodyPr/>
        <a:lstStyle/>
        <a:p>
          <a:endParaRPr lang="en-US"/>
        </a:p>
      </dgm:t>
    </dgm:pt>
    <dgm:pt modelId="{39623032-86E8-4C10-8A07-AEB139F4EEEA}" type="sibTrans" cxnId="{D0AE23E2-B29A-47DF-A1AC-78C6C53E9F46}">
      <dgm:prSet/>
      <dgm:spPr/>
      <dgm:t>
        <a:bodyPr/>
        <a:lstStyle/>
        <a:p>
          <a:endParaRPr lang="en-US"/>
        </a:p>
      </dgm:t>
    </dgm:pt>
    <dgm:pt modelId="{56E77D88-A861-418C-B016-A536AA4C1696}">
      <dgm:prSet/>
      <dgm:spPr/>
      <dgm:t>
        <a:bodyPr/>
        <a:lstStyle/>
        <a:p>
          <a:r>
            <a:rPr lang="en-US" b="1" dirty="0"/>
            <a:t>In the U.S. deposits have been found in Maine, Arkansas, and New jersey</a:t>
          </a:r>
          <a:r>
            <a:rPr lang="en-US" dirty="0"/>
            <a:t>.</a:t>
          </a:r>
        </a:p>
      </dgm:t>
    </dgm:pt>
    <dgm:pt modelId="{AE847537-91AB-41A9-B607-609CC5C63568}" type="parTrans" cxnId="{47F8A0DC-8B95-4255-8A9C-ECA311DDEFCF}">
      <dgm:prSet/>
      <dgm:spPr/>
      <dgm:t>
        <a:bodyPr/>
        <a:lstStyle/>
        <a:p>
          <a:endParaRPr lang="en-US"/>
        </a:p>
      </dgm:t>
    </dgm:pt>
    <dgm:pt modelId="{65AE5552-88D1-4565-A911-CFE88B3D1D52}" type="sibTrans" cxnId="{47F8A0DC-8B95-4255-8A9C-ECA311DDEFCF}">
      <dgm:prSet/>
      <dgm:spPr/>
      <dgm:t>
        <a:bodyPr/>
        <a:lstStyle/>
        <a:p>
          <a:endParaRPr lang="en-US"/>
        </a:p>
      </dgm:t>
    </dgm:pt>
    <dgm:pt modelId="{6459FB48-3393-430E-BBDD-448F01BFFF98}">
      <dgm:prSet/>
      <dgm:spPr/>
      <dgm:t>
        <a:bodyPr/>
        <a:lstStyle/>
        <a:p>
          <a:r>
            <a:rPr lang="en-US" b="1" dirty="0"/>
            <a:t>The largest mass of almost pure Nepheline is located Ontario Canada.  </a:t>
          </a:r>
        </a:p>
      </dgm:t>
    </dgm:pt>
    <dgm:pt modelId="{46E6F88C-99A2-4A4D-BE9A-859A7366A092}" type="parTrans" cxnId="{46677C8B-72E2-4777-A3D9-DF42E650065B}">
      <dgm:prSet/>
      <dgm:spPr/>
      <dgm:t>
        <a:bodyPr/>
        <a:lstStyle/>
        <a:p>
          <a:endParaRPr lang="en-US"/>
        </a:p>
      </dgm:t>
    </dgm:pt>
    <dgm:pt modelId="{907BE742-8A62-4E8B-813A-82CE97E8DEBB}" type="sibTrans" cxnId="{46677C8B-72E2-4777-A3D9-DF42E650065B}">
      <dgm:prSet/>
      <dgm:spPr/>
      <dgm:t>
        <a:bodyPr/>
        <a:lstStyle/>
        <a:p>
          <a:endParaRPr lang="en-US"/>
        </a:p>
      </dgm:t>
    </dgm:pt>
    <dgm:pt modelId="{831C1A26-4738-4295-8E95-AF408D84D367}" type="pres">
      <dgm:prSet presAssocID="{DF919E21-F6A3-491D-8612-9637B168D3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F6A684-E06E-4872-8EE4-0667A2D3F808}" type="pres">
      <dgm:prSet presAssocID="{24B95CEC-5507-43E8-B494-99B9B995A283}" presName="thickLine" presStyleLbl="alignNode1" presStyleIdx="0" presStyleCnt="4"/>
      <dgm:spPr/>
    </dgm:pt>
    <dgm:pt modelId="{717E7CE6-8DF5-43F5-AC1B-D020485E0FD2}" type="pres">
      <dgm:prSet presAssocID="{24B95CEC-5507-43E8-B494-99B9B995A283}" presName="horz1" presStyleCnt="0"/>
      <dgm:spPr/>
    </dgm:pt>
    <dgm:pt modelId="{D8E7D85D-D8F2-455D-86E9-60412FA40223}" type="pres">
      <dgm:prSet presAssocID="{24B95CEC-5507-43E8-B494-99B9B995A283}" presName="tx1" presStyleLbl="revTx" presStyleIdx="0" presStyleCnt="4"/>
      <dgm:spPr/>
      <dgm:t>
        <a:bodyPr/>
        <a:lstStyle/>
        <a:p>
          <a:endParaRPr lang="en-US"/>
        </a:p>
      </dgm:t>
    </dgm:pt>
    <dgm:pt modelId="{23C80693-15ED-4130-A534-F5921E2B776D}" type="pres">
      <dgm:prSet presAssocID="{24B95CEC-5507-43E8-B494-99B9B995A283}" presName="vert1" presStyleCnt="0"/>
      <dgm:spPr/>
    </dgm:pt>
    <dgm:pt modelId="{659898A1-736C-4A0D-A3C9-7A76E1B4436A}" type="pres">
      <dgm:prSet presAssocID="{8C81ED39-9953-4B03-9E6C-AD344D9C7754}" presName="thickLine" presStyleLbl="alignNode1" presStyleIdx="1" presStyleCnt="4"/>
      <dgm:spPr/>
    </dgm:pt>
    <dgm:pt modelId="{7CD48804-C67D-44BE-941D-FF0557D3B28F}" type="pres">
      <dgm:prSet presAssocID="{8C81ED39-9953-4B03-9E6C-AD344D9C7754}" presName="horz1" presStyleCnt="0"/>
      <dgm:spPr/>
    </dgm:pt>
    <dgm:pt modelId="{E4FDE2F6-9CE6-47E8-93E7-1378224AB2B1}" type="pres">
      <dgm:prSet presAssocID="{8C81ED39-9953-4B03-9E6C-AD344D9C7754}" presName="tx1" presStyleLbl="revTx" presStyleIdx="1" presStyleCnt="4"/>
      <dgm:spPr/>
      <dgm:t>
        <a:bodyPr/>
        <a:lstStyle/>
        <a:p>
          <a:endParaRPr lang="en-US"/>
        </a:p>
      </dgm:t>
    </dgm:pt>
    <dgm:pt modelId="{2E6C8FF6-782A-430E-AE38-AF651CD8F4CC}" type="pres">
      <dgm:prSet presAssocID="{8C81ED39-9953-4B03-9E6C-AD344D9C7754}" presName="vert1" presStyleCnt="0"/>
      <dgm:spPr/>
    </dgm:pt>
    <dgm:pt modelId="{3B449E14-975B-4447-AADE-1B6173BB0CFE}" type="pres">
      <dgm:prSet presAssocID="{56E77D88-A861-418C-B016-A536AA4C1696}" presName="thickLine" presStyleLbl="alignNode1" presStyleIdx="2" presStyleCnt="4"/>
      <dgm:spPr/>
    </dgm:pt>
    <dgm:pt modelId="{25C29DB2-DED0-49BE-B229-222F5794D7C6}" type="pres">
      <dgm:prSet presAssocID="{56E77D88-A861-418C-B016-A536AA4C1696}" presName="horz1" presStyleCnt="0"/>
      <dgm:spPr/>
    </dgm:pt>
    <dgm:pt modelId="{A91A3003-5B5C-48AE-9118-79CFAAEE9B39}" type="pres">
      <dgm:prSet presAssocID="{56E77D88-A861-418C-B016-A536AA4C1696}" presName="tx1" presStyleLbl="revTx" presStyleIdx="2" presStyleCnt="4"/>
      <dgm:spPr/>
      <dgm:t>
        <a:bodyPr/>
        <a:lstStyle/>
        <a:p>
          <a:endParaRPr lang="en-US"/>
        </a:p>
      </dgm:t>
    </dgm:pt>
    <dgm:pt modelId="{F8FE7C7F-768F-4554-B9DB-0DA4AB7F9863}" type="pres">
      <dgm:prSet presAssocID="{56E77D88-A861-418C-B016-A536AA4C1696}" presName="vert1" presStyleCnt="0"/>
      <dgm:spPr/>
    </dgm:pt>
    <dgm:pt modelId="{28486986-3FFA-48FE-BE2D-9FFC43830F44}" type="pres">
      <dgm:prSet presAssocID="{6459FB48-3393-430E-BBDD-448F01BFFF98}" presName="thickLine" presStyleLbl="alignNode1" presStyleIdx="3" presStyleCnt="4"/>
      <dgm:spPr/>
    </dgm:pt>
    <dgm:pt modelId="{000FBAA4-0B74-410F-A8F0-4A3D2828C1A6}" type="pres">
      <dgm:prSet presAssocID="{6459FB48-3393-430E-BBDD-448F01BFFF98}" presName="horz1" presStyleCnt="0"/>
      <dgm:spPr/>
    </dgm:pt>
    <dgm:pt modelId="{9E0B4A40-EF83-4254-8141-669B133A7AE1}" type="pres">
      <dgm:prSet presAssocID="{6459FB48-3393-430E-BBDD-448F01BFFF98}" presName="tx1" presStyleLbl="revTx" presStyleIdx="3" presStyleCnt="4"/>
      <dgm:spPr/>
      <dgm:t>
        <a:bodyPr/>
        <a:lstStyle/>
        <a:p>
          <a:endParaRPr lang="en-US"/>
        </a:p>
      </dgm:t>
    </dgm:pt>
    <dgm:pt modelId="{72263CE5-5525-4837-AAE3-E30513FAE085}" type="pres">
      <dgm:prSet presAssocID="{6459FB48-3393-430E-BBDD-448F01BFFF98}" presName="vert1" presStyleCnt="0"/>
      <dgm:spPr/>
    </dgm:pt>
  </dgm:ptLst>
  <dgm:cxnLst>
    <dgm:cxn modelId="{46677C8B-72E2-4777-A3D9-DF42E650065B}" srcId="{DF919E21-F6A3-491D-8612-9637B168D3E1}" destId="{6459FB48-3393-430E-BBDD-448F01BFFF98}" srcOrd="3" destOrd="0" parTransId="{46E6F88C-99A2-4A4D-BE9A-859A7366A092}" sibTransId="{907BE742-8A62-4E8B-813A-82CE97E8DEBB}"/>
    <dgm:cxn modelId="{C3CBF477-C7C6-45D2-A0E4-602DA44247E1}" type="presOf" srcId="{56E77D88-A861-418C-B016-A536AA4C1696}" destId="{A91A3003-5B5C-48AE-9118-79CFAAEE9B39}" srcOrd="0" destOrd="0" presId="urn:microsoft.com/office/officeart/2008/layout/LinedList"/>
    <dgm:cxn modelId="{D0AE23E2-B29A-47DF-A1AC-78C6C53E9F46}" srcId="{DF919E21-F6A3-491D-8612-9637B168D3E1}" destId="{8C81ED39-9953-4B03-9E6C-AD344D9C7754}" srcOrd="1" destOrd="0" parTransId="{0DB0076D-292D-4086-A6E6-857B53958C3C}" sibTransId="{39623032-86E8-4C10-8A07-AEB139F4EEEA}"/>
    <dgm:cxn modelId="{E16D3086-7C5A-4AAE-8779-1908F78DF6F6}" type="presOf" srcId="{DF919E21-F6A3-491D-8612-9637B168D3E1}" destId="{831C1A26-4738-4295-8E95-AF408D84D367}" srcOrd="0" destOrd="0" presId="urn:microsoft.com/office/officeart/2008/layout/LinedList"/>
    <dgm:cxn modelId="{EDEEE5F9-440C-4CCC-8D43-F51EBAEE52B6}" type="presOf" srcId="{8C81ED39-9953-4B03-9E6C-AD344D9C7754}" destId="{E4FDE2F6-9CE6-47E8-93E7-1378224AB2B1}" srcOrd="0" destOrd="0" presId="urn:microsoft.com/office/officeart/2008/layout/LinedList"/>
    <dgm:cxn modelId="{EB7C0CAC-B722-4CA9-B255-5BB763F99DD6}" type="presOf" srcId="{24B95CEC-5507-43E8-B494-99B9B995A283}" destId="{D8E7D85D-D8F2-455D-86E9-60412FA40223}" srcOrd="0" destOrd="0" presId="urn:microsoft.com/office/officeart/2008/layout/LinedList"/>
    <dgm:cxn modelId="{47F8A0DC-8B95-4255-8A9C-ECA311DDEFCF}" srcId="{DF919E21-F6A3-491D-8612-9637B168D3E1}" destId="{56E77D88-A861-418C-B016-A536AA4C1696}" srcOrd="2" destOrd="0" parTransId="{AE847537-91AB-41A9-B607-609CC5C63568}" sibTransId="{65AE5552-88D1-4565-A911-CFE88B3D1D52}"/>
    <dgm:cxn modelId="{9E9441C1-F785-45DE-88D0-532E91263803}" srcId="{DF919E21-F6A3-491D-8612-9637B168D3E1}" destId="{24B95CEC-5507-43E8-B494-99B9B995A283}" srcOrd="0" destOrd="0" parTransId="{349FF936-82AB-4301-AB12-E6F8C5C50501}" sibTransId="{B0B1C213-F90A-4ACA-B32E-342F9BAC9458}"/>
    <dgm:cxn modelId="{533BC5D9-742D-4B94-B518-DBB4CD7A243D}" type="presOf" srcId="{6459FB48-3393-430E-BBDD-448F01BFFF98}" destId="{9E0B4A40-EF83-4254-8141-669B133A7AE1}" srcOrd="0" destOrd="0" presId="urn:microsoft.com/office/officeart/2008/layout/LinedList"/>
    <dgm:cxn modelId="{F7A03BD4-B0DC-49B1-9A7F-E0FAB39CFDF6}" type="presParOf" srcId="{831C1A26-4738-4295-8E95-AF408D84D367}" destId="{52F6A684-E06E-4872-8EE4-0667A2D3F808}" srcOrd="0" destOrd="0" presId="urn:microsoft.com/office/officeart/2008/layout/LinedList"/>
    <dgm:cxn modelId="{D885C0CD-7F5F-4CE0-A4B8-3869E783A1C8}" type="presParOf" srcId="{831C1A26-4738-4295-8E95-AF408D84D367}" destId="{717E7CE6-8DF5-43F5-AC1B-D020485E0FD2}" srcOrd="1" destOrd="0" presId="urn:microsoft.com/office/officeart/2008/layout/LinedList"/>
    <dgm:cxn modelId="{CD5A5DA2-6CE0-4202-A452-CA6EE5DC3707}" type="presParOf" srcId="{717E7CE6-8DF5-43F5-AC1B-D020485E0FD2}" destId="{D8E7D85D-D8F2-455D-86E9-60412FA40223}" srcOrd="0" destOrd="0" presId="urn:microsoft.com/office/officeart/2008/layout/LinedList"/>
    <dgm:cxn modelId="{1A455E2D-E57D-4862-86B5-F790CE858E68}" type="presParOf" srcId="{717E7CE6-8DF5-43F5-AC1B-D020485E0FD2}" destId="{23C80693-15ED-4130-A534-F5921E2B776D}" srcOrd="1" destOrd="0" presId="urn:microsoft.com/office/officeart/2008/layout/LinedList"/>
    <dgm:cxn modelId="{714D65B4-4F3F-4C61-8FBC-EFF4E2C0E64A}" type="presParOf" srcId="{831C1A26-4738-4295-8E95-AF408D84D367}" destId="{659898A1-736C-4A0D-A3C9-7A76E1B4436A}" srcOrd="2" destOrd="0" presId="urn:microsoft.com/office/officeart/2008/layout/LinedList"/>
    <dgm:cxn modelId="{0ECC6D7C-9760-46B4-B94F-5FEEE258E2F2}" type="presParOf" srcId="{831C1A26-4738-4295-8E95-AF408D84D367}" destId="{7CD48804-C67D-44BE-941D-FF0557D3B28F}" srcOrd="3" destOrd="0" presId="urn:microsoft.com/office/officeart/2008/layout/LinedList"/>
    <dgm:cxn modelId="{08B04B11-A974-4B59-8943-1D98BF28073B}" type="presParOf" srcId="{7CD48804-C67D-44BE-941D-FF0557D3B28F}" destId="{E4FDE2F6-9CE6-47E8-93E7-1378224AB2B1}" srcOrd="0" destOrd="0" presId="urn:microsoft.com/office/officeart/2008/layout/LinedList"/>
    <dgm:cxn modelId="{7C9A8B1B-5C3F-4134-97C3-30F49825BCEA}" type="presParOf" srcId="{7CD48804-C67D-44BE-941D-FF0557D3B28F}" destId="{2E6C8FF6-782A-430E-AE38-AF651CD8F4CC}" srcOrd="1" destOrd="0" presId="urn:microsoft.com/office/officeart/2008/layout/LinedList"/>
    <dgm:cxn modelId="{B48043EF-A23E-4FA8-B61E-7BF1EACF3CB4}" type="presParOf" srcId="{831C1A26-4738-4295-8E95-AF408D84D367}" destId="{3B449E14-975B-4447-AADE-1B6173BB0CFE}" srcOrd="4" destOrd="0" presId="urn:microsoft.com/office/officeart/2008/layout/LinedList"/>
    <dgm:cxn modelId="{43EA9900-BC96-422C-AE52-81108D158D3E}" type="presParOf" srcId="{831C1A26-4738-4295-8E95-AF408D84D367}" destId="{25C29DB2-DED0-49BE-B229-222F5794D7C6}" srcOrd="5" destOrd="0" presId="urn:microsoft.com/office/officeart/2008/layout/LinedList"/>
    <dgm:cxn modelId="{D0882A9E-6B18-4F7E-BBE1-6E986F56C8C7}" type="presParOf" srcId="{25C29DB2-DED0-49BE-B229-222F5794D7C6}" destId="{A91A3003-5B5C-48AE-9118-79CFAAEE9B39}" srcOrd="0" destOrd="0" presId="urn:microsoft.com/office/officeart/2008/layout/LinedList"/>
    <dgm:cxn modelId="{3367B14E-F341-4DC5-9ABF-708A949F7463}" type="presParOf" srcId="{25C29DB2-DED0-49BE-B229-222F5794D7C6}" destId="{F8FE7C7F-768F-4554-B9DB-0DA4AB7F9863}" srcOrd="1" destOrd="0" presId="urn:microsoft.com/office/officeart/2008/layout/LinedList"/>
    <dgm:cxn modelId="{0FFF2693-A95B-4CA2-B562-2E91E717D703}" type="presParOf" srcId="{831C1A26-4738-4295-8E95-AF408D84D367}" destId="{28486986-3FFA-48FE-BE2D-9FFC43830F44}" srcOrd="6" destOrd="0" presId="urn:microsoft.com/office/officeart/2008/layout/LinedList"/>
    <dgm:cxn modelId="{54076973-0E62-482A-B271-AEF6E792CFA1}" type="presParOf" srcId="{831C1A26-4738-4295-8E95-AF408D84D367}" destId="{000FBAA4-0B74-410F-A8F0-4A3D2828C1A6}" srcOrd="7" destOrd="0" presId="urn:microsoft.com/office/officeart/2008/layout/LinedList"/>
    <dgm:cxn modelId="{EB1B6B91-A14B-4E34-86DB-56AE247AFD9D}" type="presParOf" srcId="{000FBAA4-0B74-410F-A8F0-4A3D2828C1A6}" destId="{9E0B4A40-EF83-4254-8141-669B133A7AE1}" srcOrd="0" destOrd="0" presId="urn:microsoft.com/office/officeart/2008/layout/LinedList"/>
    <dgm:cxn modelId="{FF69276E-DEEE-42E0-929F-3F866D634D04}" type="presParOf" srcId="{000FBAA4-0B74-410F-A8F0-4A3D2828C1A6}" destId="{72263CE5-5525-4837-AAE3-E30513FAE0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6A63-B19E-4916-8567-25525E503A22}">
      <dsp:nvSpPr>
        <dsp:cNvPr id="0" name=""/>
        <dsp:cNvSpPr/>
      </dsp:nvSpPr>
      <dsp:spPr>
        <a:xfrm>
          <a:off x="0" y="22636"/>
          <a:ext cx="6475137" cy="3809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u="sng" kern="1200" dirty="0">
              <a:solidFill>
                <a:schemeClr val="bg1"/>
              </a:solidFill>
            </a:rPr>
            <a:t>Crystal</a:t>
          </a:r>
          <a:r>
            <a:rPr lang="en-US" sz="3700" b="1" u="sng" kern="1200" baseline="0" dirty="0">
              <a:solidFill>
                <a:schemeClr val="bg1"/>
              </a:solidFill>
            </a:rPr>
            <a:t> system: </a:t>
          </a:r>
          <a:r>
            <a:rPr lang="en-US" sz="3700" kern="1200" baseline="0" dirty="0"/>
            <a:t>Nepheline belongs to the </a:t>
          </a:r>
          <a:r>
            <a:rPr lang="en-US" sz="3700" u="sng" kern="1200" baseline="0" dirty="0">
              <a:solidFill>
                <a:schemeClr val="bg1"/>
              </a:solidFill>
            </a:rPr>
            <a:t>Hexagonal Pyramidal</a:t>
          </a:r>
          <a:r>
            <a:rPr lang="en-US" sz="3700" u="sng" kern="1200" baseline="0" dirty="0"/>
            <a:t> </a:t>
          </a:r>
          <a:r>
            <a:rPr lang="en-US" sz="3700" kern="1200" baseline="0" dirty="0"/>
            <a:t>crystal system and has a </a:t>
          </a:r>
          <a:r>
            <a:rPr lang="en-US" sz="3700" u="sng" kern="1200" baseline="0" dirty="0">
              <a:solidFill>
                <a:schemeClr val="bg1"/>
              </a:solidFill>
            </a:rPr>
            <a:t>P6</a:t>
          </a:r>
          <a:r>
            <a:rPr lang="en-US" sz="3700" u="sng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₃</a:t>
          </a:r>
          <a:r>
            <a:rPr lang="en-US" sz="370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space group.</a:t>
          </a:r>
          <a:r>
            <a:rPr lang="en-US" sz="3700" kern="1200" baseline="0" dirty="0">
              <a:latin typeface="+mn-lt"/>
              <a:cs typeface="Calibri" panose="020F0502020204030204" pitchFamily="34" charset="0"/>
            </a:rPr>
            <a:t> The crystals for short stubby granular prisms.  </a:t>
          </a:r>
          <a:endParaRPr lang="en-US" sz="3700" kern="1200" dirty="0"/>
        </a:p>
      </dsp:txBody>
      <dsp:txXfrm>
        <a:off x="185965" y="208601"/>
        <a:ext cx="6103207" cy="3437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4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5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3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8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3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9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mindat.org/min-2880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now, piece, food, covered&#10;&#10;Description automatically generated">
            <a:extLst>
              <a:ext uri="{FF2B5EF4-FFF2-40B4-BE49-F238E27FC236}">
                <a16:creationId xmlns:a16="http://schemas.microsoft.com/office/drawing/2014/main" xmlns="" id="{62B3C26A-63D7-4B36-AFE1-9F5B095BF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8541"/>
          <a:stretch/>
        </p:blipFill>
        <p:spPr>
          <a:xfrm>
            <a:off x="16" y="10"/>
            <a:ext cx="7556889" cy="6857987"/>
          </a:xfrm>
          <a:prstGeom prst="rect">
            <a:avLst/>
          </a:prstGeom>
        </p:spPr>
      </p:pic>
      <p:sp>
        <p:nvSpPr>
          <p:cNvPr id="67" name="Rectangle 60">
            <a:extLst>
              <a:ext uri="{FF2B5EF4-FFF2-40B4-BE49-F238E27FC236}">
                <a16:creationId xmlns:a16="http://schemas.microsoft.com/office/drawing/2014/main" xmlns="" id="{6482F060-A4AF-4E0B-B364-7C6BA4A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xmlns="" id="{6482F060-A4AF-4E0B-B364-7C6BA4A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F57DCF-E09F-4DAC-B6FF-B024EB9B8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5922" y="2003840"/>
            <a:ext cx="4446269" cy="2872960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 Nepheline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/>
            </a:r>
            <a:br>
              <a:rPr lang="en-US" sz="5000" dirty="0">
                <a:solidFill>
                  <a:srgbClr val="FFFFFF"/>
                </a:solidFill>
              </a:rPr>
            </a:br>
            <a:endParaRPr lang="en-US" sz="5000" dirty="0">
              <a:solidFill>
                <a:srgbClr val="FFFFFF"/>
              </a:solidFill>
            </a:endParaRPr>
          </a:p>
        </p:txBody>
      </p:sp>
      <p:cxnSp>
        <p:nvCxnSpPr>
          <p:cNvPr id="68" name="Straight Connector 62">
            <a:extLst>
              <a:ext uri="{FF2B5EF4-FFF2-40B4-BE49-F238E27FC236}">
                <a16:creationId xmlns:a16="http://schemas.microsoft.com/office/drawing/2014/main" xmlns="" id="{B9EB6DAA-2F0C-43D5-A577-15D5D2C4E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2">
            <a:extLst>
              <a:ext uri="{FF2B5EF4-FFF2-40B4-BE49-F238E27FC236}">
                <a16:creationId xmlns:a16="http://schemas.microsoft.com/office/drawing/2014/main" xmlns="" id="{B9EB6DAA-2F0C-43D5-A577-15D5D2C4E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C0D9905-5C7A-48AD-9AF7-414AF8AC3BCF}"/>
              </a:ext>
            </a:extLst>
          </p:cNvPr>
          <p:cNvSpPr txBox="1"/>
          <p:nvPr/>
        </p:nvSpPr>
        <p:spPr>
          <a:xfrm>
            <a:off x="9877562" y="6316922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Bambrick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A7E1E30-CF4D-4EDF-9888-FAC5FF0C3283}"/>
              </a:ext>
            </a:extLst>
          </p:cNvPr>
          <p:cNvSpPr txBox="1"/>
          <p:nvPr/>
        </p:nvSpPr>
        <p:spPr>
          <a:xfrm>
            <a:off x="8492442" y="3775759"/>
            <a:ext cx="290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Na,K</a:t>
            </a:r>
            <a:r>
              <a:rPr lang="en-US" sz="2800" dirty="0"/>
              <a:t>)</a:t>
            </a:r>
            <a:r>
              <a:rPr lang="en-US" sz="2800" dirty="0" err="1"/>
              <a:t>AlSiO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₄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1056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7A1B3-842C-49D6-9CA0-28D328E0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Optical Properties </a:t>
            </a:r>
          </a:p>
        </p:txBody>
      </p:sp>
      <p:cxnSp>
        <p:nvCxnSpPr>
          <p:cNvPr id="33" name="Straight Connector 29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16AD9-BE84-4711-B67D-A6D2674B6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2546224"/>
            <a:ext cx="7063740" cy="40958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Nepheline has a Uniaxial ( - ) optic axis.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Refractory index values: </a:t>
            </a:r>
          </a:p>
          <a:p>
            <a:pPr marL="0" indent="0">
              <a:buNone/>
            </a:pPr>
            <a:r>
              <a:rPr lang="el-GR" sz="2400" b="1" u="sng" dirty="0">
                <a:solidFill>
                  <a:srgbClr val="FFFFFF"/>
                </a:solidFill>
              </a:rPr>
              <a:t>nω</a:t>
            </a:r>
            <a:r>
              <a:rPr lang="el-GR" sz="2400" dirty="0">
                <a:solidFill>
                  <a:srgbClr val="FFFFFF"/>
                </a:solidFill>
              </a:rPr>
              <a:t> = 1.529 – 1.546 </a:t>
            </a:r>
            <a:r>
              <a:rPr lang="el-GR" sz="2400" b="1" u="sng" dirty="0">
                <a:solidFill>
                  <a:srgbClr val="FFFFFF"/>
                </a:solidFill>
              </a:rPr>
              <a:t>nε</a:t>
            </a:r>
            <a:r>
              <a:rPr lang="el-GR" sz="2400" dirty="0">
                <a:solidFill>
                  <a:srgbClr val="FFFFFF"/>
                </a:solidFill>
              </a:rPr>
              <a:t> = 1.526 – 1.542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The Birefringence range for Nepheline is from 0.0030 to 0.0050.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Nepheline has a low surface relief.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 close up of a rock&#10;&#10;Description automatically generated">
            <a:extLst>
              <a:ext uri="{FF2B5EF4-FFF2-40B4-BE49-F238E27FC236}">
                <a16:creationId xmlns:a16="http://schemas.microsoft.com/office/drawing/2014/main" xmlns="" id="{5E10FE1D-8B94-4C3B-A675-9E42DA67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7" r="19385" b="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73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C87D5-9D98-4051-8A69-87EAB909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Importance and Uses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AEAF11-31FD-447C-B7A4-AFED1860D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546224"/>
            <a:ext cx="6745017" cy="40831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Nepheline syenite is used in place of feldspar in the glass and ceramics industry as well as many other industries.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It can be used in construction as dimensional stone, the production of natural cement and for road aggregate.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In Russia it is a by product of Apatite mining and is used by many different industries to produce leather, rubber, wood, textile and oil. </a:t>
            </a:r>
          </a:p>
        </p:txBody>
      </p:sp>
      <p:pic>
        <p:nvPicPr>
          <p:cNvPr id="5" name="Picture 4" descr="A picture containing building, outdoor, sitting, stone&#10;&#10;Description automatically generated">
            <a:extLst>
              <a:ext uri="{FF2B5EF4-FFF2-40B4-BE49-F238E27FC236}">
                <a16:creationId xmlns:a16="http://schemas.microsoft.com/office/drawing/2014/main" xmlns="" id="{34C75FE8-15AD-4098-A3C5-DD646D68A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4" b="-4"/>
          <a:stretch/>
        </p:blipFill>
        <p:spPr>
          <a:xfrm>
            <a:off x="7611900" y="-10230"/>
            <a:ext cx="4580098" cy="3383279"/>
          </a:xfrm>
          <a:prstGeom prst="rect">
            <a:avLst/>
          </a:prstGeom>
        </p:spPr>
      </p:pic>
      <p:pic>
        <p:nvPicPr>
          <p:cNvPr id="7" name="Picture 6" descr="A picture containing indoor, table, topped, cup&#10;&#10;Description automatically generated">
            <a:extLst>
              <a:ext uri="{FF2B5EF4-FFF2-40B4-BE49-F238E27FC236}">
                <a16:creationId xmlns:a16="http://schemas.microsoft.com/office/drawing/2014/main" xmlns="" id="{FB7384A6-B54B-4846-AF17-0639C27A6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r="2234" b="-4"/>
          <a:stretch/>
        </p:blipFill>
        <p:spPr>
          <a:xfrm>
            <a:off x="7611904" y="3474718"/>
            <a:ext cx="458009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8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B0E58038-8ACE-4AD9-B404-25C603550D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rock&#10;&#10;Description automatically generated">
            <a:extLst>
              <a:ext uri="{FF2B5EF4-FFF2-40B4-BE49-F238E27FC236}">
                <a16:creationId xmlns:a16="http://schemas.microsoft.com/office/drawing/2014/main" xmlns="" id="{6EC91B78-A2CD-4E04-B210-387CD0201A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9" b="73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6595B-98AC-4146-8C3F-8722EC56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Environment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67D28A8-094E-49BE-A66A-E6E5CA125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279637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3789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08F0D-526D-4C1B-A8A6-2DDEA58A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References </a:t>
            </a:r>
          </a:p>
        </p:txBody>
      </p:sp>
      <p:cxnSp>
        <p:nvCxnSpPr>
          <p:cNvPr id="34" name="Straight Connector 11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37DB8C-1E2E-4FDB-BCB1-8ACED755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48" y="2447333"/>
            <a:ext cx="7518400" cy="414667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1900" dirty="0">
                <a:solidFill>
                  <a:srgbClr val="FFFFFF"/>
                </a:solidFill>
              </a:rPr>
              <a:t>“Nepheline.” </a:t>
            </a:r>
            <a:r>
              <a:rPr lang="en-US" sz="1900" i="1" dirty="0">
                <a:solidFill>
                  <a:srgbClr val="FFFFFF"/>
                </a:solidFill>
              </a:rPr>
              <a:t>Nepheline: Mineral Information, Data and Localities.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>
                <a:solidFill>
                  <a:srgbClr val="FFFFFF"/>
                </a:solidFill>
                <a:hlinkClick r:id="rId2"/>
              </a:rPr>
              <a:t>www.mindat.org/min-2880.html</a:t>
            </a:r>
            <a:r>
              <a:rPr lang="en-US" sz="19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en-US" sz="19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 dirty="0" err="1">
                <a:solidFill>
                  <a:srgbClr val="FFFFFF"/>
                </a:solidFill>
              </a:rPr>
              <a:t>Barthelmy</a:t>
            </a:r>
            <a:r>
              <a:rPr lang="en-US" sz="1900" dirty="0">
                <a:solidFill>
                  <a:srgbClr val="FFFFFF"/>
                </a:solidFill>
              </a:rPr>
              <a:t>, Dave. “Nepheline Mineral Data.” </a:t>
            </a:r>
            <a:r>
              <a:rPr lang="en-US" sz="1900" i="1" dirty="0">
                <a:solidFill>
                  <a:srgbClr val="FFFFFF"/>
                </a:solidFill>
              </a:rPr>
              <a:t>Nepheline Mineral Data</a:t>
            </a:r>
            <a:r>
              <a:rPr lang="en-US" sz="1900" dirty="0">
                <a:solidFill>
                  <a:srgbClr val="FFFFFF"/>
                </a:solidFill>
              </a:rPr>
              <a:t>, webmineral.com/data/Nepheline.</a:t>
            </a:r>
            <a:r>
              <a:rPr lang="en-US" sz="1900" dirty="0" err="1">
                <a:solidFill>
                  <a:srgbClr val="FFFFFF"/>
                </a:solidFill>
              </a:rPr>
              <a:t>shtml</a:t>
            </a:r>
            <a:r>
              <a:rPr lang="en-US" sz="1900" dirty="0">
                <a:solidFill>
                  <a:srgbClr val="FFFFFF"/>
                </a:solidFill>
              </a:rPr>
              <a:t>#.</a:t>
            </a:r>
            <a:r>
              <a:rPr lang="en-US" sz="1900" dirty="0" err="1">
                <a:solidFill>
                  <a:srgbClr val="FFFFFF"/>
                </a:solidFill>
              </a:rPr>
              <a:t>XeVcUndFzSH</a:t>
            </a:r>
            <a:r>
              <a:rPr lang="en-US" sz="19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en-US" sz="19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 dirty="0">
                <a:solidFill>
                  <a:srgbClr val="FFFFFF"/>
                </a:solidFill>
              </a:rPr>
              <a:t>Geology Science. “Nepheline: Physical - Optical Properties, Uses, Occurrence &amp; More..” </a:t>
            </a:r>
            <a:r>
              <a:rPr lang="en-US" sz="1900" i="1" dirty="0">
                <a:solidFill>
                  <a:srgbClr val="FFFFFF"/>
                </a:solidFill>
              </a:rPr>
              <a:t>Geology Science</a:t>
            </a:r>
            <a:r>
              <a:rPr lang="en-US" sz="1900" dirty="0">
                <a:solidFill>
                  <a:srgbClr val="FFFFFF"/>
                </a:solidFill>
              </a:rPr>
              <a:t>, 27 June 2019, geologyscience.com/minerals/nepheline/#</a:t>
            </a:r>
            <a:r>
              <a:rPr lang="en-US" sz="1900" dirty="0" err="1">
                <a:solidFill>
                  <a:srgbClr val="FFFFFF"/>
                </a:solidFill>
              </a:rPr>
              <a:t>Nepheline_Optical_Properties</a:t>
            </a:r>
            <a:r>
              <a:rPr lang="en-US" sz="19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en-US" sz="19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 dirty="0">
                <a:solidFill>
                  <a:srgbClr val="FFFFFF"/>
                </a:solidFill>
              </a:rPr>
              <a:t>Klein, Cornelis, and Anthony R. </a:t>
            </a:r>
            <a:r>
              <a:rPr lang="en-US" sz="1900" dirty="0" err="1">
                <a:solidFill>
                  <a:srgbClr val="FFFFFF"/>
                </a:solidFill>
              </a:rPr>
              <a:t>Philpotts</a:t>
            </a:r>
            <a:r>
              <a:rPr lang="en-US" sz="1900" dirty="0">
                <a:solidFill>
                  <a:srgbClr val="FFFFFF"/>
                </a:solidFill>
              </a:rPr>
              <a:t>. </a:t>
            </a:r>
            <a:r>
              <a:rPr lang="en-US" sz="1900" i="1" dirty="0">
                <a:solidFill>
                  <a:srgbClr val="FFFFFF"/>
                </a:solidFill>
              </a:rPr>
              <a:t>Earth Materials: Introduction to Mineralogy and Petrology</a:t>
            </a:r>
            <a:r>
              <a:rPr lang="en-US" sz="1900" dirty="0">
                <a:solidFill>
                  <a:srgbClr val="FFFFFF"/>
                </a:solidFill>
              </a:rPr>
              <a:t>. Cambridge University Press, 2017.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5" name="Picture 4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xmlns="" id="{42824014-5804-47A8-9700-C3B47C381C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6" r="28275" b="-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99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60C7EB-F07C-4D53-9851-805CF1B7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Nepheline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52685BA-5D97-46EE-BC72-7FB185C8F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546224"/>
            <a:ext cx="7277099" cy="40958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Nepheline was named after the Greek word “</a:t>
            </a:r>
            <a:r>
              <a:rPr lang="en-US" sz="2000" dirty="0" err="1">
                <a:solidFill>
                  <a:srgbClr val="FFFFFF"/>
                </a:solidFill>
              </a:rPr>
              <a:t>nephele</a:t>
            </a:r>
            <a:r>
              <a:rPr lang="en-US" sz="2000" dirty="0">
                <a:solidFill>
                  <a:srgbClr val="FFFFFF"/>
                </a:solidFill>
              </a:rPr>
              <a:t>” meaning cloud because it becomes cloudy in a strong acid.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Nepheline forms in alkali-rich, silica poor igneous rocks.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Nepheline is made up of Potassium (6.69%) Sodium (11.80%) Aluminum (18.47%) Silicon (19.23%) and Oxygen (43.81%).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close up of a rock&#10;&#10;Description automatically generated">
            <a:extLst>
              <a:ext uri="{FF2B5EF4-FFF2-40B4-BE49-F238E27FC236}">
                <a16:creationId xmlns:a16="http://schemas.microsoft.com/office/drawing/2014/main" xmlns="" id="{F164EA53-3BEA-4C25-89E5-869609960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r="2819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82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7E8065-3F59-4887-9F21-48F0EE90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Nepheline </a:t>
            </a: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CE444C2E-E8DC-474B-92A4-671DB9735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4" r="21687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A672B6-DEFE-40C8-AB15-10E9D6F9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6935516" cy="39053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Nepheline can be difficult to distinguish between quarts, but they rarely occur together. Both Nepheline and quartz have a low refractory index and double refraction, but the sign of refraction in Nepheline is negative, while Quartz is positive.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Nepheline weathers easily and is dissolved by hydrochloric acid unlike Quartz and Feldspar.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88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C0E8C-6865-41D1-9095-0274C2BDC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Nepheline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1E59A5-653E-407A-A2C4-4465064E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334274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There are different varieties of Nepheline and have different characteristics.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Elaeolite</a:t>
            </a:r>
            <a:r>
              <a:rPr lang="en-US" dirty="0">
                <a:solidFill>
                  <a:srgbClr val="FFFFFF"/>
                </a:solidFill>
              </a:rPr>
              <a:t>- Massive, oily, and greasy Nepheline. </a:t>
            </a:r>
            <a:r>
              <a:rPr lang="en-US" dirty="0" err="1">
                <a:solidFill>
                  <a:srgbClr val="FFFFFF"/>
                </a:solidFill>
              </a:rPr>
              <a:t>Elaeolite</a:t>
            </a:r>
            <a:r>
              <a:rPr lang="en-US" dirty="0">
                <a:solidFill>
                  <a:srgbClr val="FFFFFF"/>
                </a:solidFill>
              </a:rPr>
              <a:t> is usually grey/green. It often forms in alkali rich plutonic rocks in Norway.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Glassy Nepheline- Small transparent crystals that form In Nepheline basalt, leucite basalt, and alkali volcanic rock. Mica and Garnet help form the best crystals. </a:t>
            </a:r>
          </a:p>
        </p:txBody>
      </p:sp>
      <p:pic>
        <p:nvPicPr>
          <p:cNvPr id="7" name="Picture 6" descr="A picture containing indoor, piece, small, sitting&#10;&#10;Description automatically generated">
            <a:extLst>
              <a:ext uri="{FF2B5EF4-FFF2-40B4-BE49-F238E27FC236}">
                <a16:creationId xmlns:a16="http://schemas.microsoft.com/office/drawing/2014/main" xmlns="" id="{548BAD63-16EF-43D8-8A3F-E5D57FC0F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2" r="15090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61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B0E58038-8ACE-4AD9-B404-25C603550D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sitting, dirty, old, street&#10;&#10;Description automatically generated">
            <a:extLst>
              <a:ext uri="{FF2B5EF4-FFF2-40B4-BE49-F238E27FC236}">
                <a16:creationId xmlns:a16="http://schemas.microsoft.com/office/drawing/2014/main" xmlns="" id="{090CC39C-39D0-4B5A-A2BD-93C4FEFBE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" b="13034"/>
          <a:stretch/>
        </p:blipFill>
        <p:spPr>
          <a:xfrm>
            <a:off x="-1" y="-2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865F5-3C63-401F-9EA5-24C4452D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582" y="521595"/>
            <a:ext cx="5696097" cy="1691904"/>
          </a:xfrm>
        </p:spPr>
        <p:txBody>
          <a:bodyPr>
            <a:normAutofit/>
          </a:bodyPr>
          <a:lstStyle/>
          <a:p>
            <a:r>
              <a:rPr lang="en-US" dirty="0"/>
              <a:t>Crystal Structure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B3FFBAC-AB0F-448D-A038-E132C4CF5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939" y="1091146"/>
            <a:ext cx="3694176" cy="4581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582992" y="2374385"/>
            <a:ext cx="5577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69EAA576-3785-4D8F-8DC7-615459D3D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198553"/>
              </p:ext>
            </p:extLst>
          </p:nvPr>
        </p:nvGraphicFramePr>
        <p:xfrm>
          <a:off x="5134173" y="2371902"/>
          <a:ext cx="6475137" cy="385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84A6F4C-AD22-49B4-90F1-64E7BD0A5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14" y="1576387"/>
            <a:ext cx="1724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4FAA6B4-BAFB-4474-9B14-DC83A9096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F34FFE-3A04-4281-A3A5-27BA8A80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Chemistry  (Na,K)AlSiO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₄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364CDC3-ADB0-4691-9286-5925F160C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15C138-E577-44DD-9DB6-9DFDD5EDC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305602" cy="402954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Nepheline is Feldspathoidal and is made up of an </a:t>
            </a:r>
            <a:r>
              <a:rPr lang="en-US" sz="2400" dirty="0" err="1"/>
              <a:t>alumino</a:t>
            </a:r>
            <a:r>
              <a:rPr lang="en-US" sz="2400" dirty="0"/>
              <a:t>-silicate framework and is like Feldspar but with a more open structure and less silica.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K+ can substitute for Na+ and form a structure with one K+ for every three Na+</a:t>
            </a:r>
          </a:p>
          <a:p>
            <a:pPr marL="0" indent="0">
              <a:buNone/>
            </a:pPr>
            <a:r>
              <a:rPr lang="en-US" sz="2400" dirty="0"/>
              <a:t> (Na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₃ </a:t>
            </a:r>
            <a:r>
              <a:rPr lang="en-US" sz="2400" dirty="0">
                <a:cs typeface="Calibri" panose="020F0502020204030204" pitchFamily="34" charset="0"/>
              </a:rPr>
              <a:t>K)Al₄(</a:t>
            </a:r>
            <a:r>
              <a:rPr lang="en-US" sz="2400" dirty="0" err="1">
                <a:cs typeface="Calibri" panose="020F0502020204030204" pitchFamily="34" charset="0"/>
              </a:rPr>
              <a:t>SiO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₄)₄.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The sites of K+ are hexagonal while the Na+ ions are irregular.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5F8CC9-ABA1-4C9B-AAAA-504A275DA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88" r="23467" b="1"/>
          <a:stretch/>
        </p:blipFill>
        <p:spPr>
          <a:xfrm>
            <a:off x="8154443" y="2369046"/>
            <a:ext cx="3790377" cy="37690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148495-5F82-48E2-A76C-C8E1C8949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298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E1530B0-6F96-46C0-8B3E-3215CB75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4910CF-1B56-45D3-960A-E89F7B3B91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7C8DF3-D4B1-402E-9D2A-228AE3C2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Physical Properties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7D328892-718C-4A4F-AA4F-F8C23FF97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42464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04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EE1530B0-6F96-46C0-8B3E-3215CB75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54910CF-1B56-45D3-960A-E89F7B3B91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7D88BE-ED3F-4568-9A55-81537C40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Physical Properties 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xmlns="" id="{FD2AB8C0-ABE5-4C0A-89AF-A28403A03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11297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43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1530B0-6F96-46C0-8B3E-3215CB75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4910CF-1B56-45D3-960A-E89F7B3B91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33B6A-CA0D-4875-A81B-EB2E32026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Physical Properties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FF8FC34-E6C2-4976-A2CB-6C1E81585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99605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95222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33E3A"/>
      </a:dk2>
      <a:lt2>
        <a:srgbClr val="EAE7E4"/>
      </a:lt2>
      <a:accent1>
        <a:srgbClr val="297FE7"/>
      </a:accent1>
      <a:accent2>
        <a:srgbClr val="16B3CB"/>
      </a:accent2>
      <a:accent3>
        <a:srgbClr val="20B68B"/>
      </a:accent3>
      <a:accent4>
        <a:srgbClr val="14BA45"/>
      </a:accent4>
      <a:accent5>
        <a:srgbClr val="34BB21"/>
      </a:accent5>
      <a:accent6>
        <a:srgbClr val="69B414"/>
      </a:accent6>
      <a:hlink>
        <a:srgbClr val="329636"/>
      </a:hlink>
      <a:folHlink>
        <a:srgbClr val="848484"/>
      </a:folHlink>
    </a:clrScheme>
    <a:fontScheme name="Retrospect">
      <a:majorFont>
        <a:latin typeface="Bahnschrif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ews Gothic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719</Words>
  <Application>Microsoft Office PowerPoint</Application>
  <PresentationFormat>Custom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RetrospectVTI</vt:lpstr>
      <vt:lpstr> Nepheline  </vt:lpstr>
      <vt:lpstr>Nepheline </vt:lpstr>
      <vt:lpstr>Nepheline </vt:lpstr>
      <vt:lpstr>Nepheline </vt:lpstr>
      <vt:lpstr>Crystal Structure</vt:lpstr>
      <vt:lpstr>Chemistry  (Na,K)AlSiO₄</vt:lpstr>
      <vt:lpstr>Physical Properties </vt:lpstr>
      <vt:lpstr>Physical Properties </vt:lpstr>
      <vt:lpstr>Physical Properties </vt:lpstr>
      <vt:lpstr>Optical Properties </vt:lpstr>
      <vt:lpstr>Importance and Uses </vt:lpstr>
      <vt:lpstr>Environment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Nepheline</dc:title>
  <dc:creator>Mark Bambrick</dc:creator>
  <cp:lastModifiedBy>Nelson</cp:lastModifiedBy>
  <cp:revision>2</cp:revision>
  <dcterms:created xsi:type="dcterms:W3CDTF">2019-12-02T20:01:03Z</dcterms:created>
  <dcterms:modified xsi:type="dcterms:W3CDTF">2019-12-04T18:06:34Z</dcterms:modified>
</cp:coreProperties>
</file>