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  <p:sldMasterId id="2147483801" r:id="rId2"/>
  </p:sldMasterIdLst>
  <p:sldIdLst>
    <p:sldId id="256" r:id="rId3"/>
    <p:sldId id="259" r:id="rId4"/>
    <p:sldId id="261" r:id="rId5"/>
    <p:sldId id="266" r:id="rId6"/>
    <p:sldId id="263" r:id="rId7"/>
    <p:sldId id="264" r:id="rId8"/>
    <p:sldId id="265" r:id="rId9"/>
    <p:sldId id="262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0AF4B6B-98EB-480D-9D07-208719F57A3C}">
          <p14:sldIdLst>
            <p14:sldId id="256"/>
          </p14:sldIdLst>
        </p14:section>
        <p14:section name="Body" id="{8E7B983A-FE93-42E8-9D7B-1C3BCB0817A3}">
          <p14:sldIdLst>
            <p14:sldId id="259"/>
            <p14:sldId id="261"/>
            <p14:sldId id="266"/>
            <p14:sldId id="263"/>
            <p14:sldId id="264"/>
            <p14:sldId id="265"/>
            <p14:sldId id="262"/>
            <p14:sldId id="25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02" d="100"/>
          <a:sy n="102" d="100"/>
        </p:scale>
        <p:origin x="-217" y="-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30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5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77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3314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43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363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8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30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99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2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06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53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76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98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50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06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88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3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2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6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9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3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9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8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7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3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0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77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2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?id=MPZK8ILOSR0C&amp;pg=PA77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432008"/>
            <a:ext cx="6222773" cy="874295"/>
          </a:xfrm>
        </p:spPr>
        <p:txBody>
          <a:bodyPr>
            <a:normAutofit/>
          </a:bodyPr>
          <a:lstStyle/>
          <a:p>
            <a:r>
              <a:rPr lang="en-US" dirty="0" smtClean="0"/>
              <a:t>Beryl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569" y="5954162"/>
            <a:ext cx="2620462" cy="543648"/>
          </a:xfrm>
        </p:spPr>
        <p:txBody>
          <a:bodyPr/>
          <a:lstStyle/>
          <a:p>
            <a:r>
              <a:rPr lang="en-US" dirty="0" smtClean="0"/>
              <a:t>By Sean Casey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4212" y="2955241"/>
            <a:ext cx="6222773" cy="87429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Be</a:t>
            </a:r>
            <a:r>
              <a:rPr lang="en-US" sz="3200" baseline="-25000" dirty="0"/>
              <a:t>3</a:t>
            </a:r>
            <a:r>
              <a:rPr lang="en-US" sz="3200" dirty="0"/>
              <a:t>Al</a:t>
            </a:r>
            <a:r>
              <a:rPr lang="en-US" sz="3200" baseline="-25000" dirty="0"/>
              <a:t>2</a:t>
            </a:r>
            <a:r>
              <a:rPr lang="en-US" sz="3200" dirty="0"/>
              <a:t>(Si</a:t>
            </a:r>
            <a:r>
              <a:rPr lang="en-US" sz="3200" baseline="-25000" dirty="0"/>
              <a:t>6</a:t>
            </a:r>
            <a:r>
              <a:rPr lang="en-US" sz="3200" dirty="0"/>
              <a:t>O</a:t>
            </a:r>
            <a:r>
              <a:rPr lang="en-US" sz="3200" baseline="-25000" dirty="0"/>
              <a:t>18</a:t>
            </a:r>
            <a:r>
              <a:rPr lang="en-US" sz="32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71" y="-237177"/>
            <a:ext cx="7040550" cy="3630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10" y="3702592"/>
            <a:ext cx="6119591" cy="295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20" y="407452"/>
            <a:ext cx="6138742" cy="2967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42" y="407801"/>
            <a:ext cx="5859476" cy="2966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15" y="3702243"/>
            <a:ext cx="6120310" cy="29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7494"/>
            <a:ext cx="10058400" cy="4023360"/>
          </a:xfrm>
        </p:spPr>
        <p:txBody>
          <a:bodyPr>
            <a:normAutofit lnSpcReduction="10000"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 Formula: </a:t>
            </a:r>
            <a:r>
              <a:rPr lang="en-US" sz="3200" dirty="0" smtClean="0"/>
              <a:t>Be</a:t>
            </a:r>
            <a:r>
              <a:rPr lang="en-US" sz="3200" baseline="-56000" dirty="0" smtClean="0"/>
              <a:t>3</a:t>
            </a:r>
            <a:r>
              <a:rPr lang="en-US" sz="3200" dirty="0" smtClean="0"/>
              <a:t>Al</a:t>
            </a:r>
            <a:r>
              <a:rPr lang="en-US" sz="3200" baseline="-54000" dirty="0" smtClean="0"/>
              <a:t>2</a:t>
            </a:r>
            <a:r>
              <a:rPr lang="en-US" sz="3200" dirty="0" smtClean="0"/>
              <a:t>(Si</a:t>
            </a:r>
            <a:r>
              <a:rPr lang="en-US" sz="3200" baseline="-54000" dirty="0" smtClean="0"/>
              <a:t>6</a:t>
            </a:r>
            <a:r>
              <a:rPr lang="en-US" sz="3200" dirty="0" smtClean="0"/>
              <a:t>O</a:t>
            </a:r>
            <a:r>
              <a:rPr lang="en-US" sz="3200" baseline="-54000" dirty="0" smtClean="0"/>
              <a:t>18</a:t>
            </a:r>
            <a:r>
              <a:rPr lang="en-US" sz="3200" dirty="0"/>
              <a:t>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 Color: </a:t>
            </a:r>
            <a:r>
              <a:rPr lang="en-US" sz="3200" dirty="0" smtClean="0"/>
              <a:t>Colorless</a:t>
            </a:r>
            <a:r>
              <a:rPr lang="en-US" sz="3200" dirty="0"/>
              <a:t>, green, blue, yellow, white, </a:t>
            </a:r>
            <a:r>
              <a:rPr lang="en-US" sz="3200" dirty="0" smtClean="0"/>
              <a:t>pink</a:t>
            </a:r>
            <a:endParaRPr lang="en-US" sz="32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 Luster: </a:t>
            </a:r>
            <a:r>
              <a:rPr lang="en-US" sz="3200" dirty="0" smtClean="0"/>
              <a:t>Vitreous</a:t>
            </a:r>
            <a:r>
              <a:rPr lang="en-US" sz="3200" dirty="0"/>
              <a:t>, Sub-Vitreous, Waxy, Greasy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 Hardness:</a:t>
            </a:r>
            <a:r>
              <a:rPr lang="en-US" sz="3200" dirty="0" smtClean="0"/>
              <a:t> </a:t>
            </a:r>
            <a:r>
              <a:rPr lang="en-US" sz="3200" dirty="0"/>
              <a:t>8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 Specific </a:t>
            </a:r>
            <a:r>
              <a:rPr lang="en-US" sz="3200" b="1" dirty="0"/>
              <a:t>Gravity</a:t>
            </a:r>
            <a:r>
              <a:rPr lang="en-US" sz="3200" b="1" dirty="0" smtClean="0"/>
              <a:t>: </a:t>
            </a:r>
            <a:r>
              <a:rPr lang="en-US" sz="3200" dirty="0" smtClean="0"/>
              <a:t>2.63 </a:t>
            </a:r>
            <a:r>
              <a:rPr lang="en-US" sz="3200" dirty="0"/>
              <a:t>- </a:t>
            </a:r>
            <a:r>
              <a:rPr lang="en-US" sz="3200" dirty="0" smtClean="0"/>
              <a:t>2.92 g/cm</a:t>
            </a:r>
            <a:r>
              <a:rPr lang="en-US" sz="3200" baseline="30000" dirty="0" smtClean="0"/>
              <a:t>3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Cleavage: </a:t>
            </a:r>
            <a:r>
              <a:rPr lang="en-US" sz="3200" dirty="0" smtClean="0"/>
              <a:t>Fair on </a:t>
            </a:r>
            <a:r>
              <a:rPr lang="en-US" sz="3200" dirty="0"/>
              <a:t>{0001</a:t>
            </a:r>
            <a:r>
              <a:rPr lang="en-US" sz="3200" dirty="0" smtClean="0"/>
              <a:t>}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 smtClean="0"/>
              <a:t>Fracture: </a:t>
            </a:r>
            <a:r>
              <a:rPr lang="en-US" sz="3200" dirty="0" err="1" smtClean="0"/>
              <a:t>Conchoidal</a:t>
            </a:r>
            <a:endParaRPr lang="en-US" sz="3200" dirty="0"/>
          </a:p>
          <a:p>
            <a:pPr fontAlgn="t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81275" y="-24342"/>
            <a:ext cx="10058400" cy="1449387"/>
          </a:xfrm>
        </p:spPr>
        <p:txBody>
          <a:bodyPr/>
          <a:lstStyle/>
          <a:p>
            <a:r>
              <a:rPr lang="en-US" u="sng" dirty="0" smtClean="0"/>
              <a:t>Crystal Structure and Habit</a:t>
            </a:r>
            <a:endParaRPr lang="en-US" u="sng" dirty="0"/>
          </a:p>
        </p:txBody>
      </p:sp>
      <p:sp>
        <p:nvSpPr>
          <p:cNvPr id="4" name="Text Placeholder 3"/>
          <p:cNvSpPr>
            <a:spLocks noGrp="1"/>
          </p:cNvSpPr>
          <p:nvPr>
            <p:ph idx="4294967295"/>
          </p:nvPr>
        </p:nvSpPr>
        <p:spPr>
          <a:xfrm>
            <a:off x="781050" y="1486991"/>
            <a:ext cx="10058400" cy="4022725"/>
          </a:xfrm>
        </p:spPr>
        <p:txBody>
          <a:bodyPr/>
          <a:lstStyle/>
          <a:p>
            <a:pPr marL="91440" lvl="0" indent="-91440" fontAlgn="t"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sz="3200" b="1" cap="none" dirty="0">
                <a:solidFill>
                  <a:srgbClr val="000000">
                    <a:lumMod val="75000"/>
                    <a:lumOff val="25000"/>
                  </a:srgbClr>
                </a:solidFill>
              </a:rPr>
              <a:t> Crystal System: </a:t>
            </a:r>
            <a:r>
              <a:rPr lang="en-US" sz="3200" cap="none" dirty="0">
                <a:solidFill>
                  <a:srgbClr val="000000">
                    <a:lumMod val="75000"/>
                    <a:lumOff val="25000"/>
                  </a:srgbClr>
                </a:solidFill>
              </a:rPr>
              <a:t>Hexagonal</a:t>
            </a:r>
          </a:p>
          <a:p>
            <a:pPr lvl="0" fontAlgn="t"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Crystal </a:t>
            </a:r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Habit: </a:t>
            </a:r>
            <a:r>
              <a:rPr lang="en-US" sz="3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Columnar</a:t>
            </a:r>
          </a:p>
          <a:p>
            <a:pPr lvl="0" fontAlgn="t"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3200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Cyclosilicate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05" y="1486991"/>
            <a:ext cx="6296228" cy="4597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3498353"/>
            <a:ext cx="2600325" cy="25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Optical Type: </a:t>
            </a:r>
            <a:r>
              <a:rPr lang="en-US" sz="3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Uniaxial (-)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Optical Type: </a:t>
            </a:r>
            <a:r>
              <a:rPr lang="fi-FI" sz="3200" i="1" dirty="0" smtClean="0">
                <a:solidFill>
                  <a:srgbClr val="000000"/>
                </a:solidFill>
              </a:rPr>
              <a:t>n</a:t>
            </a:r>
            <a:r>
              <a:rPr lang="fi-FI" sz="3200" baseline="-25000" dirty="0" smtClean="0">
                <a:solidFill>
                  <a:srgbClr val="000000"/>
                </a:solidFill>
              </a:rPr>
              <a:t>ω</a:t>
            </a:r>
            <a:r>
              <a:rPr lang="fi-FI" sz="3200" dirty="0">
                <a:solidFill>
                  <a:srgbClr val="000000"/>
                </a:solidFill>
              </a:rPr>
              <a:t> = 1.568 - 1.602 </a:t>
            </a:r>
            <a:r>
              <a:rPr lang="fi-FI" sz="3200" i="1" dirty="0">
                <a:solidFill>
                  <a:srgbClr val="000000"/>
                </a:solidFill>
              </a:rPr>
              <a:t>n</a:t>
            </a:r>
            <a:r>
              <a:rPr lang="fi-FI" sz="3200" baseline="-25000" dirty="0">
                <a:solidFill>
                  <a:srgbClr val="000000"/>
                </a:solidFill>
              </a:rPr>
              <a:t>ε</a:t>
            </a:r>
            <a:r>
              <a:rPr lang="fi-FI" sz="3200" dirty="0">
                <a:solidFill>
                  <a:srgbClr val="000000"/>
                </a:solidFill>
              </a:rPr>
              <a:t> = 1.564 - </a:t>
            </a:r>
            <a:r>
              <a:rPr lang="fi-FI" sz="3200" dirty="0" smtClean="0">
                <a:solidFill>
                  <a:srgbClr val="000000"/>
                </a:solidFill>
              </a:rPr>
              <a:t>1.595</a:t>
            </a:r>
          </a:p>
          <a:p>
            <a:pPr marL="0" indent="0" fontAlgn="t">
              <a:buNone/>
            </a:pPr>
            <a:endParaRPr lang="fi-FI" sz="32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1" y="3857414"/>
            <a:ext cx="6828112" cy="16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Varieties of Beryl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crystal Structure of Beryl allows various ions to substitute into the center of its hexagonal rings, fostering further substations that cause a wide array of color variations. Typical Examples are as follows:</a:t>
            </a:r>
            <a:r>
              <a:rPr lang="en-US" dirty="0"/>
              <a:t>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Aquamarine - Blue/green variety of beryl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Color from Fe</a:t>
            </a:r>
            <a:r>
              <a:rPr lang="en-US" baseline="30000" dirty="0" smtClean="0"/>
              <a:t>2+</a:t>
            </a:r>
            <a:r>
              <a:rPr lang="en-US" dirty="0" smtClean="0"/>
              <a:t> </a:t>
            </a:r>
            <a:endParaRPr lang="en-US" baseline="30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Emerald </a:t>
            </a:r>
            <a:r>
              <a:rPr lang="en-US" dirty="0"/>
              <a:t>- Deep green variety of a beryl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Color from Chromium and Vanadium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Goshenite</a:t>
            </a:r>
            <a:r>
              <a:rPr lang="en-US" dirty="0"/>
              <a:t> - Colorless variety of beryl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Named for Goshen, MA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Heliodor - Yellow variety of beryl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Color from </a:t>
            </a:r>
            <a:r>
              <a:rPr lang="en-US" dirty="0"/>
              <a:t>Fe</a:t>
            </a:r>
            <a:r>
              <a:rPr lang="en-US" baseline="30000" dirty="0"/>
              <a:t>3</a:t>
            </a:r>
            <a:r>
              <a:rPr lang="en-US" baseline="30000" smtClean="0"/>
              <a:t>+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Morganite</a:t>
            </a:r>
            <a:r>
              <a:rPr lang="en-US" dirty="0"/>
              <a:t> - Pink variety of beryl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Color from Mn</a:t>
            </a:r>
            <a:r>
              <a:rPr lang="en-US" baseline="30000" dirty="0" smtClean="0"/>
              <a:t>2</a:t>
            </a:r>
            <a:r>
              <a:rPr lang="en-US" baseline="30000" dirty="0"/>
              <a:t>+</a:t>
            </a:r>
            <a:r>
              <a:rPr lang="en-US" dirty="0"/>
              <a:t> </a:t>
            </a:r>
            <a:endParaRPr lang="en-US" baseline="30000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30" y="2831833"/>
            <a:ext cx="6614516" cy="3197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6" y="2831833"/>
            <a:ext cx="6200274" cy="31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Beryl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 until 1970 Beryl was a major source for Beryllium, which can be used to create high strength alloys, some of which are used by NASA for satellites.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discovery of a large Beryllium supply eliminated the need to extract Beryllium from Beryl, as it is a very expensive process.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primary use of beryl today is as a gemstone, the most common of which being cut emerald.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8" y="3722729"/>
            <a:ext cx="2523074" cy="2425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67" y="3729788"/>
            <a:ext cx="2418349" cy="241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89" y="3722729"/>
            <a:ext cx="2452126" cy="24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Beryl is commonly found in granitic pegmatites, which in turn makes them common in the New England area.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One of the largest Beryl crystals was found at the </a:t>
            </a:r>
            <a:r>
              <a:rPr lang="en-US" dirty="0" err="1" smtClean="0"/>
              <a:t>Bumpus</a:t>
            </a:r>
            <a:r>
              <a:rPr lang="en-US" dirty="0" smtClean="0"/>
              <a:t> Quarry in Albany, Maine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5" y="3070058"/>
            <a:ext cx="6456947" cy="31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52950" y="-457200"/>
            <a:ext cx="10058400" cy="1449387"/>
          </a:xfrm>
        </p:spPr>
        <p:txBody>
          <a:bodyPr/>
          <a:lstStyle/>
          <a:p>
            <a:r>
              <a:rPr lang="en-US" u="sng" dirty="0" smtClean="0"/>
              <a:t>Locations</a:t>
            </a:r>
            <a:endParaRPr lang="en-US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9" y="992187"/>
            <a:ext cx="7810501" cy="52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G</a:t>
            </a:r>
            <a:r>
              <a:rPr lang="en-US" dirty="0"/>
              <a:t>. </a:t>
            </a:r>
            <a:r>
              <a:rPr lang="en-US" dirty="0" err="1"/>
              <a:t>Cressey</a:t>
            </a:r>
            <a:r>
              <a:rPr lang="en-US" dirty="0"/>
              <a:t> and I. F. Mercer, (1999) </a:t>
            </a:r>
            <a:r>
              <a:rPr lang="en-US" i="1" dirty="0"/>
              <a:t>Crystals</a:t>
            </a:r>
            <a:r>
              <a:rPr lang="en-US" dirty="0"/>
              <a:t>, London, Natural History Museum, page </a:t>
            </a:r>
            <a:r>
              <a:rPr lang="en-US" dirty="0" smtClean="0"/>
              <a:t>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Deer</a:t>
            </a:r>
            <a:r>
              <a:rPr lang="en-US" dirty="0"/>
              <a:t>, W. A.; Howie, R. A.; </a:t>
            </a:r>
            <a:r>
              <a:rPr lang="en-US" dirty="0" err="1"/>
              <a:t>Zussman</a:t>
            </a:r>
            <a:r>
              <a:rPr lang="en-US" dirty="0"/>
              <a:t>, J. (2013). </a:t>
            </a:r>
            <a:r>
              <a:rPr lang="en-US" i="1" dirty="0"/>
              <a:t>An introduction to the rock-forming minerals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	(Third ed</a:t>
            </a:r>
            <a:r>
              <a:rPr lang="en-US" dirty="0"/>
              <a:t>.). London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/>
              <a:t>Behmenburg</a:t>
            </a:r>
            <a:r>
              <a:rPr lang="en-US" dirty="0"/>
              <a:t>, Christa; et al. (January 2002). Giuliani, Gaston; et al. (eds.). </a:t>
            </a:r>
            <a:r>
              <a:rPr lang="en-US" i="1" dirty="0"/>
              <a:t>Emeralds of the World</a:t>
            </a:r>
            <a:r>
              <a:rPr lang="en-US" dirty="0"/>
              <a:t>. </a:t>
            </a:r>
            <a:r>
              <a:rPr lang="en-US" dirty="0" smtClean="0"/>
              <a:t>	</a:t>
            </a:r>
            <a:r>
              <a:rPr lang="en-US" dirty="0" err="1" smtClean="0"/>
              <a:t>ExtraLapis</a:t>
            </a:r>
            <a:r>
              <a:rPr lang="en-US" dirty="0"/>
              <a:t>. 2. East Hampton, Connecticut: Lapis International. pp. </a:t>
            </a:r>
            <a:r>
              <a:rPr lang="en-US" dirty="0" smtClean="0"/>
              <a:t>75–77</a:t>
            </a:r>
          </a:p>
          <a:p>
            <a:pPr marL="0" indent="0">
              <a:buNone/>
            </a:pPr>
            <a:r>
              <a:rPr lang="en-US" dirty="0"/>
              <a:t>Arthur Thomas (2007). </a:t>
            </a:r>
            <a:r>
              <a:rPr lang="en-US" i="1" dirty="0">
                <a:hlinkClick r:id="rId2"/>
              </a:rPr>
              <a:t>Gemstones</a:t>
            </a:r>
            <a:r>
              <a:rPr lang="en-US" dirty="0"/>
              <a:t>. New Holland Publishers. p. </a:t>
            </a:r>
            <a:r>
              <a:rPr lang="en-US" dirty="0" smtClean="0"/>
              <a:t>77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700</TotalTime>
  <Words>255</Words>
  <Application>Microsoft Office PowerPoint</Application>
  <PresentationFormat>Custom</PresentationFormat>
  <Paragraphs>45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Slice</vt:lpstr>
      <vt:lpstr>Retrospect</vt:lpstr>
      <vt:lpstr>Beryl</vt:lpstr>
      <vt:lpstr>Properties</vt:lpstr>
      <vt:lpstr>Crystal Structure and Habit</vt:lpstr>
      <vt:lpstr>Optical Properties</vt:lpstr>
      <vt:lpstr>Varieties of Beryl</vt:lpstr>
      <vt:lpstr>Uses of Beryl</vt:lpstr>
      <vt:lpstr>Fun Fact</vt:lpstr>
      <vt:lpstr>Locations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Beryl</dc:title>
  <dc:creator>Yeah No</dc:creator>
  <cp:lastModifiedBy>Nelson</cp:lastModifiedBy>
  <cp:revision>21</cp:revision>
  <dcterms:created xsi:type="dcterms:W3CDTF">2019-12-04T15:15:44Z</dcterms:created>
  <dcterms:modified xsi:type="dcterms:W3CDTF">2019-12-06T22:13:00Z</dcterms:modified>
</cp:coreProperties>
</file>